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8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61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31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60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9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1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1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1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8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7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135" y="0"/>
            <a:ext cx="8825658" cy="2677648"/>
          </a:xfrm>
        </p:spPr>
        <p:txBody>
          <a:bodyPr/>
          <a:lstStyle/>
          <a:p>
            <a:r>
              <a:rPr lang="en-US" b="1" dirty="0" smtClean="0"/>
              <a:t>SPRING AOP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549" y="3605403"/>
            <a:ext cx="8825658" cy="861420"/>
          </a:xfrm>
        </p:spPr>
        <p:txBody>
          <a:bodyPr>
            <a:noAutofit/>
          </a:bodyPr>
          <a:lstStyle/>
          <a:p>
            <a:r>
              <a:rPr lang="en-US" sz="2000" dirty="0" smtClean="0"/>
              <a:t>By:</a:t>
            </a:r>
          </a:p>
          <a:p>
            <a:r>
              <a:rPr lang="en-US" sz="2000" dirty="0" smtClean="0"/>
              <a:t>Shreyas prabhu</a:t>
            </a:r>
          </a:p>
          <a:p>
            <a:r>
              <a:rPr lang="en-US" sz="2000" dirty="0" smtClean="0"/>
              <a:t>Saikumar</a:t>
            </a:r>
          </a:p>
          <a:p>
            <a:r>
              <a:rPr lang="en-US" sz="2000" dirty="0" smtClean="0"/>
              <a:t>Vani</a:t>
            </a:r>
          </a:p>
          <a:p>
            <a:r>
              <a:rPr lang="en-US" sz="2000" dirty="0" smtClean="0"/>
              <a:t>Alekya</a:t>
            </a:r>
          </a:p>
          <a:p>
            <a:r>
              <a:rPr lang="en-US" sz="2000" dirty="0" smtClean="0"/>
              <a:t>harshitha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58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39483"/>
            <a:ext cx="10023908" cy="451851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		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@</a:t>
            </a:r>
            <a:r>
              <a:rPr lang="en-US" b="1" dirty="0">
                <a:solidFill>
                  <a:schemeClr val="tx1"/>
                </a:solidFill>
              </a:rPr>
              <a:t>Aspect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public class </a:t>
            </a:r>
            <a:r>
              <a:rPr lang="en-US" dirty="0" err="1">
                <a:solidFill>
                  <a:schemeClr val="tx1"/>
                </a:solidFill>
              </a:rPr>
              <a:t>TrackOperation</a:t>
            </a:r>
            <a:r>
              <a:rPr lang="en-US" dirty="0">
                <a:solidFill>
                  <a:schemeClr val="tx1"/>
                </a:solidFill>
              </a:rPr>
              <a:t>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b="1" dirty="0">
                <a:solidFill>
                  <a:schemeClr val="tx1"/>
                </a:solidFill>
              </a:rPr>
              <a:t>@Pointcut</a:t>
            </a:r>
            <a:r>
              <a:rPr lang="en-US" dirty="0">
                <a:solidFill>
                  <a:schemeClr val="tx1"/>
                </a:solidFill>
              </a:rPr>
              <a:t>("execution(* Operation.*(..))")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public void k(){}     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b="1" dirty="0">
                <a:solidFill>
                  <a:schemeClr val="tx1"/>
                </a:solidFill>
              </a:rPr>
              <a:t>  @After</a:t>
            </a:r>
            <a:r>
              <a:rPr lang="en-US" dirty="0">
                <a:solidFill>
                  <a:schemeClr val="tx1"/>
                </a:solidFill>
              </a:rPr>
              <a:t>("k()") 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public void </a:t>
            </a:r>
            <a:r>
              <a:rPr lang="en-US" dirty="0" err="1">
                <a:solidFill>
                  <a:schemeClr val="tx1"/>
                </a:solidFill>
              </a:rPr>
              <a:t>myadvice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JoinPoint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jp</a:t>
            </a:r>
            <a:r>
              <a:rPr lang="en-US" dirty="0">
                <a:solidFill>
                  <a:schemeClr val="tx1"/>
                </a:solidFill>
              </a:rPr>
              <a:t>) 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b="1" dirty="0">
                <a:solidFill>
                  <a:schemeClr val="tx1"/>
                </a:solidFill>
              </a:rPr>
              <a:t>after …….</a:t>
            </a:r>
            <a:r>
              <a:rPr lang="en-US" dirty="0">
                <a:solidFill>
                  <a:schemeClr val="tx1"/>
                </a:solidFill>
              </a:rPr>
              <a:t>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}  }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calling msg...  </a:t>
            </a:r>
          </a:p>
          <a:p>
            <a:pPr>
              <a:buNone/>
            </a:pPr>
            <a:r>
              <a:rPr lang="en-US" dirty="0" err="1">
                <a:solidFill>
                  <a:schemeClr val="tx1"/>
                </a:solidFill>
              </a:rPr>
              <a:t>msg</a:t>
            </a:r>
            <a:r>
              <a:rPr lang="en-US" dirty="0">
                <a:solidFill>
                  <a:schemeClr val="tx1"/>
                </a:solidFill>
              </a:rPr>
              <a:t>() method invoked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after …….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@AfterReturning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0846"/>
            <a:ext cx="9933756" cy="4557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class Operation{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public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m(){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m() method invoked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return 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  }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@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Aspect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public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class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TrackOperation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@AfterReturning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pointcut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= "execution(* Operation.*(..))",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      returning= "result")    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public void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myadvice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JoinPoint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jp,Object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returning……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}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 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@AfterReturning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92843" cy="393896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public class Test{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public static void main(String[] 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    </a:t>
            </a:r>
            <a:r>
              <a:rPr lang="en-US" dirty="0" err="1">
                <a:solidFill>
                  <a:schemeClr val="tx1"/>
                </a:solidFill>
              </a:rPr>
              <a:t>ApplicationContext</a:t>
            </a:r>
            <a:r>
              <a:rPr lang="en-US" dirty="0">
                <a:solidFill>
                  <a:schemeClr val="tx1"/>
                </a:solidFill>
              </a:rPr>
              <a:t> context = new </a:t>
            </a:r>
            <a:r>
              <a:rPr lang="en-US" dirty="0" err="1">
                <a:solidFill>
                  <a:schemeClr val="tx1"/>
                </a:solidFill>
              </a:rPr>
              <a:t>ClassPathXmlApplicationContext</a:t>
            </a:r>
            <a:r>
              <a:rPr lang="en-US" dirty="0">
                <a:solidFill>
                  <a:schemeClr val="tx1"/>
                </a:solidFill>
              </a:rPr>
              <a:t>("applicationContext.xml");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    Operation e = (Operation) </a:t>
            </a:r>
            <a:r>
              <a:rPr lang="en-US" dirty="0" err="1">
                <a:solidFill>
                  <a:schemeClr val="tx1"/>
                </a:solidFill>
              </a:rPr>
              <a:t>context.getBean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opBean</a:t>
            </a:r>
            <a:r>
              <a:rPr lang="en-US" dirty="0">
                <a:solidFill>
                  <a:schemeClr val="tx1"/>
                </a:solidFill>
              </a:rPr>
              <a:t>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    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b="1" dirty="0">
                <a:solidFill>
                  <a:schemeClr val="tx1"/>
                </a:solidFill>
              </a:rPr>
              <a:t>calling m...");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     }  }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calling m...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m() method invoked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after returning……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2  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@Around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680633"/>
            <a:ext cx="9972392" cy="517736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public</a:t>
            </a:r>
            <a:r>
              <a:rPr lang="en-US" dirty="0">
                <a:solidFill>
                  <a:schemeClr val="tx1"/>
                </a:solidFill>
              </a:rPr>
              <a:t>  class Operation{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public void </a:t>
            </a:r>
            <a:r>
              <a:rPr lang="en-US" dirty="0" err="1">
                <a:solidFill>
                  <a:schemeClr val="tx1"/>
                </a:solidFill>
              </a:rPr>
              <a:t>msg</a:t>
            </a:r>
            <a:r>
              <a:rPr lang="en-US" dirty="0">
                <a:solidFill>
                  <a:schemeClr val="tx1"/>
                </a:solidFill>
              </a:rPr>
              <a:t>(){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b="1" dirty="0" err="1">
                <a:solidFill>
                  <a:schemeClr val="tx1"/>
                </a:solidFill>
              </a:rPr>
              <a:t>msg</a:t>
            </a:r>
            <a:r>
              <a:rPr lang="en-US" b="1" dirty="0">
                <a:solidFill>
                  <a:schemeClr val="tx1"/>
                </a:solidFill>
              </a:rPr>
              <a:t>() is invoked</a:t>
            </a:r>
            <a:r>
              <a:rPr lang="en-US" dirty="0">
                <a:solidFill>
                  <a:schemeClr val="tx1"/>
                </a:solidFill>
              </a:rPr>
              <a:t>");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}  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@Aspect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public class </a:t>
            </a:r>
            <a:r>
              <a:rPr lang="en-US" dirty="0" err="1">
                <a:solidFill>
                  <a:schemeClr val="tx1"/>
                </a:solidFill>
              </a:rPr>
              <a:t>TrackOperation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</a:t>
            </a:r>
            <a:r>
              <a:rPr lang="en-US" b="1" dirty="0">
                <a:solidFill>
                  <a:schemeClr val="tx1"/>
                </a:solidFill>
              </a:rPr>
              <a:t>  @Pointcut</a:t>
            </a:r>
            <a:r>
              <a:rPr lang="en-US" dirty="0">
                <a:solidFill>
                  <a:schemeClr val="tx1"/>
                </a:solidFill>
              </a:rPr>
              <a:t>("execution(* Operation.*(..))")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public void </a:t>
            </a:r>
            <a:r>
              <a:rPr lang="en-US" dirty="0" err="1">
                <a:solidFill>
                  <a:schemeClr val="tx1"/>
                </a:solidFill>
              </a:rPr>
              <a:t>abcPointcut</a:t>
            </a:r>
            <a:r>
              <a:rPr lang="en-US" dirty="0">
                <a:solidFill>
                  <a:schemeClr val="tx1"/>
                </a:solidFill>
              </a:rPr>
              <a:t>(){}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</a:t>
            </a:r>
            <a:r>
              <a:rPr lang="en-US" b="1" dirty="0">
                <a:solidFill>
                  <a:schemeClr val="tx1"/>
                </a:solidFill>
              </a:rPr>
              <a:t> @Around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abcPointcut</a:t>
            </a:r>
            <a:r>
              <a:rPr lang="en-US" dirty="0">
                <a:solidFill>
                  <a:schemeClr val="tx1"/>
                </a:solidFill>
              </a:rPr>
              <a:t>()")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public Object </a:t>
            </a:r>
            <a:r>
              <a:rPr lang="en-US" dirty="0" err="1">
                <a:solidFill>
                  <a:schemeClr val="tx1"/>
                </a:solidFill>
              </a:rPr>
              <a:t>myadvice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ProceedingJoinPoint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pjp</a:t>
            </a:r>
            <a:r>
              <a:rPr lang="en-US" dirty="0">
                <a:solidFill>
                  <a:schemeClr val="tx1"/>
                </a:solidFill>
              </a:rPr>
              <a:t>) throws </a:t>
            </a:r>
            <a:r>
              <a:rPr lang="en-US" dirty="0" err="1">
                <a:solidFill>
                  <a:schemeClr val="tx1"/>
                </a:solidFill>
              </a:rPr>
              <a:t>Throwable</a:t>
            </a:r>
            <a:r>
              <a:rPr lang="en-US" dirty="0">
                <a:solidFill>
                  <a:schemeClr val="tx1"/>
                </a:solidFill>
              </a:rPr>
              <a:t>   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    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b="1" dirty="0">
                <a:solidFill>
                  <a:schemeClr val="tx1"/>
                </a:solidFill>
              </a:rPr>
              <a:t>Before calling actual method</a:t>
            </a:r>
            <a:r>
              <a:rPr lang="en-US" dirty="0">
                <a:solidFill>
                  <a:schemeClr val="tx1"/>
                </a:solidFill>
              </a:rPr>
              <a:t>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    Object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 err="1">
                <a:solidFill>
                  <a:schemeClr val="tx1"/>
                </a:solidFill>
              </a:rPr>
              <a:t>pjp.proceed</a:t>
            </a:r>
            <a:r>
              <a:rPr lang="en-US" dirty="0">
                <a:solidFill>
                  <a:schemeClr val="tx1"/>
                </a:solidFill>
              </a:rPr>
              <a:t>();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    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b="1" dirty="0">
                <a:solidFill>
                  <a:schemeClr val="tx1"/>
                </a:solidFill>
              </a:rPr>
              <a:t>After calling actual method</a:t>
            </a:r>
            <a:r>
              <a:rPr lang="en-US" dirty="0">
                <a:solidFill>
                  <a:schemeClr val="tx1"/>
                </a:solidFill>
              </a:rPr>
              <a:t>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    return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    }  }  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315570" cy="39260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public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class Test{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public static void main(String[]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ApplicationContext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context = new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classPathXmlApplicationContext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("applicationContext.xml");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Operation op = (Operation)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context.getBean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opBean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op.msg();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}  }  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Before calling actual method  </a:t>
            </a:r>
          </a:p>
          <a:p>
            <a:pPr>
              <a:buNone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 is invoked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 calling actual method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@AfterThrowing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8953"/>
            <a:ext cx="10088302" cy="42545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public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class Operation{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public void validate(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age)throws Exception{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if(age&lt;18){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throw new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("Not valid age");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}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else{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Thanks for vote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}  }  }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@Aspect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 class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TrackOperation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@AfterThrowing( 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pointcut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= "execution(* Operation.*(..))",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      throwing= "error")            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public void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myadvice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JoinPoint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jp,Throwable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error) 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throwing……..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 }  } 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@AfterThrowing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25013"/>
            <a:ext cx="10539063" cy="529321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public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class Test{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public static void main(String[]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ApplicationContext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context = new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ClassPathXmlApplicationContext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("applicationContext.xml");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Operation op = (Operation)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context.getBean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opBean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calling validate...");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try{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op.validate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(19);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}catch(Exception e){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(e);}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calling validate again...");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}  }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calling validate...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Thanks for vote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calling validate again...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throwing……..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79730"/>
            <a:ext cx="8761413" cy="706964"/>
          </a:xfrm>
        </p:spPr>
        <p:txBody>
          <a:bodyPr/>
          <a:lstStyle/>
          <a:p>
            <a:r>
              <a:rPr lang="en-US" b="1" dirty="0"/>
              <a:t>XML Schema Based AOP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use the AOP namespace </a:t>
            </a:r>
            <a:r>
              <a:rPr lang="en-US" dirty="0" smtClean="0"/>
              <a:t>tags, we </a:t>
            </a:r>
            <a:r>
              <a:rPr lang="en-US" dirty="0"/>
              <a:t>need to import the </a:t>
            </a:r>
            <a:r>
              <a:rPr lang="en-US" dirty="0" smtClean="0"/>
              <a:t>spring AOP </a:t>
            </a:r>
            <a:r>
              <a:rPr lang="en-US" dirty="0"/>
              <a:t>schema as </a:t>
            </a:r>
            <a:r>
              <a:rPr lang="en-US" dirty="0" smtClean="0"/>
              <a:t>described −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22" y="3311385"/>
            <a:ext cx="8226245" cy="31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47910"/>
            <a:ext cx="8761413" cy="706964"/>
          </a:xfrm>
        </p:spPr>
        <p:txBody>
          <a:bodyPr/>
          <a:lstStyle/>
          <a:p>
            <a:r>
              <a:rPr lang="en-US" b="1" dirty="0"/>
              <a:t>Declaring an aspect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An </a:t>
            </a:r>
            <a:r>
              <a:rPr lang="en-US" b="1" dirty="0">
                <a:solidFill>
                  <a:schemeClr val="tx1"/>
                </a:solidFill>
              </a:rPr>
              <a:t>aspect</a:t>
            </a:r>
            <a:r>
              <a:rPr lang="en-US" dirty="0">
                <a:solidFill>
                  <a:schemeClr val="tx1"/>
                </a:solidFill>
              </a:rPr>
              <a:t> is declared using the </a:t>
            </a:r>
            <a:r>
              <a:rPr lang="en-US" b="1" dirty="0">
                <a:solidFill>
                  <a:schemeClr val="tx1"/>
                </a:solidFill>
              </a:rPr>
              <a:t>&lt;</a:t>
            </a:r>
            <a:r>
              <a:rPr lang="en-US" b="1" dirty="0" err="1">
                <a:solidFill>
                  <a:schemeClr val="tx1"/>
                </a:solidFill>
              </a:rPr>
              <a:t>aop:aspect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 element, and the backing bean is referenced using the </a:t>
            </a:r>
            <a:r>
              <a:rPr lang="en-US" b="1" dirty="0">
                <a:solidFill>
                  <a:schemeClr val="tx1"/>
                </a:solidFill>
              </a:rPr>
              <a:t>ref</a:t>
            </a:r>
            <a:r>
              <a:rPr lang="en-US" dirty="0">
                <a:solidFill>
                  <a:schemeClr val="tx1"/>
                </a:solidFill>
              </a:rPr>
              <a:t> attribute as follows </a:t>
            </a:r>
            <a:r>
              <a:rPr lang="en-US" dirty="0" smtClean="0">
                <a:solidFill>
                  <a:schemeClr val="tx1"/>
                </a:solidFill>
              </a:rPr>
              <a:t>−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Here "</a:t>
            </a:r>
            <a:r>
              <a:rPr lang="en-US" dirty="0" err="1">
                <a:solidFill>
                  <a:schemeClr val="tx1"/>
                </a:solidFill>
              </a:rPr>
              <a:t>aBean</a:t>
            </a:r>
            <a:r>
              <a:rPr lang="en-US" dirty="0">
                <a:solidFill>
                  <a:schemeClr val="tx1"/>
                </a:solidFill>
              </a:rPr>
              <a:t>" will be configured and dependency injected just like any other Spring bean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68"/>
          <a:stretch/>
        </p:blipFill>
        <p:spPr>
          <a:xfrm>
            <a:off x="1245228" y="3937320"/>
            <a:ext cx="8233623" cy="245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41093"/>
            <a:ext cx="8761413" cy="706964"/>
          </a:xfrm>
        </p:spPr>
        <p:txBody>
          <a:bodyPr/>
          <a:lstStyle/>
          <a:p>
            <a:r>
              <a:rPr lang="en-US" b="1" dirty="0"/>
              <a:t>Declaring a </a:t>
            </a:r>
            <a:r>
              <a:rPr lang="en-US" b="1" dirty="0"/>
              <a:t>P</a:t>
            </a:r>
            <a:r>
              <a:rPr lang="en-US" b="1" dirty="0" smtClean="0"/>
              <a:t>ointcut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 </a:t>
            </a:r>
            <a:r>
              <a:rPr lang="en-US" b="1" dirty="0" err="1">
                <a:solidFill>
                  <a:schemeClr val="tx1"/>
                </a:solidFill>
              </a:rPr>
              <a:t>pointcut</a:t>
            </a:r>
            <a:r>
              <a:rPr lang="en-US" dirty="0">
                <a:solidFill>
                  <a:schemeClr val="tx1"/>
                </a:solidFill>
              </a:rPr>
              <a:t> helps in determining the join points (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methods) of interest to be executed with different advices. While working with XML Schema-based configuration, </a:t>
            </a:r>
            <a:r>
              <a:rPr lang="en-US" dirty="0" err="1">
                <a:solidFill>
                  <a:schemeClr val="tx1"/>
                </a:solidFill>
              </a:rPr>
              <a:t>pointcut</a:t>
            </a:r>
            <a:r>
              <a:rPr lang="en-US" dirty="0">
                <a:solidFill>
                  <a:schemeClr val="tx1"/>
                </a:solidFill>
              </a:rPr>
              <a:t> will be defined as follows </a:t>
            </a:r>
            <a:r>
              <a:rPr lang="en-US" dirty="0" smtClean="0">
                <a:solidFill>
                  <a:schemeClr val="tx1"/>
                </a:solidFill>
              </a:rPr>
              <a:t>−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23" y="3644461"/>
            <a:ext cx="8391474" cy="26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853" y="473178"/>
            <a:ext cx="8534400" cy="1507067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885" y="2888087"/>
            <a:ext cx="8534400" cy="3615267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Aspect </a:t>
            </a:r>
            <a:r>
              <a:rPr lang="en-US" b="1" dirty="0">
                <a:solidFill>
                  <a:schemeClr val="tx1"/>
                </a:solidFill>
              </a:rPr>
              <a:t>Oriented Programming</a:t>
            </a:r>
            <a:r>
              <a:rPr lang="en-US" dirty="0">
                <a:solidFill>
                  <a:schemeClr val="tx1"/>
                </a:solidFill>
              </a:rPr>
              <a:t> (AOP) compliments OOPs in the sense that it also provides modularity. But the key unit of modularity is aspect than class.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AOP </a:t>
            </a:r>
            <a:r>
              <a:rPr lang="en-US" dirty="0">
                <a:solidFill>
                  <a:schemeClr val="tx1"/>
                </a:solidFill>
              </a:rPr>
              <a:t>breaks the program logic into distinct parts (called concerns). It is used to increase modularity by </a:t>
            </a:r>
            <a:r>
              <a:rPr lang="en-US" b="1" dirty="0">
                <a:solidFill>
                  <a:schemeClr val="tx1"/>
                </a:solidFill>
              </a:rPr>
              <a:t>cross-cutting concerns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cross-cutting concern</a:t>
            </a:r>
            <a:r>
              <a:rPr lang="en-US" dirty="0">
                <a:solidFill>
                  <a:schemeClr val="tx1"/>
                </a:solidFill>
              </a:rPr>
              <a:t> is a concern that can affect the whole application and should be centralized in one location in code as possible, such as transaction management, authentication, logging, security etc.</a:t>
            </a:r>
          </a:p>
        </p:txBody>
      </p:sp>
    </p:spTree>
    <p:extLst>
      <p:ext uri="{BB962C8B-B14F-4D97-AF65-F5344CB8AC3E}">
        <p14:creationId xmlns:p14="http://schemas.microsoft.com/office/powerpoint/2010/main" val="22876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66851"/>
            <a:ext cx="8761413" cy="706964"/>
          </a:xfrm>
        </p:spPr>
        <p:txBody>
          <a:bodyPr/>
          <a:lstStyle/>
          <a:p>
            <a:r>
              <a:rPr lang="en-US" b="1" dirty="0"/>
              <a:t>Declaring </a:t>
            </a:r>
            <a:r>
              <a:rPr lang="en-US" b="1" dirty="0" smtClean="0"/>
              <a:t>Advices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649" y="2204254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</a:rPr>
              <a:t>You can declare any of the five advices inside an &lt;</a:t>
            </a:r>
            <a:r>
              <a:rPr lang="en-US" sz="1300" dirty="0" err="1">
                <a:solidFill>
                  <a:schemeClr val="tx1"/>
                </a:solidFill>
              </a:rPr>
              <a:t>aop:aspect</a:t>
            </a:r>
            <a:r>
              <a:rPr lang="en-US" sz="1300" dirty="0">
                <a:solidFill>
                  <a:schemeClr val="tx1"/>
                </a:solidFill>
              </a:rPr>
              <a:t>&gt; using the &lt;</a:t>
            </a:r>
            <a:r>
              <a:rPr lang="en-US" sz="1300" dirty="0" err="1">
                <a:solidFill>
                  <a:schemeClr val="tx1"/>
                </a:solidFill>
              </a:rPr>
              <a:t>aop</a:t>
            </a:r>
            <a:r>
              <a:rPr lang="en-US" sz="1300" dirty="0">
                <a:solidFill>
                  <a:schemeClr val="tx1"/>
                </a:solidFill>
              </a:rPr>
              <a:t>:{ADVICE NAME}&gt; element as given below </a:t>
            </a:r>
            <a:r>
              <a:rPr lang="en-US" sz="1300" dirty="0" smtClean="0">
                <a:solidFill>
                  <a:schemeClr val="tx1"/>
                </a:solidFill>
              </a:rPr>
              <a:t>−</a:t>
            </a:r>
          </a:p>
          <a:p>
            <a:pPr marL="0" indent="0">
              <a:buNone/>
            </a:pP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23" y="2537482"/>
            <a:ext cx="5886560" cy="41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Logging with AspectJ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817846" cy="4016241"/>
          </a:xfrm>
        </p:spPr>
        <p:txBody>
          <a:bodyPr/>
          <a:lstStyle/>
          <a:p>
            <a:pPr marL="400050" lvl="1" indent="0">
              <a:buNone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Slf4j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SLF4J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for 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 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ogging 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 for 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simple abstraction of all the logging frameworks.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enables a user to work with any of the logging frameworks such as Log4j,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Logback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JUL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java.util.logging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etc. using single dependency.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migrate to the required logging framework at run-time/deployment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Logging with 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817846" cy="4054877"/>
          </a:xfrm>
        </p:spPr>
        <p:txBody>
          <a:bodyPr>
            <a:normAutofit fontScale="62500" lnSpcReduction="20000"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SLF4J - Logging Frameworks</a:t>
            </a:r>
          </a:p>
          <a:p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in programming, refers to recording activities/events. Usually, the application developers should take care of logging.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logging framework usually contains three elements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</a:p>
          <a:p>
            <a:pPr lvl="1"/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Object: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log a message, the application sends a logger object (sometimes along with the exceptions if any) with name and security level.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Logging with 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Severity Level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</a:p>
          <a:p>
            <a:pPr marL="514350" indent="-514350">
              <a:buAutoNum type="arabicPeriod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68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Logging with AspectJ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1E47783-4BCC-42D3-AC7F-CA0FC6F5469B}"/>
              </a:ext>
            </a:extLst>
          </p:cNvPr>
          <p:cNvSpPr/>
          <p:nvPr/>
        </p:nvSpPr>
        <p:spPr>
          <a:xfrm>
            <a:off x="1154954" y="2126981"/>
            <a:ext cx="10508134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Logger Interface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logger interface of 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org.slf4j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package is the entry point of the SLF4J API. The following lists down the important methods of this interface.</a:t>
            </a:r>
          </a:p>
          <a:p>
            <a:endParaRPr lang="en-IN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059" y="3298920"/>
            <a:ext cx="5992544" cy="344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Logging with AspectJ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4E21C08-018E-48DA-8C65-305AD1F79D32}"/>
              </a:ext>
            </a:extLst>
          </p:cNvPr>
          <p:cNvSpPr/>
          <p:nvPr/>
        </p:nvSpPr>
        <p:spPr>
          <a:xfrm>
            <a:off x="788125" y="2097401"/>
            <a:ext cx="10409688" cy="18774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LoggerFactory</a:t>
            </a: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endParaRPr lang="en-IN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LoggerFactory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of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org.slf4j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package is a utility class, which is used to generate loggers for various logging APIs such as log4j, JUL, NOP and simple logger.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94" y="4391607"/>
            <a:ext cx="8478908" cy="18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Logging with AspectJ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418601" cy="39003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basic logger program using SLF4J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1 - Create an object of the slf4j.Logger interface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slf4j.Logger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the entry point of the SLF4J API, first, you need to get/create its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getLogger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 of the 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LoggerFactory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class accepts a string value representing a name and returns a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object with the specified name.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LoggerFactory.getLogger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SampleLogger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2 - Log the required message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info()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method of the 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slf4j.Logger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interface accepts a string value representing the required message and logs it at the info level.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Logger.info(“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my first project”);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6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086" y="34417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b="1" dirty="0" smtClean="0"/>
              <a:t>THANK 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125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53973"/>
            <a:ext cx="8761413" cy="706964"/>
          </a:xfrm>
        </p:spPr>
        <p:txBody>
          <a:bodyPr/>
          <a:lstStyle/>
          <a:p>
            <a:r>
              <a:rPr lang="en-US" b="1" dirty="0"/>
              <a:t>Why use AOP?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3426"/>
            <a:ext cx="9650421" cy="440457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It provides the pluggable way to dynamically add the additional concern before, after or around the actual logic. Suppose there are 10 methods in a class as given below: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 A{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 m1(){...}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 m2(){...}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 m3(){...}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 m4(){...}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 m5(){...}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 n1(){...}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 n2(){...}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 p1(){...}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 p2(){...}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public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void</a:t>
            </a:r>
            <a:r>
              <a:rPr lang="en-US" dirty="0">
                <a:solidFill>
                  <a:schemeClr val="tx1"/>
                </a:solidFill>
              </a:rPr>
              <a:t> p3(){...} 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  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02457"/>
            <a:ext cx="8761413" cy="706964"/>
          </a:xfrm>
        </p:spPr>
        <p:txBody>
          <a:bodyPr/>
          <a:lstStyle/>
          <a:p>
            <a:r>
              <a:rPr lang="en-US" b="1" dirty="0"/>
              <a:t>Why use AOP?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48954"/>
            <a:ext cx="9779209" cy="42545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5 methods that starts from m, 2 methods that starts from n and 3 methods that starts from p.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Scenario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 have to maintain log and send notification after calling methods that starts from m.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without AOP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We can call methods (that maintains log and sends notification) from the methods starting with m. In such scenario, we need to write the code in all the 5 methods.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with AOP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We don't have to call methods from the method. Now we can define the additional concern like maintaining log, sending notification etc. in the method of a class. Its entry is given in the xml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tx1"/>
                </a:solidFill>
              </a:rPr>
              <a:t>Where use AOP?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AOP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mostly used in following cases: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declarative enterprise services such as declarative transaction management.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implement custom aspects.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AspectJ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895" y="3183050"/>
            <a:ext cx="8825659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 </a:t>
            </a:r>
            <a:r>
              <a:rPr lang="en-US" b="1" dirty="0">
                <a:solidFill>
                  <a:schemeClr val="tx1"/>
                </a:solidFill>
              </a:rPr>
              <a:t>Spring Framework</a:t>
            </a:r>
            <a:r>
              <a:rPr lang="en-US" dirty="0">
                <a:solidFill>
                  <a:schemeClr val="tx1"/>
                </a:solidFill>
              </a:rPr>
              <a:t> recommends you to use </a:t>
            </a:r>
            <a:r>
              <a:rPr lang="en-US" b="1" dirty="0">
                <a:solidFill>
                  <a:schemeClr val="tx1"/>
                </a:solidFill>
              </a:rPr>
              <a:t>Spring AspectJ AOP implementation, </a:t>
            </a:r>
            <a:r>
              <a:rPr lang="en-US" dirty="0">
                <a:solidFill>
                  <a:schemeClr val="tx1"/>
                </a:solidFill>
              </a:rPr>
              <a:t>because it provides you more control and it is easy to use.</a:t>
            </a:r>
          </a:p>
          <a:p>
            <a:r>
              <a:rPr lang="en-US" dirty="0">
                <a:solidFill>
                  <a:schemeClr val="tx1"/>
                </a:solidFill>
              </a:rPr>
              <a:t>Spring AspectJ AOP implementation provides many annotations: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   @Aspect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   @Pointcut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AspectJ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The annotations used to create advices are given below: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@Before</a:t>
            </a:r>
          </a:p>
          <a:p>
            <a:r>
              <a:rPr lang="en-US" b="1" dirty="0">
                <a:solidFill>
                  <a:schemeClr val="tx1"/>
                </a:solidFill>
              </a:rPr>
              <a:t>@After</a:t>
            </a:r>
          </a:p>
          <a:p>
            <a:r>
              <a:rPr lang="en-US" b="1" dirty="0">
                <a:solidFill>
                  <a:schemeClr val="tx1"/>
                </a:solidFill>
              </a:rPr>
              <a:t>@AfterReturning</a:t>
            </a:r>
          </a:p>
          <a:p>
            <a:r>
              <a:rPr lang="en-US" b="1" dirty="0">
                <a:solidFill>
                  <a:schemeClr val="tx1"/>
                </a:solidFill>
              </a:rPr>
              <a:t>@Around</a:t>
            </a:r>
          </a:p>
          <a:p>
            <a:r>
              <a:rPr lang="en-US" b="1" dirty="0">
                <a:solidFill>
                  <a:schemeClr val="tx1"/>
                </a:solidFill>
              </a:rPr>
              <a:t>@AfterThrowing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5562" y="2938351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@Pointcut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annotation is used to define the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pointcut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We can refer the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pointcut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expression by name also.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Ex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@Pointcut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("execution(* Operation.*(..))")  </a:t>
            </a: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void doSomething() {}  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1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@Before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289" y="2228044"/>
            <a:ext cx="10178454" cy="490685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class Operation{  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    </a:t>
            </a: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void </a:t>
            </a:r>
            <a:r>
              <a:rPr lang="en-US" sz="2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method invoked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");}  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   }  </a:t>
            </a:r>
            <a:endParaRPr lang="en-US" sz="2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@Aspect  </a:t>
            </a:r>
          </a:p>
          <a:p>
            <a:pPr>
              <a:buNone/>
            </a:pPr>
            <a:r>
              <a:rPr lang="en-US" sz="2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 class </a:t>
            </a:r>
            <a:r>
              <a:rPr lang="en-US" sz="2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TrackOperation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  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</a:t>
            </a:r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@Pointcut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("execution(* Operation.*(..))")  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public void k(){}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@Before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("k()")   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public void </a:t>
            </a:r>
            <a:r>
              <a:rPr lang="en-US" sz="2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myadvice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JoinPoint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jp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    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{  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sz="21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before…….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   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}  </a:t>
            </a:r>
          </a:p>
          <a:p>
            <a:pPr>
              <a:buNone/>
            </a:pP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}  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4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21632" cy="40033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public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class Test{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public static void main(String[]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ApplicationContext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context = new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ClassPathXmlApplicationContext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("applicationContext.xml");  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Operation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e = (Operation) 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context.getBean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opBean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calling msg...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");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e.msg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  }  }  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calling msg...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before…….</a:t>
            </a:r>
          </a:p>
          <a:p>
            <a:pPr>
              <a:buNone/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 method invoked  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1723</TotalTime>
  <Words>315</Words>
  <Application>Microsoft Office PowerPoint</Application>
  <PresentationFormat>Widescreen</PresentationFormat>
  <Paragraphs>263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Times New Roman</vt:lpstr>
      <vt:lpstr>Wingdings</vt:lpstr>
      <vt:lpstr>Wingdings 3</vt:lpstr>
      <vt:lpstr>Ion Boardroom</vt:lpstr>
      <vt:lpstr>SPRING AOP</vt:lpstr>
      <vt:lpstr>Introduction</vt:lpstr>
      <vt:lpstr>Why use AOP? </vt:lpstr>
      <vt:lpstr>Why use AOP? </vt:lpstr>
      <vt:lpstr>AspectJ Annotations</vt:lpstr>
      <vt:lpstr>AspectJ Annotations</vt:lpstr>
      <vt:lpstr>Pointcut</vt:lpstr>
      <vt:lpstr>@Before</vt:lpstr>
      <vt:lpstr>@Before</vt:lpstr>
      <vt:lpstr>@After</vt:lpstr>
      <vt:lpstr>@AfterReturning</vt:lpstr>
      <vt:lpstr>@AfterReturning</vt:lpstr>
      <vt:lpstr>@Around</vt:lpstr>
      <vt:lpstr>@Around</vt:lpstr>
      <vt:lpstr>@AfterThrowing</vt:lpstr>
      <vt:lpstr>@AfterThrowing</vt:lpstr>
      <vt:lpstr>XML Schema Based AOP </vt:lpstr>
      <vt:lpstr>Declaring an aspect</vt:lpstr>
      <vt:lpstr>Declaring a Pointcut </vt:lpstr>
      <vt:lpstr>Declaring Advices </vt:lpstr>
      <vt:lpstr>Logging with AspectJ</vt:lpstr>
      <vt:lpstr>Logging with AspectJ</vt:lpstr>
      <vt:lpstr>Logging with AspectJ</vt:lpstr>
      <vt:lpstr>Logging with AspectJ</vt:lpstr>
      <vt:lpstr>Logging with AspectJ</vt:lpstr>
      <vt:lpstr>Logging with AspectJ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AOP</dc:title>
  <dc:creator>Prabhu, Shreyas</dc:creator>
  <cp:lastModifiedBy>Prabhu, Shreyas</cp:lastModifiedBy>
  <cp:revision>25</cp:revision>
  <dcterms:created xsi:type="dcterms:W3CDTF">2019-03-18T03:40:05Z</dcterms:created>
  <dcterms:modified xsi:type="dcterms:W3CDTF">2019-03-19T08:23:07Z</dcterms:modified>
</cp:coreProperties>
</file>