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0"/>
  </p:notesMasterIdLst>
  <p:sldIdLst>
    <p:sldId id="278" r:id="rId2"/>
    <p:sldId id="277" r:id="rId3"/>
    <p:sldId id="319" r:id="rId4"/>
    <p:sldId id="414" r:id="rId5"/>
    <p:sldId id="450" r:id="rId6"/>
    <p:sldId id="416" r:id="rId7"/>
    <p:sldId id="417" r:id="rId8"/>
    <p:sldId id="460" r:id="rId9"/>
    <p:sldId id="413" r:id="rId10"/>
    <p:sldId id="421" r:id="rId11"/>
    <p:sldId id="420" r:id="rId12"/>
    <p:sldId id="418" r:id="rId13"/>
    <p:sldId id="423" r:id="rId14"/>
    <p:sldId id="453" r:id="rId15"/>
    <p:sldId id="457" r:id="rId16"/>
    <p:sldId id="419" r:id="rId17"/>
    <p:sldId id="422" r:id="rId18"/>
    <p:sldId id="426" r:id="rId19"/>
    <p:sldId id="454" r:id="rId20"/>
    <p:sldId id="425" r:id="rId21"/>
    <p:sldId id="429" r:id="rId22"/>
    <p:sldId id="431" r:id="rId23"/>
    <p:sldId id="432" r:id="rId24"/>
    <p:sldId id="433" r:id="rId25"/>
    <p:sldId id="434" r:id="rId26"/>
    <p:sldId id="435" r:id="rId27"/>
    <p:sldId id="437" r:id="rId28"/>
    <p:sldId id="436" r:id="rId29"/>
    <p:sldId id="438" r:id="rId30"/>
    <p:sldId id="448" r:id="rId31"/>
    <p:sldId id="449" r:id="rId32"/>
    <p:sldId id="439" r:id="rId33"/>
    <p:sldId id="445" r:id="rId34"/>
    <p:sldId id="443" r:id="rId35"/>
    <p:sldId id="458" r:id="rId36"/>
    <p:sldId id="446" r:id="rId37"/>
    <p:sldId id="447" r:id="rId38"/>
    <p:sldId id="451" r:id="rId39"/>
    <p:sldId id="452" r:id="rId40"/>
    <p:sldId id="459" r:id="rId41"/>
    <p:sldId id="440" r:id="rId42"/>
    <p:sldId id="273" r:id="rId43"/>
    <p:sldId id="455" r:id="rId44"/>
    <p:sldId id="456" r:id="rId45"/>
    <p:sldId id="267" r:id="rId46"/>
    <p:sldId id="275" r:id="rId47"/>
    <p:sldId id="268" r:id="rId48"/>
    <p:sldId id="279"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77"/>
            <p14:sldId id="319"/>
          </p14:sldIdLst>
        </p14:section>
        <p14:section name="Setting" id="{2AED062E-4B5F-448D-AC67-A6329BB918C2}">
          <p14:sldIdLst>
            <p14:sldId id="414"/>
            <p14:sldId id="450"/>
            <p14:sldId id="416"/>
            <p14:sldId id="417"/>
            <p14:sldId id="460"/>
            <p14:sldId id="413"/>
            <p14:sldId id="421"/>
            <p14:sldId id="420"/>
            <p14:sldId id="418"/>
            <p14:sldId id="423"/>
            <p14:sldId id="453"/>
            <p14:sldId id="457"/>
            <p14:sldId id="419"/>
            <p14:sldId id="422"/>
            <p14:sldId id="426"/>
            <p14:sldId id="454"/>
            <p14:sldId id="425"/>
            <p14:sldId id="429"/>
            <p14:sldId id="431"/>
            <p14:sldId id="432"/>
            <p14:sldId id="433"/>
            <p14:sldId id="434"/>
            <p14:sldId id="435"/>
            <p14:sldId id="437"/>
            <p14:sldId id="436"/>
            <p14:sldId id="438"/>
            <p14:sldId id="448"/>
            <p14:sldId id="449"/>
            <p14:sldId id="439"/>
            <p14:sldId id="445"/>
            <p14:sldId id="443"/>
            <p14:sldId id="458"/>
            <p14:sldId id="446"/>
            <p14:sldId id="447"/>
            <p14:sldId id="451"/>
            <p14:sldId id="452"/>
            <p14:sldId id="459"/>
            <p14:sldId id="440"/>
          </p14:sldIdLst>
        </p14:section>
        <p14:section name="Q &amp; A" id="{EC3F6F94-2D82-4EB0-B8B3-D1EDFDD37945}">
          <p14:sldIdLst>
            <p14:sldId id="273"/>
            <p14:sldId id="455"/>
            <p14:sldId id="456"/>
            <p14:sldId id="267"/>
            <p14:sldId id="275"/>
            <p14:sldId id="268"/>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5" autoAdjust="0"/>
    <p:restoredTop sz="68866" autoAdjust="0"/>
  </p:normalViewPr>
  <p:slideViewPr>
    <p:cSldViewPr snapToGrid="0">
      <p:cViewPr varScale="1">
        <p:scale>
          <a:sx n="79" d="100"/>
          <a:sy n="79" d="100"/>
        </p:scale>
        <p:origin x="1864" y="64"/>
      </p:cViewPr>
      <p:guideLst/>
    </p:cSldViewPr>
  </p:slideViewPr>
  <p:notesTextViewPr>
    <p:cViewPr>
      <p:scale>
        <a:sx n="200" d="100"/>
        <a:sy n="200" d="100"/>
      </p:scale>
      <p:origin x="0" y="0"/>
    </p:cViewPr>
  </p:notesTextViewPr>
  <p:sorterViewPr>
    <p:cViewPr>
      <p:scale>
        <a:sx n="100" d="100"/>
        <a:sy n="100" d="100"/>
      </p:scale>
      <p:origin x="0" y="-17324"/>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04.09.2017</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are doing it wrong, If you are building applications and services today and you are not considering Platform as a Service! </a:t>
            </a:r>
          </a:p>
          <a:p>
            <a:r>
              <a:rPr lang="en-US" baseline="0" dirty="0"/>
              <a:t>The days of shipping data from tier to tier through countless stateless instances to the client and back are over. </a:t>
            </a:r>
          </a:p>
          <a:p>
            <a:r>
              <a:rPr lang="en-US" baseline="0" dirty="0"/>
              <a:t>Modern concurrent computation models for distributed systems like Actors bring data closer to the compute nodes and thus significantly reduce latency. </a:t>
            </a:r>
          </a:p>
          <a:p>
            <a:r>
              <a:rPr lang="en-US" baseline="0" dirty="0"/>
              <a:t>Today I’m taking you on a journey to move away from the data shipping paradigm and stateless middle tiers to a </a:t>
            </a:r>
            <a:r>
              <a:rPr lang="en-US" baseline="0" dirty="0" err="1"/>
              <a:t>stateful</a:t>
            </a:r>
            <a:r>
              <a:rPr lang="en-US" baseline="0" dirty="0"/>
              <a:t> middle tier architecture. By leveraging smart routing I’ll show how</a:t>
            </a:r>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decided they want to benefit from the scalability of Service Fabric. The team wanted to immediately jump in front of their computers and get started hacking away their new ideas with service fabric. But Karl stopped them and I said</a:t>
            </a:r>
          </a:p>
          <a:p>
            <a:endParaRPr lang="en-US" dirty="0"/>
          </a:p>
          <a:p>
            <a:r>
              <a:rPr lang="en-US" dirty="0"/>
              <a:t>Hold on. Before we proceed we first need to understand the fundamentals of scaling. There is a thing called the scale cube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2574650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Functional decomposition:</a:t>
            </a:r>
          </a:p>
          <a:p>
            <a:r>
              <a:rPr lang="en-US" dirty="0"/>
              <a:t>Or also known as Y-axis scaling,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scale by splitting into different things</a:t>
            </a:r>
            <a:endParaRPr lang="de-CH" dirty="0"/>
          </a:p>
          <a:p>
            <a:r>
              <a:rPr lang="en-US" dirty="0"/>
              <a:t>we do that by applying Microservices</a:t>
            </a:r>
          </a:p>
          <a:p>
            <a:r>
              <a:rPr lang="en-US" dirty="0"/>
              <a:t>Order Management Service, Manufacturing Service, Shipping service</a:t>
            </a:r>
          </a:p>
          <a:p>
            <a:endParaRPr lang="en-US" dirty="0"/>
          </a:p>
          <a:p>
            <a:r>
              <a:rPr lang="en-US" dirty="0"/>
              <a:t>(click)</a:t>
            </a:r>
          </a:p>
          <a:p>
            <a:endParaRPr lang="en-US" dirty="0"/>
          </a:p>
          <a:p>
            <a:r>
              <a:rPr lang="en-US" dirty="0"/>
              <a:t>X-axis scaling can then be used by cloning these microservices and having multiple instances of them running</a:t>
            </a:r>
          </a:p>
          <a:p>
            <a:r>
              <a:rPr lang="en-US" dirty="0"/>
              <a:t>Also known as horizontal duplication</a:t>
            </a:r>
          </a:p>
          <a:p>
            <a:endParaRPr lang="en-US" dirty="0"/>
          </a:p>
          <a:p>
            <a:r>
              <a:rPr lang="en-US" dirty="0"/>
              <a:t>We make them smaller and then spread them out</a:t>
            </a:r>
          </a:p>
          <a:p>
            <a:endParaRPr lang="en-US" dirty="0"/>
          </a:p>
          <a:p>
            <a:r>
              <a:rPr lang="en-US" dirty="0"/>
              <a:t>Thereby I, the great Karl, architect of the universe came up with the following architecture blue print</a:t>
            </a:r>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1860665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start with the load balancer, every good architecture has to have one, check</a:t>
            </a:r>
          </a:p>
          <a:p>
            <a:r>
              <a:rPr lang="en-US" dirty="0"/>
              <a:t>Requests are then routed randomly to the stateless web tier. The stateless web tier will contain our latest </a:t>
            </a:r>
            <a:r>
              <a:rPr lang="en-US" dirty="0" err="1"/>
              <a:t>AngularReactKnockoutJsKillMyselfFramework</a:t>
            </a:r>
            <a:r>
              <a:rPr lang="en-US" dirty="0"/>
              <a:t> UI</a:t>
            </a:r>
          </a:p>
          <a:p>
            <a:r>
              <a:rPr lang="en-US" dirty="0"/>
              <a:t>From there every request will be routed to a stateless </a:t>
            </a:r>
            <a:r>
              <a:rPr lang="en-US" dirty="0" err="1"/>
              <a:t>middletier</a:t>
            </a:r>
            <a:r>
              <a:rPr lang="en-US" dirty="0"/>
              <a:t> that is responsible to do the necessary compute</a:t>
            </a:r>
          </a:p>
          <a:p>
            <a:r>
              <a:rPr lang="en-US" dirty="0"/>
              <a:t>Service Fabric has the concept of Reliable Services, namely Stateless Services</a:t>
            </a:r>
          </a:p>
          <a:p>
            <a:r>
              <a:rPr lang="en-US" dirty="0"/>
              <a:t>The orders will be managed in the storage tier and storage for the duration of the request</a:t>
            </a:r>
          </a:p>
          <a:p>
            <a:r>
              <a:rPr lang="en-US" dirty="0"/>
              <a:t>Since this architecture is stateless the </a:t>
            </a:r>
            <a:r>
              <a:rPr lang="en-US" dirty="0" err="1"/>
              <a:t>loadbalancer</a:t>
            </a:r>
            <a:r>
              <a:rPr lang="en-US" dirty="0"/>
              <a:t> can assign requests to any stateless entry point and the data will be shipped through the tiers to the currently assigned stateless slice</a:t>
            </a:r>
          </a:p>
          <a:p>
            <a:r>
              <a:rPr lang="en-US" dirty="0"/>
              <a:t>If hell breaks loose and our storage tier can’t keep up we’ll just throw in some of the hipster caching technology like </a:t>
            </a:r>
            <a:r>
              <a:rPr lang="en-US" dirty="0" err="1"/>
              <a:t>Redis</a:t>
            </a:r>
            <a:r>
              <a:rPr lang="en-US" dirty="0"/>
              <a:t> and we’ll be good</a:t>
            </a:r>
          </a:p>
          <a:p>
            <a:r>
              <a:rPr lang="en-US" dirty="0"/>
              <a:t>The paradigm used her is also known as Data Shipping just in case you want to impress your homies</a:t>
            </a:r>
            <a:br>
              <a:rPr lang="en-US" dirty="0"/>
            </a:b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1819114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I’m sorry Karl Nobody builds that type of architecture anymore,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tried that in-house in the past before you joined the company and we realized that </a:t>
            </a:r>
            <a:r>
              <a:rPr lang="en-US" sz="1200" b="0" i="0" kern="1200" dirty="0">
                <a:solidFill>
                  <a:schemeClr val="tx1"/>
                </a:solidFill>
                <a:effectLst/>
                <a:latin typeface="+mn-lt"/>
                <a:ea typeface="+mn-ea"/>
                <a:cs typeface="+mn-cs"/>
              </a:rPr>
              <a:t>Building interactive services that are scalable and reliable is hard. Interactivity imposes strict constraints on availability and latency, as that directly impacts </a:t>
            </a:r>
            <a:r>
              <a:rPr lang="en-US" sz="1200" b="0" i="0" kern="1200" dirty="0" err="1">
                <a:solidFill>
                  <a:schemeClr val="tx1"/>
                </a:solidFill>
                <a:effectLst/>
                <a:latin typeface="+mn-lt"/>
                <a:ea typeface="+mn-ea"/>
                <a:cs typeface="+mn-cs"/>
              </a:rPr>
              <a:t>enduser</a:t>
            </a:r>
            <a:r>
              <a:rPr lang="en-US" sz="1200" b="0" i="0" kern="1200" dirty="0">
                <a:solidFill>
                  <a:schemeClr val="tx1"/>
                </a:solidFill>
                <a:effectLst/>
                <a:latin typeface="+mn-lt"/>
                <a:ea typeface="+mn-ea"/>
                <a:cs typeface="+mn-cs"/>
              </a:rPr>
              <a:t> experience. To support a large number of</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concurrent user sessions, high throughput is essential</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traditional three-tier architecture with stateless front-ends, stateless middle tier and a storage layer has limited scalability due to latency and throughput limits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of the storage layer that has to be consulted for every request.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(click)</a:t>
            </a: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3046800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added a caching between the middle tier and storage to improve performance.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However, a cache loses most of the concurrency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semantic guarantees of the underlying storage layer.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prevent inconsistencies caused by concurrent updates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 a cached item, the application or cache manager has to implement a concurrency control protocol.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With or without cache, a stateless middle tier does not provide data locality since it uses the </a:t>
            </a:r>
            <a:r>
              <a:rPr lang="en-US" sz="1200" b="0" i="1" kern="1200" dirty="0">
                <a:solidFill>
                  <a:schemeClr val="tx1"/>
                </a:solidFill>
                <a:effectLst/>
                <a:latin typeface="+mn-lt"/>
                <a:ea typeface="+mn-ea"/>
                <a:cs typeface="+mn-cs"/>
              </a:rPr>
              <a:t>data shipping paradigm</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mn-lt"/>
                <a:ea typeface="+mn-ea"/>
                <a:cs typeface="+mn-cs"/>
              </a:rPr>
              <a:t>next</a:t>
            </a: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2883960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every request, data is sent from storage or cache to the middle tier server that is processing the request. The advent of social graphs where a single request may touch many entities connected dynamically with multi-hop relationships makes it even more challenging to satisfy required application-level semantics and consistency on a cache with fast response for interactive access</a:t>
            </a:r>
            <a:r>
              <a:rPr lang="en-US" dirty="0"/>
              <a:t> </a:t>
            </a:r>
            <a:br>
              <a:rPr lang="en-US" dirty="0"/>
            </a:br>
            <a:br>
              <a:rPr lang="en-US" dirty="0"/>
            </a:br>
            <a:r>
              <a:rPr lang="en-US" baseline="0" dirty="0"/>
              <a:t>In the world of </a:t>
            </a:r>
            <a:r>
              <a:rPr lang="en-US" baseline="0" dirty="0" err="1"/>
              <a:t>IoT</a:t>
            </a:r>
            <a:r>
              <a:rPr lang="en-US" baseline="0" dirty="0"/>
              <a:t>, cloud services and mainly actor models to approach distributed computing we want to reduce latency and therefore move data as close to compute as possible.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is me successor architecture blueprint to your proposal</a:t>
            </a:r>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1859373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 of </a:t>
            </a:r>
            <a:r>
              <a:rPr lang="en-US" dirty="0" err="1"/>
              <a:t>stateful</a:t>
            </a:r>
            <a:r>
              <a:rPr lang="en-US" dirty="0"/>
              <a:t> services, </a:t>
            </a:r>
            <a:r>
              <a:rPr lang="en-US" dirty="0" err="1"/>
              <a:t>Stateful</a:t>
            </a:r>
            <a:r>
              <a:rPr lang="en-US" dirty="0"/>
              <a:t> Services allow to consistently and reliably store state right inside the service by leveraging the power of reliable collections. They have a similar API to C# collections but are offer transactional semantics as well as replication inside the cluster. With that we can achieve:</a:t>
            </a:r>
          </a:p>
          <a:p>
            <a:endParaRPr lang="en-US" dirty="0"/>
          </a:p>
          <a:p>
            <a:r>
              <a:rPr lang="en-US" dirty="0"/>
              <a:t>Application hot state lives in the compute tier</a:t>
            </a:r>
          </a:p>
          <a:p>
            <a:r>
              <a:rPr lang="en-US" dirty="0"/>
              <a:t>Low latency reads and writes</a:t>
            </a:r>
          </a:p>
          <a:p>
            <a:r>
              <a:rPr lang="en-US" dirty="0"/>
              <a:t>Fewer moving parts</a:t>
            </a:r>
          </a:p>
          <a:p>
            <a:r>
              <a:rPr lang="en-US" dirty="0"/>
              <a:t>External stores are only used for exhaust and offline analytics</a:t>
            </a:r>
          </a:p>
          <a:p>
            <a:r>
              <a:rPr lang="en-US" dirty="0"/>
              <a:t>Capacity in cluster is limited compared to the storage tier (tradeoff)</a:t>
            </a:r>
          </a:p>
          <a:p>
            <a:r>
              <a:rPr lang="en-US" dirty="0"/>
              <a:t>Mention orders in memory</a:t>
            </a:r>
          </a:p>
          <a:p>
            <a:endParaRPr lang="en-US" dirty="0"/>
          </a:p>
          <a:p>
            <a:r>
              <a:rPr lang="en-US" dirty="0"/>
              <a:t>Add state symbol to this diagram</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29831711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furthermore, she continued Karl has completely forgotten to mention, probably has been watching too many Channel 9 videos until late night, that the scale cube as a third axis called Z-axis, and the diagram should actually look like this</a:t>
            </a:r>
          </a:p>
          <a:p>
            <a:endParaRPr lang="en-US" dirty="0"/>
          </a:p>
          <a:p>
            <a:r>
              <a:rPr lang="en-US" dirty="0"/>
              <a:t>(Amazing how she is she scribbles a new diagram, click)</a:t>
            </a:r>
          </a:p>
          <a:p>
            <a:endParaRPr lang="en-US" dirty="0"/>
          </a:p>
          <a:p>
            <a:r>
              <a:rPr lang="en-US" dirty="0"/>
              <a:t>So in order to achieve the hyperscale that Karl talked about we need to split similar things into multiple pieces. It is not enough to split into things like </a:t>
            </a:r>
            <a:r>
              <a:rPr lang="en-US" dirty="0" err="1"/>
              <a:t>OrderManagement</a:t>
            </a:r>
            <a:r>
              <a:rPr lang="en-US" dirty="0"/>
              <a:t>, Shipping etc. for example </a:t>
            </a:r>
            <a:r>
              <a:rPr lang="en-US" dirty="0" err="1"/>
              <a:t>OrderManagement</a:t>
            </a:r>
            <a:r>
              <a:rPr lang="en-US" dirty="0"/>
              <a:t> itself should be partitioned into multiple data partitions. </a:t>
            </a:r>
          </a:p>
          <a:p>
            <a:endParaRPr lang="en-US" dirty="0"/>
          </a:p>
          <a:p>
            <a:r>
              <a:rPr lang="en-US" dirty="0"/>
              <a:t>(click)</a:t>
            </a:r>
          </a:p>
          <a:p>
            <a:endParaRPr lang="en-US" dirty="0"/>
          </a:p>
          <a:p>
            <a:r>
              <a:rPr lang="en-US" dirty="0"/>
              <a:t>(Let me show you an example. She gracefully walks back to the architecture drawing) Now I’m totally pulling this out of thin air but we could for example split our orders into different chocolate types that customers are ordering. For the sake of the example let’s consider a customer could only order a chocolate type per order.</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1443886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customer ordering dark, brown or white chocolate. I know silly but bear with me. </a:t>
            </a:r>
          </a:p>
          <a:p>
            <a:endParaRPr lang="en-US" dirty="0"/>
          </a:p>
          <a:p>
            <a:r>
              <a:rPr lang="en-US" dirty="0"/>
              <a:t>Service Fabric makes it easy to develop scalable </a:t>
            </a:r>
            <a:r>
              <a:rPr lang="en-US" dirty="0" err="1"/>
              <a:t>stateful</a:t>
            </a:r>
            <a:r>
              <a:rPr lang="en-US" dirty="0"/>
              <a:t> services by offering a first-class way to partition state (data). </a:t>
            </a:r>
          </a:p>
          <a:p>
            <a:r>
              <a:rPr lang="en-US" dirty="0"/>
              <a:t>Conceptually, you can think about a partition of a </a:t>
            </a:r>
            <a:r>
              <a:rPr lang="en-US" dirty="0" err="1"/>
              <a:t>stateful</a:t>
            </a:r>
            <a:r>
              <a:rPr lang="en-US" dirty="0"/>
              <a:t> service as a scale unit that is highly reliable through replicas that are distributed and balanced across the nodes in a cluster.</a:t>
            </a:r>
          </a:p>
          <a:p>
            <a:r>
              <a:rPr lang="en-US" dirty="0"/>
              <a:t>Partitioning in the context of Service Fabric </a:t>
            </a:r>
            <a:r>
              <a:rPr lang="en-US" dirty="0" err="1"/>
              <a:t>stateful</a:t>
            </a:r>
            <a:r>
              <a:rPr lang="en-US" dirty="0"/>
              <a:t> services refers to the process of determining that a particular service partition is responsible for a portion of the complete state of the service. </a:t>
            </a:r>
          </a:p>
          <a:p>
            <a:r>
              <a:rPr lang="en-US" dirty="0"/>
              <a:t>A great thing about Service Fabric is that it places the partitions on different nodes. </a:t>
            </a:r>
          </a:p>
          <a:p>
            <a:r>
              <a:rPr lang="en-US" dirty="0"/>
              <a:t>This allows them to grow to a node's resource limit. As the data needs grow, partitions grow, and Service Fabric rebalances partitions across nodes. This ensures the continued efficient use of hardware resources.</a:t>
            </a:r>
          </a:p>
          <a:p>
            <a:endParaRPr lang="en-US" dirty="0"/>
          </a:p>
          <a:p>
            <a:r>
              <a:rPr lang="en-US" dirty="0"/>
              <a:t>next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17087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Ranged partitioning (otherwise known as UniformInt64Partition).</a:t>
            </a:r>
          </a:p>
          <a:p>
            <a:r>
              <a:rPr lang="en-US" sz="1200" b="0" i="0" kern="1200" dirty="0">
                <a:solidFill>
                  <a:schemeClr val="tx1"/>
                </a:solidFill>
                <a:effectLst/>
                <a:latin typeface="+mn-lt"/>
                <a:ea typeface="+mn-ea"/>
                <a:cs typeface="+mn-cs"/>
              </a:rPr>
              <a:t>Named partitioning. Applications using this model usually have data that can be bucketed, within a bounded set. Some common examples of data fields used as named partition keys would be regions, postal codes, customer groups, or other business boundaries. Or for us the chocolate type</a:t>
            </a:r>
          </a:p>
          <a:p>
            <a:r>
              <a:rPr lang="en-US" sz="1200" b="0" i="0" kern="1200" dirty="0">
                <a:solidFill>
                  <a:schemeClr val="tx1"/>
                </a:solidFill>
                <a:effectLst/>
                <a:latin typeface="+mn-lt"/>
                <a:ea typeface="+mn-ea"/>
                <a:cs typeface="+mn-cs"/>
              </a:rPr>
              <a:t>Singleton partitioning. For example, stateless services use this partitioning scheme by default.</a:t>
            </a:r>
          </a:p>
          <a:p>
            <a:endParaRPr lang="en-US" dirty="0"/>
          </a:p>
          <a:p>
            <a:r>
              <a:rPr lang="en-US" dirty="0"/>
              <a:t>T</a:t>
            </a:r>
            <a:r>
              <a:rPr lang="de-CH" dirty="0" err="1"/>
              <a:t>hings</a:t>
            </a:r>
            <a:r>
              <a:rPr lang="de-CH" dirty="0"/>
              <a:t> </a:t>
            </a:r>
            <a:r>
              <a:rPr lang="de-CH" dirty="0" err="1"/>
              <a:t>to</a:t>
            </a:r>
            <a:r>
              <a:rPr lang="de-CH" dirty="0"/>
              <a:t> </a:t>
            </a:r>
            <a:r>
              <a:rPr lang="de-CH" dirty="0" err="1"/>
              <a:t>consider</a:t>
            </a:r>
            <a:r>
              <a:rPr lang="de-CH"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Try to partition the state so that it is evenly distributed across all partitions.</a:t>
            </a:r>
          </a:p>
          <a:p>
            <a:r>
              <a:rPr lang="en-US" sz="1200" b="0" i="0" kern="1200" dirty="0">
                <a:solidFill>
                  <a:schemeClr val="tx1"/>
                </a:solidFill>
                <a:effectLst/>
                <a:latin typeface="+mn-lt"/>
                <a:ea typeface="+mn-ea"/>
                <a:cs typeface="+mn-cs"/>
              </a:rPr>
              <a:t>Another aspect of partition planning is to choose the correct number of partitions to begin with.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2987827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can route request that are coming from other Platform as a Service Offerings like Azure </a:t>
            </a:r>
            <a:r>
              <a:rPr lang="en-US" baseline="0" dirty="0" err="1"/>
              <a:t>ServiceBus</a:t>
            </a:r>
            <a:r>
              <a:rPr lang="en-US" baseline="0" dirty="0"/>
              <a:t> into the </a:t>
            </a:r>
            <a:r>
              <a:rPr lang="en-US" baseline="0" dirty="0" err="1"/>
              <a:t>stateful</a:t>
            </a:r>
            <a:r>
              <a:rPr lang="en-US" baseline="0" dirty="0"/>
              <a:t> service components running inside Service Fabric that are responsible of handling business requests. </a:t>
            </a:r>
          </a:p>
          <a:p>
            <a:endParaRPr lang="en-US" baseline="0" dirty="0"/>
          </a:p>
          <a:p>
            <a:r>
              <a:rPr lang="en-US" baseline="0" dirty="0"/>
              <a:t>At the end of this talk you’ll know the benefits of </a:t>
            </a:r>
            <a:r>
              <a:rPr lang="en-US" baseline="0" dirty="0" err="1"/>
              <a:t>stateful</a:t>
            </a:r>
            <a:r>
              <a:rPr lang="en-US" baseline="0" dirty="0"/>
              <a:t> services for data intense workloads and how message patterns need to be tweaked to ensure proper routing.</a:t>
            </a:r>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4119975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Joe had troubles to keep up with the technical gibberish that Mandy was talking about and asked for a concrete example.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3477486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Joe, Imagine a customer comes in and gets randomly assigned a stateless </a:t>
            </a:r>
            <a:r>
              <a:rPr lang="en-US" dirty="0" err="1"/>
              <a:t>webnode</a:t>
            </a:r>
            <a:r>
              <a:rPr lang="en-US" dirty="0"/>
              <a:t>. He orders White chocolate (click). The stateless front-end will use the chocolate type as the partition key for the named partition and use the Service Fabric built in </a:t>
            </a:r>
            <a:r>
              <a:rPr lang="en-US" dirty="0" err="1"/>
              <a:t>ServicePartitionResolver</a:t>
            </a:r>
            <a:r>
              <a:rPr lang="en-US" dirty="0"/>
              <a:t> to resolve the partition that is responsible for Service the Partition for white chocolate. Imagine Service Fabric has internally a thing that acts like a </a:t>
            </a:r>
            <a:r>
              <a:rPr lang="en-US" dirty="0" err="1"/>
              <a:t>NameService</a:t>
            </a:r>
            <a:r>
              <a:rPr lang="en-US" dirty="0"/>
              <a:t> or DNS (like Consul.io or DNS in the internet) that can tie together service names and partition keys to the location in the cluster transparently. This is done via RPC calls. When the right </a:t>
            </a:r>
            <a:r>
              <a:rPr lang="en-US" dirty="0" err="1"/>
              <a:t>statefull</a:t>
            </a:r>
            <a:r>
              <a:rPr lang="en-US" dirty="0"/>
              <a:t> instance is determined the front-end issues an HTTP call (actually yet another RPC style call) to the API of the Service. Inter-service communication can only be done over endpoint communication listeners (RPC, HTTP, Remoting, WCF). So we can say the routing is done based on the chocolate type. </a:t>
            </a:r>
          </a:p>
          <a:p>
            <a:endParaRPr lang="en-US" dirty="0"/>
          </a:p>
          <a:p>
            <a:r>
              <a:rPr lang="en-US" dirty="0"/>
              <a:t>Click, so my orders would all end up on the partition responsible for handling dark chocolate orders she explains.</a:t>
            </a:r>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478532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Mandy for carefully explaining this to Joe, says Sophia. But I’m getting shivers when I hear you talking about all this RPC style communication. This reminds of a project I’ve been doing for my previous employer.</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15307029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built this huge intertangled and interconnected RPC legacy mess. At that time the term Microservices wasn’t coined yet but I believe it was something similar but done horribly wrong. </a:t>
            </a:r>
          </a:p>
          <a:p>
            <a:endParaRPr lang="en-US" dirty="0"/>
          </a:p>
          <a:p>
            <a:r>
              <a:rPr lang="en-US" dirty="0"/>
              <a:t>We had this WCF Order Services connected to a Slow and unreliable third party as well </a:t>
            </a:r>
            <a:r>
              <a:rPr lang="en-US" dirty="0" err="1"/>
              <a:t>es</a:t>
            </a:r>
            <a:r>
              <a:rPr lang="en-US" dirty="0"/>
              <a:t> a FAT and slow database we had to </a:t>
            </a:r>
            <a:r>
              <a:rPr lang="en-US" dirty="0" err="1"/>
              <a:t>transactionally</a:t>
            </a:r>
            <a:r>
              <a:rPr lang="en-US" dirty="0"/>
              <a:t> call into. The temporal and special coupling we introduced was horrible. </a:t>
            </a:r>
            <a:r>
              <a:rPr lang="en-US" dirty="0" err="1"/>
              <a:t>Everytime</a:t>
            </a:r>
            <a:r>
              <a:rPr lang="en-US" dirty="0"/>
              <a:t> the Third Party was unresponsive or slow our customer-facing latency went through the rooftop. We couldn’t fulfill our SLA. Orders got lost. We couldn’t throttle the requests. We kept transactions open or to long which caused the database transactions to rollback. People got fired… </a:t>
            </a:r>
            <a:r>
              <a:rPr lang="en-US" dirty="0" err="1"/>
              <a:t>Nono</a:t>
            </a:r>
            <a:r>
              <a:rPr lang="en-US" dirty="0"/>
              <a:t> it wasn’t me who got fired I actually had the idea which saves the project…</a:t>
            </a:r>
          </a:p>
          <a:p>
            <a:endParaRPr lang="en-US" dirty="0"/>
          </a:p>
          <a:p>
            <a:r>
              <a:rPr lang="en-US" dirty="0"/>
              <a:t>next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23</a:t>
            </a:fld>
            <a:endParaRPr lang="de-CH"/>
          </a:p>
        </p:txBody>
      </p:sp>
    </p:spTree>
    <p:extLst>
      <p:ext uri="{BB962C8B-B14F-4D97-AF65-F5344CB8AC3E}">
        <p14:creationId xmlns:p14="http://schemas.microsoft.com/office/powerpoint/2010/main" val="16702966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first introduced </a:t>
            </a:r>
            <a:r>
              <a:rPr lang="en-US" dirty="0" err="1"/>
              <a:t>async</a:t>
            </a:r>
            <a:r>
              <a:rPr lang="en-US" dirty="0"/>
              <a:t> programming into the game which drastically reduced the memory footprint of the application and allowed us the better satisfy the </a:t>
            </a:r>
            <a:r>
              <a:rPr lang="en-US" dirty="0" err="1"/>
              <a:t>ressources</a:t>
            </a:r>
            <a:r>
              <a:rPr lang="en-US" dirty="0"/>
              <a:t> we had available. But that didn’t solve the problem of transactions being created too early and things timing out into the user face.</a:t>
            </a:r>
          </a:p>
          <a:p>
            <a:endParaRPr lang="en-US" dirty="0"/>
          </a:p>
          <a:p>
            <a:r>
              <a:rPr lang="en-US" dirty="0"/>
              <a:t>We decided to decouple the slow </a:t>
            </a:r>
            <a:r>
              <a:rPr lang="en-US" dirty="0" err="1"/>
              <a:t>thirdparty</a:t>
            </a:r>
            <a:r>
              <a:rPr lang="en-US" dirty="0"/>
              <a:t> behind a message queue. At that time we used the rusty MSMQ service available on Windows. But nowadays you’d probably be using something more hipster like Rabbit Or ASB. This allowed us to throttle requests, have a consistent and predictable load on the system as well as retry mechanism when something went boom on the third party. We applied that pattern successfully in various areas of the system. The fire &amp; forgot nature of messaging made our system scale much more.</a:t>
            </a:r>
          </a:p>
          <a:p>
            <a:endParaRPr lang="en-US" dirty="0"/>
          </a:p>
          <a:p>
            <a:r>
              <a:rPr lang="en-US" dirty="0"/>
              <a:t>So here is my proposal. It is only a slight modification to the architecture that </a:t>
            </a:r>
            <a:r>
              <a:rPr lang="en-US" dirty="0" err="1"/>
              <a:t>mandy</a:t>
            </a:r>
            <a:r>
              <a:rPr lang="en-US" dirty="0"/>
              <a:t> proposed. </a:t>
            </a:r>
          </a:p>
        </p:txBody>
      </p:sp>
      <p:sp>
        <p:nvSpPr>
          <p:cNvPr id="4" name="Slide Number Placeholder 3"/>
          <p:cNvSpPr>
            <a:spLocks noGrp="1"/>
          </p:cNvSpPr>
          <p:nvPr>
            <p:ph type="sldNum" sz="quarter" idx="10"/>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2611457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stateless frontend tier and the </a:t>
            </a:r>
            <a:r>
              <a:rPr lang="en-US" dirty="0" err="1"/>
              <a:t>stateful</a:t>
            </a:r>
            <a:r>
              <a:rPr lang="en-US" dirty="0"/>
              <a:t> middle tier with the compute remains the same. But between the stateless and the </a:t>
            </a:r>
            <a:r>
              <a:rPr lang="en-US" dirty="0" err="1"/>
              <a:t>stateful</a:t>
            </a:r>
            <a:r>
              <a:rPr lang="en-US" dirty="0"/>
              <a:t> tier we should introduce some kind of broker middleware like Azure Service Bus, Azure Storage Queues or </a:t>
            </a:r>
            <a:r>
              <a:rPr lang="en-US" dirty="0" err="1"/>
              <a:t>RabbitMQ</a:t>
            </a:r>
            <a:r>
              <a:rPr lang="en-US" dirty="0"/>
              <a:t> for on-premises. The broker middleware will contain a queue for our chocolate orders. Of course not everything has to go through the queue. Only things like orders that need to be processed in order and potentially throttled. After all it is better to process orders a bit later than loosing them right? With that we get</a:t>
            </a:r>
          </a:p>
          <a:p>
            <a:endParaRPr lang="en-US" dirty="0"/>
          </a:p>
          <a:p>
            <a:pPr marL="171450" indent="-171450">
              <a:buFont typeface="Arial" panose="020B0604020202020204" pitchFamily="34" charset="0"/>
              <a:buChar char="•"/>
            </a:pPr>
            <a:r>
              <a:rPr lang="en-US" dirty="0"/>
              <a:t>Competing consumers</a:t>
            </a:r>
          </a:p>
          <a:p>
            <a:pPr marL="171450" indent="-171450">
              <a:buFont typeface="Arial" panose="020B0604020202020204" pitchFamily="34" charset="0"/>
              <a:buChar char="•"/>
            </a:pPr>
            <a:r>
              <a:rPr lang="en-US" dirty="0"/>
              <a:t>Awesome scaling</a:t>
            </a:r>
          </a:p>
          <a:p>
            <a:pPr marL="171450" indent="-171450">
              <a:buFont typeface="Arial" panose="020B0604020202020204" pitchFamily="34" charset="0"/>
              <a:buChar char="•"/>
            </a:pPr>
            <a:r>
              <a:rPr lang="en-US" dirty="0"/>
              <a:t>Throttling</a:t>
            </a:r>
          </a:p>
          <a:p>
            <a:pPr marL="171450" indent="-171450">
              <a:buFont typeface="Arial" panose="020B0604020202020204" pitchFamily="34" charset="0"/>
              <a:buChar char="•"/>
            </a:pPr>
            <a:r>
              <a:rPr lang="en-US" dirty="0"/>
              <a:t>Retries and business transactions to </a:t>
            </a:r>
            <a:r>
              <a:rPr lang="en-US" dirty="0" err="1"/>
              <a:t>stateful</a:t>
            </a:r>
            <a:r>
              <a:rPr lang="en-US" dirty="0"/>
              <a:t> </a:t>
            </a:r>
            <a:r>
              <a:rPr lang="en-US" dirty="0" err="1"/>
              <a:t>middletier</a:t>
            </a:r>
            <a:endParaRPr lang="en-US" dirty="0"/>
          </a:p>
          <a:p>
            <a:pPr marL="171450" indent="-171450">
              <a:buFont typeface="Arial" panose="020B0604020202020204" pitchFamily="34" charset="0"/>
              <a:buChar char="•"/>
            </a:pPr>
            <a:r>
              <a:rPr lang="en-US" dirty="0"/>
              <a:t>Reactive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25</a:t>
            </a:fld>
            <a:endParaRPr lang="de-CH"/>
          </a:p>
        </p:txBody>
      </p:sp>
    </p:spTree>
    <p:extLst>
      <p:ext uri="{BB962C8B-B14F-4D97-AF65-F5344CB8AC3E}">
        <p14:creationId xmlns:p14="http://schemas.microsoft.com/office/powerpoint/2010/main" val="1261073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26</a:t>
            </a:fld>
            <a:endParaRPr lang="de-CH"/>
          </a:p>
        </p:txBody>
      </p:sp>
    </p:spTree>
    <p:extLst>
      <p:ext uri="{BB962C8B-B14F-4D97-AF65-F5344CB8AC3E}">
        <p14:creationId xmlns:p14="http://schemas.microsoft.com/office/powerpoint/2010/main" val="16244000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DOESN’T SOLVE ANYTHING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After taking some moments to breath and team </a:t>
            </a:r>
            <a:r>
              <a:rPr lang="en-US" baseline="0" dirty="0" err="1"/>
              <a:t>colleguages</a:t>
            </a:r>
            <a:r>
              <a:rPr lang="en-US" baseline="0" dirty="0"/>
              <a:t> reminding him that this is only a design discussion and nothing has been set in stone he starts: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Really sorry about my outburst. My youngest son slept in our bed tonight and him pushing his legs and arms into my face and back didn’t really solve my sleep abbreviation.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completely forget the data partitioning part that we discussed before.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27</a:t>
            </a:fld>
            <a:endParaRPr lang="de-CH"/>
          </a:p>
        </p:txBody>
      </p:sp>
    </p:spTree>
    <p:extLst>
      <p:ext uri="{BB962C8B-B14F-4D97-AF65-F5344CB8AC3E}">
        <p14:creationId xmlns:p14="http://schemas.microsoft.com/office/powerpoint/2010/main" val="37910872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competing consumers messages in the queue belonging to Dark chocolate could also be picked up by other partitions. Then the data ends up on the wrong partition and we are completely screwed. </a:t>
            </a:r>
          </a:p>
          <a:p>
            <a:endParaRPr lang="en-US" dirty="0"/>
          </a:p>
          <a:p>
            <a:r>
              <a:rPr lang="en-US" dirty="0"/>
              <a:t>Imagine a customer calls us and then we find out that we have inconsistent business data. That is money lost and I can assure heads will start rolling.</a:t>
            </a:r>
          </a:p>
          <a:p>
            <a:endParaRPr lang="en-US" dirty="0"/>
          </a:p>
          <a:p>
            <a:r>
              <a:rPr lang="en-US" dirty="0"/>
              <a:t>So we are back on square one even with queuing and we need some kind of smart routing and/or queue partitioning to achieve hyperscale.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28</a:t>
            </a:fld>
            <a:endParaRPr lang="de-CH"/>
          </a:p>
        </p:txBody>
      </p:sp>
    </p:spTree>
    <p:extLst>
      <p:ext uri="{BB962C8B-B14F-4D97-AF65-F5344CB8AC3E}">
        <p14:creationId xmlns:p14="http://schemas.microsoft.com/office/powerpoint/2010/main" val="38131856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would need to have a dedicated queue per chocolate type.</a:t>
            </a:r>
          </a:p>
          <a:p>
            <a:endParaRPr lang="en-US" dirty="0"/>
          </a:p>
          <a:p>
            <a:r>
              <a:rPr lang="en-US" dirty="0"/>
              <a:t>When an order is created on the stateless frontend its chocolate type is used to determine via smart routing where the message has to be routed. In our a bit silly example with chocolate types we can map the chocolate type 1:1 to the queue name or to a queue name convention containing the chocolate type. Each partition will have its own dedicated queue receiver that is receiving messages on the uniquely addressable queue. With that we have  a clear separation and messages that are destined for a given chocolate type are guaranteed to land on the right partition responsible for that chocolate type.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29</a:t>
            </a:fld>
            <a:endParaRPr lang="de-CH"/>
          </a:p>
        </p:txBody>
      </p:sp>
    </p:spTree>
    <p:extLst>
      <p:ext uri="{BB962C8B-B14F-4D97-AF65-F5344CB8AC3E}">
        <p14:creationId xmlns:p14="http://schemas.microsoft.com/office/powerpoint/2010/main" val="1401793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talk I’ll assume some basic knowledge around Service Fabric and messaging in general. </a:t>
            </a:r>
          </a:p>
          <a:p>
            <a:endParaRPr lang="en-US" baseline="0" dirty="0"/>
          </a:p>
          <a:p>
            <a:r>
              <a:rPr lang="en-US" baseline="0" dirty="0"/>
              <a:t>Every time I feel I need something to cheer me up I’ll take a piece of Swiss Chocolate. </a:t>
            </a:r>
            <a:br>
              <a:rPr lang="en-US" baseline="0" dirty="0"/>
            </a:br>
            <a:r>
              <a:rPr lang="en-US" baseline="0" dirty="0"/>
              <a:t>You might wonder what Chocolate has to do with this presentation I’m giving. </a:t>
            </a:r>
            <a:br>
              <a:rPr lang="en-US" baseline="0" dirty="0"/>
            </a:br>
            <a:r>
              <a:rPr lang="en-US" baseline="0" dirty="0"/>
              <a:t>Well, let me tell you a sweet but totally fictional story.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12911937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talked about here so far is the command pattern.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30</a:t>
            </a:fld>
            <a:endParaRPr lang="de-CH"/>
          </a:p>
        </p:txBody>
      </p:sp>
    </p:spTree>
    <p:extLst>
      <p:ext uri="{BB962C8B-B14F-4D97-AF65-F5344CB8AC3E}">
        <p14:creationId xmlns:p14="http://schemas.microsoft.com/office/powerpoint/2010/main" val="34236552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UI composite for issuing orders in the order management microservice will issue a command to the order backend part. </a:t>
            </a:r>
          </a:p>
          <a:p>
            <a:r>
              <a:rPr lang="en-US" dirty="0"/>
              <a:t>Since they belong to the same bounded context it is OK to use commands. </a:t>
            </a:r>
          </a:p>
          <a:p>
            <a:r>
              <a:rPr lang="en-US" dirty="0"/>
              <a:t>When sending a commend the sender knows the receiver or at least the logical destination (here the queue). With that we can decouple the order sending temporarily from the order receiving. </a:t>
            </a:r>
          </a:p>
          <a:p>
            <a:r>
              <a:rPr lang="en-US" dirty="0"/>
              <a:t>In that case it is OK for the sender to know the data partition function the maps the input data to the partition key.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Integration scenarios, a command sender is not part of the cluster but still belongs to the same bounded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simplicity reasons let’s call this Sender Side Distribution.</a:t>
            </a:r>
            <a:endParaRPr lang="de-CH"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31</a:t>
            </a:fld>
            <a:endParaRPr lang="de-CH"/>
          </a:p>
        </p:txBody>
      </p:sp>
    </p:spTree>
    <p:extLst>
      <p:ext uri="{BB962C8B-B14F-4D97-AF65-F5344CB8AC3E}">
        <p14:creationId xmlns:p14="http://schemas.microsoft.com/office/powerpoint/2010/main" val="15916529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Peter talking about commands triggered the PhD dude and he started acting like a smart ass (nothing new for the team). </a:t>
            </a:r>
          </a:p>
          <a:p>
            <a:endParaRPr lang="en-US" dirty="0"/>
          </a:p>
          <a:p>
            <a:r>
              <a:rPr lang="en-US" dirty="0"/>
              <a:t>But in the messaging world we do not only have commands. We also have pub &amp; sub semantics. Namely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32</a:t>
            </a:fld>
            <a:endParaRPr lang="de-CH"/>
          </a:p>
        </p:txBody>
      </p:sp>
    </p:spTree>
    <p:extLst>
      <p:ext uri="{BB962C8B-B14F-4D97-AF65-F5344CB8AC3E}">
        <p14:creationId xmlns:p14="http://schemas.microsoft.com/office/powerpoint/2010/main" val="8804610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33</a:t>
            </a:fld>
            <a:endParaRPr lang="de-CH"/>
          </a:p>
        </p:txBody>
      </p:sp>
    </p:spTree>
    <p:extLst>
      <p:ext uri="{BB962C8B-B14F-4D97-AF65-F5344CB8AC3E}">
        <p14:creationId xmlns:p14="http://schemas.microsoft.com/office/powerpoint/2010/main" val="32795827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for the chocolate ordered event the publisher cannot defined how the data needs to be partitioned by the subscribers. </a:t>
            </a:r>
          </a:p>
          <a:p>
            <a:r>
              <a:rPr lang="en-US" dirty="0"/>
              <a:t>That would enforce the same partitioning schema down to all subscribers. </a:t>
            </a:r>
          </a:p>
          <a:p>
            <a:r>
              <a:rPr lang="en-US" dirty="0"/>
              <a:t>Subscribers use the events to trigger their own business workflows and store their own business process data. </a:t>
            </a:r>
          </a:p>
          <a:p>
            <a:r>
              <a:rPr lang="en-US" dirty="0"/>
              <a:t>Only the subscribers know how that business data has to be partitioned. </a:t>
            </a:r>
          </a:p>
          <a:p>
            <a:r>
              <a:rPr lang="en-US" dirty="0"/>
              <a:t>A publisher cannot define how data needs to be partitioned since subscribers define how they interpret the event that they are subscribed to.</a:t>
            </a:r>
          </a:p>
          <a:p>
            <a:r>
              <a:rPr lang="en-US" dirty="0"/>
              <a:t>Only the subscriber can know the partitioning schema of its own data.</a:t>
            </a:r>
          </a:p>
          <a:p>
            <a:endParaRPr lang="en-US" dirty="0"/>
          </a:p>
          <a:p>
            <a:r>
              <a:rPr lang="en-US" dirty="0"/>
              <a:t>next</a:t>
            </a:r>
          </a:p>
        </p:txBody>
      </p:sp>
      <p:sp>
        <p:nvSpPr>
          <p:cNvPr id="4" name="Slide Number Placeholder 3"/>
          <p:cNvSpPr>
            <a:spLocks noGrp="1"/>
          </p:cNvSpPr>
          <p:nvPr>
            <p:ph type="sldNum" sz="quarter" idx="10"/>
          </p:nvPr>
        </p:nvSpPr>
        <p:spPr/>
        <p:txBody>
          <a:bodyPr/>
          <a:lstStyle/>
          <a:p>
            <a:fld id="{9BCA07FD-5BD5-4529-84B0-48DD2C561176}" type="slidenum">
              <a:rPr lang="de-CH" smtClean="0"/>
              <a:t>34</a:t>
            </a:fld>
            <a:endParaRPr lang="de-CH"/>
          </a:p>
        </p:txBody>
      </p:sp>
    </p:spTree>
    <p:extLst>
      <p:ext uri="{BB962C8B-B14F-4D97-AF65-F5344CB8AC3E}">
        <p14:creationId xmlns:p14="http://schemas.microsoft.com/office/powerpoint/2010/main" val="15045888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t>
            </a:r>
            <a:r>
              <a:rPr lang="en-US" dirty="0" err="1"/>
              <a:t>PubSub</a:t>
            </a:r>
            <a:r>
              <a:rPr lang="en-US" dirty="0"/>
              <a:t> the subscriber is abstracted behind a logical thing like a logical queue or a topic or exchange. </a:t>
            </a:r>
          </a:p>
          <a:p>
            <a:r>
              <a:rPr lang="en-US" dirty="0"/>
              <a:t>The fact that a subscriber is scaled out is not visible to the publisher. </a:t>
            </a:r>
          </a:p>
          <a:p>
            <a:r>
              <a:rPr lang="en-US" dirty="0"/>
              <a:t>For non-data replication scenarios usually a single physical subscriber of a logical group gets the event. </a:t>
            </a:r>
          </a:p>
          <a:p>
            <a:r>
              <a:rPr lang="en-US" dirty="0"/>
              <a:t>Since they act as competing consumers a message can be picked up by any subscriber. The subscriber then recalculates the data partition key by using its internal data partitioning function.</a:t>
            </a:r>
          </a:p>
          <a:p>
            <a:r>
              <a:rPr lang="en-US" dirty="0"/>
              <a:t>If the key matches the current partition everything is good. If not the event is internally rerouted with a single hop.</a:t>
            </a:r>
          </a:p>
          <a:p>
            <a:endParaRPr lang="en-US" dirty="0"/>
          </a:p>
          <a:p>
            <a:r>
              <a:rPr lang="en-US" dirty="0"/>
              <a:t>(click)</a:t>
            </a:r>
          </a:p>
          <a:p>
            <a:endParaRPr lang="en-US" dirty="0"/>
          </a:p>
          <a:p>
            <a:r>
              <a:rPr lang="en-US" dirty="0"/>
              <a:t>To keep it aligned with Peters lingo let’s call this receiver side distribution although I know this is not an official term!</a:t>
            </a:r>
          </a:p>
        </p:txBody>
      </p:sp>
      <p:sp>
        <p:nvSpPr>
          <p:cNvPr id="4" name="Slide Number Placeholder 3"/>
          <p:cNvSpPr>
            <a:spLocks noGrp="1"/>
          </p:cNvSpPr>
          <p:nvPr>
            <p:ph type="sldNum" sz="quarter" idx="10"/>
          </p:nvPr>
        </p:nvSpPr>
        <p:spPr/>
        <p:txBody>
          <a:bodyPr/>
          <a:lstStyle/>
          <a:p>
            <a:fld id="{9BCA07FD-5BD5-4529-84B0-48DD2C561176}" type="slidenum">
              <a:rPr lang="de-CH" smtClean="0"/>
              <a:t>35</a:t>
            </a:fld>
            <a:endParaRPr lang="de-CH"/>
          </a:p>
        </p:txBody>
      </p:sp>
    </p:spTree>
    <p:extLst>
      <p:ext uri="{BB962C8B-B14F-4D97-AF65-F5344CB8AC3E}">
        <p14:creationId xmlns:p14="http://schemas.microsoft.com/office/powerpoint/2010/main" val="37138119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this is not all. There is more.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36</a:t>
            </a:fld>
            <a:endParaRPr lang="de-CH"/>
          </a:p>
        </p:txBody>
      </p:sp>
    </p:spTree>
    <p:extLst>
      <p:ext uri="{BB962C8B-B14F-4D97-AF65-F5344CB8AC3E}">
        <p14:creationId xmlns:p14="http://schemas.microsoft.com/office/powerpoint/2010/main" val="26366006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we want to asynchronously confirm back to the user that an order was process. </a:t>
            </a:r>
          </a:p>
          <a:p>
            <a:r>
              <a:rPr lang="en-US" dirty="0"/>
              <a:t>Since the user is currently on the node of the logical sender we need to be able to reply in a sticky or partition affine way back to the sender. </a:t>
            </a:r>
          </a:p>
          <a:p>
            <a:r>
              <a:rPr lang="en-US" dirty="0"/>
              <a:t>The sender could have a callback registers or have state that is associated with the command sending for tracking purposes.</a:t>
            </a:r>
          </a:p>
          <a:p>
            <a:r>
              <a:rPr lang="en-US" dirty="0"/>
              <a:t>Return address pattern (not shared queue, individual queue)</a:t>
            </a:r>
          </a:p>
          <a:p>
            <a:r>
              <a:rPr lang="en-US" dirty="0"/>
              <a:t>Receiver doesn’t need to compute anything</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37</a:t>
            </a:fld>
            <a:endParaRPr lang="de-CH"/>
          </a:p>
        </p:txBody>
      </p:sp>
    </p:spTree>
    <p:extLst>
      <p:ext uri="{BB962C8B-B14F-4D97-AF65-F5344CB8AC3E}">
        <p14:creationId xmlns:p14="http://schemas.microsoft.com/office/powerpoint/2010/main" val="20458863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38</a:t>
            </a:fld>
            <a:endParaRPr lang="de-CH"/>
          </a:p>
        </p:txBody>
      </p:sp>
    </p:spTree>
    <p:extLst>
      <p:ext uri="{BB962C8B-B14F-4D97-AF65-F5344CB8AC3E}">
        <p14:creationId xmlns:p14="http://schemas.microsoft.com/office/powerpoint/2010/main" val="36265321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 complex system that you have modeled using aggregates and bounded contexts, there may be some business processes that involve multiple aggregates, or multiple aggregates in multiple bounded contexts. In these business processes multiple messages of different types are exchanged by the participating aggregates. For example, in our order management system, the business process of purchasing ordering chocolate might involve the payment gateway, the shipping service interaction and more. They must all cooperate to enable a customer to complete a purchase.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combination of different messaging patterns like command, pub/sub and request/reply. The state and partitioning schema belongs to the bounded context that owns the process manager unless the process manager is here for integration purposes over multiple bounded processes.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39</a:t>
            </a:fld>
            <a:endParaRPr lang="de-CH"/>
          </a:p>
        </p:txBody>
      </p:sp>
    </p:spTree>
    <p:extLst>
      <p:ext uri="{BB962C8B-B14F-4D97-AF65-F5344CB8AC3E}">
        <p14:creationId xmlns:p14="http://schemas.microsoft.com/office/powerpoint/2010/main" val="1527243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Switzerland is well known for its excellent chocolate bars, don’t believe me? Here is a sample</a:t>
            </a:r>
          </a:p>
          <a:p>
            <a:r>
              <a:rPr lang="en-US" dirty="0"/>
              <a:t>International</a:t>
            </a:r>
            <a:r>
              <a:rPr lang="en-US" baseline="0" dirty="0"/>
              <a:t> demand is raising</a:t>
            </a:r>
          </a:p>
          <a:p>
            <a:r>
              <a:rPr lang="en-US" baseline="0" dirty="0"/>
              <a:t>Chocolate manufacturers in Switzerland realized need for Highly reliable chocolate order management system</a:t>
            </a:r>
          </a:p>
          <a:p>
            <a:r>
              <a:rPr lang="en-US" baseline="0" dirty="0"/>
              <a:t>The team responsible for the new order management wanted to go for Platform as a Service</a:t>
            </a:r>
          </a:p>
          <a:p>
            <a:r>
              <a:rPr lang="en-US" baseline="0" dirty="0"/>
              <a:t>but unfortunately they have a few legacy infrastructure pieces that can’t be moved to PaaS just yet</a:t>
            </a:r>
          </a:p>
          <a:p>
            <a:r>
              <a:rPr lang="en-US" baseline="0" dirty="0"/>
              <a:t>In the architecture meeting of the team, Karl, the team architect starts the discussion with a horror story</a:t>
            </a:r>
          </a:p>
          <a:p>
            <a:endParaRPr lang="en-US" baseline="0" dirty="0"/>
          </a:p>
          <a:p>
            <a:r>
              <a:rPr lang="en-US" baseline="0" dirty="0"/>
              <a:t>(attention the next slide is not for the faint of heart)</a:t>
            </a:r>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25862035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team decided to do a </a:t>
            </a:r>
            <a:r>
              <a:rPr lang="en-US" dirty="0" err="1"/>
              <a:t>PoC</a:t>
            </a:r>
            <a:r>
              <a:rPr lang="en-US" dirty="0"/>
              <a:t> with </a:t>
            </a:r>
            <a:r>
              <a:rPr lang="en-US" dirty="0" err="1"/>
              <a:t>NServiceBus</a:t>
            </a:r>
            <a:r>
              <a:rPr lang="en-US" dirty="0"/>
              <a:t> running on top of Service Fabric.</a:t>
            </a:r>
            <a:r>
              <a:rPr lang="de-CH" dirty="0"/>
              <a:t> </a:t>
            </a:r>
            <a:r>
              <a:rPr lang="de-CH" dirty="0" err="1"/>
              <a:t>They’ve</a:t>
            </a:r>
            <a:r>
              <a:rPr lang="de-CH" dirty="0"/>
              <a:t> </a:t>
            </a:r>
            <a:r>
              <a:rPr lang="de-CH" dirty="0" err="1"/>
              <a:t>chosen</a:t>
            </a:r>
            <a:r>
              <a:rPr lang="de-CH" dirty="0"/>
              <a:t> </a:t>
            </a:r>
            <a:r>
              <a:rPr lang="de-CH" dirty="0" err="1"/>
              <a:t>NServiceBus</a:t>
            </a:r>
            <a:r>
              <a:rPr lang="de-CH" dirty="0"/>
              <a:t> </a:t>
            </a:r>
            <a:r>
              <a:rPr lang="de-CH" dirty="0" err="1"/>
              <a:t>because</a:t>
            </a:r>
            <a:r>
              <a:rPr lang="de-CH" dirty="0"/>
              <a:t> </a:t>
            </a:r>
            <a:r>
              <a:rPr lang="de-CH" dirty="0" err="1"/>
              <a:t>it</a:t>
            </a:r>
            <a:r>
              <a:rPr lang="de-CH" dirty="0"/>
              <a:t> </a:t>
            </a:r>
            <a:r>
              <a:rPr lang="de-CH" dirty="0" err="1"/>
              <a:t>provides</a:t>
            </a:r>
            <a:r>
              <a:rPr lang="de-CH" dirty="0"/>
              <a:t> a robust </a:t>
            </a:r>
            <a:r>
              <a:rPr lang="de-CH" dirty="0" err="1"/>
              <a:t>queue</a:t>
            </a:r>
            <a:r>
              <a:rPr lang="de-CH" dirty="0"/>
              <a:t> </a:t>
            </a:r>
            <a:r>
              <a:rPr lang="de-CH" dirty="0" err="1"/>
              <a:t>abstraction</a:t>
            </a:r>
            <a:r>
              <a:rPr lang="de-CH" dirty="0"/>
              <a:t> so </a:t>
            </a:r>
            <a:r>
              <a:rPr lang="de-CH" dirty="0" err="1"/>
              <a:t>that</a:t>
            </a:r>
            <a:r>
              <a:rPr lang="de-CH" dirty="0"/>
              <a:t> </a:t>
            </a:r>
            <a:r>
              <a:rPr lang="de-CH" dirty="0" err="1"/>
              <a:t>they</a:t>
            </a:r>
            <a:r>
              <a:rPr lang="de-CH" dirty="0"/>
              <a:t> </a:t>
            </a:r>
            <a:r>
              <a:rPr lang="de-CH" dirty="0" err="1"/>
              <a:t>didn’t</a:t>
            </a:r>
            <a:r>
              <a:rPr lang="de-CH" dirty="0"/>
              <a:t> </a:t>
            </a:r>
            <a:r>
              <a:rPr lang="de-CH" dirty="0" err="1"/>
              <a:t>need</a:t>
            </a:r>
            <a:r>
              <a:rPr lang="de-CH" dirty="0"/>
              <a:t> </a:t>
            </a:r>
            <a:r>
              <a:rPr lang="de-CH" dirty="0" err="1"/>
              <a:t>to</a:t>
            </a:r>
            <a:r>
              <a:rPr lang="de-CH" dirty="0"/>
              <a:t> </a:t>
            </a:r>
            <a:r>
              <a:rPr lang="de-CH" dirty="0" err="1"/>
              <a:t>focus</a:t>
            </a:r>
            <a:r>
              <a:rPr lang="de-CH" dirty="0"/>
              <a:t> on </a:t>
            </a:r>
            <a:r>
              <a:rPr lang="de-CH" dirty="0" err="1"/>
              <a:t>writing</a:t>
            </a:r>
            <a:r>
              <a:rPr lang="de-CH" dirty="0"/>
              <a:t> </a:t>
            </a:r>
            <a:r>
              <a:rPr lang="de-CH" dirty="0" err="1"/>
              <a:t>much</a:t>
            </a:r>
            <a:r>
              <a:rPr lang="de-CH" dirty="0"/>
              <a:t> </a:t>
            </a:r>
            <a:r>
              <a:rPr lang="de-CH" dirty="0" err="1"/>
              <a:t>plumbing</a:t>
            </a:r>
            <a:r>
              <a:rPr lang="de-CH" dirty="0"/>
              <a:t> </a:t>
            </a:r>
            <a:r>
              <a:rPr lang="de-CH" dirty="0" err="1"/>
              <a:t>code</a:t>
            </a:r>
            <a:r>
              <a:rPr lang="de-CH" dirty="0"/>
              <a:t> </a:t>
            </a:r>
            <a:r>
              <a:rPr lang="de-CH" dirty="0" err="1"/>
              <a:t>to</a:t>
            </a:r>
            <a:r>
              <a:rPr lang="de-CH" dirty="0"/>
              <a:t> </a:t>
            </a:r>
            <a:r>
              <a:rPr lang="de-CH" dirty="0" err="1"/>
              <a:t>fetch</a:t>
            </a:r>
            <a:r>
              <a:rPr lang="de-CH" dirty="0"/>
              <a:t> </a:t>
            </a:r>
            <a:r>
              <a:rPr lang="de-CH" dirty="0" err="1"/>
              <a:t>messages</a:t>
            </a:r>
            <a:r>
              <a:rPr lang="de-CH" dirty="0"/>
              <a:t> </a:t>
            </a:r>
            <a:r>
              <a:rPr lang="de-CH" dirty="0" err="1"/>
              <a:t>from</a:t>
            </a:r>
            <a:r>
              <a:rPr lang="de-CH" dirty="0"/>
              <a:t> </a:t>
            </a:r>
            <a:r>
              <a:rPr lang="de-CH" dirty="0" err="1"/>
              <a:t>the</a:t>
            </a:r>
            <a:r>
              <a:rPr lang="de-CH" dirty="0"/>
              <a:t> </a:t>
            </a:r>
            <a:r>
              <a:rPr lang="de-CH" dirty="0" err="1"/>
              <a:t>queues</a:t>
            </a:r>
            <a:r>
              <a:rPr lang="de-CH" dirty="0"/>
              <a:t>.</a:t>
            </a: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40</a:t>
            </a:fld>
            <a:endParaRPr lang="de-CH"/>
          </a:p>
        </p:txBody>
      </p:sp>
    </p:spTree>
    <p:extLst>
      <p:ext uri="{BB962C8B-B14F-4D97-AF65-F5344CB8AC3E}">
        <p14:creationId xmlns:p14="http://schemas.microsoft.com/office/powerpoint/2010/main" val="23847615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the team came up with.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41</a:t>
            </a:fld>
            <a:endParaRPr lang="de-CH"/>
          </a:p>
        </p:txBody>
      </p:sp>
    </p:spTree>
    <p:extLst>
      <p:ext uri="{BB962C8B-B14F-4D97-AF65-F5344CB8AC3E}">
        <p14:creationId xmlns:p14="http://schemas.microsoft.com/office/powerpoint/2010/main" val="17305579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42</a:t>
            </a:fld>
            <a:endParaRPr lang="de-CH"/>
          </a:p>
        </p:txBody>
      </p:sp>
    </p:spTree>
    <p:extLst>
      <p:ext uri="{BB962C8B-B14F-4D97-AF65-F5344CB8AC3E}">
        <p14:creationId xmlns:p14="http://schemas.microsoft.com/office/powerpoint/2010/main" val="35039161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45</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46</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a:t>
            </a:r>
            <a:r>
              <a:rPr lang="en-US"/>
              <a:t>Solution Engineer…</a:t>
            </a:r>
            <a:endParaRPr lang="en-US" dirty="0"/>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a:t>
            </a:r>
            <a:r>
              <a:rPr lang="en-US" dirty="0" err="1"/>
              <a:t>danielmarbach</a:t>
            </a:r>
            <a:endParaRPr lang="en-US" dirty="0"/>
          </a:p>
          <a:p>
            <a:r>
              <a:rPr lang="en-US" dirty="0"/>
              <a:t>I blog on the particular blog and on my personal blog</a:t>
            </a:r>
          </a:p>
          <a:p>
            <a:r>
              <a:rPr lang="en-US" dirty="0"/>
              <a:t>I’m the lead behind the </a:t>
            </a:r>
            <a:r>
              <a:rPr lang="en-US" dirty="0" err="1"/>
              <a:t>asyncification</a:t>
            </a:r>
            <a:r>
              <a:rPr lang="en-US" baseline="0" dirty="0"/>
              <a:t> of </a:t>
            </a:r>
            <a:r>
              <a:rPr lang="en-US" baseline="0" dirty="0" err="1"/>
              <a:t>NServiceBus</a:t>
            </a:r>
            <a:r>
              <a:rPr lang="en-US" baseline="0" dirty="0"/>
              <a:t> and the ecosystem around it</a:t>
            </a:r>
          </a:p>
          <a:p>
            <a:r>
              <a:rPr lang="en-US" baseline="0" dirty="0"/>
              <a:t>I regularly contribute back ideas and code changes to </a:t>
            </a:r>
            <a:r>
              <a:rPr lang="en-US" baseline="0" dirty="0" err="1"/>
              <a:t>asyncify</a:t>
            </a:r>
            <a:r>
              <a:rPr lang="en-US" baseline="0" dirty="0"/>
              <a:t> the .NET OSS libraries and frameworks out there. So far I contributed to Entity Framework, </a:t>
            </a:r>
            <a:r>
              <a:rPr lang="en-US" baseline="0" dirty="0" err="1"/>
              <a:t>RabbitMQ</a:t>
            </a:r>
            <a:r>
              <a:rPr lang="en-US" baseline="0" dirty="0"/>
              <a:t>, Marten, </a:t>
            </a:r>
            <a:r>
              <a:rPr lang="en-US" baseline="0" dirty="0" err="1"/>
              <a:t>MassTransit</a:t>
            </a:r>
            <a:r>
              <a:rPr lang="en-US" baseline="0" dirty="0"/>
              <a:t>, Quartz.NET and many more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47</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48</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a:t>
            </a:r>
            <a:r>
              <a:rPr lang="en-US" dirty="0" err="1"/>
              <a:t>easter</a:t>
            </a:r>
            <a:r>
              <a:rPr lang="en-US" dirty="0"/>
              <a:t> bunnies have died last </a:t>
            </a:r>
            <a:r>
              <a:rPr lang="en-US" dirty="0" err="1"/>
              <a:t>easter</a:t>
            </a:r>
            <a:r>
              <a:rPr lang="en-US" dirty="0"/>
              <a:t>. Our chocolate is so good that people around the globe can’t resist. </a:t>
            </a:r>
          </a:p>
          <a:p>
            <a:r>
              <a:rPr lang="en-US" dirty="0"/>
              <a:t>Last </a:t>
            </a:r>
            <a:r>
              <a:rPr lang="en-US" dirty="0" err="1"/>
              <a:t>easter</a:t>
            </a:r>
            <a:r>
              <a:rPr lang="en-US" dirty="0"/>
              <a:t> the demand was so high that our internal legacy application became slower and slower and eventually started timing out. </a:t>
            </a:r>
          </a:p>
          <a:p>
            <a:r>
              <a:rPr lang="en-US" dirty="0"/>
              <a:t>The ripple effects were severe and a few of the orders never came through.</a:t>
            </a:r>
          </a:p>
          <a:p>
            <a:r>
              <a:rPr lang="en-US" dirty="0"/>
              <a:t>Losing orders is a no go since one of our mission is to make people around the globe happy. </a:t>
            </a:r>
          </a:p>
          <a:p>
            <a:r>
              <a:rPr lang="en-US" dirty="0"/>
              <a:t>By not being able to ship our delicious chocolate world wide, even under spiky demands, we are failing on that mission. </a:t>
            </a:r>
          </a:p>
          <a:p>
            <a:r>
              <a:rPr lang="en-US" dirty="0"/>
              <a:t>If we continue to do so we’ll be soon wiped out by our competitors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1036603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But recently I stumbled over service fabric and started diving into it I think it is the perfect fit for our new order management system</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3655633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Service Fabric is a distributed systems platform that makes it easy to package, deploy, and manage scalable and reliable microservices. </a:t>
            </a:r>
          </a:p>
          <a:p>
            <a:r>
              <a:rPr lang="en-US" sz="1200" b="0" i="0" kern="1200" dirty="0">
                <a:solidFill>
                  <a:schemeClr val="tx1"/>
                </a:solidFill>
                <a:effectLst/>
                <a:latin typeface="+mn-lt"/>
                <a:ea typeface="+mn-ea"/>
                <a:cs typeface="+mn-cs"/>
              </a:rPr>
              <a:t>Service Fabric also addresses the significant challenges in developing and managing cloud applications. </a:t>
            </a:r>
          </a:p>
          <a:p>
            <a:r>
              <a:rPr lang="en-US" sz="1200" b="0" i="0" kern="1200" dirty="0">
                <a:solidFill>
                  <a:schemeClr val="tx1"/>
                </a:solidFill>
                <a:effectLst/>
                <a:latin typeface="+mn-lt"/>
                <a:ea typeface="+mn-ea"/>
                <a:cs typeface="+mn-cs"/>
              </a:rPr>
              <a:t>Developers and administrators can avoid complex infrastructure problems and focus on implementing mission-critical, demanding workloads that are scalable, reliable, and manageable.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is hyper scale, highly available, supports different programming models</a:t>
            </a:r>
          </a:p>
          <a:p>
            <a:r>
              <a:rPr lang="en-US" sz="1200" b="0" i="0" kern="1200" dirty="0">
                <a:solidFill>
                  <a:schemeClr val="tx1"/>
                </a:solidFill>
                <a:effectLst/>
                <a:latin typeface="+mn-lt"/>
                <a:ea typeface="+mn-ea"/>
                <a:cs typeface="+mn-cs"/>
              </a:rPr>
              <a:t>Replication &amp; Failover as well as upgrade domains and rolling upgrade</a:t>
            </a:r>
          </a:p>
          <a:p>
            <a:r>
              <a:rPr lang="en-US" sz="1200" b="0" i="0" kern="1200" dirty="0">
                <a:solidFill>
                  <a:schemeClr val="tx1"/>
                </a:solidFill>
                <a:effectLst/>
                <a:latin typeface="+mn-lt"/>
                <a:ea typeface="+mn-ea"/>
                <a:cs typeface="+mn-cs"/>
              </a:rPr>
              <a:t>Load balancing and…</a:t>
            </a:r>
          </a:p>
          <a:p>
            <a:endParaRPr lang="en-US" dirty="0"/>
          </a:p>
          <a:p>
            <a:r>
              <a:rPr lang="en-US" dirty="0"/>
              <a:t>Of course Karl’s sales pitch went on and on and on, after all isn’t that what all architects do, talk, talk, talk and get nothing done? </a:t>
            </a:r>
          </a:p>
          <a:p>
            <a:endParaRPr lang="en-US" dirty="0"/>
          </a:p>
          <a:p>
            <a:r>
              <a:rPr lang="en-US" dirty="0"/>
              <a:t>Of you want to known what Karl explained I suggest you just read the documentation links provided below, after all Karl copy pasted his slides from this page anyway ;)</a:t>
            </a:r>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2726396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Karl showed to his team</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2835565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demo the team was absolutely hooked,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3241931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04.09.2017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04.09.2017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04.09.2017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04.09.2017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04.09.2017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04.09.2017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04.09.2017</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04.09.2017</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04.09.2017</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04.09.2017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04.09.2017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04.09.2017</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3713" y="2767281"/>
            <a:ext cx="10384574" cy="1323439"/>
          </a:xfrm>
          <a:prstGeom prst="rect">
            <a:avLst/>
          </a:prstGeom>
        </p:spPr>
        <p:txBody>
          <a:bodyPr wrap="none">
            <a:spAutoFit/>
          </a:bodyPr>
          <a:lstStyle/>
          <a:p>
            <a:r>
              <a:rPr lang="en-US" sz="8000" dirty="0">
                <a:solidFill>
                  <a:schemeClr val="accent2"/>
                </a:solidFill>
                <a:latin typeface="Yanone Kaffeesatz Regular" panose="02000000000000000000" pitchFamily="2" charset="0"/>
              </a:rPr>
              <a:t>Microservices with Service Fabric</a:t>
            </a:r>
            <a:endParaRPr lang="de-CH" sz="900" dirty="0"/>
          </a:p>
        </p:txBody>
      </p:sp>
      <p:sp>
        <p:nvSpPr>
          <p:cNvPr id="7" name="Rectangle 6"/>
          <p:cNvSpPr/>
          <p:nvPr/>
        </p:nvSpPr>
        <p:spPr>
          <a:xfrm>
            <a:off x="7456789" y="4292631"/>
            <a:ext cx="3831498"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Easy... or is it?</a:t>
            </a:r>
            <a:endParaRPr lang="de-CH" sz="90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7261" y="1982450"/>
            <a:ext cx="3786614" cy="1446550"/>
          </a:xfrm>
          <a:prstGeom prst="rect">
            <a:avLst/>
          </a:prstGeom>
        </p:spPr>
        <p:txBody>
          <a:bodyPr wrap="none">
            <a:spAutoFit/>
          </a:bodyPr>
          <a:lstStyle/>
          <a:p>
            <a:r>
              <a:rPr lang="de-CH" sz="8800" dirty="0" err="1">
                <a:solidFill>
                  <a:schemeClr val="tx2"/>
                </a:solidFill>
                <a:latin typeface="Yanone Kaffeesatz Regular" panose="02000000000000000000" pitchFamily="2" charset="0"/>
              </a:rPr>
              <a:t>Let’s</a:t>
            </a:r>
            <a:r>
              <a:rPr lang="de-CH" sz="8800" dirty="0">
                <a:solidFill>
                  <a:schemeClr val="tx2"/>
                </a:solidFill>
                <a:latin typeface="Yanone Kaffeesatz Regular" panose="02000000000000000000" pitchFamily="2" charset="0"/>
              </a:rPr>
              <a:t> </a:t>
            </a:r>
            <a:r>
              <a:rPr lang="de-CH" sz="8800" dirty="0" err="1">
                <a:solidFill>
                  <a:schemeClr val="tx2"/>
                </a:solidFill>
                <a:latin typeface="Yanone Kaffeesatz Regular" panose="02000000000000000000" pitchFamily="2" charset="0"/>
              </a:rPr>
              <a:t>scale</a:t>
            </a:r>
            <a:endParaRPr lang="de-CH" sz="1600" dirty="0"/>
          </a:p>
        </p:txBody>
      </p:sp>
      <p:sp>
        <p:nvSpPr>
          <p:cNvPr id="3" name="TextBox 2"/>
          <p:cNvSpPr txBox="1"/>
          <p:nvPr/>
        </p:nvSpPr>
        <p:spPr>
          <a:xfrm>
            <a:off x="2157261" y="1174537"/>
            <a:ext cx="7877478" cy="4508927"/>
          </a:xfrm>
          <a:prstGeom prst="rect">
            <a:avLst/>
          </a:prstGeom>
          <a:noFill/>
        </p:spPr>
        <p:txBody>
          <a:bodyPr wrap="none" rtlCol="0">
            <a:spAutoFit/>
          </a:bodyPr>
          <a:lstStyle/>
          <a:p>
            <a:r>
              <a:rPr lang="en-US" sz="12700" dirty="0">
                <a:solidFill>
                  <a:schemeClr val="accent2"/>
                </a:solidFill>
                <a:latin typeface="Yanone Kaffeesatz Regular" panose="02000000000000000000" pitchFamily="2" charset="0"/>
              </a:rPr>
              <a:t>c</a:t>
            </a:r>
            <a:r>
              <a:rPr lang="en-US" sz="14700" dirty="0">
                <a:solidFill>
                  <a:schemeClr val="accent2"/>
                </a:solidFill>
                <a:latin typeface="Yanone Kaffeesatz Regular" panose="02000000000000000000" pitchFamily="2" charset="0"/>
              </a:rPr>
              <a:t>h</a:t>
            </a:r>
            <a:r>
              <a:rPr lang="en-US" sz="16700" dirty="0">
                <a:solidFill>
                  <a:schemeClr val="accent2"/>
                </a:solidFill>
                <a:latin typeface="Yanone Kaffeesatz Regular" panose="02000000000000000000" pitchFamily="2" charset="0"/>
              </a:rPr>
              <a:t>o</a:t>
            </a:r>
            <a:r>
              <a:rPr lang="en-US" sz="18700" dirty="0">
                <a:solidFill>
                  <a:schemeClr val="accent2"/>
                </a:solidFill>
                <a:latin typeface="Yanone Kaffeesatz Regular" panose="02000000000000000000" pitchFamily="2" charset="0"/>
              </a:rPr>
              <a:t>c</a:t>
            </a:r>
            <a:r>
              <a:rPr lang="en-US" sz="20700" dirty="0">
                <a:solidFill>
                  <a:schemeClr val="accent2"/>
                </a:solidFill>
                <a:latin typeface="Yanone Kaffeesatz Regular" panose="02000000000000000000" pitchFamily="2" charset="0"/>
              </a:rPr>
              <a:t>o</a:t>
            </a:r>
            <a:r>
              <a:rPr lang="en-US" sz="22700" dirty="0">
                <a:solidFill>
                  <a:schemeClr val="accent2"/>
                </a:solidFill>
                <a:latin typeface="Yanone Kaffeesatz Regular" panose="02000000000000000000" pitchFamily="2" charset="0"/>
              </a:rPr>
              <a:t>l</a:t>
            </a:r>
            <a:r>
              <a:rPr lang="en-US" sz="24700" dirty="0">
                <a:solidFill>
                  <a:schemeClr val="accent2"/>
                </a:solidFill>
                <a:latin typeface="Yanone Kaffeesatz Regular" panose="02000000000000000000" pitchFamily="2" charset="0"/>
              </a:rPr>
              <a:t>a</a:t>
            </a:r>
            <a:r>
              <a:rPr lang="en-US" sz="26700" dirty="0">
                <a:solidFill>
                  <a:schemeClr val="accent2"/>
                </a:solidFill>
                <a:latin typeface="Yanone Kaffeesatz Regular" panose="02000000000000000000" pitchFamily="2" charset="0"/>
              </a:rPr>
              <a:t>t</a:t>
            </a:r>
            <a:r>
              <a:rPr lang="en-US" sz="28700" dirty="0">
                <a:solidFill>
                  <a:schemeClr val="accent2"/>
                </a:solidFill>
                <a:latin typeface="Yanone Kaffeesatz Regular" panose="02000000000000000000" pitchFamily="2" charset="0"/>
              </a:rPr>
              <a:t>e</a:t>
            </a:r>
            <a:endParaRPr lang="de-CH" sz="9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3127176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74" y="6336648"/>
            <a:ext cx="4688591" cy="461665"/>
          </a:xfrm>
          <a:prstGeom prst="rect">
            <a:avLst/>
          </a:prstGeom>
        </p:spPr>
        <p:txBody>
          <a:bodyPr wrap="none">
            <a:spAutoFit/>
          </a:bodyPr>
          <a:lstStyle/>
          <a:p>
            <a:r>
              <a:rPr lang="de-CH" sz="2400" dirty="0">
                <a:solidFill>
                  <a:schemeClr val="accent3"/>
                </a:solidFill>
                <a:latin typeface="Yanone Kaffeesatz Regular" panose="02000000000000000000" pitchFamily="2" charset="0"/>
              </a:rPr>
              <a:t>http://microservices.io/articles/scalecube.html</a:t>
            </a:r>
          </a:p>
        </p:txBody>
      </p:sp>
      <p:sp>
        <p:nvSpPr>
          <p:cNvPr id="6" name="Rectangle 5"/>
          <p:cNvSpPr/>
          <p:nvPr/>
        </p:nvSpPr>
        <p:spPr>
          <a:xfrm>
            <a:off x="2691902" y="5011059"/>
            <a:ext cx="2238113" cy="461665"/>
          </a:xfrm>
          <a:prstGeom prst="rect">
            <a:avLst/>
          </a:prstGeom>
        </p:spPr>
        <p:txBody>
          <a:bodyPr wrap="none">
            <a:spAutoFit/>
          </a:bodyPr>
          <a:lstStyle/>
          <a:p>
            <a:r>
              <a:rPr lang="en-US" sz="2400" dirty="0">
                <a:solidFill>
                  <a:schemeClr val="accent4"/>
                </a:solidFill>
                <a:latin typeface="Yanone Kaffeesatz Regular" panose="02000000000000000000" pitchFamily="2" charset="0"/>
              </a:rPr>
              <a:t>Horizontal duplication</a:t>
            </a:r>
          </a:p>
        </p:txBody>
      </p:sp>
      <p:sp>
        <p:nvSpPr>
          <p:cNvPr id="7" name="Rectangle 6"/>
          <p:cNvSpPr/>
          <p:nvPr/>
        </p:nvSpPr>
        <p:spPr>
          <a:xfrm>
            <a:off x="1156893" y="3164279"/>
            <a:ext cx="2579552" cy="461665"/>
          </a:xfrm>
          <a:prstGeom prst="rect">
            <a:avLst/>
          </a:prstGeom>
        </p:spPr>
        <p:txBody>
          <a:bodyPr wrap="none">
            <a:spAutoFit/>
          </a:bodyPr>
          <a:lstStyle/>
          <a:p>
            <a:r>
              <a:rPr lang="en-US" sz="2400" dirty="0">
                <a:solidFill>
                  <a:schemeClr val="tx2"/>
                </a:solidFill>
                <a:latin typeface="Yanone Kaffeesatz Regular" panose="02000000000000000000" pitchFamily="2" charset="0"/>
              </a:rPr>
              <a:t>Functional decomposition</a:t>
            </a:r>
            <a:endParaRPr lang="de-CH" sz="2400" dirty="0">
              <a:solidFill>
                <a:schemeClr val="tx2"/>
              </a:solidFill>
            </a:endParaRPr>
          </a:p>
        </p:txBody>
      </p:sp>
      <p:sp>
        <p:nvSpPr>
          <p:cNvPr id="2" name="Rectangle 1"/>
          <p:cNvSpPr/>
          <p:nvPr/>
        </p:nvSpPr>
        <p:spPr>
          <a:xfrm>
            <a:off x="3545018" y="2420806"/>
            <a:ext cx="2880000" cy="2880000"/>
          </a:xfrm>
          <a:prstGeom prst="rect">
            <a:avLst/>
          </a:prstGeom>
          <a:solidFill>
            <a:schemeClr val="accent4"/>
          </a:solidFill>
          <a:ln>
            <a:solidFill>
              <a:schemeClr val="accent3"/>
            </a:solidFill>
          </a:ln>
          <a:scene3d>
            <a:camera prst="isometricLeftDown"/>
            <a:lightRig rig="threePt" dir="t"/>
          </a:scene3d>
          <a:sp3d extrusionH="2540000" contourW="25400" prstMaterial="legacyWireframe">
            <a:bevelB/>
            <a:contourClr>
              <a:schemeClr val="accent3"/>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TextBox 2"/>
          <p:cNvSpPr txBox="1"/>
          <p:nvPr/>
        </p:nvSpPr>
        <p:spPr>
          <a:xfrm rot="16200000">
            <a:off x="3169718" y="2100509"/>
            <a:ext cx="2597264" cy="923330"/>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Y-axis</a:t>
            </a:r>
          </a:p>
          <a:p>
            <a:r>
              <a:rPr lang="en-US" dirty="0">
                <a:solidFill>
                  <a:schemeClr val="tx2"/>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tx2"/>
                </a:solidFill>
                <a:latin typeface="Yanone Kaffeesatz Regular" panose="02000000000000000000" pitchFamily="2" charset="0"/>
              </a:rPr>
              <a:t>different things</a:t>
            </a:r>
            <a:endParaRPr lang="de-CH" dirty="0">
              <a:solidFill>
                <a:schemeClr val="tx2"/>
              </a:solidFill>
              <a:latin typeface="Yanone Kaffeesatz Regular" panose="02000000000000000000" pitchFamily="2" charset="0"/>
            </a:endParaRPr>
          </a:p>
        </p:txBody>
      </p:sp>
      <p:sp>
        <p:nvSpPr>
          <p:cNvPr id="4" name="TextBox 3"/>
          <p:cNvSpPr txBox="1"/>
          <p:nvPr/>
        </p:nvSpPr>
        <p:spPr>
          <a:xfrm rot="1849042">
            <a:off x="4450548" y="4726816"/>
            <a:ext cx="2597264" cy="646331"/>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X-axis</a:t>
            </a:r>
          </a:p>
          <a:p>
            <a:r>
              <a:rPr lang="en-US" dirty="0">
                <a:solidFill>
                  <a:schemeClr val="tx2"/>
                </a:solidFill>
                <a:latin typeface="Yanone Kaffeesatz Regular" panose="02000000000000000000" pitchFamily="2" charset="0"/>
              </a:rPr>
              <a:t>Scale by cloning</a:t>
            </a:r>
            <a:endParaRPr lang="de-CH"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359035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FrontEnd1</a:t>
            </a:r>
            <a:endParaRPr lang="de-CH" sz="12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FrontEnd2</a:t>
            </a:r>
            <a:endParaRPr lang="de-CH" sz="12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FrontEnd3</a:t>
            </a:r>
            <a:endParaRPr lang="de-CH" sz="12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Stateless1</a:t>
            </a:r>
            <a:endParaRPr lang="de-CH" sz="12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Stateless2</a:t>
            </a:r>
            <a:endParaRPr lang="de-CH" sz="12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Stateless3</a:t>
            </a:r>
            <a:endParaRPr lang="de-CH" sz="12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TextBox 15"/>
          <p:cNvSpPr txBox="1"/>
          <p:nvPr/>
        </p:nvSpPr>
        <p:spPr>
          <a:xfrm>
            <a:off x="1890131" y="4860073"/>
            <a:ext cx="1327608"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Storage Tier</a:t>
            </a:r>
            <a:endParaRPr lang="de-CH" sz="2400" dirty="0">
              <a:solidFill>
                <a:schemeClr val="accent3"/>
              </a:solidFill>
              <a:latin typeface="Yanone Kaffeesatz Regular" panose="02000000000000000000" pitchFamily="2" charset="0"/>
            </a:endParaRPr>
          </a:p>
        </p:txBody>
      </p:sp>
      <p:sp>
        <p:nvSpPr>
          <p:cNvPr id="18" name="TextBox 17"/>
          <p:cNvSpPr txBox="1"/>
          <p:nvPr/>
        </p:nvSpPr>
        <p:spPr>
          <a:xfrm>
            <a:off x="1890131" y="1318271"/>
            <a:ext cx="154882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Web</a:t>
            </a:r>
            <a:endParaRPr lang="de-CH" sz="2400" dirty="0">
              <a:solidFill>
                <a:schemeClr val="accent3"/>
              </a:solidFill>
              <a:latin typeface="Yanone Kaffeesatz Regular" panose="02000000000000000000" pitchFamily="2" charset="0"/>
            </a:endParaRPr>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a:xfrm>
            <a:off x="3720377" y="3445727"/>
            <a:ext cx="0" cy="12712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90131" y="3090746"/>
            <a:ext cx="2058577"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a:t>
            </a:r>
            <a:r>
              <a:rPr lang="en-US" sz="2400" dirty="0" err="1">
                <a:solidFill>
                  <a:schemeClr val="accent3"/>
                </a:solidFill>
                <a:latin typeface="Yanone Kaffeesatz Regular" panose="02000000000000000000" pitchFamily="2" charset="0"/>
              </a:rPr>
              <a:t>Middletier</a:t>
            </a:r>
            <a:endParaRPr lang="de-CH" sz="2400" dirty="0">
              <a:solidFill>
                <a:schemeClr val="accent3"/>
              </a:solidFill>
              <a:latin typeface="Yanone Kaffeesatz Regular" panose="02000000000000000000" pitchFamily="2" charset="0"/>
            </a:endParaRPr>
          </a:p>
        </p:txBody>
      </p:sp>
      <p:cxnSp>
        <p:nvCxnSpPr>
          <p:cNvPr id="37" name="Straight Connector 36"/>
          <p:cNvCxnSpPr>
            <a:stCxn id="3" idx="2"/>
          </p:cNvCxnSpPr>
          <p:nvPr/>
        </p:nvCxnSpPr>
        <p:spPr>
          <a:xfrm flipH="1">
            <a:off x="3720377" y="2774253"/>
            <a:ext cx="1" cy="45402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303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5638" y="2189884"/>
            <a:ext cx="10931198"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Mandy </a:t>
            </a:r>
            <a:r>
              <a:rPr lang="de-CH" sz="16600" dirty="0" err="1">
                <a:solidFill>
                  <a:schemeClr val="accent2"/>
                </a:solidFill>
                <a:latin typeface="Yanone Kaffeesatz Regular" panose="02000000000000000000" pitchFamily="2" charset="0"/>
              </a:rPr>
              <a:t>spoke</a:t>
            </a:r>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up</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3600666"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then</a:t>
            </a:r>
            <a:endParaRPr lang="de-CH" dirty="0"/>
          </a:p>
        </p:txBody>
      </p:sp>
    </p:spTree>
    <p:extLst>
      <p:ext uri="{BB962C8B-B14F-4D97-AF65-F5344CB8AC3E}">
        <p14:creationId xmlns:p14="http://schemas.microsoft.com/office/powerpoint/2010/main" val="4042377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5638" y="2189884"/>
            <a:ext cx="10931198"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Mandy </a:t>
            </a:r>
            <a:r>
              <a:rPr lang="de-CH" sz="16600" dirty="0" err="1">
                <a:solidFill>
                  <a:schemeClr val="accent2"/>
                </a:solidFill>
                <a:latin typeface="Yanone Kaffeesatz Regular" panose="02000000000000000000" pitchFamily="2" charset="0"/>
              </a:rPr>
              <a:t>spoke</a:t>
            </a:r>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up</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3600666"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then</a:t>
            </a:r>
            <a:endParaRPr lang="de-CH" dirty="0"/>
          </a:p>
        </p:txBody>
      </p:sp>
    </p:spTree>
    <p:extLst>
      <p:ext uri="{BB962C8B-B14F-4D97-AF65-F5344CB8AC3E}">
        <p14:creationId xmlns:p14="http://schemas.microsoft.com/office/powerpoint/2010/main" val="346664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5638" y="2189884"/>
            <a:ext cx="10931198"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Mandy </a:t>
            </a:r>
            <a:r>
              <a:rPr lang="de-CH" sz="16600" dirty="0" err="1">
                <a:solidFill>
                  <a:schemeClr val="accent2"/>
                </a:solidFill>
                <a:latin typeface="Yanone Kaffeesatz Regular" panose="02000000000000000000" pitchFamily="2" charset="0"/>
              </a:rPr>
              <a:t>spoke</a:t>
            </a:r>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up</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3600666"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then</a:t>
            </a:r>
            <a:endParaRPr lang="de-CH" dirty="0"/>
          </a:p>
        </p:txBody>
      </p:sp>
    </p:spTree>
    <p:extLst>
      <p:ext uri="{BB962C8B-B14F-4D97-AF65-F5344CB8AC3E}">
        <p14:creationId xmlns:p14="http://schemas.microsoft.com/office/powerpoint/2010/main" val="4063108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Stateful1</a:t>
            </a: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Stateful2</a:t>
            </a: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Stateful3</a:t>
            </a: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TextBox 15"/>
          <p:cNvSpPr txBox="1"/>
          <p:nvPr/>
        </p:nvSpPr>
        <p:spPr>
          <a:xfrm>
            <a:off x="1890131" y="4860073"/>
            <a:ext cx="194476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Storage Tier (Cold)</a:t>
            </a:r>
            <a:endParaRPr lang="de-CH" sz="2400" dirty="0">
              <a:solidFill>
                <a:schemeClr val="accent3"/>
              </a:solidFill>
              <a:latin typeface="Yanone Kaffeesatz Regular" panose="02000000000000000000" pitchFamily="2" charset="0"/>
            </a:endParaRPr>
          </a:p>
        </p:txBody>
      </p:sp>
      <p:sp>
        <p:nvSpPr>
          <p:cNvPr id="18" name="TextBox 17"/>
          <p:cNvSpPr txBox="1"/>
          <p:nvPr/>
        </p:nvSpPr>
        <p:spPr>
          <a:xfrm>
            <a:off x="1890131" y="1318271"/>
            <a:ext cx="154882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Web</a:t>
            </a:r>
            <a:endParaRPr lang="de-CH" sz="2400" dirty="0">
              <a:solidFill>
                <a:schemeClr val="accent3"/>
              </a:solidFill>
              <a:latin typeface="Yanone Kaffeesatz Regular" panose="02000000000000000000" pitchFamily="2" charset="0"/>
            </a:endParaRPr>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a:xfrm>
            <a:off x="3720377" y="3445727"/>
            <a:ext cx="0" cy="12712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90131" y="3090746"/>
            <a:ext cx="1912703" cy="461665"/>
          </a:xfrm>
          <a:prstGeom prst="rect">
            <a:avLst/>
          </a:prstGeom>
          <a:noFill/>
        </p:spPr>
        <p:txBody>
          <a:bodyPr wrap="none" rtlCol="0">
            <a:spAutoFit/>
          </a:bodyPr>
          <a:lstStyle/>
          <a:p>
            <a:r>
              <a:rPr lang="en-US" sz="2400" dirty="0" err="1">
                <a:solidFill>
                  <a:schemeClr val="accent3"/>
                </a:solidFill>
                <a:latin typeface="Yanone Kaffeesatz Regular" panose="02000000000000000000" pitchFamily="2" charset="0"/>
              </a:rPr>
              <a:t>Stateful</a:t>
            </a:r>
            <a:r>
              <a:rPr lang="en-US" sz="2400" dirty="0">
                <a:solidFill>
                  <a:schemeClr val="accent3"/>
                </a:solidFill>
                <a:latin typeface="Yanone Kaffeesatz Regular" panose="02000000000000000000" pitchFamily="2" charset="0"/>
              </a:rPr>
              <a:t> Tier (Hot)</a:t>
            </a:r>
            <a:endParaRPr lang="de-CH" sz="2400" dirty="0">
              <a:solidFill>
                <a:schemeClr val="accent3"/>
              </a:solidFill>
              <a:latin typeface="Yanone Kaffeesatz Regular" panose="02000000000000000000" pitchFamily="2" charset="0"/>
            </a:endParaRPr>
          </a:p>
        </p:txBody>
      </p:sp>
      <p:cxnSp>
        <p:nvCxnSpPr>
          <p:cNvPr id="37" name="Straight Connector 36"/>
          <p:cNvCxnSpPr>
            <a:stCxn id="3" idx="2"/>
          </p:cNvCxnSpPr>
          <p:nvPr/>
        </p:nvCxnSpPr>
        <p:spPr>
          <a:xfrm flipH="1">
            <a:off x="3720377" y="2774253"/>
            <a:ext cx="1" cy="45402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6" name="Cylinder 25">
            <a:extLst>
              <a:ext uri="{FF2B5EF4-FFF2-40B4-BE49-F238E27FC236}">
                <a16:creationId xmlns:a16="http://schemas.microsoft.com/office/drawing/2014/main" id="{D7E3E624-1D89-4243-AC2F-2E8024DD1CC3}"/>
              </a:ext>
            </a:extLst>
          </p:cNvPr>
          <p:cNvSpPr/>
          <p:nvPr/>
        </p:nvSpPr>
        <p:spPr>
          <a:xfrm>
            <a:off x="4284211" y="3634216"/>
            <a:ext cx="322690" cy="3308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7" name="Cylinder 26">
            <a:extLst>
              <a:ext uri="{FF2B5EF4-FFF2-40B4-BE49-F238E27FC236}">
                <a16:creationId xmlns:a16="http://schemas.microsoft.com/office/drawing/2014/main" id="{20C61EC9-6E5D-4D28-AFB5-8A181E2641B9}"/>
              </a:ext>
            </a:extLst>
          </p:cNvPr>
          <p:cNvSpPr/>
          <p:nvPr/>
        </p:nvSpPr>
        <p:spPr>
          <a:xfrm>
            <a:off x="6363639" y="3634215"/>
            <a:ext cx="322690" cy="3308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8" name="Cylinder 27">
            <a:extLst>
              <a:ext uri="{FF2B5EF4-FFF2-40B4-BE49-F238E27FC236}">
                <a16:creationId xmlns:a16="http://schemas.microsoft.com/office/drawing/2014/main" id="{7CC74D17-C17F-4FAD-A875-99A21841816A}"/>
              </a:ext>
            </a:extLst>
          </p:cNvPr>
          <p:cNvSpPr/>
          <p:nvPr/>
        </p:nvSpPr>
        <p:spPr>
          <a:xfrm>
            <a:off x="8401983" y="3634215"/>
            <a:ext cx="322690" cy="3308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23003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74" y="6336648"/>
            <a:ext cx="4688591" cy="461665"/>
          </a:xfrm>
          <a:prstGeom prst="rect">
            <a:avLst/>
          </a:prstGeom>
        </p:spPr>
        <p:txBody>
          <a:bodyPr wrap="none">
            <a:spAutoFit/>
          </a:bodyPr>
          <a:lstStyle/>
          <a:p>
            <a:r>
              <a:rPr lang="de-CH" sz="2400" dirty="0">
                <a:solidFill>
                  <a:schemeClr val="accent3"/>
                </a:solidFill>
                <a:latin typeface="Yanone Kaffeesatz Regular" panose="02000000000000000000" pitchFamily="2" charset="0"/>
              </a:rPr>
              <a:t>http://microservices.io/articles/scalecube.html</a:t>
            </a:r>
          </a:p>
        </p:txBody>
      </p:sp>
      <p:sp>
        <p:nvSpPr>
          <p:cNvPr id="6" name="Rectangle 5"/>
          <p:cNvSpPr/>
          <p:nvPr/>
        </p:nvSpPr>
        <p:spPr>
          <a:xfrm>
            <a:off x="2691902" y="5011059"/>
            <a:ext cx="2238113" cy="461665"/>
          </a:xfrm>
          <a:prstGeom prst="rect">
            <a:avLst/>
          </a:prstGeom>
        </p:spPr>
        <p:txBody>
          <a:bodyPr wrap="none">
            <a:spAutoFit/>
          </a:bodyPr>
          <a:lstStyle/>
          <a:p>
            <a:r>
              <a:rPr lang="en-US" sz="2400" dirty="0">
                <a:solidFill>
                  <a:schemeClr val="accent3"/>
                </a:solidFill>
                <a:latin typeface="Yanone Kaffeesatz Regular" panose="02000000000000000000" pitchFamily="2" charset="0"/>
              </a:rPr>
              <a:t>Horizontal duplication</a:t>
            </a:r>
          </a:p>
        </p:txBody>
      </p:sp>
      <p:sp>
        <p:nvSpPr>
          <p:cNvPr id="7" name="Rectangle 6"/>
          <p:cNvSpPr/>
          <p:nvPr/>
        </p:nvSpPr>
        <p:spPr>
          <a:xfrm>
            <a:off x="1156893" y="3164279"/>
            <a:ext cx="2579552" cy="461665"/>
          </a:xfrm>
          <a:prstGeom prst="rect">
            <a:avLst/>
          </a:prstGeom>
        </p:spPr>
        <p:txBody>
          <a:bodyPr wrap="none">
            <a:spAutoFit/>
          </a:bodyPr>
          <a:lstStyle/>
          <a:p>
            <a:r>
              <a:rPr lang="en-US" sz="2400" dirty="0">
                <a:solidFill>
                  <a:schemeClr val="accent3"/>
                </a:solidFill>
                <a:latin typeface="Yanone Kaffeesatz Regular" panose="02000000000000000000" pitchFamily="2" charset="0"/>
              </a:rPr>
              <a:t>Functional decomposition</a:t>
            </a:r>
            <a:endParaRPr lang="de-CH" sz="2400" dirty="0">
              <a:solidFill>
                <a:schemeClr val="accent3"/>
              </a:solidFill>
            </a:endParaRPr>
          </a:p>
        </p:txBody>
      </p:sp>
      <p:sp>
        <p:nvSpPr>
          <p:cNvPr id="2" name="Rectangle 1"/>
          <p:cNvSpPr/>
          <p:nvPr/>
        </p:nvSpPr>
        <p:spPr>
          <a:xfrm>
            <a:off x="3545018" y="2420806"/>
            <a:ext cx="2880000" cy="2880000"/>
          </a:xfrm>
          <a:prstGeom prst="rect">
            <a:avLst/>
          </a:prstGeom>
          <a:solidFill>
            <a:schemeClr val="accent4"/>
          </a:solidFill>
          <a:ln>
            <a:solidFill>
              <a:schemeClr val="accent3"/>
            </a:solidFill>
          </a:ln>
          <a:scene3d>
            <a:camera prst="isometricLeftDown"/>
            <a:lightRig rig="threePt" dir="t"/>
          </a:scene3d>
          <a:sp3d extrusionH="2540000" contourW="25400" prstMaterial="legacyWireframe">
            <a:bevelB/>
            <a:contourClr>
              <a:schemeClr val="accent3"/>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TextBox 2"/>
          <p:cNvSpPr txBox="1"/>
          <p:nvPr/>
        </p:nvSpPr>
        <p:spPr>
          <a:xfrm rot="16200000">
            <a:off x="3169718" y="2100509"/>
            <a:ext cx="2597264" cy="923330"/>
          </a:xfrm>
          <a:prstGeom prst="rect">
            <a:avLst/>
          </a:prstGeom>
          <a:noFill/>
        </p:spPr>
        <p:txBody>
          <a:bodyPr wrap="square" rtlCol="0">
            <a:spAutoFit/>
          </a:bodyPr>
          <a:lstStyle/>
          <a:p>
            <a:r>
              <a:rPr lang="en-US" dirty="0">
                <a:solidFill>
                  <a:schemeClr val="accent3"/>
                </a:solidFill>
                <a:latin typeface="Yanone Kaffeesatz Regular" panose="02000000000000000000" pitchFamily="2" charset="0"/>
              </a:rPr>
              <a:t>Y-axis</a:t>
            </a:r>
          </a:p>
          <a:p>
            <a:r>
              <a:rPr lang="en-US" dirty="0">
                <a:solidFill>
                  <a:schemeClr val="accent3"/>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accent4"/>
                </a:solidFill>
                <a:latin typeface="Yanone Kaffeesatz Regular" panose="02000000000000000000" pitchFamily="2" charset="0"/>
              </a:rPr>
              <a:t>different</a:t>
            </a:r>
            <a:r>
              <a:rPr lang="en-US" dirty="0">
                <a:solidFill>
                  <a:schemeClr val="tx2"/>
                </a:solidFill>
                <a:latin typeface="Yanone Kaffeesatz Regular" panose="02000000000000000000" pitchFamily="2" charset="0"/>
              </a:rPr>
              <a:t> </a:t>
            </a:r>
            <a:r>
              <a:rPr lang="en-US" dirty="0">
                <a:solidFill>
                  <a:schemeClr val="accent3"/>
                </a:solidFill>
                <a:latin typeface="Yanone Kaffeesatz Regular" panose="02000000000000000000" pitchFamily="2" charset="0"/>
              </a:rPr>
              <a:t>things</a:t>
            </a:r>
            <a:endParaRPr lang="de-CH" dirty="0">
              <a:solidFill>
                <a:schemeClr val="accent3"/>
              </a:solidFill>
              <a:latin typeface="Yanone Kaffeesatz Regular" panose="02000000000000000000" pitchFamily="2" charset="0"/>
            </a:endParaRPr>
          </a:p>
        </p:txBody>
      </p:sp>
      <p:sp>
        <p:nvSpPr>
          <p:cNvPr id="4" name="TextBox 3"/>
          <p:cNvSpPr txBox="1"/>
          <p:nvPr/>
        </p:nvSpPr>
        <p:spPr>
          <a:xfrm rot="1849042">
            <a:off x="4450548" y="4726816"/>
            <a:ext cx="2597264" cy="646331"/>
          </a:xfrm>
          <a:prstGeom prst="rect">
            <a:avLst/>
          </a:prstGeom>
          <a:noFill/>
        </p:spPr>
        <p:txBody>
          <a:bodyPr wrap="square" rtlCol="0">
            <a:spAutoFit/>
          </a:bodyPr>
          <a:lstStyle/>
          <a:p>
            <a:r>
              <a:rPr lang="en-US" dirty="0">
                <a:solidFill>
                  <a:schemeClr val="accent3"/>
                </a:solidFill>
                <a:latin typeface="Yanone Kaffeesatz Regular" panose="02000000000000000000" pitchFamily="2" charset="0"/>
              </a:rPr>
              <a:t>X-axis</a:t>
            </a:r>
          </a:p>
          <a:p>
            <a:r>
              <a:rPr lang="en-US" dirty="0">
                <a:solidFill>
                  <a:schemeClr val="accent3"/>
                </a:solidFill>
                <a:latin typeface="Yanone Kaffeesatz Regular" panose="02000000000000000000" pitchFamily="2" charset="0"/>
              </a:rPr>
              <a:t>Scale by cloning</a:t>
            </a:r>
            <a:endParaRPr lang="de-CH" dirty="0">
              <a:solidFill>
                <a:schemeClr val="accent3"/>
              </a:solidFill>
              <a:latin typeface="Yanone Kaffeesatz Regular" panose="02000000000000000000" pitchFamily="2" charset="0"/>
            </a:endParaRPr>
          </a:p>
        </p:txBody>
      </p:sp>
      <p:sp>
        <p:nvSpPr>
          <p:cNvPr id="8" name="TextBox 7"/>
          <p:cNvSpPr txBox="1"/>
          <p:nvPr/>
        </p:nvSpPr>
        <p:spPr>
          <a:xfrm rot="19830052">
            <a:off x="6049719" y="3875889"/>
            <a:ext cx="2597264" cy="923330"/>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Z-axis</a:t>
            </a:r>
          </a:p>
          <a:p>
            <a:r>
              <a:rPr lang="en-US" dirty="0">
                <a:solidFill>
                  <a:schemeClr val="tx2"/>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accent4"/>
                </a:solidFill>
                <a:latin typeface="Yanone Kaffeesatz Regular" panose="02000000000000000000" pitchFamily="2" charset="0"/>
              </a:rPr>
              <a:t>similar</a:t>
            </a:r>
            <a:r>
              <a:rPr lang="en-US" dirty="0">
                <a:solidFill>
                  <a:schemeClr val="tx2"/>
                </a:solidFill>
                <a:latin typeface="Yanone Kaffeesatz Regular" panose="02000000000000000000" pitchFamily="2" charset="0"/>
              </a:rPr>
              <a:t> things</a:t>
            </a:r>
            <a:endParaRPr lang="de-CH" dirty="0">
              <a:solidFill>
                <a:schemeClr val="tx2"/>
              </a:solidFill>
              <a:latin typeface="Yanone Kaffeesatz Regular" panose="02000000000000000000" pitchFamily="2" charset="0"/>
            </a:endParaRPr>
          </a:p>
        </p:txBody>
      </p:sp>
      <p:sp>
        <p:nvSpPr>
          <p:cNvPr id="9" name="Rectangle 8"/>
          <p:cNvSpPr/>
          <p:nvPr/>
        </p:nvSpPr>
        <p:spPr>
          <a:xfrm>
            <a:off x="7666580" y="4917166"/>
            <a:ext cx="1771639" cy="461665"/>
          </a:xfrm>
          <a:prstGeom prst="rect">
            <a:avLst/>
          </a:prstGeom>
        </p:spPr>
        <p:txBody>
          <a:bodyPr wrap="none">
            <a:spAutoFit/>
          </a:bodyPr>
          <a:lstStyle/>
          <a:p>
            <a:r>
              <a:rPr lang="en-US" sz="2400" dirty="0">
                <a:solidFill>
                  <a:schemeClr val="accent4"/>
                </a:solidFill>
                <a:latin typeface="Yanone Kaffeesatz Regular" panose="02000000000000000000" pitchFamily="2" charset="0"/>
              </a:rPr>
              <a:t>Data Partitioning</a:t>
            </a:r>
          </a:p>
        </p:txBody>
      </p:sp>
    </p:spTree>
    <p:extLst>
      <p:ext uri="{BB962C8B-B14F-4D97-AF65-F5344CB8AC3E}">
        <p14:creationId xmlns:p14="http://schemas.microsoft.com/office/powerpoint/2010/main" val="131890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3731795" y="2774251"/>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3" idx="2"/>
            <a:endCxn id="12" idx="0"/>
          </p:cNvCxnSpPr>
          <p:nvPr/>
        </p:nvCxnSpPr>
        <p:spPr>
          <a:xfrm>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3" idx="2"/>
            <a:endCxn id="13" idx="0"/>
          </p:cNvCxnSpPr>
          <p:nvPr/>
        </p:nvCxnSpPr>
        <p:spPr>
          <a:xfrm>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4" idx="2"/>
            <a:endCxn id="11" idx="0"/>
          </p:cNvCxnSpPr>
          <p:nvPr/>
        </p:nvCxnSpPr>
        <p:spPr>
          <a:xfrm flipH="1">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 idx="2"/>
            <a:endCxn id="13" idx="0"/>
          </p:cNvCxnSpPr>
          <p:nvPr/>
        </p:nvCxnSpPr>
        <p:spPr>
          <a:xfrm>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5" idx="2"/>
            <a:endCxn id="12" idx="0"/>
          </p:cNvCxnSpPr>
          <p:nvPr/>
        </p:nvCxnSpPr>
        <p:spPr>
          <a:xfrm flipH="1">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5" idx="2"/>
            <a:endCxn id="11" idx="0"/>
          </p:cNvCxnSpPr>
          <p:nvPr/>
        </p:nvCxnSpPr>
        <p:spPr>
          <a:xfrm flipH="1">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2665316" y="3407292"/>
            <a:ext cx="6254659" cy="1232210"/>
            <a:chOff x="2635130" y="1706137"/>
            <a:chExt cx="6254659" cy="2910468"/>
          </a:xfrm>
        </p:grpSpPr>
        <p:sp>
          <p:nvSpPr>
            <p:cNvPr id="47" name="Rectangle 46"/>
            <p:cNvSpPr/>
            <p:nvPr/>
          </p:nvSpPr>
          <p:spPr>
            <a:xfrm>
              <a:off x="2635130" y="1706137"/>
              <a:ext cx="2120865"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Dark</a:t>
              </a:r>
              <a:endParaRPr lang="de-CH" sz="4000" dirty="0">
                <a:solidFill>
                  <a:schemeClr val="bg1"/>
                </a:solidFill>
                <a:latin typeface="Yanone Kaffeesatz Light" panose="02000000000000000000" pitchFamily="2" charset="0"/>
              </a:endParaRPr>
            </a:p>
          </p:txBody>
        </p:sp>
        <p:sp>
          <p:nvSpPr>
            <p:cNvPr id="48" name="Rectangle 47"/>
            <p:cNvSpPr/>
            <p:nvPr/>
          </p:nvSpPr>
          <p:spPr>
            <a:xfrm>
              <a:off x="4764464"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Brown</a:t>
              </a:r>
              <a:endParaRPr lang="de-CH" sz="4000" dirty="0">
                <a:solidFill>
                  <a:schemeClr val="bg1"/>
                </a:solidFill>
                <a:latin typeface="Yanone Kaffeesatz Light" panose="02000000000000000000" pitchFamily="2" charset="0"/>
              </a:endParaRPr>
            </a:p>
          </p:txBody>
        </p:sp>
        <p:sp>
          <p:nvSpPr>
            <p:cNvPr id="49" name="Rectangle 48"/>
            <p:cNvSpPr/>
            <p:nvPr/>
          </p:nvSpPr>
          <p:spPr>
            <a:xfrm>
              <a:off x="6833425"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White</a:t>
              </a:r>
              <a:endParaRPr lang="de-CH" sz="4000" dirty="0">
                <a:solidFill>
                  <a:schemeClr val="bg1"/>
                </a:solidFill>
                <a:latin typeface="Yanone Kaffeesatz Light" panose="02000000000000000000" pitchFamily="2" charset="0"/>
              </a:endParaRPr>
            </a:p>
          </p:txBody>
        </p:sp>
      </p:grpSp>
      <p:sp>
        <p:nvSpPr>
          <p:cNvPr id="32" name="Cylinder 31">
            <a:extLst>
              <a:ext uri="{FF2B5EF4-FFF2-40B4-BE49-F238E27FC236}">
                <a16:creationId xmlns:a16="http://schemas.microsoft.com/office/drawing/2014/main" id="{35C9E4FE-1BD1-4346-A337-5349A445DC7F}"/>
              </a:ext>
            </a:extLst>
          </p:cNvPr>
          <p:cNvSpPr/>
          <p:nvPr/>
        </p:nvSpPr>
        <p:spPr>
          <a:xfrm>
            <a:off x="4284211" y="3634216"/>
            <a:ext cx="322690" cy="3308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Cylinder 36">
            <a:extLst>
              <a:ext uri="{FF2B5EF4-FFF2-40B4-BE49-F238E27FC236}">
                <a16:creationId xmlns:a16="http://schemas.microsoft.com/office/drawing/2014/main" id="{D612C42A-B3C6-4103-AF9E-63C1CC0FE5D3}"/>
              </a:ext>
            </a:extLst>
          </p:cNvPr>
          <p:cNvSpPr/>
          <p:nvPr/>
        </p:nvSpPr>
        <p:spPr>
          <a:xfrm>
            <a:off x="6363639" y="3634215"/>
            <a:ext cx="322690" cy="3308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1" name="Cylinder 40">
            <a:extLst>
              <a:ext uri="{FF2B5EF4-FFF2-40B4-BE49-F238E27FC236}">
                <a16:creationId xmlns:a16="http://schemas.microsoft.com/office/drawing/2014/main" id="{E9CA159E-920B-4C81-8C1D-D2F083DB9981}"/>
              </a:ext>
            </a:extLst>
          </p:cNvPr>
          <p:cNvSpPr/>
          <p:nvPr/>
        </p:nvSpPr>
        <p:spPr>
          <a:xfrm>
            <a:off x="8401983" y="3634215"/>
            <a:ext cx="322690" cy="3308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567395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3731795" y="2774251"/>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3" idx="2"/>
            <a:endCxn id="12" idx="0"/>
          </p:cNvCxnSpPr>
          <p:nvPr/>
        </p:nvCxnSpPr>
        <p:spPr>
          <a:xfrm>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3" idx="2"/>
            <a:endCxn id="13" idx="0"/>
          </p:cNvCxnSpPr>
          <p:nvPr/>
        </p:nvCxnSpPr>
        <p:spPr>
          <a:xfrm>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4" idx="2"/>
            <a:endCxn id="11" idx="0"/>
          </p:cNvCxnSpPr>
          <p:nvPr/>
        </p:nvCxnSpPr>
        <p:spPr>
          <a:xfrm flipH="1">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 idx="2"/>
            <a:endCxn id="13" idx="0"/>
          </p:cNvCxnSpPr>
          <p:nvPr/>
        </p:nvCxnSpPr>
        <p:spPr>
          <a:xfrm>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5" idx="2"/>
            <a:endCxn id="12" idx="0"/>
          </p:cNvCxnSpPr>
          <p:nvPr/>
        </p:nvCxnSpPr>
        <p:spPr>
          <a:xfrm flipH="1">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5" idx="2"/>
            <a:endCxn id="11" idx="0"/>
          </p:cNvCxnSpPr>
          <p:nvPr/>
        </p:nvCxnSpPr>
        <p:spPr>
          <a:xfrm flipH="1">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2665316" y="3407292"/>
            <a:ext cx="6254659" cy="1232210"/>
            <a:chOff x="2635130" y="1706137"/>
            <a:chExt cx="6254659" cy="2910468"/>
          </a:xfrm>
        </p:grpSpPr>
        <p:sp>
          <p:nvSpPr>
            <p:cNvPr id="47" name="Rectangle 46"/>
            <p:cNvSpPr/>
            <p:nvPr/>
          </p:nvSpPr>
          <p:spPr>
            <a:xfrm>
              <a:off x="2635130" y="1706137"/>
              <a:ext cx="2120865"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Dark</a:t>
              </a:r>
              <a:endParaRPr lang="de-CH" sz="4000" dirty="0">
                <a:solidFill>
                  <a:schemeClr val="bg1"/>
                </a:solidFill>
                <a:latin typeface="Yanone Kaffeesatz Light" panose="02000000000000000000" pitchFamily="2" charset="0"/>
              </a:endParaRPr>
            </a:p>
          </p:txBody>
        </p:sp>
        <p:sp>
          <p:nvSpPr>
            <p:cNvPr id="48" name="Rectangle 47"/>
            <p:cNvSpPr/>
            <p:nvPr/>
          </p:nvSpPr>
          <p:spPr>
            <a:xfrm>
              <a:off x="4764464"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Brown</a:t>
              </a:r>
              <a:endParaRPr lang="de-CH" sz="4000" dirty="0">
                <a:solidFill>
                  <a:schemeClr val="bg1"/>
                </a:solidFill>
                <a:latin typeface="Yanone Kaffeesatz Light" panose="02000000000000000000" pitchFamily="2" charset="0"/>
              </a:endParaRPr>
            </a:p>
          </p:txBody>
        </p:sp>
        <p:sp>
          <p:nvSpPr>
            <p:cNvPr id="49" name="Rectangle 48"/>
            <p:cNvSpPr/>
            <p:nvPr/>
          </p:nvSpPr>
          <p:spPr>
            <a:xfrm>
              <a:off x="6833425"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White</a:t>
              </a:r>
              <a:endParaRPr lang="de-CH" sz="4000" dirty="0">
                <a:solidFill>
                  <a:schemeClr val="bg1"/>
                </a:solidFill>
                <a:latin typeface="Yanone Kaffeesatz Light" panose="02000000000000000000" pitchFamily="2" charset="0"/>
              </a:endParaRPr>
            </a:p>
          </p:txBody>
        </p:sp>
      </p:grpSp>
      <p:sp>
        <p:nvSpPr>
          <p:cNvPr id="32" name="Cylinder 31">
            <a:extLst>
              <a:ext uri="{FF2B5EF4-FFF2-40B4-BE49-F238E27FC236}">
                <a16:creationId xmlns:a16="http://schemas.microsoft.com/office/drawing/2014/main" id="{E4935CC5-331C-44A8-8DCA-39561E70C150}"/>
              </a:ext>
            </a:extLst>
          </p:cNvPr>
          <p:cNvSpPr/>
          <p:nvPr/>
        </p:nvSpPr>
        <p:spPr>
          <a:xfrm>
            <a:off x="4284211" y="3634216"/>
            <a:ext cx="322690" cy="3308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Cylinder 33">
            <a:extLst>
              <a:ext uri="{FF2B5EF4-FFF2-40B4-BE49-F238E27FC236}">
                <a16:creationId xmlns:a16="http://schemas.microsoft.com/office/drawing/2014/main" id="{A05695CD-1E72-49DF-A1F3-6D2784C700E8}"/>
              </a:ext>
            </a:extLst>
          </p:cNvPr>
          <p:cNvSpPr/>
          <p:nvPr/>
        </p:nvSpPr>
        <p:spPr>
          <a:xfrm>
            <a:off x="6363639" y="3634215"/>
            <a:ext cx="322690" cy="3308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Cylinder 36">
            <a:extLst>
              <a:ext uri="{FF2B5EF4-FFF2-40B4-BE49-F238E27FC236}">
                <a16:creationId xmlns:a16="http://schemas.microsoft.com/office/drawing/2014/main" id="{9F57260C-7DD5-4D6D-929B-E8E1727A81FD}"/>
              </a:ext>
            </a:extLst>
          </p:cNvPr>
          <p:cNvSpPr/>
          <p:nvPr/>
        </p:nvSpPr>
        <p:spPr>
          <a:xfrm>
            <a:off x="8401983" y="3634215"/>
            <a:ext cx="322690" cy="3308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141585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
        <p:nvSpPr>
          <p:cNvPr id="4" name="Rectangle 3"/>
          <p:cNvSpPr/>
          <p:nvPr/>
        </p:nvSpPr>
        <p:spPr>
          <a:xfrm>
            <a:off x="6485271" y="1997839"/>
            <a:ext cx="5706729" cy="2862322"/>
          </a:xfrm>
          <a:prstGeom prst="rect">
            <a:avLst/>
          </a:prstGeom>
        </p:spPr>
        <p:txBody>
          <a:bodyPr wrap="square">
            <a:spAutoFit/>
          </a:bodyPr>
          <a:lstStyle/>
          <a:p>
            <a:r>
              <a:rPr lang="en-US" sz="3600" dirty="0">
                <a:solidFill>
                  <a:schemeClr val="tx2"/>
                </a:solidFill>
                <a:latin typeface="Yanone Kaffeesatz Regular" panose="02000000000000000000" pitchFamily="2" charset="0"/>
              </a:rPr>
              <a:t>Stateless and </a:t>
            </a:r>
            <a:r>
              <a:rPr lang="en-US" sz="3600" dirty="0" err="1">
                <a:solidFill>
                  <a:schemeClr val="accent4"/>
                </a:solidFill>
                <a:latin typeface="Yanone Kaffeesatz Regular" panose="02000000000000000000" pitchFamily="2" charset="0"/>
              </a:rPr>
              <a:t>Stateful</a:t>
            </a:r>
            <a:r>
              <a:rPr lang="en-US" sz="3600" dirty="0">
                <a:solidFill>
                  <a:schemeClr val="tx2"/>
                </a:solidFill>
                <a:latin typeface="Yanone Kaffeesatz Regular" panose="02000000000000000000" pitchFamily="2" charset="0"/>
              </a:rPr>
              <a:t> Services</a:t>
            </a:r>
            <a:endParaRPr lang="en-US" sz="3600" dirty="0">
              <a:solidFill>
                <a:schemeClr val="accent4"/>
              </a:solidFill>
              <a:latin typeface="Yanone Kaffeesatz Regular" panose="02000000000000000000" pitchFamily="2" charset="0"/>
            </a:endParaRPr>
          </a:p>
          <a:p>
            <a:endParaRPr lang="en-US" sz="3600" dirty="0">
              <a:solidFill>
                <a:schemeClr val="accent4"/>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Partitioning</a:t>
            </a:r>
            <a:r>
              <a:rPr lang="en-US" sz="3600" dirty="0">
                <a:solidFill>
                  <a:schemeClr val="tx2"/>
                </a:solidFill>
                <a:latin typeface="Yanone Kaffeesatz Regular" panose="02000000000000000000" pitchFamily="2" charset="0"/>
              </a:rPr>
              <a:t> of Business Data</a:t>
            </a:r>
          </a:p>
          <a:p>
            <a:endParaRPr lang="en-US" sz="3600" dirty="0">
              <a:solidFill>
                <a:schemeClr val="accent4"/>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Message Patterns </a:t>
            </a:r>
            <a:r>
              <a:rPr lang="en-US" sz="3600" dirty="0">
                <a:solidFill>
                  <a:schemeClr val="tx2"/>
                </a:solidFill>
                <a:latin typeface="Yanone Kaffeesatz Regular" panose="02000000000000000000" pitchFamily="2" charset="0"/>
              </a:rPr>
              <a:t>and Partitioning</a:t>
            </a:r>
          </a:p>
        </p:txBody>
      </p:sp>
    </p:spTree>
    <p:extLst>
      <p:ext uri="{BB962C8B-B14F-4D97-AF65-F5344CB8AC3E}">
        <p14:creationId xmlns:p14="http://schemas.microsoft.com/office/powerpoint/2010/main" val="2864408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8193" y="1340750"/>
            <a:ext cx="5816016"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However</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3321518" y="3864965"/>
            <a:ext cx="7924488" cy="1200329"/>
          </a:xfrm>
          <a:prstGeom prst="rect">
            <a:avLst/>
          </a:prstGeom>
        </p:spPr>
        <p:txBody>
          <a:bodyPr wrap="square">
            <a:spAutoFit/>
          </a:bodyPr>
          <a:lstStyle/>
          <a:p>
            <a:r>
              <a:rPr lang="en-US" sz="7200" dirty="0">
                <a:solidFill>
                  <a:schemeClr val="tx2"/>
                </a:solidFill>
                <a:latin typeface="Yanone Kaffeesatz Regular" panose="02000000000000000000" pitchFamily="2" charset="0"/>
              </a:rPr>
              <a:t>Joe couldn’t understand it</a:t>
            </a:r>
            <a:endParaRPr lang="de-CH" sz="7200" dirty="0">
              <a:solidFill>
                <a:schemeClr val="tx2"/>
              </a:solidFill>
            </a:endParaRPr>
          </a:p>
        </p:txBody>
      </p:sp>
    </p:spTree>
    <p:extLst>
      <p:ext uri="{BB962C8B-B14F-4D97-AF65-F5344CB8AC3E}">
        <p14:creationId xmlns:p14="http://schemas.microsoft.com/office/powerpoint/2010/main" val="3535074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3731795" y="2774251"/>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3" idx="2"/>
            <a:endCxn id="12" idx="0"/>
          </p:cNvCxnSpPr>
          <p:nvPr/>
        </p:nvCxnSpPr>
        <p:spPr>
          <a:xfrm>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3" idx="2"/>
            <a:endCxn id="13" idx="0"/>
          </p:cNvCxnSpPr>
          <p:nvPr/>
        </p:nvCxnSpPr>
        <p:spPr>
          <a:xfrm>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4" idx="2"/>
            <a:endCxn id="11" idx="0"/>
          </p:cNvCxnSpPr>
          <p:nvPr/>
        </p:nvCxnSpPr>
        <p:spPr>
          <a:xfrm flipH="1">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 idx="2"/>
            <a:endCxn id="13" idx="0"/>
          </p:cNvCxnSpPr>
          <p:nvPr/>
        </p:nvCxnSpPr>
        <p:spPr>
          <a:xfrm>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5" idx="2"/>
            <a:endCxn id="12" idx="0"/>
          </p:cNvCxnSpPr>
          <p:nvPr/>
        </p:nvCxnSpPr>
        <p:spPr>
          <a:xfrm flipH="1">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5" idx="2"/>
            <a:endCxn id="11" idx="0"/>
          </p:cNvCxnSpPr>
          <p:nvPr/>
        </p:nvCxnSpPr>
        <p:spPr>
          <a:xfrm flipH="1">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1" name="Cylinder 50">
            <a:extLst>
              <a:ext uri="{FF2B5EF4-FFF2-40B4-BE49-F238E27FC236}">
                <a16:creationId xmlns:a16="http://schemas.microsoft.com/office/drawing/2014/main" id="{4961EEE5-38DF-423B-A584-88925CB30729}"/>
              </a:ext>
            </a:extLst>
          </p:cNvPr>
          <p:cNvSpPr/>
          <p:nvPr/>
        </p:nvSpPr>
        <p:spPr>
          <a:xfrm>
            <a:off x="4284211" y="3634216"/>
            <a:ext cx="322690" cy="330853"/>
          </a:xfrm>
          <a:prstGeom prst="ca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2" name="Cylinder 51">
            <a:extLst>
              <a:ext uri="{FF2B5EF4-FFF2-40B4-BE49-F238E27FC236}">
                <a16:creationId xmlns:a16="http://schemas.microsoft.com/office/drawing/2014/main" id="{62F4CE8A-3565-4747-B6DD-F9C6B7485DFC}"/>
              </a:ext>
            </a:extLst>
          </p:cNvPr>
          <p:cNvSpPr/>
          <p:nvPr/>
        </p:nvSpPr>
        <p:spPr>
          <a:xfrm>
            <a:off x="6363639" y="3634215"/>
            <a:ext cx="322690" cy="330853"/>
          </a:xfrm>
          <a:prstGeom prst="ca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Cylinder 52">
            <a:extLst>
              <a:ext uri="{FF2B5EF4-FFF2-40B4-BE49-F238E27FC236}">
                <a16:creationId xmlns:a16="http://schemas.microsoft.com/office/drawing/2014/main" id="{FCCCC96A-6541-40F4-8374-CD4C957282FD}"/>
              </a:ext>
            </a:extLst>
          </p:cNvPr>
          <p:cNvSpPr/>
          <p:nvPr/>
        </p:nvSpPr>
        <p:spPr>
          <a:xfrm>
            <a:off x="8401983" y="3634215"/>
            <a:ext cx="322690" cy="330853"/>
          </a:xfrm>
          <a:prstGeom prst="ca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32" name="Group 31"/>
          <p:cNvGrpSpPr/>
          <p:nvPr/>
        </p:nvGrpSpPr>
        <p:grpSpPr>
          <a:xfrm>
            <a:off x="4737690" y="1524828"/>
            <a:ext cx="767772" cy="600802"/>
            <a:chOff x="2519836" y="268145"/>
            <a:chExt cx="767772" cy="600802"/>
          </a:xfrm>
        </p:grpSpPr>
        <p:sp>
          <p:nvSpPr>
            <p:cNvPr id="34" name="Flowchart: Card 33"/>
            <p:cNvSpPr/>
            <p:nvPr/>
          </p:nvSpPr>
          <p:spPr>
            <a:xfrm>
              <a:off x="2519836" y="30858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Order</a:t>
              </a:r>
              <a:endParaRPr lang="de-CH" sz="2400" dirty="0">
                <a:latin typeface="Yanone Kaffeesatz Light" panose="02000000000000000000" pitchFamily="2" charset="0"/>
              </a:endParaRPr>
            </a:p>
          </p:txBody>
        </p:sp>
        <p:sp>
          <p:nvSpPr>
            <p:cNvPr id="37" name="TextBox 36"/>
            <p:cNvSpPr txBox="1"/>
            <p:nvPr/>
          </p:nvSpPr>
          <p:spPr>
            <a:xfrm>
              <a:off x="2685974" y="268145"/>
              <a:ext cx="444352" cy="307777"/>
            </a:xfrm>
            <a:prstGeom prst="rect">
              <a:avLst/>
            </a:prstGeom>
            <a:noFill/>
          </p:spPr>
          <p:txBody>
            <a:bodyPr wrap="none" rtlCol="0">
              <a:spAutoFit/>
            </a:bodyPr>
            <a:lstStyle/>
            <a:p>
              <a:r>
                <a:rPr lang="en-US" sz="1400" dirty="0">
                  <a:solidFill>
                    <a:schemeClr val="bg1"/>
                  </a:solidFill>
                  <a:latin typeface="Yanone Kaffeesatz Light" panose="02000000000000000000" pitchFamily="2" charset="0"/>
                </a:rPr>
                <a:t>Dark</a:t>
              </a:r>
              <a:endParaRPr lang="de-CH" sz="1400" dirty="0">
                <a:solidFill>
                  <a:schemeClr val="bg1"/>
                </a:solidFill>
                <a:latin typeface="Yanone Kaffeesatz Light" panose="02000000000000000000" pitchFamily="2" charset="0"/>
              </a:endParaRPr>
            </a:p>
          </p:txBody>
        </p:sp>
      </p:grpSp>
      <p:grpSp>
        <p:nvGrpSpPr>
          <p:cNvPr id="41" name="Group 40"/>
          <p:cNvGrpSpPr/>
          <p:nvPr/>
        </p:nvGrpSpPr>
        <p:grpSpPr>
          <a:xfrm>
            <a:off x="2523559" y="1526311"/>
            <a:ext cx="767772" cy="587961"/>
            <a:chOff x="2519836" y="280986"/>
            <a:chExt cx="767772" cy="587961"/>
          </a:xfrm>
        </p:grpSpPr>
        <p:sp>
          <p:nvSpPr>
            <p:cNvPr id="44" name="Flowchart: Card 43"/>
            <p:cNvSpPr/>
            <p:nvPr/>
          </p:nvSpPr>
          <p:spPr>
            <a:xfrm>
              <a:off x="2519836" y="30858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Order</a:t>
              </a:r>
              <a:endParaRPr lang="de-CH" sz="2400" dirty="0">
                <a:latin typeface="Yanone Kaffeesatz Light" panose="02000000000000000000" pitchFamily="2" charset="0"/>
              </a:endParaRPr>
            </a:p>
          </p:txBody>
        </p:sp>
        <p:sp>
          <p:nvSpPr>
            <p:cNvPr id="50" name="TextBox 49"/>
            <p:cNvSpPr txBox="1"/>
            <p:nvPr/>
          </p:nvSpPr>
          <p:spPr>
            <a:xfrm>
              <a:off x="2639510" y="280986"/>
              <a:ext cx="521297" cy="307777"/>
            </a:xfrm>
            <a:prstGeom prst="rect">
              <a:avLst/>
            </a:prstGeom>
            <a:noFill/>
          </p:spPr>
          <p:txBody>
            <a:bodyPr wrap="none" rtlCol="0">
              <a:spAutoFit/>
            </a:bodyPr>
            <a:lstStyle/>
            <a:p>
              <a:r>
                <a:rPr lang="en-US" sz="1400" dirty="0">
                  <a:solidFill>
                    <a:schemeClr val="bg1"/>
                  </a:solidFill>
                  <a:latin typeface="Yanone Kaffeesatz Light" panose="02000000000000000000" pitchFamily="2" charset="0"/>
                </a:rPr>
                <a:t>White</a:t>
              </a:r>
              <a:endParaRPr lang="de-CH" sz="1400" dirty="0">
                <a:solidFill>
                  <a:schemeClr val="bg1"/>
                </a:solidFill>
                <a:latin typeface="Yanone Kaffeesatz Light" panose="02000000000000000000" pitchFamily="2" charset="0"/>
              </a:endParaRPr>
            </a:p>
          </p:txBody>
        </p:sp>
      </p:grpSp>
      <p:grpSp>
        <p:nvGrpSpPr>
          <p:cNvPr id="54" name="Group 53">
            <a:extLst>
              <a:ext uri="{FF2B5EF4-FFF2-40B4-BE49-F238E27FC236}">
                <a16:creationId xmlns:a16="http://schemas.microsoft.com/office/drawing/2014/main" id="{4D9627F6-8F17-442E-B75C-909439D70FF4}"/>
              </a:ext>
            </a:extLst>
          </p:cNvPr>
          <p:cNvGrpSpPr/>
          <p:nvPr/>
        </p:nvGrpSpPr>
        <p:grpSpPr>
          <a:xfrm>
            <a:off x="2665316" y="3407292"/>
            <a:ext cx="6254659" cy="1232210"/>
            <a:chOff x="2635130" y="1706137"/>
            <a:chExt cx="6254659" cy="2910468"/>
          </a:xfrm>
        </p:grpSpPr>
        <p:sp>
          <p:nvSpPr>
            <p:cNvPr id="55" name="Rectangle 54">
              <a:extLst>
                <a:ext uri="{FF2B5EF4-FFF2-40B4-BE49-F238E27FC236}">
                  <a16:creationId xmlns:a16="http://schemas.microsoft.com/office/drawing/2014/main" id="{E295A3A1-18F0-4B0F-8711-00D0803E6B8F}"/>
                </a:ext>
              </a:extLst>
            </p:cNvPr>
            <p:cNvSpPr/>
            <p:nvPr/>
          </p:nvSpPr>
          <p:spPr>
            <a:xfrm>
              <a:off x="2635130" y="1706137"/>
              <a:ext cx="2120865"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Dark</a:t>
              </a:r>
              <a:endParaRPr lang="de-CH" sz="4800" dirty="0">
                <a:solidFill>
                  <a:schemeClr val="bg2"/>
                </a:solidFill>
                <a:latin typeface="Yanone Kaffeesatz Light" panose="02000000000000000000" pitchFamily="2" charset="0"/>
              </a:endParaRPr>
            </a:p>
          </p:txBody>
        </p:sp>
        <p:sp>
          <p:nvSpPr>
            <p:cNvPr id="56" name="Rectangle 55">
              <a:extLst>
                <a:ext uri="{FF2B5EF4-FFF2-40B4-BE49-F238E27FC236}">
                  <a16:creationId xmlns:a16="http://schemas.microsoft.com/office/drawing/2014/main" id="{1A95CA93-E18F-4DEE-A481-DCF6C3FC081F}"/>
                </a:ext>
              </a:extLst>
            </p:cNvPr>
            <p:cNvSpPr/>
            <p:nvPr/>
          </p:nvSpPr>
          <p:spPr>
            <a:xfrm>
              <a:off x="4764464"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Brown</a:t>
              </a:r>
              <a:endParaRPr lang="de-CH" sz="4800" dirty="0">
                <a:solidFill>
                  <a:schemeClr val="bg2"/>
                </a:solidFill>
                <a:latin typeface="Yanone Kaffeesatz Light" panose="02000000000000000000" pitchFamily="2" charset="0"/>
              </a:endParaRPr>
            </a:p>
          </p:txBody>
        </p:sp>
        <p:sp>
          <p:nvSpPr>
            <p:cNvPr id="57" name="Rectangle 56">
              <a:extLst>
                <a:ext uri="{FF2B5EF4-FFF2-40B4-BE49-F238E27FC236}">
                  <a16:creationId xmlns:a16="http://schemas.microsoft.com/office/drawing/2014/main" id="{23C4B6E6-BBAE-4378-AE89-DEFBF4329F9B}"/>
                </a:ext>
              </a:extLst>
            </p:cNvPr>
            <p:cNvSpPr/>
            <p:nvPr/>
          </p:nvSpPr>
          <p:spPr>
            <a:xfrm>
              <a:off x="6833425"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White</a:t>
              </a:r>
              <a:endParaRPr lang="de-CH" sz="4800" dirty="0">
                <a:solidFill>
                  <a:schemeClr val="bg2"/>
                </a:solidFill>
                <a:latin typeface="Yanone Kaffeesatz Light" panose="02000000000000000000" pitchFamily="2" charset="0"/>
              </a:endParaRPr>
            </a:p>
          </p:txBody>
        </p:sp>
      </p:grpSp>
    </p:spTree>
    <p:extLst>
      <p:ext uri="{BB962C8B-B14F-4D97-AF65-F5344CB8AC3E}">
        <p14:creationId xmlns:p14="http://schemas.microsoft.com/office/powerpoint/2010/main" val="336583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nodeType="afterEffect">
                                  <p:stCondLst>
                                    <p:cond delay="0"/>
                                  </p:stCondLst>
                                  <p:childTnLst>
                                    <p:animMotion origin="layout" path="M 0.0043 0.00069 L 0.06836 0.1287 L 0.06836 0.12893 L 0.06836 0.1287 L 0.40391 0.29166 L 0.40391 0.2919 L 0.40391 0.29166 L 0.40391 0.2919 L 0.40391 0.29051 " pathEditMode="relative" rAng="0" ptsTypes="AAAAAAAAA">
                                      <p:cBhvr>
                                        <p:cTn id="9" dur="5000" fill="hold"/>
                                        <p:tgtEl>
                                          <p:spTgt spid="41"/>
                                        </p:tgtEl>
                                        <p:attrNameLst>
                                          <p:attrName>ppt_x</p:attrName>
                                          <p:attrName>ppt_y</p:attrName>
                                        </p:attrNameLst>
                                      </p:cBhvr>
                                      <p:rCtr x="19974" y="14560"/>
                                    </p:animMotion>
                                  </p:childTnLst>
                                </p:cTn>
                              </p:par>
                            </p:childTnLst>
                          </p:cTn>
                        </p:par>
                        <p:par>
                          <p:cTn id="10" fill="hold">
                            <p:stCondLst>
                              <p:cond delay="5000"/>
                            </p:stCondLst>
                            <p:childTnLst>
                              <p:par>
                                <p:cTn id="11" presetID="1" presetClass="exit" presetSubtype="0" fill="hold" nodeType="afterEffect">
                                  <p:stCondLst>
                                    <p:cond delay="0"/>
                                  </p:stCondLst>
                                  <p:childTnLst>
                                    <p:set>
                                      <p:cBhvr>
                                        <p:cTn id="12" dur="1" fill="hold">
                                          <p:stCondLst>
                                            <p:cond delay="0"/>
                                          </p:stCondLst>
                                        </p:cTn>
                                        <p:tgtEl>
                                          <p:spTgt spid="4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par>
                          <p:cTn id="17" fill="hold">
                            <p:stCondLst>
                              <p:cond delay="0"/>
                            </p:stCondLst>
                            <p:childTnLst>
                              <p:par>
                                <p:cTn id="18" presetID="0" presetClass="path" presetSubtype="0" accel="50000" decel="50000" fill="hold" nodeType="afterEffect">
                                  <p:stCondLst>
                                    <p:cond delay="0"/>
                                  </p:stCondLst>
                                  <p:childTnLst>
                                    <p:animMotion origin="layout" path="M -0.00104 0.0051 L 0.05742 0.13519 L -0.12122 0.28912 L -0.12122 0.28936 " pathEditMode="relative" rAng="0" ptsTypes="AAAA">
                                      <p:cBhvr>
                                        <p:cTn id="19" dur="5000" fill="hold"/>
                                        <p:tgtEl>
                                          <p:spTgt spid="32"/>
                                        </p:tgtEl>
                                        <p:attrNameLst>
                                          <p:attrName>ppt_x</p:attrName>
                                          <p:attrName>ppt_y</p:attrName>
                                        </p:attrNameLst>
                                      </p:cBhvr>
                                      <p:rCtr x="-3086" y="14213"/>
                                    </p:animMotion>
                                  </p:childTnLst>
                                </p:cTn>
                              </p:par>
                            </p:childTnLst>
                          </p:cTn>
                        </p:par>
                        <p:par>
                          <p:cTn id="20" fill="hold">
                            <p:stCondLst>
                              <p:cond delay="5000"/>
                            </p:stCondLst>
                            <p:childTnLst>
                              <p:par>
                                <p:cTn id="21" presetID="1" presetClass="exit" presetSubtype="0" fill="hold" nodeType="afterEffect">
                                  <p:stCondLst>
                                    <p:cond delay="0"/>
                                  </p:stCondLst>
                                  <p:childTnLst>
                                    <p:set>
                                      <p:cBhvr>
                                        <p:cTn id="22"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8193" y="1340750"/>
            <a:ext cx="6091732"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And then</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1786919" y="3864965"/>
            <a:ext cx="9542849" cy="1015663"/>
          </a:xfrm>
          <a:prstGeom prst="rect">
            <a:avLst/>
          </a:prstGeom>
        </p:spPr>
        <p:txBody>
          <a:bodyPr wrap="square">
            <a:spAutoFit/>
          </a:bodyPr>
          <a:lstStyle/>
          <a:p>
            <a:pPr algn="r"/>
            <a:r>
              <a:rPr lang="en-US" sz="6000" dirty="0">
                <a:solidFill>
                  <a:schemeClr val="tx2"/>
                </a:solidFill>
                <a:latin typeface="Yanone Kaffeesatz Regular" panose="02000000000000000000" pitchFamily="2" charset="0"/>
              </a:rPr>
              <a:t>Sophia threw a grenade</a:t>
            </a:r>
            <a:endParaRPr lang="de-CH" sz="6000" dirty="0">
              <a:solidFill>
                <a:schemeClr val="tx2"/>
              </a:solidFill>
            </a:endParaRPr>
          </a:p>
        </p:txBody>
      </p:sp>
    </p:spTree>
    <p:extLst>
      <p:ext uri="{BB962C8B-B14F-4D97-AF65-F5344CB8AC3E}">
        <p14:creationId xmlns:p14="http://schemas.microsoft.com/office/powerpoint/2010/main" val="2977146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2752356" y="1186141"/>
            <a:ext cx="6687288" cy="4485719"/>
            <a:chOff x="2725924" y="1016632"/>
            <a:chExt cx="6687288" cy="4485719"/>
          </a:xfrm>
        </p:grpSpPr>
        <p:sp>
          <p:nvSpPr>
            <p:cNvPr id="2" name="Rectangle 1"/>
            <p:cNvSpPr/>
            <p:nvPr/>
          </p:nvSpPr>
          <p:spPr>
            <a:xfrm>
              <a:off x="4790758" y="1016632"/>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25924" y="262928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WcfOrderSvc1</a:t>
              </a:r>
              <a:endParaRPr lang="de-CH" sz="2400" dirty="0">
                <a:latin typeface="Yanone Kaffeesatz Light" panose="02000000000000000000" pitchFamily="2" charset="0"/>
              </a:endParaRPr>
            </a:p>
          </p:txBody>
        </p:sp>
        <p:sp>
          <p:nvSpPr>
            <p:cNvPr id="4" name="Rectangle 3"/>
            <p:cNvSpPr/>
            <p:nvPr/>
          </p:nvSpPr>
          <p:spPr>
            <a:xfrm>
              <a:off x="4790758" y="262928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WcfOrderSvc2</a:t>
              </a:r>
              <a:endParaRPr lang="de-CH" sz="2400" dirty="0">
                <a:latin typeface="Yanone Kaffeesatz Light" panose="02000000000000000000" pitchFamily="2" charset="0"/>
              </a:endParaRPr>
            </a:p>
          </p:txBody>
        </p:sp>
        <p:sp>
          <p:nvSpPr>
            <p:cNvPr id="5" name="Rectangle 4"/>
            <p:cNvSpPr/>
            <p:nvPr/>
          </p:nvSpPr>
          <p:spPr>
            <a:xfrm>
              <a:off x="7468909" y="262928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WcfOrderSvcN+1</a:t>
              </a:r>
              <a:endParaRPr lang="de-CH" sz="2400" dirty="0">
                <a:latin typeface="Yanone Kaffeesatz Light" panose="02000000000000000000" pitchFamily="2" charset="0"/>
              </a:endParaRPr>
            </a:p>
          </p:txBody>
        </p:sp>
        <p:cxnSp>
          <p:nvCxnSpPr>
            <p:cNvPr id="6" name="Straight Arrow Connector 5"/>
            <p:cNvCxnSpPr>
              <a:stCxn id="2" idx="2"/>
              <a:endCxn id="3" idx="0"/>
            </p:cNvCxnSpPr>
            <p:nvPr/>
          </p:nvCxnSpPr>
          <p:spPr>
            <a:xfrm flipH="1">
              <a:off x="3698076" y="1931032"/>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a:stCxn id="2" idx="2"/>
              <a:endCxn id="4" idx="0"/>
            </p:cNvCxnSpPr>
            <p:nvPr/>
          </p:nvCxnSpPr>
          <p:spPr>
            <a:xfrm>
              <a:off x="5762910" y="1931032"/>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2" idx="2"/>
              <a:endCxn id="5" idx="0"/>
            </p:cNvCxnSpPr>
            <p:nvPr/>
          </p:nvCxnSpPr>
          <p:spPr>
            <a:xfrm>
              <a:off x="5762910" y="1931032"/>
              <a:ext cx="2678151"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758341" y="4437075"/>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(Slow)</a:t>
              </a:r>
              <a:r>
                <a:rPr lang="en-US" sz="2400" dirty="0" err="1">
                  <a:latin typeface="Yanone Kaffeesatz Light" panose="02000000000000000000" pitchFamily="2" charset="0"/>
                </a:rPr>
                <a:t>ThirdParty</a:t>
              </a:r>
              <a:endParaRPr lang="de-CH" sz="2400" dirty="0">
                <a:latin typeface="Yanone Kaffeesatz Light" panose="02000000000000000000" pitchFamily="2" charset="0"/>
              </a:endParaRPr>
            </a:p>
          </p:txBody>
        </p:sp>
        <p:sp>
          <p:nvSpPr>
            <p:cNvPr id="10" name="Cylinder 9"/>
            <p:cNvSpPr/>
            <p:nvPr/>
          </p:nvSpPr>
          <p:spPr>
            <a:xfrm>
              <a:off x="6338127" y="4286199"/>
              <a:ext cx="914400" cy="1216152"/>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FAT DB</a:t>
              </a:r>
              <a:endParaRPr lang="de-CH" sz="2400" dirty="0">
                <a:latin typeface="Yanone Kaffeesatz Light" panose="02000000000000000000" pitchFamily="2" charset="0"/>
              </a:endParaRPr>
            </a:p>
          </p:txBody>
        </p:sp>
        <p:cxnSp>
          <p:nvCxnSpPr>
            <p:cNvPr id="11" name="Straight Arrow Connector 10"/>
            <p:cNvCxnSpPr>
              <a:cxnSpLocks/>
              <a:stCxn id="3" idx="2"/>
              <a:endCxn id="9" idx="0"/>
            </p:cNvCxnSpPr>
            <p:nvPr/>
          </p:nvCxnSpPr>
          <p:spPr>
            <a:xfrm>
              <a:off x="3698076" y="3543687"/>
              <a:ext cx="10324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a:stCxn id="3" idx="2"/>
              <a:endCxn id="10" idx="1"/>
            </p:cNvCxnSpPr>
            <p:nvPr/>
          </p:nvCxnSpPr>
          <p:spPr>
            <a:xfrm>
              <a:off x="3698076" y="3543687"/>
              <a:ext cx="3097251" cy="7425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915876" y="2824877"/>
              <a:ext cx="372218" cy="523220"/>
            </a:xfrm>
            <a:prstGeom prst="rect">
              <a:avLst/>
            </a:prstGeom>
            <a:noFill/>
          </p:spPr>
          <p:txBody>
            <a:bodyPr wrap="none" rtlCol="0">
              <a:spAutoFit/>
            </a:bodyPr>
            <a:lstStyle/>
            <a:p>
              <a:r>
                <a:rPr lang="en-US" sz="2800" dirty="0">
                  <a:latin typeface="Yanone Kaffeesatz Regular" panose="02000000000000000000" pitchFamily="2" charset="0"/>
                </a:rPr>
                <a:t>…</a:t>
              </a:r>
              <a:endParaRPr lang="de-CH" sz="2800" dirty="0">
                <a:latin typeface="Yanone Kaffeesatz Regular" panose="02000000000000000000" pitchFamily="2" charset="0"/>
              </a:endParaRPr>
            </a:p>
          </p:txBody>
        </p:sp>
        <p:cxnSp>
          <p:nvCxnSpPr>
            <p:cNvPr id="30" name="Straight Arrow Connector 29"/>
            <p:cNvCxnSpPr>
              <a:cxnSpLocks/>
              <a:stCxn id="4" idx="2"/>
              <a:endCxn id="9" idx="0"/>
            </p:cNvCxnSpPr>
            <p:nvPr/>
          </p:nvCxnSpPr>
          <p:spPr>
            <a:xfrm flipH="1">
              <a:off x="4730493" y="3543687"/>
              <a:ext cx="10324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4" idx="2"/>
              <a:endCxn id="10" idx="1"/>
            </p:cNvCxnSpPr>
            <p:nvPr/>
          </p:nvCxnSpPr>
          <p:spPr>
            <a:xfrm>
              <a:off x="5762910" y="3543687"/>
              <a:ext cx="1032417" cy="7425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5" idx="2"/>
              <a:endCxn id="9" idx="0"/>
            </p:cNvCxnSpPr>
            <p:nvPr/>
          </p:nvCxnSpPr>
          <p:spPr>
            <a:xfrm flipH="1">
              <a:off x="4730493" y="3543687"/>
              <a:ext cx="3710568"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5" idx="2"/>
              <a:endCxn id="10" idx="1"/>
            </p:cNvCxnSpPr>
            <p:nvPr/>
          </p:nvCxnSpPr>
          <p:spPr>
            <a:xfrm flipH="1">
              <a:off x="6795327" y="3543687"/>
              <a:ext cx="1645734" cy="7425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0131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01571" y="122517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4136737" y="283782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WcfOrderSvc1</a:t>
            </a:r>
            <a:endParaRPr lang="de-CH" sz="2400" dirty="0">
              <a:latin typeface="Yanone Kaffeesatz Light" panose="02000000000000000000" pitchFamily="2" charset="0"/>
            </a:endParaRPr>
          </a:p>
        </p:txBody>
      </p:sp>
      <p:sp>
        <p:nvSpPr>
          <p:cNvPr id="4" name="Rectangle 3"/>
          <p:cNvSpPr/>
          <p:nvPr/>
        </p:nvSpPr>
        <p:spPr>
          <a:xfrm>
            <a:off x="6201571" y="283782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WcfOrderSvc2</a:t>
            </a:r>
            <a:endParaRPr lang="de-CH" sz="2400" dirty="0">
              <a:latin typeface="Yanone Kaffeesatz Light" panose="02000000000000000000" pitchFamily="2" charset="0"/>
            </a:endParaRPr>
          </a:p>
        </p:txBody>
      </p:sp>
      <p:sp>
        <p:nvSpPr>
          <p:cNvPr id="5" name="Rectangle 4"/>
          <p:cNvSpPr/>
          <p:nvPr/>
        </p:nvSpPr>
        <p:spPr>
          <a:xfrm>
            <a:off x="8879722" y="283782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WcfOrderSvcN+1</a:t>
            </a:r>
            <a:endParaRPr lang="de-CH" sz="2400" dirty="0">
              <a:latin typeface="Yanone Kaffeesatz Light" panose="02000000000000000000" pitchFamily="2" charset="0"/>
            </a:endParaRPr>
          </a:p>
        </p:txBody>
      </p:sp>
      <p:cxnSp>
        <p:nvCxnSpPr>
          <p:cNvPr id="6" name="Straight Arrow Connector 5"/>
          <p:cNvCxnSpPr>
            <a:stCxn id="2" idx="2"/>
            <a:endCxn id="3" idx="0"/>
          </p:cNvCxnSpPr>
          <p:nvPr/>
        </p:nvCxnSpPr>
        <p:spPr>
          <a:xfrm flipH="1">
            <a:off x="5108889" y="2139571"/>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a:stCxn id="2" idx="2"/>
            <a:endCxn id="4" idx="0"/>
          </p:cNvCxnSpPr>
          <p:nvPr/>
        </p:nvCxnSpPr>
        <p:spPr>
          <a:xfrm>
            <a:off x="7173723" y="2139571"/>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2" idx="2"/>
            <a:endCxn id="5" idx="0"/>
          </p:cNvCxnSpPr>
          <p:nvPr/>
        </p:nvCxnSpPr>
        <p:spPr>
          <a:xfrm>
            <a:off x="7173723" y="2139571"/>
            <a:ext cx="2678151"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 name="Cylinder 9"/>
          <p:cNvSpPr/>
          <p:nvPr/>
        </p:nvSpPr>
        <p:spPr>
          <a:xfrm>
            <a:off x="7748940" y="4494738"/>
            <a:ext cx="914400" cy="1216152"/>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FAT DB</a:t>
            </a:r>
            <a:endParaRPr lang="de-CH" sz="2400" dirty="0">
              <a:latin typeface="Yanone Kaffeesatz Light" panose="02000000000000000000" pitchFamily="2" charset="0"/>
            </a:endParaRPr>
          </a:p>
        </p:txBody>
      </p:sp>
      <p:cxnSp>
        <p:nvCxnSpPr>
          <p:cNvPr id="13" name="Straight Arrow Connector 12"/>
          <p:cNvCxnSpPr>
            <a:cxnSpLocks/>
            <a:stCxn id="3" idx="2"/>
            <a:endCxn id="10" idx="1"/>
          </p:cNvCxnSpPr>
          <p:nvPr/>
        </p:nvCxnSpPr>
        <p:spPr>
          <a:xfrm>
            <a:off x="5108889" y="3752226"/>
            <a:ext cx="3097251" cy="74251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326689" y="3033416"/>
            <a:ext cx="372218" cy="523220"/>
          </a:xfrm>
          <a:prstGeom prst="rect">
            <a:avLst/>
          </a:prstGeom>
          <a:noFill/>
        </p:spPr>
        <p:txBody>
          <a:bodyPr wrap="none" rtlCol="0">
            <a:spAutoFit/>
          </a:bodyPr>
          <a:lstStyle/>
          <a:p>
            <a:r>
              <a:rPr lang="en-US" sz="2800" dirty="0">
                <a:latin typeface="Yanone Kaffeesatz Regular" panose="02000000000000000000" pitchFamily="2" charset="0"/>
              </a:rPr>
              <a:t>…</a:t>
            </a:r>
            <a:endParaRPr lang="de-CH" sz="2800" dirty="0">
              <a:latin typeface="Yanone Kaffeesatz Regular" panose="02000000000000000000" pitchFamily="2" charset="0"/>
            </a:endParaRPr>
          </a:p>
        </p:txBody>
      </p:sp>
      <p:cxnSp>
        <p:nvCxnSpPr>
          <p:cNvPr id="33" name="Straight Arrow Connector 32"/>
          <p:cNvCxnSpPr>
            <a:cxnSpLocks/>
            <a:stCxn id="4" idx="2"/>
            <a:endCxn id="10" idx="1"/>
          </p:cNvCxnSpPr>
          <p:nvPr/>
        </p:nvCxnSpPr>
        <p:spPr>
          <a:xfrm>
            <a:off x="7173723" y="3752226"/>
            <a:ext cx="1032417" cy="74251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5" idx="2"/>
            <a:endCxn id="10" idx="1"/>
          </p:cNvCxnSpPr>
          <p:nvPr/>
        </p:nvCxnSpPr>
        <p:spPr>
          <a:xfrm flipH="1">
            <a:off x="8206140" y="3752226"/>
            <a:ext cx="1645734" cy="74251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1367976" y="3752226"/>
            <a:ext cx="8483898" cy="1807788"/>
            <a:chOff x="1367976" y="3752226"/>
            <a:chExt cx="8483898" cy="1807788"/>
          </a:xfrm>
        </p:grpSpPr>
        <p:sp>
          <p:nvSpPr>
            <p:cNvPr id="9" name="Rectangle 8"/>
            <p:cNvSpPr/>
            <p:nvPr/>
          </p:nvSpPr>
          <p:spPr>
            <a:xfrm>
              <a:off x="1367976" y="464561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a:t>
              </a:r>
              <a:r>
                <a:rPr lang="en-US" sz="2400">
                  <a:latin typeface="Yanone Kaffeesatz Light" panose="02000000000000000000" pitchFamily="2" charset="0"/>
                </a:rPr>
                <a:t>Slow)</a:t>
              </a:r>
              <a:r>
                <a:rPr lang="en-US" sz="2400" dirty="0" err="1">
                  <a:latin typeface="Yanone Kaffeesatz Light" panose="02000000000000000000" pitchFamily="2" charset="0"/>
                </a:rPr>
                <a:t>ThirdParty</a:t>
              </a:r>
              <a:endParaRPr lang="de-CH" sz="2400" dirty="0">
                <a:latin typeface="Yanone Kaffeesatz Light" panose="02000000000000000000" pitchFamily="2" charset="0"/>
              </a:endParaRPr>
            </a:p>
          </p:txBody>
        </p:sp>
        <p:sp>
          <p:nvSpPr>
            <p:cNvPr id="19" name="Cylinder 18"/>
            <p:cNvSpPr/>
            <p:nvPr/>
          </p:nvSpPr>
          <p:spPr>
            <a:xfrm rot="16200000">
              <a:off x="6103206" y="4494738"/>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20" name="Rectangle 19"/>
            <p:cNvSpPr/>
            <p:nvPr/>
          </p:nvSpPr>
          <p:spPr>
            <a:xfrm>
              <a:off x="3660153" y="464561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Gateway</a:t>
              </a:r>
              <a:endParaRPr lang="de-CH" sz="2400" dirty="0">
                <a:latin typeface="Yanone Kaffeesatz Light" panose="02000000000000000000" pitchFamily="2" charset="0"/>
              </a:endParaRPr>
            </a:p>
          </p:txBody>
        </p:sp>
        <p:cxnSp>
          <p:nvCxnSpPr>
            <p:cNvPr id="22" name="Straight Arrow Connector 21"/>
            <p:cNvCxnSpPr>
              <a:cxnSpLocks/>
              <a:stCxn id="3" idx="2"/>
              <a:endCxn id="19" idx="4"/>
            </p:cNvCxnSpPr>
            <p:nvPr/>
          </p:nvCxnSpPr>
          <p:spPr>
            <a:xfrm>
              <a:off x="5108889" y="3752226"/>
              <a:ext cx="14515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4" idx="2"/>
              <a:endCxn id="19" idx="4"/>
            </p:cNvCxnSpPr>
            <p:nvPr/>
          </p:nvCxnSpPr>
          <p:spPr>
            <a:xfrm flipH="1">
              <a:off x="6560406" y="3752226"/>
              <a:ext cx="6133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5" idx="2"/>
              <a:endCxn id="19" idx="4"/>
            </p:cNvCxnSpPr>
            <p:nvPr/>
          </p:nvCxnSpPr>
          <p:spPr>
            <a:xfrm flipH="1">
              <a:off x="6560406" y="3752226"/>
              <a:ext cx="3291468"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cxnSpLocks/>
              <a:stCxn id="20" idx="3"/>
              <a:endCxn id="19" idx="1"/>
            </p:cNvCxnSpPr>
            <p:nvPr/>
          </p:nvCxnSpPr>
          <p:spPr>
            <a:xfrm>
              <a:off x="5604456" y="5102813"/>
              <a:ext cx="347874"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20" idx="1"/>
              <a:endCxn id="9" idx="3"/>
            </p:cNvCxnSpPr>
            <p:nvPr/>
          </p:nvCxnSpPr>
          <p:spPr>
            <a:xfrm flipH="1">
              <a:off x="3312279" y="5102813"/>
              <a:ext cx="347874"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5444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Stateful1</a:t>
            </a: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Stateful2</a:t>
            </a: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Stateful3</a:t>
            </a: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5328011"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55" name="TextBox 54"/>
          <p:cNvSpPr txBox="1"/>
          <p:nvPr/>
        </p:nvSpPr>
        <p:spPr>
          <a:xfrm>
            <a:off x="1890131" y="1696712"/>
            <a:ext cx="1922321"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 Middleware</a:t>
            </a:r>
            <a:endParaRPr lang="de-CH" sz="2400" dirty="0">
              <a:solidFill>
                <a:schemeClr val="accent3"/>
              </a:solidFill>
              <a:latin typeface="Yanone Kaffeesatz Regular" panose="02000000000000000000" pitchFamily="2" charset="0"/>
            </a:endParaRPr>
          </a:p>
        </p:txBody>
      </p:sp>
      <p:cxnSp>
        <p:nvCxnSpPr>
          <p:cNvPr id="56" name="Straight Arrow Connector 55"/>
          <p:cNvCxnSpPr>
            <a:cxnSpLocks/>
            <a:stCxn id="3" idx="2"/>
            <a:endCxn id="54" idx="4"/>
          </p:cNvCxnSpPr>
          <p:nvPr/>
        </p:nvCxnSpPr>
        <p:spPr>
          <a:xfrm>
            <a:off x="3720378" y="1380735"/>
            <a:ext cx="2064833"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54" idx="4"/>
          </p:cNvCxnSpPr>
          <p:nvPr/>
        </p:nvCxnSpPr>
        <p:spPr>
          <a:xfrm flipH="1">
            <a:off x="5785211" y="1380735"/>
            <a:ext cx="1"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54" idx="4"/>
          </p:cNvCxnSpPr>
          <p:nvPr/>
        </p:nvCxnSpPr>
        <p:spPr>
          <a:xfrm flipH="1">
            <a:off x="5785211" y="1380735"/>
            <a:ext cx="2064835"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flipH="1">
            <a:off x="3720378" y="2826589"/>
            <a:ext cx="2064833"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54" idx="2"/>
            <a:endCxn id="12" idx="0"/>
          </p:cNvCxnSpPr>
          <p:nvPr/>
        </p:nvCxnSpPr>
        <p:spPr>
          <a:xfrm>
            <a:off x="5785211" y="2826589"/>
            <a:ext cx="1"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54" idx="2"/>
            <a:endCxn id="13" idx="0"/>
          </p:cNvCxnSpPr>
          <p:nvPr/>
        </p:nvCxnSpPr>
        <p:spPr>
          <a:xfrm>
            <a:off x="5785211" y="2826589"/>
            <a:ext cx="2064835"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9608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0339" y="1218087"/>
            <a:ext cx="9895658"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Peter snatches</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1786919" y="3864965"/>
            <a:ext cx="9542849" cy="1015663"/>
          </a:xfrm>
          <a:prstGeom prst="rect">
            <a:avLst/>
          </a:prstGeom>
        </p:spPr>
        <p:txBody>
          <a:bodyPr wrap="square">
            <a:spAutoFit/>
          </a:bodyPr>
          <a:lstStyle/>
          <a:p>
            <a:pPr algn="r"/>
            <a:r>
              <a:rPr lang="en-US" sz="6000" dirty="0">
                <a:solidFill>
                  <a:schemeClr val="tx2"/>
                </a:solidFill>
                <a:latin typeface="Yanone Kaffeesatz Regular" panose="02000000000000000000" pitchFamily="2" charset="0"/>
              </a:rPr>
              <a:t>the whiteboard markers</a:t>
            </a:r>
            <a:endParaRPr lang="de-CH" sz="6000" dirty="0">
              <a:solidFill>
                <a:schemeClr val="tx2"/>
              </a:solidFill>
            </a:endParaRPr>
          </a:p>
        </p:txBody>
      </p:sp>
    </p:spTree>
    <p:extLst>
      <p:ext uri="{BB962C8B-B14F-4D97-AF65-F5344CB8AC3E}">
        <p14:creationId xmlns:p14="http://schemas.microsoft.com/office/powerpoint/2010/main" val="3381329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29483" y="2189884"/>
            <a:ext cx="5933034"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screams</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5102679"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furiously</a:t>
            </a:r>
            <a:endParaRPr lang="de-CH" dirty="0"/>
          </a:p>
        </p:txBody>
      </p:sp>
    </p:spTree>
    <p:extLst>
      <p:ext uri="{BB962C8B-B14F-4D97-AF65-F5344CB8AC3E}">
        <p14:creationId xmlns:p14="http://schemas.microsoft.com/office/powerpoint/2010/main" val="2018010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5328011"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55" name="TextBox 54"/>
          <p:cNvSpPr txBox="1"/>
          <p:nvPr/>
        </p:nvSpPr>
        <p:spPr>
          <a:xfrm>
            <a:off x="1890131" y="1696712"/>
            <a:ext cx="1922321"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 Middleware</a:t>
            </a:r>
            <a:endParaRPr lang="de-CH" sz="2400" dirty="0">
              <a:solidFill>
                <a:schemeClr val="accent3"/>
              </a:solidFill>
              <a:latin typeface="Yanone Kaffeesatz Regular" panose="02000000000000000000" pitchFamily="2" charset="0"/>
            </a:endParaRPr>
          </a:p>
        </p:txBody>
      </p:sp>
      <p:cxnSp>
        <p:nvCxnSpPr>
          <p:cNvPr id="56" name="Straight Arrow Connector 55"/>
          <p:cNvCxnSpPr>
            <a:cxnSpLocks/>
            <a:stCxn id="3" idx="2"/>
            <a:endCxn id="54" idx="4"/>
          </p:cNvCxnSpPr>
          <p:nvPr/>
        </p:nvCxnSpPr>
        <p:spPr>
          <a:xfrm>
            <a:off x="3720378" y="1380735"/>
            <a:ext cx="2064833"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54" idx="4"/>
          </p:cNvCxnSpPr>
          <p:nvPr/>
        </p:nvCxnSpPr>
        <p:spPr>
          <a:xfrm flipH="1">
            <a:off x="5785211" y="1380735"/>
            <a:ext cx="1"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54" idx="4"/>
          </p:cNvCxnSpPr>
          <p:nvPr/>
        </p:nvCxnSpPr>
        <p:spPr>
          <a:xfrm flipH="1">
            <a:off x="5785211" y="1380735"/>
            <a:ext cx="2064835"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flipH="1">
            <a:off x="3720378" y="2826589"/>
            <a:ext cx="2064833"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54" idx="2"/>
            <a:endCxn id="12" idx="0"/>
          </p:cNvCxnSpPr>
          <p:nvPr/>
        </p:nvCxnSpPr>
        <p:spPr>
          <a:xfrm>
            <a:off x="5785211" y="2826589"/>
            <a:ext cx="1"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54" idx="2"/>
            <a:endCxn id="13" idx="0"/>
          </p:cNvCxnSpPr>
          <p:nvPr/>
        </p:nvCxnSpPr>
        <p:spPr>
          <a:xfrm>
            <a:off x="5785211" y="2826589"/>
            <a:ext cx="2064835"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 name="Cylinder 27">
            <a:extLst>
              <a:ext uri="{FF2B5EF4-FFF2-40B4-BE49-F238E27FC236}">
                <a16:creationId xmlns:a16="http://schemas.microsoft.com/office/drawing/2014/main" id="{F7CF37CB-3623-43FE-95DE-209614FC9159}"/>
              </a:ext>
            </a:extLst>
          </p:cNvPr>
          <p:cNvSpPr/>
          <p:nvPr/>
        </p:nvSpPr>
        <p:spPr>
          <a:xfrm>
            <a:off x="4310174" y="3430011"/>
            <a:ext cx="322690" cy="330853"/>
          </a:xfrm>
          <a:prstGeom prst="ca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9" name="Cylinder 28">
            <a:extLst>
              <a:ext uri="{FF2B5EF4-FFF2-40B4-BE49-F238E27FC236}">
                <a16:creationId xmlns:a16="http://schemas.microsoft.com/office/drawing/2014/main" id="{FE853E46-7770-4D64-B823-5EA427FB7A0A}"/>
              </a:ext>
            </a:extLst>
          </p:cNvPr>
          <p:cNvSpPr/>
          <p:nvPr/>
        </p:nvSpPr>
        <p:spPr>
          <a:xfrm>
            <a:off x="6389602" y="3430010"/>
            <a:ext cx="322690" cy="330853"/>
          </a:xfrm>
          <a:prstGeom prst="ca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0" name="Cylinder 29">
            <a:extLst>
              <a:ext uri="{FF2B5EF4-FFF2-40B4-BE49-F238E27FC236}">
                <a16:creationId xmlns:a16="http://schemas.microsoft.com/office/drawing/2014/main" id="{7AB3E1EA-96BD-4E78-A9AC-E5F0B108DFD8}"/>
              </a:ext>
            </a:extLst>
          </p:cNvPr>
          <p:cNvSpPr/>
          <p:nvPr/>
        </p:nvSpPr>
        <p:spPr>
          <a:xfrm>
            <a:off x="8427946" y="3430010"/>
            <a:ext cx="322690" cy="330853"/>
          </a:xfrm>
          <a:prstGeom prst="ca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37" name="Group 36">
            <a:extLst>
              <a:ext uri="{FF2B5EF4-FFF2-40B4-BE49-F238E27FC236}">
                <a16:creationId xmlns:a16="http://schemas.microsoft.com/office/drawing/2014/main" id="{2C046B0F-8D50-457F-B2BA-D4318EBF42E6}"/>
              </a:ext>
            </a:extLst>
          </p:cNvPr>
          <p:cNvGrpSpPr/>
          <p:nvPr/>
        </p:nvGrpSpPr>
        <p:grpSpPr>
          <a:xfrm>
            <a:off x="2630001" y="3206065"/>
            <a:ext cx="6254659" cy="1232210"/>
            <a:chOff x="2635130" y="1706137"/>
            <a:chExt cx="6254659" cy="2910468"/>
          </a:xfrm>
        </p:grpSpPr>
        <p:sp>
          <p:nvSpPr>
            <p:cNvPr id="39" name="Rectangle 38">
              <a:extLst>
                <a:ext uri="{FF2B5EF4-FFF2-40B4-BE49-F238E27FC236}">
                  <a16:creationId xmlns:a16="http://schemas.microsoft.com/office/drawing/2014/main" id="{0EB4EC58-2F41-4872-B0CC-2519BC38EFED}"/>
                </a:ext>
              </a:extLst>
            </p:cNvPr>
            <p:cNvSpPr/>
            <p:nvPr/>
          </p:nvSpPr>
          <p:spPr>
            <a:xfrm>
              <a:off x="2635130" y="1706137"/>
              <a:ext cx="2120865"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Dark</a:t>
              </a:r>
              <a:endParaRPr lang="de-CH" sz="4800" dirty="0">
                <a:solidFill>
                  <a:schemeClr val="bg2"/>
                </a:solidFill>
                <a:latin typeface="Yanone Kaffeesatz Light" panose="02000000000000000000" pitchFamily="2" charset="0"/>
              </a:endParaRPr>
            </a:p>
          </p:txBody>
        </p:sp>
        <p:sp>
          <p:nvSpPr>
            <p:cNvPr id="40" name="Rectangle 39">
              <a:extLst>
                <a:ext uri="{FF2B5EF4-FFF2-40B4-BE49-F238E27FC236}">
                  <a16:creationId xmlns:a16="http://schemas.microsoft.com/office/drawing/2014/main" id="{0EB097E2-F349-4D00-99A3-81033636D266}"/>
                </a:ext>
              </a:extLst>
            </p:cNvPr>
            <p:cNvSpPr/>
            <p:nvPr/>
          </p:nvSpPr>
          <p:spPr>
            <a:xfrm>
              <a:off x="4764464"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Brown</a:t>
              </a:r>
              <a:endParaRPr lang="de-CH" sz="4800" dirty="0">
                <a:solidFill>
                  <a:schemeClr val="bg2"/>
                </a:solidFill>
                <a:latin typeface="Yanone Kaffeesatz Light" panose="02000000000000000000" pitchFamily="2" charset="0"/>
              </a:endParaRPr>
            </a:p>
          </p:txBody>
        </p:sp>
        <p:sp>
          <p:nvSpPr>
            <p:cNvPr id="41" name="Rectangle 40">
              <a:extLst>
                <a:ext uri="{FF2B5EF4-FFF2-40B4-BE49-F238E27FC236}">
                  <a16:creationId xmlns:a16="http://schemas.microsoft.com/office/drawing/2014/main" id="{E2C2908B-5A76-417A-B491-D578EE45D539}"/>
                </a:ext>
              </a:extLst>
            </p:cNvPr>
            <p:cNvSpPr/>
            <p:nvPr/>
          </p:nvSpPr>
          <p:spPr>
            <a:xfrm>
              <a:off x="6833425"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White</a:t>
              </a:r>
              <a:endParaRPr lang="de-CH" sz="4800" dirty="0">
                <a:solidFill>
                  <a:schemeClr val="bg2"/>
                </a:solidFill>
                <a:latin typeface="Yanone Kaffeesatz Light" panose="02000000000000000000" pitchFamily="2" charset="0"/>
              </a:endParaRPr>
            </a:p>
          </p:txBody>
        </p:sp>
      </p:grpSp>
    </p:spTree>
    <p:extLst>
      <p:ext uri="{BB962C8B-B14F-4D97-AF65-F5344CB8AC3E}">
        <p14:creationId xmlns:p14="http://schemas.microsoft.com/office/powerpoint/2010/main" val="2193839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890131" y="1696712"/>
            <a:ext cx="80182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a:t>
            </a:r>
            <a:endParaRPr lang="de-CH" sz="2400" dirty="0">
              <a:solidFill>
                <a:schemeClr val="accent3"/>
              </a:solidFill>
              <a:latin typeface="Yanone Kaffeesatz Regular" panose="02000000000000000000" pitchFamily="2" charset="0"/>
            </a:endParaRPr>
          </a:p>
        </p:txBody>
      </p:sp>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3263177" y="1771884"/>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Dark</a:t>
            </a:r>
            <a:endParaRPr lang="de-CH" sz="2400" dirty="0">
              <a:latin typeface="Yanone Kaffeesatz Light" panose="02000000000000000000" pitchFamily="2" charset="0"/>
            </a:endParaRPr>
          </a:p>
        </p:txBody>
      </p:sp>
      <p:cxnSp>
        <p:nvCxnSpPr>
          <p:cNvPr id="56" name="Straight Arrow Connector 55"/>
          <p:cNvCxnSpPr>
            <a:cxnSpLocks/>
            <a:stCxn id="3" idx="2"/>
            <a:endCxn id="54" idx="4"/>
          </p:cNvCxnSpPr>
          <p:nvPr/>
        </p:nvCxnSpPr>
        <p:spPr>
          <a:xfrm flipH="1">
            <a:off x="3720377" y="1380735"/>
            <a:ext cx="1" cy="5420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28" idx="4"/>
          </p:cNvCxnSpPr>
          <p:nvPr/>
        </p:nvCxnSpPr>
        <p:spPr>
          <a:xfrm flipH="1">
            <a:off x="5785209" y="1380735"/>
            <a:ext cx="3" cy="5431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29" idx="4"/>
          </p:cNvCxnSpPr>
          <p:nvPr/>
        </p:nvCxnSpPr>
        <p:spPr>
          <a:xfrm flipH="1">
            <a:off x="7850044" y="1380735"/>
            <a:ext cx="2"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a:off x="3720377" y="2837160"/>
            <a:ext cx="1" cy="52781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28" idx="2"/>
            <a:endCxn id="12" idx="0"/>
          </p:cNvCxnSpPr>
          <p:nvPr/>
        </p:nvCxnSpPr>
        <p:spPr>
          <a:xfrm>
            <a:off x="5785209" y="2838259"/>
            <a:ext cx="3" cy="52671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29" idx="2"/>
            <a:endCxn id="13" idx="0"/>
          </p:cNvCxnSpPr>
          <p:nvPr/>
        </p:nvCxnSpPr>
        <p:spPr>
          <a:xfrm>
            <a:off x="7850044" y="2826589"/>
            <a:ext cx="2"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4" name="Cylinder 43">
            <a:extLst>
              <a:ext uri="{FF2B5EF4-FFF2-40B4-BE49-F238E27FC236}">
                <a16:creationId xmlns:a16="http://schemas.microsoft.com/office/drawing/2014/main" id="{016FF8CA-EF7C-4B1D-8E2A-5EE1070DDE68}"/>
              </a:ext>
            </a:extLst>
          </p:cNvPr>
          <p:cNvSpPr/>
          <p:nvPr/>
        </p:nvSpPr>
        <p:spPr>
          <a:xfrm>
            <a:off x="4310174" y="3430011"/>
            <a:ext cx="322690" cy="330853"/>
          </a:xfrm>
          <a:prstGeom prst="ca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7" name="Cylinder 46">
            <a:extLst>
              <a:ext uri="{FF2B5EF4-FFF2-40B4-BE49-F238E27FC236}">
                <a16:creationId xmlns:a16="http://schemas.microsoft.com/office/drawing/2014/main" id="{1FF0E71A-05A2-49B6-A6E0-EB06970115BB}"/>
              </a:ext>
            </a:extLst>
          </p:cNvPr>
          <p:cNvSpPr/>
          <p:nvPr/>
        </p:nvSpPr>
        <p:spPr>
          <a:xfrm>
            <a:off x="6389602" y="3430010"/>
            <a:ext cx="322690" cy="330853"/>
          </a:xfrm>
          <a:prstGeom prst="ca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8" name="Cylinder 47">
            <a:extLst>
              <a:ext uri="{FF2B5EF4-FFF2-40B4-BE49-F238E27FC236}">
                <a16:creationId xmlns:a16="http://schemas.microsoft.com/office/drawing/2014/main" id="{B18463F6-36B0-4B72-B420-B24AAF368218}"/>
              </a:ext>
            </a:extLst>
          </p:cNvPr>
          <p:cNvSpPr/>
          <p:nvPr/>
        </p:nvSpPr>
        <p:spPr>
          <a:xfrm>
            <a:off x="8427946" y="3430010"/>
            <a:ext cx="322690" cy="330853"/>
          </a:xfrm>
          <a:prstGeom prst="ca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24" name="Group 23"/>
          <p:cNvGrpSpPr/>
          <p:nvPr/>
        </p:nvGrpSpPr>
        <p:grpSpPr>
          <a:xfrm>
            <a:off x="2630001" y="3206065"/>
            <a:ext cx="6254659" cy="1232210"/>
            <a:chOff x="2635130" y="1706137"/>
            <a:chExt cx="6254659" cy="2910468"/>
          </a:xfrm>
        </p:grpSpPr>
        <p:sp>
          <p:nvSpPr>
            <p:cNvPr id="25" name="Rectangle 24"/>
            <p:cNvSpPr/>
            <p:nvPr/>
          </p:nvSpPr>
          <p:spPr>
            <a:xfrm>
              <a:off x="2635130" y="1706137"/>
              <a:ext cx="2120865"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Dark</a:t>
              </a:r>
              <a:endParaRPr lang="de-CH" sz="4800" dirty="0">
                <a:solidFill>
                  <a:schemeClr val="bg2"/>
                </a:solidFill>
                <a:latin typeface="Yanone Kaffeesatz Light" panose="02000000000000000000" pitchFamily="2" charset="0"/>
              </a:endParaRPr>
            </a:p>
          </p:txBody>
        </p:sp>
        <p:sp>
          <p:nvSpPr>
            <p:cNvPr id="26" name="Rectangle 25"/>
            <p:cNvSpPr/>
            <p:nvPr/>
          </p:nvSpPr>
          <p:spPr>
            <a:xfrm>
              <a:off x="4764464"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Brown</a:t>
              </a:r>
              <a:endParaRPr lang="de-CH" sz="4800" dirty="0">
                <a:solidFill>
                  <a:schemeClr val="bg2"/>
                </a:solidFill>
                <a:latin typeface="Yanone Kaffeesatz Light" panose="02000000000000000000" pitchFamily="2" charset="0"/>
              </a:endParaRPr>
            </a:p>
          </p:txBody>
        </p:sp>
        <p:sp>
          <p:nvSpPr>
            <p:cNvPr id="27" name="Rectangle 26"/>
            <p:cNvSpPr/>
            <p:nvPr/>
          </p:nvSpPr>
          <p:spPr>
            <a:xfrm>
              <a:off x="6833425"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White</a:t>
              </a:r>
              <a:endParaRPr lang="de-CH" sz="4800" dirty="0">
                <a:solidFill>
                  <a:schemeClr val="bg2"/>
                </a:solidFill>
                <a:latin typeface="Yanone Kaffeesatz Light" panose="02000000000000000000" pitchFamily="2" charset="0"/>
              </a:endParaRPr>
            </a:p>
          </p:txBody>
        </p:sp>
      </p:grpSp>
      <p:sp>
        <p:nvSpPr>
          <p:cNvPr id="28" name="Cylinder 27"/>
          <p:cNvSpPr/>
          <p:nvPr/>
        </p:nvSpPr>
        <p:spPr>
          <a:xfrm rot="16200000">
            <a:off x="5328009" y="177298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Brown</a:t>
            </a:r>
            <a:endParaRPr lang="de-CH" sz="2400" dirty="0">
              <a:latin typeface="Yanone Kaffeesatz Light" panose="02000000000000000000" pitchFamily="2" charset="0"/>
            </a:endParaRPr>
          </a:p>
        </p:txBody>
      </p:sp>
      <p:sp>
        <p:nvSpPr>
          <p:cNvPr id="29" name="Cylinder 28"/>
          <p:cNvSpPr/>
          <p:nvPr/>
        </p:nvSpPr>
        <p:spPr>
          <a:xfrm rot="16200000">
            <a:off x="7392844"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White</a:t>
            </a:r>
            <a:endParaRPr lang="de-CH" sz="2400" dirty="0">
              <a:latin typeface="Yanone Kaffeesatz Light" panose="02000000000000000000" pitchFamily="2" charset="0"/>
            </a:endParaRPr>
          </a:p>
        </p:txBody>
      </p:sp>
      <p:cxnSp>
        <p:nvCxnSpPr>
          <p:cNvPr id="31" name="Straight Arrow Connector 30"/>
          <p:cNvCxnSpPr>
            <a:cxnSpLocks/>
            <a:stCxn id="4" idx="2"/>
            <a:endCxn id="54" idx="4"/>
          </p:cNvCxnSpPr>
          <p:nvPr/>
        </p:nvCxnSpPr>
        <p:spPr>
          <a:xfrm flipH="1">
            <a:off x="3720377" y="1380735"/>
            <a:ext cx="2064835" cy="5420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4" idx="2"/>
            <a:endCxn id="29" idx="4"/>
          </p:cNvCxnSpPr>
          <p:nvPr/>
        </p:nvCxnSpPr>
        <p:spPr>
          <a:xfrm>
            <a:off x="5785212" y="1380735"/>
            <a:ext cx="2064832"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5" idx="2"/>
            <a:endCxn id="28" idx="4"/>
          </p:cNvCxnSpPr>
          <p:nvPr/>
        </p:nvCxnSpPr>
        <p:spPr>
          <a:xfrm flipH="1">
            <a:off x="5785209" y="1380735"/>
            <a:ext cx="2064837" cy="5431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5" idx="2"/>
            <a:endCxn id="54" idx="4"/>
          </p:cNvCxnSpPr>
          <p:nvPr/>
        </p:nvCxnSpPr>
        <p:spPr>
          <a:xfrm flipH="1">
            <a:off x="3720377" y="1380735"/>
            <a:ext cx="4129669" cy="5420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3" idx="2"/>
            <a:endCxn id="28" idx="4"/>
          </p:cNvCxnSpPr>
          <p:nvPr/>
        </p:nvCxnSpPr>
        <p:spPr>
          <a:xfrm>
            <a:off x="3720378" y="1380735"/>
            <a:ext cx="2064831" cy="5431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cxnSpLocks/>
            <a:stCxn id="3" idx="2"/>
            <a:endCxn id="29" idx="4"/>
          </p:cNvCxnSpPr>
          <p:nvPr/>
        </p:nvCxnSpPr>
        <p:spPr>
          <a:xfrm>
            <a:off x="3720378" y="1380735"/>
            <a:ext cx="4129666"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6436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2437"/>
            <a:ext cx="4999912"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Premise</a:t>
            </a:r>
            <a:endParaRPr lang="de-CH" sz="1600" dirty="0"/>
          </a:p>
        </p:txBody>
      </p:sp>
    </p:spTree>
    <p:extLst>
      <p:ext uri="{BB962C8B-B14F-4D97-AF65-F5344CB8AC3E}">
        <p14:creationId xmlns:p14="http://schemas.microsoft.com/office/powerpoint/2010/main" val="1358001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2579" y="1834918"/>
            <a:ext cx="860684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Commands</a:t>
            </a:r>
            <a:endParaRPr lang="de-CH" sz="2000" dirty="0"/>
          </a:p>
        </p:txBody>
      </p:sp>
    </p:spTree>
    <p:extLst>
      <p:ext uri="{BB962C8B-B14F-4D97-AF65-F5344CB8AC3E}">
        <p14:creationId xmlns:p14="http://schemas.microsoft.com/office/powerpoint/2010/main" val="3093032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latin typeface="Yanone Kaffeesatz Light" panose="02000000000000000000" pitchFamily="2" charset="0"/>
              </a:rPr>
              <a:t>OrderSender</a:t>
            </a:r>
            <a:endParaRPr lang="de-CH" sz="2400" dirty="0">
              <a:latin typeface="Yanone Kaffeesatz Light" panose="02000000000000000000" pitchFamily="2" charset="0"/>
            </a:endParaRPr>
          </a:p>
        </p:txBody>
      </p:sp>
      <p:grpSp>
        <p:nvGrpSpPr>
          <p:cNvPr id="15" name="Group 14"/>
          <p:cNvGrpSpPr/>
          <p:nvPr/>
        </p:nvGrpSpPr>
        <p:grpSpPr>
          <a:xfrm>
            <a:off x="6508358" y="1562361"/>
            <a:ext cx="3849503" cy="3465650"/>
            <a:chOff x="6267622" y="1248109"/>
            <a:chExt cx="3849503" cy="3465650"/>
          </a:xfrm>
        </p:grpSpPr>
        <p:sp>
          <p:nvSpPr>
            <p:cNvPr id="3" name="Cylinder 2"/>
            <p:cNvSpPr/>
            <p:nvPr/>
          </p:nvSpPr>
          <p:spPr>
            <a:xfrm rot="16200000">
              <a:off x="6540510" y="975224"/>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Dark</a:t>
              </a:r>
              <a:endParaRPr lang="de-CH" sz="2400" dirty="0">
                <a:latin typeface="Yanone Kaffeesatz Light" panose="02000000000000000000" pitchFamily="2" charset="0"/>
              </a:endParaRPr>
            </a:p>
          </p:txBody>
        </p:sp>
        <p:sp>
          <p:nvSpPr>
            <p:cNvPr id="9" name="Rectangle 8"/>
            <p:cNvSpPr/>
            <p:nvPr/>
          </p:nvSpPr>
          <p:spPr>
            <a:xfrm>
              <a:off x="8172822" y="1248109"/>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OrderProcessor1</a:t>
              </a:r>
              <a:endParaRPr lang="de-CH" sz="2400" dirty="0">
                <a:latin typeface="Yanone Kaffeesatz Light" panose="02000000000000000000" pitchFamily="2" charset="0"/>
              </a:endParaRPr>
            </a:p>
          </p:txBody>
        </p:sp>
        <p:sp>
          <p:nvSpPr>
            <p:cNvPr id="11" name="Cylinder 10"/>
            <p:cNvSpPr/>
            <p:nvPr/>
          </p:nvSpPr>
          <p:spPr>
            <a:xfrm rot="16200000">
              <a:off x="6540508" y="2250849"/>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Brown</a:t>
              </a:r>
              <a:endParaRPr lang="de-CH" sz="2400" dirty="0">
                <a:latin typeface="Yanone Kaffeesatz Light" panose="02000000000000000000" pitchFamily="2" charset="0"/>
              </a:endParaRPr>
            </a:p>
          </p:txBody>
        </p:sp>
        <p:sp>
          <p:nvSpPr>
            <p:cNvPr id="12" name="Cylinder 11"/>
            <p:cNvSpPr/>
            <p:nvPr/>
          </p:nvSpPr>
          <p:spPr>
            <a:xfrm rot="16200000">
              <a:off x="6540509" y="3526473"/>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White</a:t>
              </a:r>
              <a:endParaRPr lang="de-CH" sz="2400" dirty="0">
                <a:latin typeface="Yanone Kaffeesatz Light" panose="02000000000000000000" pitchFamily="2" charset="0"/>
              </a:endParaRPr>
            </a:p>
          </p:txBody>
        </p:sp>
        <p:sp>
          <p:nvSpPr>
            <p:cNvPr id="13" name="Rectangle 12"/>
            <p:cNvSpPr/>
            <p:nvPr/>
          </p:nvSpPr>
          <p:spPr>
            <a:xfrm>
              <a:off x="8172822" y="252373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OrderProcessor2</a:t>
              </a:r>
              <a:endParaRPr lang="de-CH" sz="2400" dirty="0">
                <a:latin typeface="Yanone Kaffeesatz Light" panose="02000000000000000000" pitchFamily="2" charset="0"/>
              </a:endParaRPr>
            </a:p>
          </p:txBody>
        </p:sp>
        <p:sp>
          <p:nvSpPr>
            <p:cNvPr id="14" name="Rectangle 13"/>
            <p:cNvSpPr/>
            <p:nvPr/>
          </p:nvSpPr>
          <p:spPr>
            <a:xfrm>
              <a:off x="8172822" y="379935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OrderProcessor3</a:t>
              </a:r>
              <a:endParaRPr lang="de-CH" sz="2400" dirty="0">
                <a:latin typeface="Yanone Kaffeesatz Light" panose="02000000000000000000" pitchFamily="2" charset="0"/>
              </a:endParaRPr>
            </a:p>
          </p:txBody>
        </p:sp>
      </p:grpSp>
      <p:sp>
        <p:nvSpPr>
          <p:cNvPr id="16" name="Rectangle 15"/>
          <p:cNvSpPr/>
          <p:nvPr/>
        </p:nvSpPr>
        <p:spPr>
          <a:xfrm>
            <a:off x="5993780" y="936703"/>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5993780" y="931410"/>
            <a:ext cx="166103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Receiver</a:t>
            </a:r>
            <a:endParaRPr lang="de-CH" sz="2400" dirty="0">
              <a:solidFill>
                <a:schemeClr val="accent3"/>
              </a:solidFill>
              <a:latin typeface="Yanone Kaffeesatz Regular" panose="02000000000000000000" pitchFamily="2" charset="0"/>
            </a:endParaRPr>
          </a:p>
        </p:txBody>
      </p:sp>
      <p:cxnSp>
        <p:nvCxnSpPr>
          <p:cNvPr id="18" name="Straight Arrow Connector 17"/>
          <p:cNvCxnSpPr>
            <a:cxnSpLocks/>
            <a:stCxn id="2" idx="3"/>
            <a:endCxn id="11" idx="1"/>
          </p:cNvCxnSpPr>
          <p:nvPr/>
        </p:nvCxnSpPr>
        <p:spPr>
          <a:xfrm>
            <a:off x="4171666" y="3295185"/>
            <a:ext cx="2336693" cy="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a:stCxn id="2" idx="3"/>
            <a:endCxn id="3" idx="1"/>
          </p:cNvCxnSpPr>
          <p:nvPr/>
        </p:nvCxnSpPr>
        <p:spPr>
          <a:xfrm flipV="1">
            <a:off x="4171666" y="2019562"/>
            <a:ext cx="2336695"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2" idx="3"/>
            <a:endCxn id="12" idx="1"/>
          </p:cNvCxnSpPr>
          <p:nvPr/>
        </p:nvCxnSpPr>
        <p:spPr>
          <a:xfrm>
            <a:off x="4171666" y="3295185"/>
            <a:ext cx="2336694" cy="127562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Flowchart: Card 30"/>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33" name="TextBox 32"/>
          <p:cNvSpPr txBox="1"/>
          <p:nvPr/>
        </p:nvSpPr>
        <p:spPr>
          <a:xfrm>
            <a:off x="2026758" y="1221031"/>
            <a:ext cx="2345514" cy="461665"/>
          </a:xfrm>
          <a:prstGeom prst="rect">
            <a:avLst/>
          </a:prstGeom>
          <a:noFill/>
        </p:spPr>
        <p:txBody>
          <a:bodyPr wrap="none" rtlCol="0">
            <a:spAutoFit/>
          </a:bodyPr>
          <a:lstStyle/>
          <a:p>
            <a:pPr algn="ctr"/>
            <a:r>
              <a:rPr lang="en-US" sz="2400" dirty="0">
                <a:solidFill>
                  <a:schemeClr val="accent3"/>
                </a:solidFill>
                <a:latin typeface="Yanone Kaffeesatz Regular" panose="02000000000000000000" pitchFamily="2" charset="0"/>
              </a:rPr>
              <a:t>Same bounded context</a:t>
            </a:r>
          </a:p>
        </p:txBody>
      </p:sp>
      <p:sp>
        <p:nvSpPr>
          <p:cNvPr id="34" name="TextBox 33"/>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Sender Side </a:t>
            </a:r>
            <a:br>
              <a:rPr lang="en-US" sz="6600" dirty="0">
                <a:solidFill>
                  <a:schemeClr val="accent2"/>
                </a:solidFill>
                <a:latin typeface="Yanone Kaffeesatz Regular" panose="02000000000000000000" pitchFamily="2" charset="0"/>
              </a:rPr>
            </a:br>
            <a:r>
              <a:rPr lang="en-US" sz="6600" dirty="0">
                <a:solidFill>
                  <a:schemeClr val="accent2"/>
                </a:solidFill>
                <a:latin typeface="Yanone Kaffeesatz Regular" panose="02000000000000000000" pitchFamily="2" charset="0"/>
              </a:rPr>
              <a:t>Distribution</a:t>
            </a:r>
            <a:endParaRPr lang="de-CH" sz="6600" dirty="0">
              <a:solidFill>
                <a:schemeClr val="accent2"/>
              </a:solidFill>
              <a:latin typeface="Yanone Kaffeesatz Regular" panose="02000000000000000000" pitchFamily="2" charset="0"/>
            </a:endParaRPr>
          </a:p>
        </p:txBody>
      </p:sp>
      <p:sp>
        <p:nvSpPr>
          <p:cNvPr id="4" name="Rectangle 3"/>
          <p:cNvSpPr/>
          <p:nvPr/>
        </p:nvSpPr>
        <p:spPr>
          <a:xfrm>
            <a:off x="3458442" y="2193510"/>
            <a:ext cx="1260281"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OrderChocolate</a:t>
            </a:r>
            <a:endParaRPr lang="de-CH" dirty="0">
              <a:solidFill>
                <a:schemeClr val="accent2"/>
              </a:solidFill>
            </a:endParaRPr>
          </a:p>
        </p:txBody>
      </p:sp>
    </p:spTree>
    <p:extLst>
      <p:ext uri="{BB962C8B-B14F-4D97-AF65-F5344CB8AC3E}">
        <p14:creationId xmlns:p14="http://schemas.microsoft.com/office/powerpoint/2010/main" val="336895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0339" y="1218087"/>
            <a:ext cx="8877751"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The PhD dude</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1786919" y="3864965"/>
            <a:ext cx="9542849" cy="1015663"/>
          </a:xfrm>
          <a:prstGeom prst="rect">
            <a:avLst/>
          </a:prstGeom>
        </p:spPr>
        <p:txBody>
          <a:bodyPr wrap="square">
            <a:spAutoFit/>
          </a:bodyPr>
          <a:lstStyle/>
          <a:p>
            <a:pPr algn="r"/>
            <a:r>
              <a:rPr lang="en-US" sz="6000" dirty="0">
                <a:solidFill>
                  <a:schemeClr val="tx2"/>
                </a:solidFill>
                <a:latin typeface="Yanone Kaffeesatz Regular" panose="02000000000000000000" pitchFamily="2" charset="0"/>
              </a:rPr>
              <a:t>acts like a smart ass</a:t>
            </a:r>
            <a:endParaRPr lang="de-CH" sz="6000" dirty="0">
              <a:solidFill>
                <a:schemeClr val="tx2"/>
              </a:solidFill>
            </a:endParaRPr>
          </a:p>
        </p:txBody>
      </p:sp>
    </p:spTree>
    <p:extLst>
      <p:ext uri="{BB962C8B-B14F-4D97-AF65-F5344CB8AC3E}">
        <p14:creationId xmlns:p14="http://schemas.microsoft.com/office/powerpoint/2010/main" val="2728891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7185" y="1834918"/>
            <a:ext cx="5397631"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Events</a:t>
            </a:r>
            <a:endParaRPr lang="de-CH" sz="2000" dirty="0"/>
          </a:p>
        </p:txBody>
      </p:sp>
    </p:spTree>
    <p:extLst>
      <p:ext uri="{BB962C8B-B14F-4D97-AF65-F5344CB8AC3E}">
        <p14:creationId xmlns:p14="http://schemas.microsoft.com/office/powerpoint/2010/main" val="38959442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Publisher</a:t>
            </a:r>
            <a:endParaRPr lang="de-CH" sz="2400" dirty="0">
              <a:latin typeface="Yanone Kaffeesatz Light" panose="02000000000000000000" pitchFamily="2" charset="0"/>
            </a:endParaRPr>
          </a:p>
        </p:txBody>
      </p:sp>
      <p:sp>
        <p:nvSpPr>
          <p:cNvPr id="3" name="Cylinder 2"/>
          <p:cNvSpPr/>
          <p:nvPr/>
        </p:nvSpPr>
        <p:spPr>
          <a:xfrm rot="16200000">
            <a:off x="9812118" y="119634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Shipping1</a:t>
            </a:r>
            <a:endParaRPr lang="de-CH" sz="2400" dirty="0">
              <a:latin typeface="Yanone Kaffeesatz Light" panose="02000000000000000000" pitchFamily="2" charset="0"/>
            </a:endParaRPr>
          </a:p>
        </p:txBody>
      </p:sp>
      <p:sp>
        <p:nvSpPr>
          <p:cNvPr id="9" name="Rectangle 8"/>
          <p:cNvSpPr/>
          <p:nvPr/>
        </p:nvSpPr>
        <p:spPr>
          <a:xfrm>
            <a:off x="7080195" y="156236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Shipping1</a:t>
            </a:r>
            <a:endParaRPr lang="de-CH" sz="2400" dirty="0">
              <a:latin typeface="Yanone Kaffeesatz Light" panose="02000000000000000000" pitchFamily="2" charset="0"/>
            </a:endParaRPr>
          </a:p>
        </p:txBody>
      </p:sp>
      <p:sp>
        <p:nvSpPr>
          <p:cNvPr id="13" name="Rectangle 12"/>
          <p:cNvSpPr/>
          <p:nvPr/>
        </p:nvSpPr>
        <p:spPr>
          <a:xfrm>
            <a:off x="7080195"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Shipping2</a:t>
            </a:r>
            <a:endParaRPr lang="de-CH" sz="2400" dirty="0">
              <a:latin typeface="Yanone Kaffeesatz Light" panose="02000000000000000000" pitchFamily="2" charset="0"/>
            </a:endParaRPr>
          </a:p>
        </p:txBody>
      </p:sp>
      <p:sp>
        <p:nvSpPr>
          <p:cNvPr id="14" name="Rectangle 13"/>
          <p:cNvSpPr/>
          <p:nvPr/>
        </p:nvSpPr>
        <p:spPr>
          <a:xfrm>
            <a:off x="7080195" y="411361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Shipping3</a:t>
            </a:r>
            <a:endParaRPr lang="de-CH" sz="2400" dirty="0">
              <a:latin typeface="Yanone Kaffeesatz Light" panose="02000000000000000000" pitchFamily="2" charset="0"/>
            </a:endParaRPr>
          </a:p>
        </p:txBody>
      </p:sp>
      <p:sp>
        <p:nvSpPr>
          <p:cNvPr id="16" name="Rectangle 15"/>
          <p:cNvSpPr/>
          <p:nvPr/>
        </p:nvSpPr>
        <p:spPr>
          <a:xfrm>
            <a:off x="5268951" y="936703"/>
            <a:ext cx="6038865"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5993780" y="931410"/>
            <a:ext cx="2912977"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Subscriber “Shipping”</a:t>
            </a:r>
            <a:endParaRPr lang="de-CH" sz="2400" dirty="0">
              <a:solidFill>
                <a:schemeClr val="accent3"/>
              </a:solidFill>
              <a:latin typeface="Yanone Kaffeesatz Regular" panose="02000000000000000000" pitchFamily="2" charset="0"/>
            </a:endParaRPr>
          </a:p>
        </p:txBody>
      </p:sp>
      <p:cxnSp>
        <p:nvCxnSpPr>
          <p:cNvPr id="18" name="Straight Arrow Connector 17"/>
          <p:cNvCxnSpPr>
            <a:cxnSpLocks/>
            <a:stCxn id="2" idx="3"/>
            <a:endCxn id="16" idx="1"/>
          </p:cNvCxnSpPr>
          <p:nvPr/>
        </p:nvCxnSpPr>
        <p:spPr>
          <a:xfrm>
            <a:off x="4171666" y="3295185"/>
            <a:ext cx="1097285"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Flowchart: Card 30"/>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19" name="Cylinder 18"/>
          <p:cNvSpPr/>
          <p:nvPr/>
        </p:nvSpPr>
        <p:spPr>
          <a:xfrm rot="16200000">
            <a:off x="5552045" y="2648482"/>
            <a:ext cx="914400" cy="1293403"/>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21" name="Cylinder 20"/>
          <p:cNvSpPr/>
          <p:nvPr/>
        </p:nvSpPr>
        <p:spPr>
          <a:xfrm rot="16200000">
            <a:off x="9812118" y="247461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Shipping2</a:t>
            </a:r>
            <a:endParaRPr lang="de-CH" sz="2400" dirty="0">
              <a:latin typeface="Yanone Kaffeesatz Light" panose="02000000000000000000" pitchFamily="2" charset="0"/>
            </a:endParaRPr>
          </a:p>
        </p:txBody>
      </p:sp>
      <p:sp>
        <p:nvSpPr>
          <p:cNvPr id="23" name="Cylinder 22"/>
          <p:cNvSpPr/>
          <p:nvPr/>
        </p:nvSpPr>
        <p:spPr>
          <a:xfrm rot="16200000">
            <a:off x="9812118" y="3750239"/>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Shipping3</a:t>
            </a:r>
            <a:endParaRPr lang="de-CH" sz="2400" dirty="0">
              <a:latin typeface="Yanone Kaffeesatz Light" panose="02000000000000000000" pitchFamily="2" charset="0"/>
            </a:endParaRPr>
          </a:p>
        </p:txBody>
      </p:sp>
      <p:cxnSp>
        <p:nvCxnSpPr>
          <p:cNvPr id="24" name="Straight Arrow Connector 23"/>
          <p:cNvCxnSpPr>
            <a:cxnSpLocks/>
            <a:stCxn id="9" idx="1"/>
            <a:endCxn id="19" idx="3"/>
          </p:cNvCxnSpPr>
          <p:nvPr/>
        </p:nvCxnSpPr>
        <p:spPr>
          <a:xfrm flipH="1">
            <a:off x="6655947" y="2019561"/>
            <a:ext cx="424248"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3" idx="1"/>
            <a:endCxn id="19" idx="3"/>
          </p:cNvCxnSpPr>
          <p:nvPr/>
        </p:nvCxnSpPr>
        <p:spPr>
          <a:xfrm flipH="1" flipV="1">
            <a:off x="6655947" y="3295184"/>
            <a:ext cx="424248" cy="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14" idx="1"/>
            <a:endCxn id="19" idx="3"/>
          </p:cNvCxnSpPr>
          <p:nvPr/>
        </p:nvCxnSpPr>
        <p:spPr>
          <a:xfrm flipH="1" flipV="1">
            <a:off x="6655947" y="3295184"/>
            <a:ext cx="424248" cy="127562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14" idx="3"/>
            <a:endCxn id="23" idx="1"/>
          </p:cNvCxnSpPr>
          <p:nvPr/>
        </p:nvCxnSpPr>
        <p:spPr>
          <a:xfrm>
            <a:off x="9024498" y="4570810"/>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cxnSpLocks/>
          </p:cNvCxnSpPr>
          <p:nvPr/>
        </p:nvCxnSpPr>
        <p:spPr>
          <a:xfrm>
            <a:off x="9024498" y="3295184"/>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p:cNvCxnSpPr>
          <p:nvPr/>
        </p:nvCxnSpPr>
        <p:spPr>
          <a:xfrm>
            <a:off x="9024498" y="2019561"/>
            <a:ext cx="424249"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9" idx="3"/>
            <a:endCxn id="21" idx="1"/>
          </p:cNvCxnSpPr>
          <p:nvPr/>
        </p:nvCxnSpPr>
        <p:spPr>
          <a:xfrm>
            <a:off x="9024498" y="2019561"/>
            <a:ext cx="424249" cy="12756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9" idx="3"/>
            <a:endCxn id="23" idx="1"/>
          </p:cNvCxnSpPr>
          <p:nvPr/>
        </p:nvCxnSpPr>
        <p:spPr>
          <a:xfrm>
            <a:off x="9024498" y="2019561"/>
            <a:ext cx="424249" cy="255124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458442" y="2193510"/>
            <a:ext cx="143340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ChocolateOrdered</a:t>
            </a:r>
            <a:endParaRPr lang="de-CH" dirty="0">
              <a:solidFill>
                <a:schemeClr val="accent2"/>
              </a:solidFill>
            </a:endParaRPr>
          </a:p>
        </p:txBody>
      </p:sp>
      <p:sp>
        <p:nvSpPr>
          <p:cNvPr id="27" name="TextBox 26"/>
          <p:cNvSpPr txBox="1"/>
          <p:nvPr/>
        </p:nvSpPr>
        <p:spPr>
          <a:xfrm>
            <a:off x="1858443" y="1221031"/>
            <a:ext cx="2682145" cy="461665"/>
          </a:xfrm>
          <a:prstGeom prst="rect">
            <a:avLst/>
          </a:prstGeom>
          <a:noFill/>
        </p:spPr>
        <p:txBody>
          <a:bodyPr wrap="none" rtlCol="0">
            <a:spAutoFit/>
          </a:bodyPr>
          <a:lstStyle/>
          <a:p>
            <a:pPr algn="ctr"/>
            <a:r>
              <a:rPr lang="en-US" sz="2400" dirty="0">
                <a:solidFill>
                  <a:schemeClr val="accent3"/>
                </a:solidFill>
                <a:latin typeface="Yanone Kaffeesatz Regular" panose="02000000000000000000" pitchFamily="2" charset="0"/>
              </a:rPr>
              <a:t>Different bounded context</a:t>
            </a:r>
          </a:p>
        </p:txBody>
      </p:sp>
    </p:spTree>
    <p:extLst>
      <p:ext uri="{BB962C8B-B14F-4D97-AF65-F5344CB8AC3E}">
        <p14:creationId xmlns:p14="http://schemas.microsoft.com/office/powerpoint/2010/main" val="19591085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Receiver Side </a:t>
            </a:r>
            <a:br>
              <a:rPr lang="en-US" sz="6600" dirty="0">
                <a:solidFill>
                  <a:schemeClr val="accent2"/>
                </a:solidFill>
                <a:latin typeface="Yanone Kaffeesatz Regular" panose="02000000000000000000" pitchFamily="2" charset="0"/>
              </a:rPr>
            </a:br>
            <a:r>
              <a:rPr lang="en-US" sz="6600" dirty="0">
                <a:solidFill>
                  <a:schemeClr val="accent2"/>
                </a:solidFill>
                <a:latin typeface="Yanone Kaffeesatz Regular" panose="02000000000000000000" pitchFamily="2" charset="0"/>
              </a:rPr>
              <a:t>Distribution</a:t>
            </a:r>
            <a:endParaRPr lang="de-CH" sz="6600" dirty="0">
              <a:solidFill>
                <a:schemeClr val="accent2"/>
              </a:solidFill>
              <a:latin typeface="Yanone Kaffeesatz Regular" panose="02000000000000000000" pitchFamily="2" charset="0"/>
            </a:endParaRPr>
          </a:p>
        </p:txBody>
      </p:sp>
      <p:sp>
        <p:nvSpPr>
          <p:cNvPr id="28" name="Rectangle 27"/>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Publisher</a:t>
            </a:r>
            <a:endParaRPr lang="de-CH" sz="2400" dirty="0">
              <a:latin typeface="Yanone Kaffeesatz Light" panose="02000000000000000000" pitchFamily="2" charset="0"/>
            </a:endParaRPr>
          </a:p>
        </p:txBody>
      </p:sp>
      <p:sp>
        <p:nvSpPr>
          <p:cNvPr id="29" name="Cylinder 28"/>
          <p:cNvSpPr/>
          <p:nvPr/>
        </p:nvSpPr>
        <p:spPr>
          <a:xfrm rot="16200000">
            <a:off x="9812118" y="119634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Shipping1</a:t>
            </a:r>
            <a:endParaRPr lang="de-CH" sz="2400" dirty="0">
              <a:latin typeface="Yanone Kaffeesatz Light" panose="02000000000000000000" pitchFamily="2" charset="0"/>
            </a:endParaRPr>
          </a:p>
        </p:txBody>
      </p:sp>
      <p:sp>
        <p:nvSpPr>
          <p:cNvPr id="32" name="Rectangle 31"/>
          <p:cNvSpPr/>
          <p:nvPr/>
        </p:nvSpPr>
        <p:spPr>
          <a:xfrm>
            <a:off x="7080195" y="156236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Shipping1</a:t>
            </a:r>
            <a:endParaRPr lang="de-CH" sz="2400" dirty="0">
              <a:latin typeface="Yanone Kaffeesatz Light" panose="02000000000000000000" pitchFamily="2" charset="0"/>
            </a:endParaRPr>
          </a:p>
        </p:txBody>
      </p:sp>
      <p:sp>
        <p:nvSpPr>
          <p:cNvPr id="33" name="Rectangle 32"/>
          <p:cNvSpPr/>
          <p:nvPr/>
        </p:nvSpPr>
        <p:spPr>
          <a:xfrm>
            <a:off x="7080195"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Shipping2</a:t>
            </a:r>
            <a:endParaRPr lang="de-CH" sz="2400" dirty="0">
              <a:latin typeface="Yanone Kaffeesatz Light" panose="02000000000000000000" pitchFamily="2" charset="0"/>
            </a:endParaRPr>
          </a:p>
        </p:txBody>
      </p:sp>
      <p:sp>
        <p:nvSpPr>
          <p:cNvPr id="35" name="Rectangle 34"/>
          <p:cNvSpPr/>
          <p:nvPr/>
        </p:nvSpPr>
        <p:spPr>
          <a:xfrm>
            <a:off x="7080195" y="411361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Shipping3</a:t>
            </a:r>
            <a:endParaRPr lang="de-CH" sz="2400" dirty="0">
              <a:latin typeface="Yanone Kaffeesatz Light" panose="02000000000000000000" pitchFamily="2" charset="0"/>
            </a:endParaRPr>
          </a:p>
        </p:txBody>
      </p:sp>
      <p:sp>
        <p:nvSpPr>
          <p:cNvPr id="36" name="Rectangle 35"/>
          <p:cNvSpPr/>
          <p:nvPr/>
        </p:nvSpPr>
        <p:spPr>
          <a:xfrm>
            <a:off x="5268951" y="936703"/>
            <a:ext cx="6038865"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0" name="TextBox 39"/>
          <p:cNvSpPr txBox="1"/>
          <p:nvPr/>
        </p:nvSpPr>
        <p:spPr>
          <a:xfrm>
            <a:off x="5993780" y="931410"/>
            <a:ext cx="2912977"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Subscriber “Shipping”</a:t>
            </a:r>
            <a:endParaRPr lang="de-CH" sz="2400" dirty="0">
              <a:solidFill>
                <a:schemeClr val="accent3"/>
              </a:solidFill>
              <a:latin typeface="Yanone Kaffeesatz Regular" panose="02000000000000000000" pitchFamily="2" charset="0"/>
            </a:endParaRPr>
          </a:p>
        </p:txBody>
      </p:sp>
      <p:cxnSp>
        <p:nvCxnSpPr>
          <p:cNvPr id="41" name="Straight Arrow Connector 40"/>
          <p:cNvCxnSpPr>
            <a:cxnSpLocks/>
            <a:stCxn id="28" idx="3"/>
            <a:endCxn id="36" idx="1"/>
          </p:cNvCxnSpPr>
          <p:nvPr/>
        </p:nvCxnSpPr>
        <p:spPr>
          <a:xfrm>
            <a:off x="4171666" y="3295185"/>
            <a:ext cx="1097285"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3" name="Flowchart: Card 42"/>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44" name="Cylinder 43"/>
          <p:cNvSpPr/>
          <p:nvPr/>
        </p:nvSpPr>
        <p:spPr>
          <a:xfrm rot="16200000">
            <a:off x="5552045" y="2648482"/>
            <a:ext cx="914400" cy="1293403"/>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45" name="Cylinder 44"/>
          <p:cNvSpPr/>
          <p:nvPr/>
        </p:nvSpPr>
        <p:spPr>
          <a:xfrm rot="16200000">
            <a:off x="9812118" y="247461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Shipping2</a:t>
            </a:r>
            <a:endParaRPr lang="de-CH" sz="2400" dirty="0">
              <a:latin typeface="Yanone Kaffeesatz Light" panose="02000000000000000000" pitchFamily="2" charset="0"/>
            </a:endParaRPr>
          </a:p>
        </p:txBody>
      </p:sp>
      <p:sp>
        <p:nvSpPr>
          <p:cNvPr id="46" name="Cylinder 45"/>
          <p:cNvSpPr/>
          <p:nvPr/>
        </p:nvSpPr>
        <p:spPr>
          <a:xfrm rot="16200000">
            <a:off x="9812118" y="3750239"/>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Shipping3</a:t>
            </a:r>
            <a:endParaRPr lang="de-CH" sz="2400" dirty="0">
              <a:latin typeface="Yanone Kaffeesatz Light" panose="02000000000000000000" pitchFamily="2" charset="0"/>
            </a:endParaRPr>
          </a:p>
        </p:txBody>
      </p:sp>
      <p:cxnSp>
        <p:nvCxnSpPr>
          <p:cNvPr id="47" name="Straight Arrow Connector 46"/>
          <p:cNvCxnSpPr>
            <a:cxnSpLocks/>
            <a:stCxn id="32" idx="1"/>
            <a:endCxn id="44" idx="3"/>
          </p:cNvCxnSpPr>
          <p:nvPr/>
        </p:nvCxnSpPr>
        <p:spPr>
          <a:xfrm flipH="1">
            <a:off x="6655947" y="2019561"/>
            <a:ext cx="424248"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a:stCxn id="33" idx="1"/>
            <a:endCxn id="44" idx="3"/>
          </p:cNvCxnSpPr>
          <p:nvPr/>
        </p:nvCxnSpPr>
        <p:spPr>
          <a:xfrm flipH="1" flipV="1">
            <a:off x="6655947" y="3295184"/>
            <a:ext cx="424248" cy="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cxnSpLocks/>
            <a:stCxn id="35" idx="1"/>
            <a:endCxn id="44" idx="3"/>
          </p:cNvCxnSpPr>
          <p:nvPr/>
        </p:nvCxnSpPr>
        <p:spPr>
          <a:xfrm flipH="1" flipV="1">
            <a:off x="6655947" y="3295184"/>
            <a:ext cx="424248" cy="127562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a:stCxn id="35" idx="3"/>
            <a:endCxn id="46" idx="1"/>
          </p:cNvCxnSpPr>
          <p:nvPr/>
        </p:nvCxnSpPr>
        <p:spPr>
          <a:xfrm>
            <a:off x="9024498" y="4570810"/>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cxnSpLocks/>
          </p:cNvCxnSpPr>
          <p:nvPr/>
        </p:nvCxnSpPr>
        <p:spPr>
          <a:xfrm>
            <a:off x="9024498" y="3295184"/>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cxnSpLocks/>
          </p:cNvCxnSpPr>
          <p:nvPr/>
        </p:nvCxnSpPr>
        <p:spPr>
          <a:xfrm>
            <a:off x="9024498" y="2019561"/>
            <a:ext cx="424249"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cxnSpLocks/>
            <a:stCxn id="32" idx="3"/>
            <a:endCxn id="45" idx="1"/>
          </p:cNvCxnSpPr>
          <p:nvPr/>
        </p:nvCxnSpPr>
        <p:spPr>
          <a:xfrm>
            <a:off x="9024498" y="2019561"/>
            <a:ext cx="424249" cy="12756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cxnSpLocks/>
            <a:stCxn id="32" idx="3"/>
            <a:endCxn id="46" idx="1"/>
          </p:cNvCxnSpPr>
          <p:nvPr/>
        </p:nvCxnSpPr>
        <p:spPr>
          <a:xfrm>
            <a:off x="9024498" y="2019561"/>
            <a:ext cx="424249" cy="255124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3458442" y="2193510"/>
            <a:ext cx="143340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ChocolateOrdered</a:t>
            </a:r>
            <a:endParaRPr lang="de-CH" dirty="0">
              <a:solidFill>
                <a:schemeClr val="accent2"/>
              </a:solidFill>
            </a:endParaRPr>
          </a:p>
        </p:txBody>
      </p:sp>
      <p:sp>
        <p:nvSpPr>
          <p:cNvPr id="56" name="TextBox 55"/>
          <p:cNvSpPr txBox="1"/>
          <p:nvPr/>
        </p:nvSpPr>
        <p:spPr>
          <a:xfrm>
            <a:off x="1858443" y="1221031"/>
            <a:ext cx="2682145" cy="461665"/>
          </a:xfrm>
          <a:prstGeom prst="rect">
            <a:avLst/>
          </a:prstGeom>
          <a:noFill/>
        </p:spPr>
        <p:txBody>
          <a:bodyPr wrap="none" rtlCol="0">
            <a:spAutoFit/>
          </a:bodyPr>
          <a:lstStyle/>
          <a:p>
            <a:pPr algn="ctr"/>
            <a:r>
              <a:rPr lang="en-US" sz="2400" dirty="0">
                <a:solidFill>
                  <a:schemeClr val="accent3"/>
                </a:solidFill>
                <a:latin typeface="Yanone Kaffeesatz Regular" panose="02000000000000000000" pitchFamily="2" charset="0"/>
              </a:rPr>
              <a:t>Different bounded context</a:t>
            </a:r>
          </a:p>
        </p:txBody>
      </p:sp>
    </p:spTree>
    <p:extLst>
      <p:ext uri="{BB962C8B-B14F-4D97-AF65-F5344CB8AC3E}">
        <p14:creationId xmlns:p14="http://schemas.microsoft.com/office/powerpoint/2010/main" val="329796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0088" y="2105561"/>
            <a:ext cx="10411825" cy="2646878"/>
          </a:xfrm>
          <a:prstGeom prst="rect">
            <a:avLst/>
          </a:prstGeom>
        </p:spPr>
        <p:txBody>
          <a:bodyPr wrap="none">
            <a:spAutoFit/>
          </a:bodyPr>
          <a:lstStyle/>
          <a:p>
            <a:r>
              <a:rPr lang="en-US" sz="16600" dirty="0">
                <a:solidFill>
                  <a:schemeClr val="accent2"/>
                </a:solidFill>
                <a:latin typeface="Yanone Kaffeesatz Regular" panose="02000000000000000000" pitchFamily="2" charset="0"/>
              </a:rPr>
              <a:t>Request / Reply</a:t>
            </a:r>
            <a:endParaRPr lang="de-CH" dirty="0"/>
          </a:p>
        </p:txBody>
      </p:sp>
    </p:spTree>
    <p:extLst>
      <p:ext uri="{BB962C8B-B14F-4D97-AF65-F5344CB8AC3E}">
        <p14:creationId xmlns:p14="http://schemas.microsoft.com/office/powerpoint/2010/main" val="34277695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976709" y="1712903"/>
            <a:ext cx="3849503" cy="3465650"/>
            <a:chOff x="6267622" y="1248109"/>
            <a:chExt cx="3849503" cy="3465650"/>
          </a:xfrm>
        </p:grpSpPr>
        <p:sp>
          <p:nvSpPr>
            <p:cNvPr id="3" name="Cylinder 2"/>
            <p:cNvSpPr/>
            <p:nvPr/>
          </p:nvSpPr>
          <p:spPr>
            <a:xfrm rot="16200000">
              <a:off x="6540510" y="975224"/>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Dark</a:t>
              </a:r>
              <a:endParaRPr lang="de-CH" sz="2400" dirty="0">
                <a:latin typeface="Yanone Kaffeesatz Light" panose="02000000000000000000" pitchFamily="2" charset="0"/>
              </a:endParaRPr>
            </a:p>
          </p:txBody>
        </p:sp>
        <p:sp>
          <p:nvSpPr>
            <p:cNvPr id="9" name="Rectangle 8"/>
            <p:cNvSpPr/>
            <p:nvPr/>
          </p:nvSpPr>
          <p:spPr>
            <a:xfrm>
              <a:off x="8172822" y="1248109"/>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OrderProcessor1</a:t>
              </a:r>
              <a:endParaRPr lang="de-CH" sz="2400" dirty="0">
                <a:latin typeface="Yanone Kaffeesatz Light" panose="02000000000000000000" pitchFamily="2" charset="0"/>
              </a:endParaRPr>
            </a:p>
          </p:txBody>
        </p:sp>
        <p:sp>
          <p:nvSpPr>
            <p:cNvPr id="11" name="Cylinder 10"/>
            <p:cNvSpPr/>
            <p:nvPr/>
          </p:nvSpPr>
          <p:spPr>
            <a:xfrm rot="16200000">
              <a:off x="6540508" y="2250849"/>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Brown</a:t>
              </a:r>
              <a:endParaRPr lang="de-CH" sz="2400" dirty="0">
                <a:latin typeface="Yanone Kaffeesatz Light" panose="02000000000000000000" pitchFamily="2" charset="0"/>
              </a:endParaRPr>
            </a:p>
          </p:txBody>
        </p:sp>
        <p:sp>
          <p:nvSpPr>
            <p:cNvPr id="12" name="Cylinder 11"/>
            <p:cNvSpPr/>
            <p:nvPr/>
          </p:nvSpPr>
          <p:spPr>
            <a:xfrm rot="16200000">
              <a:off x="6540509" y="3526473"/>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White</a:t>
              </a:r>
              <a:endParaRPr lang="de-CH" sz="2400" dirty="0">
                <a:latin typeface="Yanone Kaffeesatz Light" panose="02000000000000000000" pitchFamily="2" charset="0"/>
              </a:endParaRPr>
            </a:p>
          </p:txBody>
        </p:sp>
        <p:sp>
          <p:nvSpPr>
            <p:cNvPr id="13" name="Rectangle 12"/>
            <p:cNvSpPr/>
            <p:nvPr/>
          </p:nvSpPr>
          <p:spPr>
            <a:xfrm>
              <a:off x="8172822" y="252373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OrderProcessor2</a:t>
              </a:r>
              <a:endParaRPr lang="de-CH" sz="2400" dirty="0">
                <a:latin typeface="Yanone Kaffeesatz Light" panose="02000000000000000000" pitchFamily="2" charset="0"/>
              </a:endParaRPr>
            </a:p>
          </p:txBody>
        </p:sp>
        <p:sp>
          <p:nvSpPr>
            <p:cNvPr id="14" name="Rectangle 13"/>
            <p:cNvSpPr/>
            <p:nvPr/>
          </p:nvSpPr>
          <p:spPr>
            <a:xfrm>
              <a:off x="8172822" y="379935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OrderProcessor3</a:t>
              </a:r>
              <a:endParaRPr lang="de-CH" sz="2400" dirty="0">
                <a:latin typeface="Yanone Kaffeesatz Light" panose="02000000000000000000" pitchFamily="2" charset="0"/>
              </a:endParaRPr>
            </a:p>
          </p:txBody>
        </p:sp>
      </p:grpSp>
      <p:sp>
        <p:nvSpPr>
          <p:cNvPr id="16" name="Rectangle 15"/>
          <p:cNvSpPr/>
          <p:nvPr/>
        </p:nvSpPr>
        <p:spPr>
          <a:xfrm>
            <a:off x="6462131" y="1087245"/>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6462131" y="1081952"/>
            <a:ext cx="166103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Receiver</a:t>
            </a:r>
            <a:endParaRPr lang="de-CH" sz="2400" dirty="0">
              <a:solidFill>
                <a:schemeClr val="accent3"/>
              </a:solidFill>
              <a:latin typeface="Yanone Kaffeesatz Regular" panose="02000000000000000000" pitchFamily="2" charset="0"/>
            </a:endParaRPr>
          </a:p>
        </p:txBody>
      </p:sp>
      <p:sp>
        <p:nvSpPr>
          <p:cNvPr id="20" name="Cylinder 19"/>
          <p:cNvSpPr/>
          <p:nvPr/>
        </p:nvSpPr>
        <p:spPr>
          <a:xfrm rot="16200000">
            <a:off x="4246265" y="1435271"/>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Sender1</a:t>
            </a:r>
            <a:endParaRPr lang="de-CH" sz="2400" dirty="0">
              <a:latin typeface="Yanone Kaffeesatz Light" panose="02000000000000000000" pitchFamily="2" charset="0"/>
            </a:endParaRPr>
          </a:p>
        </p:txBody>
      </p:sp>
      <p:sp>
        <p:nvSpPr>
          <p:cNvPr id="21" name="Rectangle 20"/>
          <p:cNvSpPr/>
          <p:nvPr/>
        </p:nvSpPr>
        <p:spPr>
          <a:xfrm>
            <a:off x="1508066" y="170815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OrderSender1</a:t>
            </a:r>
            <a:endParaRPr lang="de-CH" sz="2400" dirty="0">
              <a:latin typeface="Yanone Kaffeesatz Light" panose="02000000000000000000" pitchFamily="2" charset="0"/>
            </a:endParaRPr>
          </a:p>
        </p:txBody>
      </p:sp>
      <p:sp>
        <p:nvSpPr>
          <p:cNvPr id="23" name="Cylinder 22"/>
          <p:cNvSpPr/>
          <p:nvPr/>
        </p:nvSpPr>
        <p:spPr>
          <a:xfrm rot="16200000">
            <a:off x="4246263" y="2710896"/>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Sender2</a:t>
            </a:r>
            <a:endParaRPr lang="de-CH" sz="2400" dirty="0">
              <a:latin typeface="Yanone Kaffeesatz Light" panose="02000000000000000000" pitchFamily="2" charset="0"/>
            </a:endParaRPr>
          </a:p>
        </p:txBody>
      </p:sp>
      <p:sp>
        <p:nvSpPr>
          <p:cNvPr id="24" name="Cylinder 23"/>
          <p:cNvSpPr/>
          <p:nvPr/>
        </p:nvSpPr>
        <p:spPr>
          <a:xfrm rot="16200000">
            <a:off x="4246264" y="3986520"/>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Sender3</a:t>
            </a:r>
            <a:endParaRPr lang="de-CH" sz="2400" dirty="0">
              <a:latin typeface="Yanone Kaffeesatz Light" panose="02000000000000000000" pitchFamily="2" charset="0"/>
            </a:endParaRPr>
          </a:p>
        </p:txBody>
      </p:sp>
      <p:sp>
        <p:nvSpPr>
          <p:cNvPr id="26" name="Rectangle 25"/>
          <p:cNvSpPr/>
          <p:nvPr/>
        </p:nvSpPr>
        <p:spPr>
          <a:xfrm>
            <a:off x="1508066" y="298378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OrderSender2</a:t>
            </a:r>
            <a:endParaRPr lang="de-CH" sz="2400" dirty="0">
              <a:latin typeface="Yanone Kaffeesatz Light" panose="02000000000000000000" pitchFamily="2" charset="0"/>
            </a:endParaRPr>
          </a:p>
        </p:txBody>
      </p:sp>
      <p:sp>
        <p:nvSpPr>
          <p:cNvPr id="27" name="Rectangle 26"/>
          <p:cNvSpPr/>
          <p:nvPr/>
        </p:nvSpPr>
        <p:spPr>
          <a:xfrm>
            <a:off x="1508066" y="425940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OrderSender3</a:t>
            </a:r>
            <a:endParaRPr lang="de-CH" sz="2400" dirty="0">
              <a:latin typeface="Yanone Kaffeesatz Light" panose="02000000000000000000" pitchFamily="2" charset="0"/>
            </a:endParaRPr>
          </a:p>
        </p:txBody>
      </p:sp>
      <p:sp>
        <p:nvSpPr>
          <p:cNvPr id="28" name="Rectangle 27"/>
          <p:cNvSpPr/>
          <p:nvPr/>
        </p:nvSpPr>
        <p:spPr>
          <a:xfrm>
            <a:off x="1062463" y="1087245"/>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9" name="TextBox 28"/>
          <p:cNvSpPr txBox="1"/>
          <p:nvPr/>
        </p:nvSpPr>
        <p:spPr>
          <a:xfrm>
            <a:off x="1062463" y="1081952"/>
            <a:ext cx="1524776"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Sender</a:t>
            </a:r>
            <a:endParaRPr lang="de-CH" sz="2400" dirty="0">
              <a:solidFill>
                <a:schemeClr val="accent3"/>
              </a:solidFill>
              <a:latin typeface="Yanone Kaffeesatz Regular" panose="02000000000000000000" pitchFamily="2" charset="0"/>
            </a:endParaRPr>
          </a:p>
        </p:txBody>
      </p:sp>
      <p:sp>
        <p:nvSpPr>
          <p:cNvPr id="31" name="Flowchart: Card 30"/>
          <p:cNvSpPr/>
          <p:nvPr/>
        </p:nvSpPr>
        <p:spPr>
          <a:xfrm>
            <a:off x="3068483" y="2775868"/>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cxnSp>
        <p:nvCxnSpPr>
          <p:cNvPr id="42" name="Connector: Elbow 41"/>
          <p:cNvCxnSpPr>
            <a:stCxn id="31" idx="0"/>
            <a:endCxn id="11" idx="4"/>
          </p:cNvCxnSpPr>
          <p:nvPr/>
        </p:nvCxnSpPr>
        <p:spPr>
          <a:xfrm rot="16200000" flipH="1">
            <a:off x="5473251" y="754985"/>
            <a:ext cx="212661" cy="4254427"/>
          </a:xfrm>
          <a:prstGeom prst="bentConnector3">
            <a:avLst>
              <a:gd name="adj1" fmla="val -38807"/>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a:stCxn id="13" idx="1"/>
            <a:endCxn id="11" idx="3"/>
          </p:cNvCxnSpPr>
          <p:nvPr/>
        </p:nvCxnSpPr>
        <p:spPr>
          <a:xfrm flipH="1">
            <a:off x="8436881" y="3445727"/>
            <a:ext cx="445028"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p:cNvCxnSpPr>
            <a:cxnSpLocks/>
            <a:stCxn id="13" idx="2"/>
            <a:endCxn id="23" idx="2"/>
          </p:cNvCxnSpPr>
          <p:nvPr/>
        </p:nvCxnSpPr>
        <p:spPr>
          <a:xfrm rot="5400000" flipH="1">
            <a:off x="7276390" y="1325257"/>
            <a:ext cx="4745" cy="5150597"/>
          </a:xfrm>
          <a:prstGeom prst="bentConnector3">
            <a:avLst>
              <a:gd name="adj1" fmla="val -518099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1" name="Flowchart: Card 50"/>
          <p:cNvSpPr/>
          <p:nvPr/>
        </p:nvSpPr>
        <p:spPr>
          <a:xfrm>
            <a:off x="10315730" y="3622744"/>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Rpl</a:t>
            </a:r>
            <a:endParaRPr lang="de-CH" sz="2400" dirty="0">
              <a:latin typeface="Yanone Kaffeesatz Light" panose="02000000000000000000" pitchFamily="2" charset="0"/>
            </a:endParaRPr>
          </a:p>
        </p:txBody>
      </p:sp>
    </p:spTree>
    <p:extLst>
      <p:ext uri="{BB962C8B-B14F-4D97-AF65-F5344CB8AC3E}">
        <p14:creationId xmlns:p14="http://schemas.microsoft.com/office/powerpoint/2010/main" val="42689514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8686" y="2105561"/>
            <a:ext cx="11054629" cy="2646878"/>
          </a:xfrm>
          <a:prstGeom prst="rect">
            <a:avLst/>
          </a:prstGeom>
        </p:spPr>
        <p:txBody>
          <a:bodyPr wrap="none">
            <a:spAutoFit/>
          </a:bodyPr>
          <a:lstStyle/>
          <a:p>
            <a:r>
              <a:rPr lang="en-US" sz="16600" dirty="0">
                <a:solidFill>
                  <a:schemeClr val="accent2"/>
                </a:solidFill>
                <a:latin typeface="Yanone Kaffeesatz Regular" panose="02000000000000000000" pitchFamily="2" charset="0"/>
              </a:rPr>
              <a:t>Process Manager</a:t>
            </a:r>
            <a:endParaRPr lang="de-CH" dirty="0"/>
          </a:p>
        </p:txBody>
      </p:sp>
    </p:spTree>
    <p:extLst>
      <p:ext uri="{BB962C8B-B14F-4D97-AF65-F5344CB8AC3E}">
        <p14:creationId xmlns:p14="http://schemas.microsoft.com/office/powerpoint/2010/main" val="644557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9728" y="2118730"/>
            <a:ext cx="2740506" cy="241424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latin typeface="Yanone Kaffeesatz Light" panose="02000000000000000000" pitchFamily="2" charset="0"/>
              </a:rPr>
              <a:t>ChocolateOrder</a:t>
            </a:r>
            <a:br>
              <a:rPr lang="en-US" sz="2400" dirty="0">
                <a:latin typeface="Yanone Kaffeesatz Light" panose="02000000000000000000" pitchFamily="2" charset="0"/>
              </a:rPr>
            </a:br>
            <a:r>
              <a:rPr lang="en-US" sz="2400" dirty="0" err="1">
                <a:latin typeface="Yanone Kaffeesatz Light" panose="02000000000000000000" pitchFamily="2" charset="0"/>
              </a:rPr>
              <a:t>ProcessManager</a:t>
            </a:r>
            <a:endParaRPr lang="de-CH" sz="2400" dirty="0">
              <a:latin typeface="Yanone Kaffeesatz Light" panose="02000000000000000000" pitchFamily="2" charset="0"/>
            </a:endParaRPr>
          </a:p>
        </p:txBody>
      </p:sp>
      <p:sp>
        <p:nvSpPr>
          <p:cNvPr id="3" name="Flowchart: Card 2"/>
          <p:cNvSpPr/>
          <p:nvPr/>
        </p:nvSpPr>
        <p:spPr>
          <a:xfrm>
            <a:off x="5433329" y="87000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4" name="Rectangle 3"/>
          <p:cNvSpPr/>
          <p:nvPr/>
        </p:nvSpPr>
        <p:spPr>
          <a:xfrm>
            <a:off x="5187074" y="554280"/>
            <a:ext cx="143340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ChocolateOrdered</a:t>
            </a:r>
            <a:endParaRPr lang="de-CH" dirty="0">
              <a:solidFill>
                <a:schemeClr val="accent2"/>
              </a:solidFill>
            </a:endParaRPr>
          </a:p>
        </p:txBody>
      </p:sp>
      <p:sp>
        <p:nvSpPr>
          <p:cNvPr id="5" name="Flowchart: Card 4"/>
          <p:cNvSpPr/>
          <p:nvPr/>
        </p:nvSpPr>
        <p:spPr>
          <a:xfrm>
            <a:off x="2550545" y="3052391"/>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6" name="Rectangle 5"/>
          <p:cNvSpPr/>
          <p:nvPr/>
        </p:nvSpPr>
        <p:spPr>
          <a:xfrm>
            <a:off x="2304290" y="2736671"/>
            <a:ext cx="1260281"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OrderChocolate</a:t>
            </a:r>
            <a:endParaRPr lang="de-CH" dirty="0">
              <a:solidFill>
                <a:schemeClr val="accent2"/>
              </a:solidFill>
            </a:endParaRPr>
          </a:p>
        </p:txBody>
      </p:sp>
      <p:cxnSp>
        <p:nvCxnSpPr>
          <p:cNvPr id="7" name="Straight Arrow Connector 6"/>
          <p:cNvCxnSpPr>
            <a:cxnSpLocks/>
            <a:endCxn id="3" idx="2"/>
          </p:cNvCxnSpPr>
          <p:nvPr/>
        </p:nvCxnSpPr>
        <p:spPr>
          <a:xfrm flipV="1">
            <a:off x="5817215" y="1430367"/>
            <a:ext cx="0" cy="62703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stCxn id="5" idx="3"/>
          </p:cNvCxnSpPr>
          <p:nvPr/>
        </p:nvCxnSpPr>
        <p:spPr>
          <a:xfrm>
            <a:off x="3318317" y="3332575"/>
            <a:ext cx="1122562"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p:cNvCxnSpPr>
          <p:nvPr/>
        </p:nvCxnSpPr>
        <p:spPr>
          <a:xfrm>
            <a:off x="7170234" y="2783836"/>
            <a:ext cx="1122562"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Card 17"/>
          <p:cNvSpPr/>
          <p:nvPr/>
        </p:nvSpPr>
        <p:spPr>
          <a:xfrm>
            <a:off x="8292796" y="2460687"/>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19" name="Rectangle 18"/>
          <p:cNvSpPr/>
          <p:nvPr/>
        </p:nvSpPr>
        <p:spPr>
          <a:xfrm>
            <a:off x="8046541" y="2144967"/>
            <a:ext cx="1165704"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MakePayment</a:t>
            </a:r>
            <a:endParaRPr lang="de-CH" dirty="0">
              <a:solidFill>
                <a:schemeClr val="accent2"/>
              </a:solidFill>
            </a:endParaRPr>
          </a:p>
        </p:txBody>
      </p:sp>
      <p:sp>
        <p:nvSpPr>
          <p:cNvPr id="20" name="Flowchart: Card 19"/>
          <p:cNvSpPr/>
          <p:nvPr/>
        </p:nvSpPr>
        <p:spPr>
          <a:xfrm>
            <a:off x="8292796" y="3606311"/>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21" name="Rectangle 20"/>
          <p:cNvSpPr/>
          <p:nvPr/>
        </p:nvSpPr>
        <p:spPr>
          <a:xfrm>
            <a:off x="8129897" y="3285492"/>
            <a:ext cx="998991"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OrderPayed</a:t>
            </a:r>
            <a:endParaRPr lang="de-CH" dirty="0">
              <a:solidFill>
                <a:schemeClr val="accent2"/>
              </a:solidFill>
            </a:endParaRPr>
          </a:p>
        </p:txBody>
      </p:sp>
      <p:cxnSp>
        <p:nvCxnSpPr>
          <p:cNvPr id="22" name="Straight Arrow Connector 21"/>
          <p:cNvCxnSpPr>
            <a:cxnSpLocks/>
            <a:stCxn id="20" idx="1"/>
          </p:cNvCxnSpPr>
          <p:nvPr/>
        </p:nvCxnSpPr>
        <p:spPr>
          <a:xfrm flipH="1">
            <a:off x="7170234" y="3886495"/>
            <a:ext cx="1122562"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5" name="Flowchart: Card 24"/>
          <p:cNvSpPr/>
          <p:nvPr/>
        </p:nvSpPr>
        <p:spPr>
          <a:xfrm>
            <a:off x="4663895" y="5447905"/>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26" name="Rectangle 25"/>
          <p:cNvSpPr/>
          <p:nvPr/>
        </p:nvSpPr>
        <p:spPr>
          <a:xfrm>
            <a:off x="4608397" y="5132185"/>
            <a:ext cx="878767"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ShipOrder</a:t>
            </a:r>
            <a:endParaRPr lang="de-CH" dirty="0">
              <a:solidFill>
                <a:schemeClr val="accent2"/>
              </a:solidFill>
            </a:endParaRPr>
          </a:p>
        </p:txBody>
      </p:sp>
      <p:cxnSp>
        <p:nvCxnSpPr>
          <p:cNvPr id="27" name="Straight Arrow Connector 26"/>
          <p:cNvCxnSpPr>
            <a:cxnSpLocks/>
          </p:cNvCxnSpPr>
          <p:nvPr/>
        </p:nvCxnSpPr>
        <p:spPr>
          <a:xfrm>
            <a:off x="5005511" y="4532971"/>
            <a:ext cx="0" cy="68278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 name="Flowchart: Card 27"/>
          <p:cNvSpPr/>
          <p:nvPr/>
        </p:nvSpPr>
        <p:spPr>
          <a:xfrm>
            <a:off x="6142469" y="5447905"/>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cxnSp>
        <p:nvCxnSpPr>
          <p:cNvPr id="29" name="Straight Arrow Connector 28"/>
          <p:cNvCxnSpPr>
            <a:cxnSpLocks/>
          </p:cNvCxnSpPr>
          <p:nvPr/>
        </p:nvCxnSpPr>
        <p:spPr>
          <a:xfrm flipV="1">
            <a:off x="6526355" y="4532971"/>
            <a:ext cx="0" cy="68278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062947" y="5132185"/>
            <a:ext cx="114005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OrderShipped</a:t>
            </a:r>
            <a:endParaRPr lang="de-CH" dirty="0">
              <a:solidFill>
                <a:schemeClr val="accent2"/>
              </a:solidFill>
            </a:endParaRPr>
          </a:p>
        </p:txBody>
      </p:sp>
    </p:spTree>
    <p:extLst>
      <p:ext uri="{BB962C8B-B14F-4D97-AF65-F5344CB8AC3E}">
        <p14:creationId xmlns:p14="http://schemas.microsoft.com/office/powerpoint/2010/main" val="2632575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7997" y="1206394"/>
            <a:ext cx="10936007"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chocolate</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241604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Tale of</a:t>
            </a:r>
            <a:endParaRPr lang="de-CH" sz="6600" dirty="0">
              <a:solidFill>
                <a:schemeClr val="tx2"/>
              </a:solidFill>
            </a:endParaRPr>
          </a:p>
        </p:txBody>
      </p:sp>
    </p:spTree>
    <p:extLst>
      <p:ext uri="{BB962C8B-B14F-4D97-AF65-F5344CB8AC3E}">
        <p14:creationId xmlns:p14="http://schemas.microsoft.com/office/powerpoint/2010/main" val="29490784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5E511B26-6808-45AE-987A-BE5E206D8A30}"/>
              </a:ext>
            </a:extLst>
          </p:cNvPr>
          <p:cNvGrpSpPr/>
          <p:nvPr/>
        </p:nvGrpSpPr>
        <p:grpSpPr>
          <a:xfrm>
            <a:off x="385942" y="1165586"/>
            <a:ext cx="6609576" cy="4716966"/>
            <a:chOff x="213991" y="1165586"/>
            <a:chExt cx="6609576" cy="4716966"/>
          </a:xfrm>
        </p:grpSpPr>
        <p:sp>
          <p:nvSpPr>
            <p:cNvPr id="2" name="Rectangle 1">
              <a:extLst>
                <a:ext uri="{FF2B5EF4-FFF2-40B4-BE49-F238E27FC236}">
                  <a16:creationId xmlns:a16="http://schemas.microsoft.com/office/drawing/2014/main" id="{CF7A04B3-8D77-49E6-A7E4-7D171FCED896}"/>
                </a:ext>
              </a:extLst>
            </p:cNvPr>
            <p:cNvSpPr/>
            <p:nvPr/>
          </p:nvSpPr>
          <p:spPr>
            <a:xfrm>
              <a:off x="213991" y="1165586"/>
              <a:ext cx="6609576"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Rectangle 4">
              <a:extLst>
                <a:ext uri="{FF2B5EF4-FFF2-40B4-BE49-F238E27FC236}">
                  <a16:creationId xmlns:a16="http://schemas.microsoft.com/office/drawing/2014/main" id="{52E2D849-D0AA-4DEF-A8F5-B14C243A71D1}"/>
                </a:ext>
              </a:extLst>
            </p:cNvPr>
            <p:cNvSpPr/>
            <p:nvPr/>
          </p:nvSpPr>
          <p:spPr>
            <a:xfrm>
              <a:off x="363883" y="3108387"/>
              <a:ext cx="2026128"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err="1">
                  <a:latin typeface="Yanone Kaffeesatz Light" panose="02000000000000000000" pitchFamily="2" charset="0"/>
                </a:rPr>
                <a:t>ChocolateOrder.Front</a:t>
              </a:r>
              <a:endParaRPr lang="de-CH" sz="2000" dirty="0">
                <a:latin typeface="Yanone Kaffeesatz Light" panose="02000000000000000000" pitchFamily="2" charset="0"/>
              </a:endParaRPr>
            </a:p>
          </p:txBody>
        </p:sp>
        <p:sp>
          <p:nvSpPr>
            <p:cNvPr id="6" name="Rectangle 5">
              <a:extLst>
                <a:ext uri="{FF2B5EF4-FFF2-40B4-BE49-F238E27FC236}">
                  <a16:creationId xmlns:a16="http://schemas.microsoft.com/office/drawing/2014/main" id="{A45E86C4-275D-4D54-8BBD-8079EF596B83}"/>
                </a:ext>
              </a:extLst>
            </p:cNvPr>
            <p:cNvSpPr/>
            <p:nvPr/>
          </p:nvSpPr>
          <p:spPr>
            <a:xfrm>
              <a:off x="3940319" y="2272329"/>
              <a:ext cx="1422026" cy="7073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err="1">
                  <a:latin typeface="Yanone Kaffeesatz Light" panose="02000000000000000000" pitchFamily="2" charset="0"/>
                </a:rPr>
                <a:t>ChocolateOrder</a:t>
              </a:r>
              <a:endParaRPr lang="de-CH" sz="2400" dirty="0">
                <a:latin typeface="Yanone Kaffeesatz Light" panose="02000000000000000000" pitchFamily="2" charset="0"/>
              </a:endParaRPr>
            </a:p>
          </p:txBody>
        </p:sp>
        <p:sp>
          <p:nvSpPr>
            <p:cNvPr id="7" name="Cylinder 6">
              <a:extLst>
                <a:ext uri="{FF2B5EF4-FFF2-40B4-BE49-F238E27FC236}">
                  <a16:creationId xmlns:a16="http://schemas.microsoft.com/office/drawing/2014/main" id="{D6083C3E-105D-4637-A2CD-E7178DB60600}"/>
                </a:ext>
              </a:extLst>
            </p:cNvPr>
            <p:cNvSpPr/>
            <p:nvPr/>
          </p:nvSpPr>
          <p:spPr>
            <a:xfrm rot="16200000">
              <a:off x="2883951" y="2175393"/>
              <a:ext cx="586631" cy="900000"/>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Dark</a:t>
              </a:r>
              <a:endParaRPr lang="de-CH" sz="2400" dirty="0">
                <a:latin typeface="Yanone Kaffeesatz Light" panose="02000000000000000000" pitchFamily="2" charset="0"/>
              </a:endParaRPr>
            </a:p>
          </p:txBody>
        </p:sp>
        <p:sp>
          <p:nvSpPr>
            <p:cNvPr id="8" name="Cylinder 7">
              <a:extLst>
                <a:ext uri="{FF2B5EF4-FFF2-40B4-BE49-F238E27FC236}">
                  <a16:creationId xmlns:a16="http://schemas.microsoft.com/office/drawing/2014/main" id="{8BBF0CA8-2C4A-427F-BEC9-6FA0C4ADB6AC}"/>
                </a:ext>
              </a:extLst>
            </p:cNvPr>
            <p:cNvSpPr/>
            <p:nvPr/>
          </p:nvSpPr>
          <p:spPr>
            <a:xfrm rot="16200000">
              <a:off x="2883866" y="3116756"/>
              <a:ext cx="586800" cy="900000"/>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Brown</a:t>
              </a:r>
              <a:endParaRPr lang="de-CH" sz="2000" dirty="0">
                <a:latin typeface="Yanone Kaffeesatz Light" panose="02000000000000000000" pitchFamily="2" charset="0"/>
              </a:endParaRPr>
            </a:p>
          </p:txBody>
        </p:sp>
        <p:sp>
          <p:nvSpPr>
            <p:cNvPr id="9" name="Cylinder 8">
              <a:extLst>
                <a:ext uri="{FF2B5EF4-FFF2-40B4-BE49-F238E27FC236}">
                  <a16:creationId xmlns:a16="http://schemas.microsoft.com/office/drawing/2014/main" id="{C12803F1-9B8D-47DF-BAF4-B34D59439A34}"/>
                </a:ext>
              </a:extLst>
            </p:cNvPr>
            <p:cNvSpPr/>
            <p:nvPr/>
          </p:nvSpPr>
          <p:spPr>
            <a:xfrm rot="16200000">
              <a:off x="2883866" y="4058202"/>
              <a:ext cx="586800" cy="900000"/>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White</a:t>
              </a:r>
              <a:endParaRPr lang="de-CH" sz="2400" dirty="0">
                <a:latin typeface="Yanone Kaffeesatz Light" panose="02000000000000000000" pitchFamily="2" charset="0"/>
              </a:endParaRPr>
            </a:p>
          </p:txBody>
        </p:sp>
        <p:sp>
          <p:nvSpPr>
            <p:cNvPr id="39" name="TextBox 38">
              <a:extLst>
                <a:ext uri="{FF2B5EF4-FFF2-40B4-BE49-F238E27FC236}">
                  <a16:creationId xmlns:a16="http://schemas.microsoft.com/office/drawing/2014/main" id="{B7A5BB60-27F9-4E1A-9D99-1A7AC6F74936}"/>
                </a:ext>
              </a:extLst>
            </p:cNvPr>
            <p:cNvSpPr txBox="1"/>
            <p:nvPr/>
          </p:nvSpPr>
          <p:spPr>
            <a:xfrm>
              <a:off x="363883" y="1238350"/>
              <a:ext cx="1627369" cy="400110"/>
            </a:xfrm>
            <a:prstGeom prst="rect">
              <a:avLst/>
            </a:prstGeom>
            <a:noFill/>
          </p:spPr>
          <p:txBody>
            <a:bodyPr wrap="none" rtlCol="0">
              <a:spAutoFit/>
            </a:bodyPr>
            <a:lstStyle/>
            <a:p>
              <a:r>
                <a:rPr lang="en-US" sz="2000" dirty="0">
                  <a:solidFill>
                    <a:schemeClr val="accent3"/>
                  </a:solidFill>
                  <a:latin typeface="Yanone Kaffeesatz Regular" panose="02000000000000000000" pitchFamily="2" charset="0"/>
                </a:rPr>
                <a:t>Order Microservice</a:t>
              </a:r>
              <a:endParaRPr lang="de-CH" sz="2000" dirty="0">
                <a:solidFill>
                  <a:schemeClr val="accent3"/>
                </a:solidFill>
                <a:latin typeface="Yanone Kaffeesatz Regular" panose="02000000000000000000" pitchFamily="2" charset="0"/>
              </a:endParaRPr>
            </a:p>
          </p:txBody>
        </p:sp>
        <p:sp>
          <p:nvSpPr>
            <p:cNvPr id="40" name="Rectangle 39">
              <a:extLst>
                <a:ext uri="{FF2B5EF4-FFF2-40B4-BE49-F238E27FC236}">
                  <a16:creationId xmlns:a16="http://schemas.microsoft.com/office/drawing/2014/main" id="{3AE60C9F-9C8A-4623-8A06-7759AD416BBC}"/>
                </a:ext>
              </a:extLst>
            </p:cNvPr>
            <p:cNvSpPr/>
            <p:nvPr/>
          </p:nvSpPr>
          <p:spPr>
            <a:xfrm>
              <a:off x="282735" y="1797895"/>
              <a:ext cx="2242751" cy="400514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1" name="TextBox 40">
              <a:extLst>
                <a:ext uri="{FF2B5EF4-FFF2-40B4-BE49-F238E27FC236}">
                  <a16:creationId xmlns:a16="http://schemas.microsoft.com/office/drawing/2014/main" id="{159133FF-8C38-4BAA-83F9-2D2244D48B25}"/>
                </a:ext>
              </a:extLst>
            </p:cNvPr>
            <p:cNvSpPr txBox="1"/>
            <p:nvPr/>
          </p:nvSpPr>
          <p:spPr>
            <a:xfrm>
              <a:off x="282735" y="1872232"/>
              <a:ext cx="1486304"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Frontend (Stateless)</a:t>
              </a:r>
              <a:endParaRPr lang="de-CH" sz="1600" dirty="0">
                <a:solidFill>
                  <a:schemeClr val="accent3"/>
                </a:solidFill>
                <a:latin typeface="Yanone Kaffeesatz Regular" panose="02000000000000000000" pitchFamily="2" charset="0"/>
              </a:endParaRPr>
            </a:p>
          </p:txBody>
        </p:sp>
        <p:sp>
          <p:nvSpPr>
            <p:cNvPr id="42" name="Rectangle 41">
              <a:extLst>
                <a:ext uri="{FF2B5EF4-FFF2-40B4-BE49-F238E27FC236}">
                  <a16:creationId xmlns:a16="http://schemas.microsoft.com/office/drawing/2014/main" id="{D7093560-3BB3-486C-8D81-6649D66C700C}"/>
                </a:ext>
              </a:extLst>
            </p:cNvPr>
            <p:cNvSpPr/>
            <p:nvPr/>
          </p:nvSpPr>
          <p:spPr>
            <a:xfrm>
              <a:off x="2647123" y="1797895"/>
              <a:ext cx="1072883" cy="400514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3" name="TextBox 42">
              <a:extLst>
                <a:ext uri="{FF2B5EF4-FFF2-40B4-BE49-F238E27FC236}">
                  <a16:creationId xmlns:a16="http://schemas.microsoft.com/office/drawing/2014/main" id="{3564A24F-8E87-40AE-954A-51288DA17591}"/>
                </a:ext>
              </a:extLst>
            </p:cNvPr>
            <p:cNvSpPr txBox="1"/>
            <p:nvPr/>
          </p:nvSpPr>
          <p:spPr>
            <a:xfrm>
              <a:off x="2878145" y="1872232"/>
              <a:ext cx="598241"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Broker</a:t>
              </a:r>
              <a:endParaRPr lang="de-CH" sz="1600" dirty="0">
                <a:solidFill>
                  <a:schemeClr val="accent3"/>
                </a:solidFill>
                <a:latin typeface="Yanone Kaffeesatz Regular" panose="02000000000000000000" pitchFamily="2" charset="0"/>
              </a:endParaRPr>
            </a:p>
          </p:txBody>
        </p:sp>
        <p:sp>
          <p:nvSpPr>
            <p:cNvPr id="44" name="Rectangle 43">
              <a:extLst>
                <a:ext uri="{FF2B5EF4-FFF2-40B4-BE49-F238E27FC236}">
                  <a16:creationId xmlns:a16="http://schemas.microsoft.com/office/drawing/2014/main" id="{57193735-AF5E-4E65-AF0D-9831F02E56DB}"/>
                </a:ext>
              </a:extLst>
            </p:cNvPr>
            <p:cNvSpPr/>
            <p:nvPr/>
          </p:nvSpPr>
          <p:spPr>
            <a:xfrm>
              <a:off x="3781641" y="1797895"/>
              <a:ext cx="2923641" cy="400514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5" name="TextBox 44">
              <a:extLst>
                <a:ext uri="{FF2B5EF4-FFF2-40B4-BE49-F238E27FC236}">
                  <a16:creationId xmlns:a16="http://schemas.microsoft.com/office/drawing/2014/main" id="{ED174757-1F9E-43E9-B8C1-6FDDDC402978}"/>
                </a:ext>
              </a:extLst>
            </p:cNvPr>
            <p:cNvSpPr txBox="1"/>
            <p:nvPr/>
          </p:nvSpPr>
          <p:spPr>
            <a:xfrm>
              <a:off x="369425" y="5148613"/>
              <a:ext cx="2090306" cy="369332"/>
            </a:xfrm>
            <a:prstGeom prst="rect">
              <a:avLst/>
            </a:prstGeom>
            <a:noFill/>
          </p:spPr>
          <p:txBody>
            <a:bodyPr wrap="square" rtlCol="0">
              <a:spAutoFit/>
            </a:bodyPr>
            <a:lstStyle/>
            <a:p>
              <a:pPr algn="ctr"/>
              <a:r>
                <a:rPr lang="en-US" dirty="0">
                  <a:solidFill>
                    <a:schemeClr val="accent2"/>
                  </a:solidFill>
                  <a:latin typeface="Yanone Kaffeesatz Regular" panose="02000000000000000000" pitchFamily="2" charset="0"/>
                </a:rPr>
                <a:t>Sender Side Distribution</a:t>
              </a:r>
              <a:endParaRPr lang="de-CH" dirty="0">
                <a:solidFill>
                  <a:schemeClr val="accent2"/>
                </a:solidFill>
                <a:latin typeface="Yanone Kaffeesatz Regular" panose="02000000000000000000" pitchFamily="2" charset="0"/>
              </a:endParaRPr>
            </a:p>
          </p:txBody>
        </p:sp>
        <p:sp>
          <p:nvSpPr>
            <p:cNvPr id="46" name="TextBox 45">
              <a:extLst>
                <a:ext uri="{FF2B5EF4-FFF2-40B4-BE49-F238E27FC236}">
                  <a16:creationId xmlns:a16="http://schemas.microsoft.com/office/drawing/2014/main" id="{90538968-0850-48E9-99D3-E581E75569A2}"/>
                </a:ext>
              </a:extLst>
            </p:cNvPr>
            <p:cNvSpPr txBox="1"/>
            <p:nvPr/>
          </p:nvSpPr>
          <p:spPr>
            <a:xfrm>
              <a:off x="3781641" y="5148613"/>
              <a:ext cx="2886537" cy="369332"/>
            </a:xfrm>
            <a:prstGeom prst="rect">
              <a:avLst/>
            </a:prstGeom>
            <a:noFill/>
          </p:spPr>
          <p:txBody>
            <a:bodyPr wrap="square" rtlCol="0">
              <a:spAutoFit/>
            </a:bodyPr>
            <a:lstStyle/>
            <a:p>
              <a:pPr algn="ctr"/>
              <a:r>
                <a:rPr lang="en-US" dirty="0">
                  <a:solidFill>
                    <a:schemeClr val="accent2"/>
                  </a:solidFill>
                  <a:latin typeface="Yanone Kaffeesatz Regular" panose="02000000000000000000" pitchFamily="2" charset="0"/>
                </a:rPr>
                <a:t>Sender and Receiver Side Distribution</a:t>
              </a:r>
              <a:endParaRPr lang="de-CH" dirty="0">
                <a:solidFill>
                  <a:schemeClr val="accent2"/>
                </a:solidFill>
                <a:latin typeface="Yanone Kaffeesatz Regular" panose="02000000000000000000" pitchFamily="2" charset="0"/>
              </a:endParaRPr>
            </a:p>
          </p:txBody>
        </p:sp>
        <p:sp>
          <p:nvSpPr>
            <p:cNvPr id="47" name="Rectangle 46">
              <a:extLst>
                <a:ext uri="{FF2B5EF4-FFF2-40B4-BE49-F238E27FC236}">
                  <a16:creationId xmlns:a16="http://schemas.microsoft.com/office/drawing/2014/main" id="{FB329F47-3310-4E33-8E39-2784AA6E1FC7}"/>
                </a:ext>
              </a:extLst>
            </p:cNvPr>
            <p:cNvSpPr/>
            <p:nvPr/>
          </p:nvSpPr>
          <p:spPr>
            <a:xfrm>
              <a:off x="3936736" y="3212523"/>
              <a:ext cx="1425609" cy="7073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err="1">
                  <a:latin typeface="Yanone Kaffeesatz Light" panose="02000000000000000000" pitchFamily="2" charset="0"/>
                </a:rPr>
                <a:t>ChocolateOrder</a:t>
              </a:r>
              <a:endParaRPr lang="de-CH" sz="2400" dirty="0">
                <a:latin typeface="Yanone Kaffeesatz Light" panose="02000000000000000000" pitchFamily="2" charset="0"/>
              </a:endParaRPr>
            </a:p>
          </p:txBody>
        </p:sp>
        <p:sp>
          <p:nvSpPr>
            <p:cNvPr id="48" name="Rectangle 47">
              <a:extLst>
                <a:ext uri="{FF2B5EF4-FFF2-40B4-BE49-F238E27FC236}">
                  <a16:creationId xmlns:a16="http://schemas.microsoft.com/office/drawing/2014/main" id="{E8A25273-C408-4B34-A01B-2D5670D72142}"/>
                </a:ext>
              </a:extLst>
            </p:cNvPr>
            <p:cNvSpPr/>
            <p:nvPr/>
          </p:nvSpPr>
          <p:spPr>
            <a:xfrm>
              <a:off x="3936736" y="4136288"/>
              <a:ext cx="1425609" cy="7073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err="1">
                  <a:latin typeface="Yanone Kaffeesatz Light" panose="02000000000000000000" pitchFamily="2" charset="0"/>
                </a:rPr>
                <a:t>ChocolateOrder</a:t>
              </a:r>
              <a:endParaRPr lang="de-CH" sz="2400" dirty="0">
                <a:latin typeface="Yanone Kaffeesatz Light" panose="02000000000000000000" pitchFamily="2" charset="0"/>
              </a:endParaRPr>
            </a:p>
          </p:txBody>
        </p:sp>
        <p:sp>
          <p:nvSpPr>
            <p:cNvPr id="49" name="Rectangle 48">
              <a:extLst>
                <a:ext uri="{FF2B5EF4-FFF2-40B4-BE49-F238E27FC236}">
                  <a16:creationId xmlns:a16="http://schemas.microsoft.com/office/drawing/2014/main" id="{4A975999-5F52-42C2-838A-E4BEEE040FE3}"/>
                </a:ext>
              </a:extLst>
            </p:cNvPr>
            <p:cNvSpPr/>
            <p:nvPr/>
          </p:nvSpPr>
          <p:spPr>
            <a:xfrm>
              <a:off x="5423981" y="2935088"/>
              <a:ext cx="1231768" cy="11894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err="1">
                  <a:latin typeface="Yanone Kaffeesatz Light" panose="02000000000000000000" pitchFamily="2" charset="0"/>
                </a:rPr>
                <a:t>ChocolateOrder</a:t>
              </a:r>
              <a:br>
                <a:rPr lang="en-US" sz="1600" dirty="0">
                  <a:latin typeface="Yanone Kaffeesatz Light" panose="02000000000000000000" pitchFamily="2" charset="0"/>
                </a:rPr>
              </a:br>
              <a:r>
                <a:rPr lang="en-US" sz="1600" dirty="0" err="1">
                  <a:latin typeface="Yanone Kaffeesatz Light" panose="02000000000000000000" pitchFamily="2" charset="0"/>
                </a:rPr>
                <a:t>ProcessManager</a:t>
              </a:r>
              <a:endParaRPr lang="de-CH" sz="1600" dirty="0">
                <a:latin typeface="Yanone Kaffeesatz Light" panose="02000000000000000000" pitchFamily="2" charset="0"/>
              </a:endParaRPr>
            </a:p>
          </p:txBody>
        </p:sp>
      </p:grpSp>
      <p:sp>
        <p:nvSpPr>
          <p:cNvPr id="70" name="TextBox 69">
            <a:extLst>
              <a:ext uri="{FF2B5EF4-FFF2-40B4-BE49-F238E27FC236}">
                <a16:creationId xmlns:a16="http://schemas.microsoft.com/office/drawing/2014/main" id="{C00814D7-C300-479A-BDAF-85764266F0F3}"/>
              </a:ext>
            </a:extLst>
          </p:cNvPr>
          <p:cNvSpPr txBox="1"/>
          <p:nvPr/>
        </p:nvSpPr>
        <p:spPr>
          <a:xfrm>
            <a:off x="3858288" y="1872232"/>
            <a:ext cx="136447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Backend (</a:t>
            </a:r>
            <a:r>
              <a:rPr lang="en-US" sz="1600" dirty="0" err="1">
                <a:solidFill>
                  <a:schemeClr val="accent3"/>
                </a:solidFill>
                <a:latin typeface="Yanone Kaffeesatz Regular" panose="02000000000000000000" pitchFamily="2" charset="0"/>
              </a:rPr>
              <a:t>Stateful</a:t>
            </a:r>
            <a:r>
              <a:rPr lang="en-US" sz="1600" dirty="0">
                <a:solidFill>
                  <a:schemeClr val="accent3"/>
                </a:solidFill>
                <a:latin typeface="Yanone Kaffeesatz Regular" panose="02000000000000000000" pitchFamily="2" charset="0"/>
              </a:rPr>
              <a:t>)</a:t>
            </a:r>
            <a:endParaRPr lang="de-CH" sz="1600" dirty="0">
              <a:solidFill>
                <a:schemeClr val="accent3"/>
              </a:solidFill>
              <a:latin typeface="Yanone Kaffeesatz Regular" panose="02000000000000000000" pitchFamily="2" charset="0"/>
            </a:endParaRPr>
          </a:p>
        </p:txBody>
      </p:sp>
      <p:grpSp>
        <p:nvGrpSpPr>
          <p:cNvPr id="72" name="Group 71">
            <a:extLst>
              <a:ext uri="{FF2B5EF4-FFF2-40B4-BE49-F238E27FC236}">
                <a16:creationId xmlns:a16="http://schemas.microsoft.com/office/drawing/2014/main" id="{0DBEAD44-1C43-46B2-BBB1-E1E9EC9B0EB8}"/>
              </a:ext>
            </a:extLst>
          </p:cNvPr>
          <p:cNvGrpSpPr/>
          <p:nvPr/>
        </p:nvGrpSpPr>
        <p:grpSpPr>
          <a:xfrm>
            <a:off x="7299915" y="1165586"/>
            <a:ext cx="4486923" cy="4716966"/>
            <a:chOff x="7054589" y="1165586"/>
            <a:chExt cx="4486923" cy="4716966"/>
          </a:xfrm>
        </p:grpSpPr>
        <p:sp>
          <p:nvSpPr>
            <p:cNvPr id="53" name="Rectangle 52">
              <a:extLst>
                <a:ext uri="{FF2B5EF4-FFF2-40B4-BE49-F238E27FC236}">
                  <a16:creationId xmlns:a16="http://schemas.microsoft.com/office/drawing/2014/main" id="{1B85D2F4-81DF-4098-A69E-243879E4C001}"/>
                </a:ext>
              </a:extLst>
            </p:cNvPr>
            <p:cNvSpPr/>
            <p:nvPr/>
          </p:nvSpPr>
          <p:spPr>
            <a:xfrm>
              <a:off x="7054589" y="1165586"/>
              <a:ext cx="4486923"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5" name="Rectangle 54">
              <a:extLst>
                <a:ext uri="{FF2B5EF4-FFF2-40B4-BE49-F238E27FC236}">
                  <a16:creationId xmlns:a16="http://schemas.microsoft.com/office/drawing/2014/main" id="{D8B3BBA4-D79D-43A6-8F6B-53DD56CCBC2A}"/>
                </a:ext>
              </a:extLst>
            </p:cNvPr>
            <p:cNvSpPr/>
            <p:nvPr/>
          </p:nvSpPr>
          <p:spPr>
            <a:xfrm>
              <a:off x="8564759" y="2279975"/>
              <a:ext cx="1422026" cy="7073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56" name="Cylinder 55">
              <a:extLst>
                <a:ext uri="{FF2B5EF4-FFF2-40B4-BE49-F238E27FC236}">
                  <a16:creationId xmlns:a16="http://schemas.microsoft.com/office/drawing/2014/main" id="{9A88068F-823D-4793-A4BD-2D64DE9F7FBA}"/>
                </a:ext>
              </a:extLst>
            </p:cNvPr>
            <p:cNvSpPr/>
            <p:nvPr/>
          </p:nvSpPr>
          <p:spPr>
            <a:xfrm rot="16200000">
              <a:off x="7431744" y="2172366"/>
              <a:ext cx="586631" cy="900000"/>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33000</a:t>
              </a:r>
              <a:endParaRPr lang="de-CH" sz="2400" dirty="0">
                <a:latin typeface="Yanone Kaffeesatz Light" panose="02000000000000000000" pitchFamily="2" charset="0"/>
              </a:endParaRPr>
            </a:p>
          </p:txBody>
        </p:sp>
        <p:sp>
          <p:nvSpPr>
            <p:cNvPr id="57" name="Cylinder 56">
              <a:extLst>
                <a:ext uri="{FF2B5EF4-FFF2-40B4-BE49-F238E27FC236}">
                  <a16:creationId xmlns:a16="http://schemas.microsoft.com/office/drawing/2014/main" id="{1430C4CD-76EC-4A44-9A4D-05EACD1E1B48}"/>
                </a:ext>
              </a:extLst>
            </p:cNvPr>
            <p:cNvSpPr/>
            <p:nvPr/>
          </p:nvSpPr>
          <p:spPr>
            <a:xfrm rot="16200000">
              <a:off x="7431659" y="3113729"/>
              <a:ext cx="586800" cy="900000"/>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66000</a:t>
              </a:r>
              <a:endParaRPr lang="de-CH" sz="2000" dirty="0">
                <a:latin typeface="Yanone Kaffeesatz Light" panose="02000000000000000000" pitchFamily="2" charset="0"/>
              </a:endParaRPr>
            </a:p>
          </p:txBody>
        </p:sp>
        <p:sp>
          <p:nvSpPr>
            <p:cNvPr id="58" name="Cylinder 57">
              <a:extLst>
                <a:ext uri="{FF2B5EF4-FFF2-40B4-BE49-F238E27FC236}">
                  <a16:creationId xmlns:a16="http://schemas.microsoft.com/office/drawing/2014/main" id="{D35E8312-07A0-4926-928D-88A0F3504F3F}"/>
                </a:ext>
              </a:extLst>
            </p:cNvPr>
            <p:cNvSpPr/>
            <p:nvPr/>
          </p:nvSpPr>
          <p:spPr>
            <a:xfrm rot="16200000">
              <a:off x="7431659" y="4055175"/>
              <a:ext cx="586800" cy="900000"/>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99000</a:t>
              </a:r>
              <a:endParaRPr lang="de-CH" sz="2400" dirty="0">
                <a:latin typeface="Yanone Kaffeesatz Light" panose="02000000000000000000" pitchFamily="2" charset="0"/>
              </a:endParaRPr>
            </a:p>
          </p:txBody>
        </p:sp>
        <p:sp>
          <p:nvSpPr>
            <p:cNvPr id="59" name="TextBox 58">
              <a:extLst>
                <a:ext uri="{FF2B5EF4-FFF2-40B4-BE49-F238E27FC236}">
                  <a16:creationId xmlns:a16="http://schemas.microsoft.com/office/drawing/2014/main" id="{988B19FD-4763-445D-8E57-3345F4DCB2CF}"/>
                </a:ext>
              </a:extLst>
            </p:cNvPr>
            <p:cNvSpPr txBox="1"/>
            <p:nvPr/>
          </p:nvSpPr>
          <p:spPr>
            <a:xfrm>
              <a:off x="7204481" y="1238350"/>
              <a:ext cx="1864613" cy="400110"/>
            </a:xfrm>
            <a:prstGeom prst="rect">
              <a:avLst/>
            </a:prstGeom>
            <a:noFill/>
          </p:spPr>
          <p:txBody>
            <a:bodyPr wrap="none" rtlCol="0">
              <a:spAutoFit/>
            </a:bodyPr>
            <a:lstStyle/>
            <a:p>
              <a:r>
                <a:rPr lang="en-US" sz="2000" dirty="0">
                  <a:solidFill>
                    <a:schemeClr val="accent3"/>
                  </a:solidFill>
                  <a:latin typeface="Yanone Kaffeesatz Regular" panose="02000000000000000000" pitchFamily="2" charset="0"/>
                </a:rPr>
                <a:t>Shipping Microservice</a:t>
              </a:r>
              <a:endParaRPr lang="de-CH" sz="2000" dirty="0">
                <a:solidFill>
                  <a:schemeClr val="accent3"/>
                </a:solidFill>
                <a:latin typeface="Yanone Kaffeesatz Regular" panose="02000000000000000000" pitchFamily="2" charset="0"/>
              </a:endParaRPr>
            </a:p>
          </p:txBody>
        </p:sp>
        <p:sp>
          <p:nvSpPr>
            <p:cNvPr id="62" name="Rectangle 61">
              <a:extLst>
                <a:ext uri="{FF2B5EF4-FFF2-40B4-BE49-F238E27FC236}">
                  <a16:creationId xmlns:a16="http://schemas.microsoft.com/office/drawing/2014/main" id="{A67644E7-2BA4-4E68-BD05-BB6E67570C39}"/>
                </a:ext>
              </a:extLst>
            </p:cNvPr>
            <p:cNvSpPr/>
            <p:nvPr/>
          </p:nvSpPr>
          <p:spPr>
            <a:xfrm>
              <a:off x="7194916" y="1794868"/>
              <a:ext cx="1072883" cy="400514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3" name="TextBox 62">
              <a:extLst>
                <a:ext uri="{FF2B5EF4-FFF2-40B4-BE49-F238E27FC236}">
                  <a16:creationId xmlns:a16="http://schemas.microsoft.com/office/drawing/2014/main" id="{099DA100-B7DF-418B-B24F-9F9F1F3538B0}"/>
                </a:ext>
              </a:extLst>
            </p:cNvPr>
            <p:cNvSpPr txBox="1"/>
            <p:nvPr/>
          </p:nvSpPr>
          <p:spPr>
            <a:xfrm>
              <a:off x="7425938" y="1869205"/>
              <a:ext cx="598241"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Broker</a:t>
              </a:r>
              <a:endParaRPr lang="de-CH" sz="1600" dirty="0">
                <a:solidFill>
                  <a:schemeClr val="accent3"/>
                </a:solidFill>
                <a:latin typeface="Yanone Kaffeesatz Regular" panose="02000000000000000000" pitchFamily="2" charset="0"/>
              </a:endParaRPr>
            </a:p>
          </p:txBody>
        </p:sp>
        <p:sp>
          <p:nvSpPr>
            <p:cNvPr id="64" name="Rectangle 63">
              <a:extLst>
                <a:ext uri="{FF2B5EF4-FFF2-40B4-BE49-F238E27FC236}">
                  <a16:creationId xmlns:a16="http://schemas.microsoft.com/office/drawing/2014/main" id="{6635260B-1997-4535-9443-2EB93C5E29B6}"/>
                </a:ext>
              </a:extLst>
            </p:cNvPr>
            <p:cNvSpPr/>
            <p:nvPr/>
          </p:nvSpPr>
          <p:spPr>
            <a:xfrm>
              <a:off x="8406081" y="1805541"/>
              <a:ext cx="2923641" cy="400514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6" name="TextBox 65">
              <a:extLst>
                <a:ext uri="{FF2B5EF4-FFF2-40B4-BE49-F238E27FC236}">
                  <a16:creationId xmlns:a16="http://schemas.microsoft.com/office/drawing/2014/main" id="{2018F58E-7B5C-4A17-96D0-827AC3561AF4}"/>
                </a:ext>
              </a:extLst>
            </p:cNvPr>
            <p:cNvSpPr txBox="1"/>
            <p:nvPr/>
          </p:nvSpPr>
          <p:spPr>
            <a:xfrm>
              <a:off x="8406081" y="5156259"/>
              <a:ext cx="2886537" cy="369332"/>
            </a:xfrm>
            <a:prstGeom prst="rect">
              <a:avLst/>
            </a:prstGeom>
            <a:noFill/>
          </p:spPr>
          <p:txBody>
            <a:bodyPr wrap="square" rtlCol="0">
              <a:spAutoFit/>
            </a:bodyPr>
            <a:lstStyle/>
            <a:p>
              <a:pPr algn="ctr"/>
              <a:r>
                <a:rPr lang="en-US" dirty="0">
                  <a:solidFill>
                    <a:schemeClr val="accent2"/>
                  </a:solidFill>
                  <a:latin typeface="Yanone Kaffeesatz Regular" panose="02000000000000000000" pitchFamily="2" charset="0"/>
                </a:rPr>
                <a:t>Receiver Side Distribution</a:t>
              </a:r>
              <a:endParaRPr lang="de-CH" dirty="0">
                <a:solidFill>
                  <a:schemeClr val="accent2"/>
                </a:solidFill>
                <a:latin typeface="Yanone Kaffeesatz Regular" panose="02000000000000000000" pitchFamily="2" charset="0"/>
              </a:endParaRPr>
            </a:p>
          </p:txBody>
        </p:sp>
        <p:sp>
          <p:nvSpPr>
            <p:cNvPr id="67" name="Rectangle 66">
              <a:extLst>
                <a:ext uri="{FF2B5EF4-FFF2-40B4-BE49-F238E27FC236}">
                  <a16:creationId xmlns:a16="http://schemas.microsoft.com/office/drawing/2014/main" id="{CB4ABDE6-B5F0-498F-B371-2B72647E7064}"/>
                </a:ext>
              </a:extLst>
            </p:cNvPr>
            <p:cNvSpPr/>
            <p:nvPr/>
          </p:nvSpPr>
          <p:spPr>
            <a:xfrm>
              <a:off x="8561176" y="3220169"/>
              <a:ext cx="1425609" cy="7073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68" name="Rectangle 67">
              <a:extLst>
                <a:ext uri="{FF2B5EF4-FFF2-40B4-BE49-F238E27FC236}">
                  <a16:creationId xmlns:a16="http://schemas.microsoft.com/office/drawing/2014/main" id="{59091795-F939-4432-B43C-C37E536018EC}"/>
                </a:ext>
              </a:extLst>
            </p:cNvPr>
            <p:cNvSpPr/>
            <p:nvPr/>
          </p:nvSpPr>
          <p:spPr>
            <a:xfrm>
              <a:off x="8561176" y="4143934"/>
              <a:ext cx="1425609" cy="7073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71" name="TextBox 70">
              <a:extLst>
                <a:ext uri="{FF2B5EF4-FFF2-40B4-BE49-F238E27FC236}">
                  <a16:creationId xmlns:a16="http://schemas.microsoft.com/office/drawing/2014/main" id="{98DFE652-68DA-46A1-ABB7-56A2C73ACB72}"/>
                </a:ext>
              </a:extLst>
            </p:cNvPr>
            <p:cNvSpPr txBox="1"/>
            <p:nvPr/>
          </p:nvSpPr>
          <p:spPr>
            <a:xfrm>
              <a:off x="8484873" y="1869205"/>
              <a:ext cx="136447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Backend (</a:t>
              </a:r>
              <a:r>
                <a:rPr lang="en-US" sz="1600" dirty="0" err="1">
                  <a:solidFill>
                    <a:schemeClr val="accent3"/>
                  </a:solidFill>
                  <a:latin typeface="Yanone Kaffeesatz Regular" panose="02000000000000000000" pitchFamily="2" charset="0"/>
                </a:rPr>
                <a:t>Stateful</a:t>
              </a:r>
              <a:r>
                <a:rPr lang="en-US" sz="1600" dirty="0">
                  <a:solidFill>
                    <a:schemeClr val="accent3"/>
                  </a:solidFill>
                  <a:latin typeface="Yanone Kaffeesatz Regular" panose="02000000000000000000" pitchFamily="2" charset="0"/>
                </a:rPr>
                <a:t>)</a:t>
              </a:r>
              <a:endParaRPr lang="de-CH" sz="1600" dirty="0">
                <a:solidFill>
                  <a:schemeClr val="accent3"/>
                </a:solidFill>
                <a:latin typeface="Yanone Kaffeesatz Regular" panose="02000000000000000000" pitchFamily="2" charset="0"/>
              </a:endParaRPr>
            </a:p>
          </p:txBody>
        </p:sp>
      </p:grpSp>
    </p:spTree>
    <p:extLst>
      <p:ext uri="{BB962C8B-B14F-4D97-AF65-F5344CB8AC3E}">
        <p14:creationId xmlns:p14="http://schemas.microsoft.com/office/powerpoint/2010/main" val="181751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14855104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4" name="Rectangle 3"/>
          <p:cNvSpPr/>
          <p:nvPr/>
        </p:nvSpPr>
        <p:spPr>
          <a:xfrm>
            <a:off x="6485271" y="810795"/>
            <a:ext cx="5706729" cy="5632311"/>
          </a:xfrm>
          <a:prstGeom prst="rect">
            <a:avLst/>
          </a:prstGeom>
        </p:spPr>
        <p:txBody>
          <a:bodyPr wrap="square">
            <a:spAutoFit/>
          </a:bodyPr>
          <a:lstStyle/>
          <a:p>
            <a:r>
              <a:rPr lang="en-US" sz="3600" dirty="0">
                <a:solidFill>
                  <a:schemeClr val="tx2"/>
                </a:solidFill>
                <a:latin typeface="Yanone Kaffeesatz Regular" panose="02000000000000000000" pitchFamily="2" charset="0"/>
              </a:rPr>
              <a:t>It is always more difficult than </a:t>
            </a:r>
            <a:r>
              <a:rPr lang="en-US" sz="3600" dirty="0">
                <a:solidFill>
                  <a:schemeClr val="accent4"/>
                </a:solidFill>
                <a:latin typeface="Yanone Kaffeesatz Regular" panose="02000000000000000000" pitchFamily="2" charset="0"/>
              </a:rPr>
              <a:t>Microsoft </a:t>
            </a:r>
            <a:r>
              <a:rPr lang="en-US" sz="3600" dirty="0">
                <a:solidFill>
                  <a:schemeClr val="tx2"/>
                </a:solidFill>
                <a:latin typeface="Yanone Kaffeesatz Regular" panose="02000000000000000000" pitchFamily="2" charset="0"/>
              </a:rPr>
              <a:t>tells you ;)</a:t>
            </a:r>
          </a:p>
          <a:p>
            <a:endParaRPr lang="en-US" sz="3600" dirty="0">
              <a:solidFill>
                <a:schemeClr val="accent4"/>
              </a:solidFill>
              <a:latin typeface="Yanone Kaffeesatz Regular" panose="02000000000000000000" pitchFamily="2" charset="0"/>
            </a:endParaRPr>
          </a:p>
          <a:p>
            <a:r>
              <a:rPr lang="en-US" sz="3600" dirty="0" err="1">
                <a:solidFill>
                  <a:schemeClr val="tx2"/>
                </a:solidFill>
                <a:latin typeface="Yanone Kaffeesatz Regular" panose="02000000000000000000" pitchFamily="2" charset="0"/>
              </a:rPr>
              <a:t>Stateful</a:t>
            </a:r>
            <a:r>
              <a:rPr lang="en-US" sz="3600" dirty="0">
                <a:solidFill>
                  <a:schemeClr val="tx2"/>
                </a:solidFill>
                <a:latin typeface="Yanone Kaffeesatz Regular" panose="02000000000000000000" pitchFamily="2" charset="0"/>
              </a:rPr>
              <a:t> computation with low latency requires </a:t>
            </a:r>
            <a:r>
              <a:rPr lang="en-US" sz="3600" dirty="0">
                <a:solidFill>
                  <a:schemeClr val="accent4"/>
                </a:solidFill>
                <a:latin typeface="Yanone Kaffeesatz Regular" panose="02000000000000000000" pitchFamily="2" charset="0"/>
              </a:rPr>
              <a:t>smart routing</a:t>
            </a:r>
            <a:endParaRPr lang="en-US" sz="3600" dirty="0">
              <a:solidFill>
                <a:schemeClr val="tx2"/>
              </a:solidFill>
              <a:latin typeface="Yanone Kaffeesatz Regular" panose="02000000000000000000" pitchFamily="2" charset="0"/>
            </a:endParaRPr>
          </a:p>
          <a:p>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Service Fabric with stateless and </a:t>
            </a:r>
            <a:r>
              <a:rPr lang="en-US" sz="3600" dirty="0" err="1">
                <a:solidFill>
                  <a:schemeClr val="accent4"/>
                </a:solidFill>
                <a:latin typeface="Yanone Kaffeesatz Regular" panose="02000000000000000000" pitchFamily="2" charset="0"/>
              </a:rPr>
              <a:t>stateful</a:t>
            </a:r>
            <a:r>
              <a:rPr lang="en-US" sz="3600" dirty="0">
                <a:solidFill>
                  <a:schemeClr val="tx2"/>
                </a:solidFill>
                <a:latin typeface="Yanone Kaffeesatz Regular" panose="02000000000000000000" pitchFamily="2" charset="0"/>
              </a:rPr>
              <a:t> services </a:t>
            </a:r>
            <a:r>
              <a:rPr lang="en-US" sz="3600" dirty="0">
                <a:solidFill>
                  <a:schemeClr val="accent4"/>
                </a:solidFill>
                <a:latin typeface="Yanone Kaffeesatz Regular" panose="02000000000000000000" pitchFamily="2" charset="0"/>
              </a:rPr>
              <a:t>combined with</a:t>
            </a:r>
            <a:r>
              <a:rPr lang="en-US" sz="3600" dirty="0">
                <a:solidFill>
                  <a:schemeClr val="tx2"/>
                </a:solidFill>
                <a:latin typeface="Yanone Kaffeesatz Regular" panose="02000000000000000000" pitchFamily="2" charset="0"/>
              </a:rPr>
              <a:t> </a:t>
            </a:r>
            <a:r>
              <a:rPr lang="en-US" sz="3600" dirty="0">
                <a:solidFill>
                  <a:schemeClr val="accent4"/>
                </a:solidFill>
                <a:latin typeface="Yanone Kaffeesatz Regular" panose="02000000000000000000" pitchFamily="2" charset="0"/>
              </a:rPr>
              <a:t>messaging</a:t>
            </a:r>
            <a:r>
              <a:rPr lang="en-US" sz="3600" dirty="0">
                <a:solidFill>
                  <a:schemeClr val="tx2"/>
                </a:solidFill>
                <a:latin typeface="Yanone Kaffeesatz Regular" panose="02000000000000000000" pitchFamily="2" charset="0"/>
              </a:rPr>
              <a:t> gives you best of two worlds</a:t>
            </a:r>
          </a:p>
        </p:txBody>
      </p:sp>
    </p:spTree>
    <p:extLst>
      <p:ext uri="{BB962C8B-B14F-4D97-AF65-F5344CB8AC3E}">
        <p14:creationId xmlns:p14="http://schemas.microsoft.com/office/powerpoint/2010/main" val="243618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6734" y="2560320"/>
            <a:ext cx="5359179" cy="1876508"/>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bg1"/>
              </a:solidFill>
            </a:endParaRPr>
          </a:p>
        </p:txBody>
      </p:sp>
      <p:sp>
        <p:nvSpPr>
          <p:cNvPr id="3" name="Rectangle 2"/>
          <p:cNvSpPr/>
          <p:nvPr/>
        </p:nvSpPr>
        <p:spPr>
          <a:xfrm>
            <a:off x="428224" y="2828835"/>
            <a:ext cx="3034805" cy="1200329"/>
          </a:xfrm>
          <a:prstGeom prst="rect">
            <a:avLst/>
          </a:prstGeom>
        </p:spPr>
        <p:txBody>
          <a:bodyPr wrap="none">
            <a:spAutoFit/>
          </a:bodyPr>
          <a:lstStyle/>
          <a:p>
            <a:r>
              <a:rPr lang="de-CH" sz="3600" dirty="0">
                <a:solidFill>
                  <a:schemeClr val="tx2"/>
                </a:solidFill>
                <a:latin typeface="Yanone Kaffeesatz Regular" panose="02000000000000000000" pitchFamily="2" charset="0"/>
              </a:rPr>
              <a:t>docs.particular.net/</a:t>
            </a:r>
            <a:br>
              <a:rPr lang="de-CH" sz="3600" dirty="0">
                <a:solidFill>
                  <a:schemeClr val="tx2"/>
                </a:solidFill>
                <a:latin typeface="Yanone Kaffeesatz Regular" panose="02000000000000000000" pitchFamily="2" charset="0"/>
              </a:rPr>
            </a:br>
            <a:r>
              <a:rPr lang="de-CH" sz="3600" dirty="0">
                <a:solidFill>
                  <a:schemeClr val="accent4"/>
                </a:solidFill>
                <a:latin typeface="Yanone Kaffeesatz Regular" panose="02000000000000000000" pitchFamily="2" charset="0"/>
              </a:rPr>
              <a:t>tutorials/quickstart</a:t>
            </a:r>
          </a:p>
        </p:txBody>
      </p:sp>
      <p:pic>
        <p:nvPicPr>
          <p:cNvPr id="5" name="Picture 4">
            <a:extLst>
              <a:ext uri="{FF2B5EF4-FFF2-40B4-BE49-F238E27FC236}">
                <a16:creationId xmlns:a16="http://schemas.microsoft.com/office/drawing/2014/main" id="{C82DB241-DD1A-4C0E-8A6B-BB8AE7AEE020}"/>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3684519" y="-1"/>
            <a:ext cx="8525332" cy="6858000"/>
          </a:xfrm>
          <a:prstGeom prst="rect">
            <a:avLst/>
          </a:prstGeom>
        </p:spPr>
      </p:pic>
    </p:spTree>
    <p:extLst>
      <p:ext uri="{BB962C8B-B14F-4D97-AF65-F5344CB8AC3E}">
        <p14:creationId xmlns:p14="http://schemas.microsoft.com/office/powerpoint/2010/main" val="22286125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6734" y="2560320"/>
            <a:ext cx="7577192" cy="1604426"/>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bg1"/>
              </a:solidFill>
            </a:endParaRPr>
          </a:p>
        </p:txBody>
      </p:sp>
      <p:grpSp>
        <p:nvGrpSpPr>
          <p:cNvPr id="9" name="Group 8"/>
          <p:cNvGrpSpPr/>
          <p:nvPr/>
        </p:nvGrpSpPr>
        <p:grpSpPr>
          <a:xfrm>
            <a:off x="4846833" y="0"/>
            <a:ext cx="6317165" cy="6785517"/>
            <a:chOff x="2266007" y="137946"/>
            <a:chExt cx="9908361" cy="10617393"/>
          </a:xfrm>
        </p:grpSpPr>
        <p:pic>
          <p:nvPicPr>
            <p:cNvPr id="5" name="Picture 4"/>
            <p:cNvPicPr>
              <a:picLocks noChangeAspect="1"/>
            </p:cNvPicPr>
            <p:nvPr/>
          </p:nvPicPr>
          <p:blipFill>
            <a:blip r:embed="rId2">
              <a:grayscl/>
            </a:blip>
            <a:stretch>
              <a:fillRect/>
            </a:stretch>
          </p:blipFill>
          <p:spPr>
            <a:xfrm>
              <a:off x="2344063" y="137946"/>
              <a:ext cx="9830305" cy="3759393"/>
            </a:xfrm>
            <a:prstGeom prst="rect">
              <a:avLst/>
            </a:prstGeom>
          </p:spPr>
        </p:pic>
        <p:pic>
          <p:nvPicPr>
            <p:cNvPr id="6" name="Picture 5"/>
            <p:cNvPicPr>
              <a:picLocks noChangeAspect="1"/>
            </p:cNvPicPr>
            <p:nvPr/>
          </p:nvPicPr>
          <p:blipFill>
            <a:blip r:embed="rId3">
              <a:grayscl/>
            </a:blip>
            <a:stretch>
              <a:fillRect/>
            </a:stretch>
          </p:blipFill>
          <p:spPr>
            <a:xfrm>
              <a:off x="9717566" y="3897339"/>
              <a:ext cx="2451226" cy="3429176"/>
            </a:xfrm>
            <a:prstGeom prst="rect">
              <a:avLst/>
            </a:prstGeom>
          </p:spPr>
        </p:pic>
        <p:pic>
          <p:nvPicPr>
            <p:cNvPr id="8" name="Picture 7"/>
            <p:cNvPicPr>
              <a:picLocks noChangeAspect="1"/>
            </p:cNvPicPr>
            <p:nvPr/>
          </p:nvPicPr>
          <p:blipFill>
            <a:blip r:embed="rId4">
              <a:grayscl/>
            </a:blip>
            <a:stretch>
              <a:fillRect/>
            </a:stretch>
          </p:blipFill>
          <p:spPr>
            <a:xfrm>
              <a:off x="2266007" y="3897339"/>
              <a:ext cx="7129903" cy="6858000"/>
            </a:xfrm>
            <a:prstGeom prst="rect">
              <a:avLst/>
            </a:prstGeom>
          </p:spPr>
        </p:pic>
      </p:grpSp>
      <p:sp>
        <p:nvSpPr>
          <p:cNvPr id="3" name="Rectangle 2"/>
          <p:cNvSpPr/>
          <p:nvPr/>
        </p:nvSpPr>
        <p:spPr>
          <a:xfrm>
            <a:off x="428224" y="2828835"/>
            <a:ext cx="6609502" cy="1200329"/>
          </a:xfrm>
          <a:prstGeom prst="rect">
            <a:avLst/>
          </a:prstGeom>
          <a:solidFill>
            <a:schemeClr val="bg1">
              <a:alpha val="80000"/>
            </a:schemeClr>
          </a:solidFill>
        </p:spPr>
        <p:txBody>
          <a:bodyPr wrap="none">
            <a:spAutoFit/>
          </a:bodyPr>
          <a:lstStyle/>
          <a:p>
            <a:r>
              <a:rPr lang="de-CH" sz="3600" dirty="0">
                <a:solidFill>
                  <a:schemeClr val="tx2"/>
                </a:solidFill>
                <a:latin typeface="Yanone Kaffeesatz Regular" panose="02000000000000000000" pitchFamily="2" charset="0"/>
              </a:rPr>
              <a:t>docs.particular.net/</a:t>
            </a:r>
            <a:br>
              <a:rPr lang="de-CH" sz="3600" dirty="0">
                <a:solidFill>
                  <a:schemeClr val="tx2"/>
                </a:solidFill>
                <a:latin typeface="Yanone Kaffeesatz Regular" panose="02000000000000000000" pitchFamily="2" charset="0"/>
              </a:rPr>
            </a:br>
            <a:r>
              <a:rPr lang="de-CH" sz="3600" dirty="0" err="1">
                <a:solidFill>
                  <a:schemeClr val="accent4"/>
                </a:solidFill>
                <a:latin typeface="Yanone Kaffeesatz Regular" panose="02000000000000000000" pitchFamily="2" charset="0"/>
              </a:rPr>
              <a:t>samples</a:t>
            </a:r>
            <a:r>
              <a:rPr lang="de-CH" sz="3600" dirty="0">
                <a:solidFill>
                  <a:schemeClr val="accent4"/>
                </a:solidFill>
                <a:latin typeface="Yanone Kaffeesatz Regular" panose="02000000000000000000" pitchFamily="2" charset="0"/>
              </a:rPr>
              <a:t>/</a:t>
            </a:r>
            <a:r>
              <a:rPr lang="de-CH" sz="3600" dirty="0" err="1">
                <a:solidFill>
                  <a:schemeClr val="accent4"/>
                </a:solidFill>
                <a:latin typeface="Yanone Kaffeesatz Regular" panose="02000000000000000000" pitchFamily="2" charset="0"/>
              </a:rPr>
              <a:t>azure</a:t>
            </a:r>
            <a:r>
              <a:rPr lang="de-CH" sz="3600" dirty="0">
                <a:solidFill>
                  <a:schemeClr val="accent4"/>
                </a:solidFill>
                <a:latin typeface="Yanone Kaffeesatz Regular" panose="02000000000000000000" pitchFamily="2" charset="0"/>
              </a:rPr>
              <a:t>/</a:t>
            </a:r>
            <a:r>
              <a:rPr lang="de-CH" sz="3600" dirty="0" err="1">
                <a:solidFill>
                  <a:schemeClr val="accent4"/>
                </a:solidFill>
                <a:latin typeface="Yanone Kaffeesatz Regular" panose="02000000000000000000" pitchFamily="2" charset="0"/>
              </a:rPr>
              <a:t>azure</a:t>
            </a:r>
            <a:r>
              <a:rPr lang="de-CH" sz="3600" dirty="0">
                <a:solidFill>
                  <a:schemeClr val="accent4"/>
                </a:solidFill>
                <a:latin typeface="Yanone Kaffeesatz Regular" panose="02000000000000000000" pitchFamily="2" charset="0"/>
              </a:rPr>
              <a:t>-service-</a:t>
            </a:r>
            <a:r>
              <a:rPr lang="de-CH" sz="3600" dirty="0" err="1">
                <a:solidFill>
                  <a:schemeClr val="accent4"/>
                </a:solidFill>
                <a:latin typeface="Yanone Kaffeesatz Regular" panose="02000000000000000000" pitchFamily="2" charset="0"/>
              </a:rPr>
              <a:t>fabric</a:t>
            </a:r>
            <a:r>
              <a:rPr lang="de-CH" sz="3600" dirty="0">
                <a:solidFill>
                  <a:schemeClr val="accent4"/>
                </a:solidFill>
                <a:latin typeface="Yanone Kaffeesatz Regular" panose="02000000000000000000" pitchFamily="2" charset="0"/>
              </a:rPr>
              <a:t>-routing/</a:t>
            </a:r>
          </a:p>
        </p:txBody>
      </p:sp>
    </p:spTree>
    <p:extLst>
      <p:ext uri="{BB962C8B-B14F-4D97-AF65-F5344CB8AC3E}">
        <p14:creationId xmlns:p14="http://schemas.microsoft.com/office/powerpoint/2010/main" val="37938132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9860392"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github.com/danielmarbach/</a:t>
            </a:r>
            <a:r>
              <a:rPr lang="en-US" sz="5400" dirty="0" err="1">
                <a:solidFill>
                  <a:schemeClr val="accent4"/>
                </a:solidFill>
                <a:latin typeface="Yanone Kaffeesatz Regular" panose="02000000000000000000" pitchFamily="2" charset="0"/>
              </a:rPr>
              <a:t>Microservices.ServiceFabric</a:t>
            </a:r>
            <a:endParaRPr lang="de-CH" sz="5400" dirty="0">
              <a:solidFill>
                <a:schemeClr val="accent4"/>
              </a:solidFill>
              <a:latin typeface="Yanone Kaffeesatz Regular" panose="02000000000000000000" pitchFamily="2" charset="0"/>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Software Engineer</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MVP</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895952" y="2228758"/>
            <a:ext cx="4374682" cy="2916455"/>
          </a:xfrm>
          <a:prstGeom prst="rect">
            <a:avLst/>
          </a:prstGeom>
        </p:spPr>
      </p:pic>
    </p:spTree>
    <p:extLst>
      <p:ext uri="{BB962C8B-B14F-4D97-AF65-F5344CB8AC3E}">
        <p14:creationId xmlns:p14="http://schemas.microsoft.com/office/powerpoint/2010/main" val="36012799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860849" y="1979341"/>
            <a:ext cx="8901481" cy="3600000"/>
            <a:chOff x="1894303" y="1639228"/>
            <a:chExt cx="8901481" cy="360000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aturation sat="0"/>
                      </a14:imgEffect>
                      <a14:imgEffect>
                        <a14:brightnessContrast bright="40000" contrast="20000"/>
                      </a14:imgEffect>
                    </a14:imgLayer>
                  </a14:imgProps>
                </a:ext>
              </a:extLst>
            </a:blip>
            <a:stretch>
              <a:fillRect/>
            </a:stretch>
          </p:blipFill>
          <p:spPr>
            <a:xfrm>
              <a:off x="1894303" y="1639228"/>
              <a:ext cx="2700000" cy="3600000"/>
            </a:xfrm>
            <a:prstGeom prst="rect">
              <a:avLst/>
            </a:prstGeom>
          </p:spPr>
        </p:pic>
        <p:pic>
          <p:nvPicPr>
            <p:cNvPr id="3" name="Picture 2"/>
            <p:cNvPicPr>
              <a:picLocks noChangeAspect="1"/>
            </p:cNvPicPr>
            <p:nvPr/>
          </p:nvPicPr>
          <p:blipFill rotWithShape="1">
            <a:blip r:embed="rId5">
              <a:extLst>
                <a:ext uri="{BEBA8EAE-BF5A-486C-A8C5-ECC9F3942E4B}">
                  <a14:imgProps xmlns:a14="http://schemas.microsoft.com/office/drawing/2010/main">
                    <a14:imgLayer r:embed="rId6">
                      <a14:imgEffect>
                        <a14:saturation sat="0"/>
                      </a14:imgEffect>
                      <a14:imgEffect>
                        <a14:brightnessContrast bright="40000" contrast="20000"/>
                      </a14:imgEffect>
                    </a14:imgLayer>
                  </a14:imgProps>
                </a:ext>
              </a:extLst>
            </a:blip>
            <a:srcRect l="19858" r="23921"/>
            <a:stretch/>
          </p:blipFill>
          <p:spPr>
            <a:xfrm>
              <a:off x="4995746" y="1639228"/>
              <a:ext cx="2698595" cy="3600000"/>
            </a:xfrm>
            <a:prstGeom prst="rect">
              <a:avLst/>
            </a:prstGeom>
          </p:spPr>
        </p:pic>
        <p:pic>
          <p:nvPicPr>
            <p:cNvPr id="4" name="Picture 3"/>
            <p:cNvPicPr>
              <a:picLocks noChangeAspect="1"/>
            </p:cNvPicPr>
            <p:nvPr/>
          </p:nvPicPr>
          <p:blipFill>
            <a:blip r:embed="rId7">
              <a:extLst>
                <a:ext uri="{BEBA8EAE-BF5A-486C-A8C5-ECC9F3942E4B}">
                  <a14:imgProps xmlns:a14="http://schemas.microsoft.com/office/drawing/2010/main">
                    <a14:imgLayer r:embed="rId8">
                      <a14:imgEffect>
                        <a14:saturation sat="0"/>
                      </a14:imgEffect>
                      <a14:imgEffect>
                        <a14:brightnessContrast bright="40000" contrast="20000"/>
                      </a14:imgEffect>
                    </a14:imgLayer>
                  </a14:imgProps>
                </a:ext>
              </a:extLst>
            </a:blip>
            <a:stretch>
              <a:fillRect/>
            </a:stretch>
          </p:blipFill>
          <p:spPr>
            <a:xfrm>
              <a:off x="8095784" y="1639228"/>
              <a:ext cx="2700000" cy="3600000"/>
            </a:xfrm>
            <a:prstGeom prst="rect">
              <a:avLst/>
            </a:prstGeom>
          </p:spPr>
        </p:pic>
      </p:grpSp>
      <p:sp>
        <p:nvSpPr>
          <p:cNvPr id="5" name="Rectangle 4"/>
          <p:cNvSpPr/>
          <p:nvPr/>
        </p:nvSpPr>
        <p:spPr>
          <a:xfrm>
            <a:off x="587363" y="397418"/>
            <a:ext cx="450636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Horrible death of</a:t>
            </a:r>
            <a:endParaRPr lang="de-CH" sz="6600" dirty="0">
              <a:solidFill>
                <a:schemeClr val="tx2"/>
              </a:solidFill>
            </a:endParaRPr>
          </a:p>
        </p:txBody>
      </p:sp>
      <p:sp>
        <p:nvSpPr>
          <p:cNvPr id="6" name="Rectangle 5"/>
          <p:cNvSpPr/>
          <p:nvPr/>
        </p:nvSpPr>
        <p:spPr>
          <a:xfrm>
            <a:off x="5094913" y="397418"/>
            <a:ext cx="4038285" cy="1107996"/>
          </a:xfrm>
          <a:prstGeom prst="rect">
            <a:avLst/>
          </a:prstGeom>
        </p:spPr>
        <p:txBody>
          <a:bodyPr wrap="none">
            <a:spAutoFit/>
          </a:bodyPr>
          <a:lstStyle/>
          <a:p>
            <a:r>
              <a:rPr lang="en-US" sz="6600" dirty="0" err="1">
                <a:solidFill>
                  <a:schemeClr val="accent2"/>
                </a:solidFill>
                <a:latin typeface="Yanone Kaffeesatz Regular" panose="02000000000000000000" pitchFamily="2" charset="0"/>
              </a:rPr>
              <a:t>easter</a:t>
            </a:r>
            <a:r>
              <a:rPr lang="en-US" sz="6600" dirty="0">
                <a:solidFill>
                  <a:schemeClr val="accent2"/>
                </a:solidFill>
                <a:latin typeface="Yanone Kaffeesatz Regular" panose="02000000000000000000" pitchFamily="2" charset="0"/>
              </a:rPr>
              <a:t> bunnies</a:t>
            </a:r>
            <a:endParaRPr lang="de-CH" sz="6600" dirty="0">
              <a:solidFill>
                <a:schemeClr val="accent2"/>
              </a:solidFill>
            </a:endParaRPr>
          </a:p>
        </p:txBody>
      </p:sp>
    </p:spTree>
    <p:extLst>
      <p:ext uri="{BB962C8B-B14F-4D97-AF65-F5344CB8AC3E}">
        <p14:creationId xmlns:p14="http://schemas.microsoft.com/office/powerpoint/2010/main" val="1322841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73018" y="2105561"/>
            <a:ext cx="9845965" cy="2646878"/>
          </a:xfrm>
          <a:prstGeom prst="rect">
            <a:avLst/>
          </a:prstGeom>
        </p:spPr>
        <p:txBody>
          <a:bodyPr wrap="none">
            <a:spAutoFit/>
          </a:bodyPr>
          <a:lstStyle/>
          <a:p>
            <a:r>
              <a:rPr lang="de-CH" sz="6600" dirty="0">
                <a:solidFill>
                  <a:schemeClr val="tx2"/>
                </a:solidFill>
                <a:latin typeface="Yanone Kaffeesatz Regular" panose="02000000000000000000" pitchFamily="2" charset="0"/>
              </a:rPr>
              <a:t> </a:t>
            </a:r>
            <a:r>
              <a:rPr lang="de-CH" sz="11500" dirty="0" err="1">
                <a:solidFill>
                  <a:schemeClr val="tx2"/>
                </a:solidFill>
                <a:latin typeface="Yanone Kaffeesatz Regular" panose="02000000000000000000" pitchFamily="2" charset="0"/>
              </a:rPr>
              <a:t>Karl’s</a:t>
            </a:r>
            <a:r>
              <a:rPr lang="de-CH" sz="6600" dirty="0">
                <a:solidFill>
                  <a:schemeClr val="tx2"/>
                </a:solidFill>
                <a:latin typeface="Yanone Kaffeesatz Regular" panose="02000000000000000000" pitchFamily="2" charset="0"/>
              </a:rPr>
              <a:t>, </a:t>
            </a:r>
            <a:r>
              <a:rPr lang="de-CH" sz="16600" dirty="0" err="1">
                <a:solidFill>
                  <a:schemeClr val="accent4"/>
                </a:solidFill>
                <a:latin typeface="Yanone Kaffeesatz Regular" panose="02000000000000000000" pitchFamily="2" charset="0"/>
              </a:rPr>
              <a:t>Sales</a:t>
            </a:r>
            <a:r>
              <a:rPr lang="de-CH" sz="5400" dirty="0">
                <a:solidFill>
                  <a:schemeClr val="accent4"/>
                </a:solidFill>
                <a:latin typeface="Yanone Kaffeesatz Regular" panose="02000000000000000000" pitchFamily="2" charset="0"/>
              </a:rPr>
              <a:t> </a:t>
            </a:r>
            <a:r>
              <a:rPr lang="de-CH" sz="16600" dirty="0">
                <a:solidFill>
                  <a:schemeClr val="accent4"/>
                </a:solidFill>
                <a:latin typeface="Yanone Kaffeesatz Regular" panose="02000000000000000000" pitchFamily="2" charset="0"/>
              </a:rPr>
              <a:t>Pitch</a:t>
            </a:r>
            <a:endParaRPr lang="de-CH" sz="6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2100314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8099" y="1638198"/>
            <a:ext cx="10109200" cy="3175000"/>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3" name="Rectangle 2"/>
          <p:cNvSpPr/>
          <p:nvPr/>
        </p:nvSpPr>
        <p:spPr>
          <a:xfrm>
            <a:off x="191350" y="6043831"/>
            <a:ext cx="8184628" cy="830997"/>
          </a:xfrm>
          <a:prstGeom prst="rect">
            <a:avLst/>
          </a:prstGeom>
        </p:spPr>
        <p:txBody>
          <a:bodyPr wrap="square">
            <a:spAutoFit/>
          </a:bodyPr>
          <a:lstStyle/>
          <a:p>
            <a:r>
              <a:rPr lang="de-CH" sz="2400" dirty="0">
                <a:solidFill>
                  <a:schemeClr val="accent3"/>
                </a:solidFill>
                <a:latin typeface="Yanone Kaffeesatz Regular" panose="02000000000000000000" pitchFamily="2" charset="0"/>
              </a:rPr>
              <a:t>https://channel9.msdn.com/Blogs/Azure/Azure-Service-Fabric</a:t>
            </a:r>
            <a:br>
              <a:rPr lang="de-CH" sz="2400" dirty="0">
                <a:solidFill>
                  <a:schemeClr val="accent3"/>
                </a:solidFill>
                <a:latin typeface="Yanone Kaffeesatz Regular" panose="02000000000000000000" pitchFamily="2" charset="0"/>
              </a:rPr>
            </a:br>
            <a:r>
              <a:rPr lang="de-CH" sz="2400" dirty="0">
                <a:solidFill>
                  <a:schemeClr val="accent3"/>
                </a:solidFill>
                <a:latin typeface="Yanone Kaffeesatz Regular" panose="02000000000000000000" pitchFamily="2" charset="0"/>
              </a:rPr>
              <a:t>https://docs.microsoft.com/en-us/azure/service-fabric/service-fabric-overview</a:t>
            </a:r>
          </a:p>
        </p:txBody>
      </p:sp>
      <p:sp>
        <p:nvSpPr>
          <p:cNvPr id="4" name="Rectangle 3"/>
          <p:cNvSpPr/>
          <p:nvPr/>
        </p:nvSpPr>
        <p:spPr>
          <a:xfrm>
            <a:off x="1308100" y="4947334"/>
            <a:ext cx="10109200" cy="105976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5" name="Rectangle 4"/>
          <p:cNvSpPr/>
          <p:nvPr/>
        </p:nvSpPr>
        <p:spPr>
          <a:xfrm>
            <a:off x="4344358" y="5172417"/>
            <a:ext cx="4036682" cy="646331"/>
          </a:xfrm>
          <a:prstGeom prst="rect">
            <a:avLst/>
          </a:prstGeom>
        </p:spPr>
        <p:txBody>
          <a:bodyPr wrap="none">
            <a:spAutoFit/>
          </a:bodyPr>
          <a:lstStyle/>
          <a:p>
            <a:r>
              <a:rPr lang="en-US" sz="3600" dirty="0">
                <a:solidFill>
                  <a:schemeClr val="tx2"/>
                </a:solidFill>
                <a:latin typeface="Yanone Kaffeesatz Regular" panose="02000000000000000000" pitchFamily="2" charset="0"/>
              </a:rPr>
              <a:t>On-premises or in the cloud</a:t>
            </a:r>
            <a:endParaRPr lang="de-CH" sz="3600" dirty="0">
              <a:solidFill>
                <a:schemeClr val="tx2"/>
              </a:solidFill>
            </a:endParaRPr>
          </a:p>
        </p:txBody>
      </p:sp>
      <p:sp>
        <p:nvSpPr>
          <p:cNvPr id="6" name="Rectangle 5"/>
          <p:cNvSpPr/>
          <p:nvPr/>
        </p:nvSpPr>
        <p:spPr>
          <a:xfrm>
            <a:off x="2118249" y="1999734"/>
            <a:ext cx="1444626"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High Availability</a:t>
            </a:r>
            <a:endParaRPr lang="de-CH" sz="2000" dirty="0">
              <a:solidFill>
                <a:schemeClr val="tx2"/>
              </a:solidFill>
              <a:latin typeface="Yanone Kaffeesatz Regular" panose="02000000000000000000" pitchFamily="2" charset="0"/>
            </a:endParaRPr>
          </a:p>
        </p:txBody>
      </p:sp>
      <p:sp>
        <p:nvSpPr>
          <p:cNvPr id="7" name="Rectangle 6"/>
          <p:cNvSpPr/>
          <p:nvPr/>
        </p:nvSpPr>
        <p:spPr>
          <a:xfrm>
            <a:off x="1786267" y="2856366"/>
            <a:ext cx="1079142"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Hyper Scale</a:t>
            </a:r>
            <a:endParaRPr lang="de-CH" sz="2000" dirty="0">
              <a:solidFill>
                <a:schemeClr val="tx2"/>
              </a:solidFill>
              <a:latin typeface="Yanone Kaffeesatz Regular" panose="02000000000000000000" pitchFamily="2" charset="0"/>
            </a:endParaRPr>
          </a:p>
        </p:txBody>
      </p:sp>
      <p:sp>
        <p:nvSpPr>
          <p:cNvPr id="8" name="Rectangle 7"/>
          <p:cNvSpPr/>
          <p:nvPr/>
        </p:nvSpPr>
        <p:spPr>
          <a:xfrm>
            <a:off x="3175045" y="2963500"/>
            <a:ext cx="2302233" cy="584775"/>
          </a:xfrm>
          <a:prstGeom prst="rect">
            <a:avLst/>
          </a:prstGeom>
        </p:spPr>
        <p:txBody>
          <a:bodyPr wrap="none">
            <a:spAutoFit/>
          </a:bodyPr>
          <a:lstStyle/>
          <a:p>
            <a:r>
              <a:rPr lang="en-US" sz="3200" dirty="0">
                <a:solidFill>
                  <a:schemeClr val="accent4"/>
                </a:solidFill>
                <a:latin typeface="Yanone Kaffeesatz Regular" panose="02000000000000000000" pitchFamily="2" charset="0"/>
              </a:rPr>
              <a:t>Data Partitioning</a:t>
            </a:r>
            <a:endParaRPr lang="de-CH" sz="3200" dirty="0"/>
          </a:p>
        </p:txBody>
      </p:sp>
      <p:sp>
        <p:nvSpPr>
          <p:cNvPr id="9" name="Rectangle 8"/>
          <p:cNvSpPr/>
          <p:nvPr/>
        </p:nvSpPr>
        <p:spPr>
          <a:xfrm>
            <a:off x="3608765" y="3846238"/>
            <a:ext cx="1499128"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Rolling Upgrades</a:t>
            </a:r>
            <a:endParaRPr lang="de-CH" sz="2000" dirty="0">
              <a:solidFill>
                <a:schemeClr val="tx2"/>
              </a:solidFill>
              <a:latin typeface="Yanone Kaffeesatz Regular" panose="02000000000000000000" pitchFamily="2" charset="0"/>
            </a:endParaRPr>
          </a:p>
        </p:txBody>
      </p:sp>
      <p:sp>
        <p:nvSpPr>
          <p:cNvPr id="10" name="Rectangle 9"/>
          <p:cNvSpPr/>
          <p:nvPr/>
        </p:nvSpPr>
        <p:spPr>
          <a:xfrm>
            <a:off x="1308099" y="436057"/>
            <a:ext cx="10109200" cy="1068005"/>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1" name="Rectangle 10"/>
          <p:cNvSpPr/>
          <p:nvPr/>
        </p:nvSpPr>
        <p:spPr>
          <a:xfrm>
            <a:off x="4052813" y="646894"/>
            <a:ext cx="4086375" cy="646331"/>
          </a:xfrm>
          <a:prstGeom prst="rect">
            <a:avLst/>
          </a:prstGeom>
        </p:spPr>
        <p:txBody>
          <a:bodyPr wrap="none">
            <a:spAutoFit/>
          </a:bodyPr>
          <a:lstStyle/>
          <a:p>
            <a:r>
              <a:rPr lang="en-US" sz="3600" dirty="0">
                <a:solidFill>
                  <a:schemeClr val="tx2"/>
                </a:solidFill>
                <a:latin typeface="Yanone Kaffeesatz Regular" panose="02000000000000000000" pitchFamily="2" charset="0"/>
              </a:rPr>
              <a:t>Our Chocolate Microservices</a:t>
            </a:r>
            <a:endParaRPr lang="de-CH" sz="3600" dirty="0">
              <a:solidFill>
                <a:schemeClr val="tx2"/>
              </a:solidFill>
            </a:endParaRPr>
          </a:p>
        </p:txBody>
      </p:sp>
      <p:sp>
        <p:nvSpPr>
          <p:cNvPr id="12" name="Rectangle 11"/>
          <p:cNvSpPr/>
          <p:nvPr/>
        </p:nvSpPr>
        <p:spPr>
          <a:xfrm>
            <a:off x="6748545" y="1948873"/>
            <a:ext cx="1689886"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Automatic Rollback</a:t>
            </a:r>
            <a:endParaRPr lang="de-CH" sz="2000" dirty="0">
              <a:solidFill>
                <a:schemeClr val="tx2"/>
              </a:solidFill>
            </a:endParaRPr>
          </a:p>
        </p:txBody>
      </p:sp>
      <p:sp>
        <p:nvSpPr>
          <p:cNvPr id="13" name="Rectangle 12"/>
          <p:cNvSpPr/>
          <p:nvPr/>
        </p:nvSpPr>
        <p:spPr>
          <a:xfrm>
            <a:off x="7386338" y="4320501"/>
            <a:ext cx="3956532"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Container orchestration &amp; lifecycle management</a:t>
            </a:r>
            <a:endParaRPr lang="de-CH" sz="2000" dirty="0">
              <a:solidFill>
                <a:schemeClr val="tx2"/>
              </a:solidFill>
              <a:latin typeface="Yanone Kaffeesatz Regular" panose="02000000000000000000" pitchFamily="2" charset="0"/>
            </a:endParaRPr>
          </a:p>
        </p:txBody>
      </p:sp>
      <p:sp>
        <p:nvSpPr>
          <p:cNvPr id="14" name="Rectangle 13"/>
          <p:cNvSpPr/>
          <p:nvPr/>
        </p:nvSpPr>
        <p:spPr>
          <a:xfrm>
            <a:off x="4579424" y="2184400"/>
            <a:ext cx="2459328" cy="584775"/>
          </a:xfrm>
          <a:prstGeom prst="rect">
            <a:avLst/>
          </a:prstGeom>
        </p:spPr>
        <p:txBody>
          <a:bodyPr wrap="none">
            <a:spAutoFit/>
          </a:bodyPr>
          <a:lstStyle/>
          <a:p>
            <a:r>
              <a:rPr lang="en-US" sz="3200" dirty="0">
                <a:solidFill>
                  <a:schemeClr val="accent4"/>
                </a:solidFill>
                <a:latin typeface="Yanone Kaffeesatz Regular" panose="02000000000000000000" pitchFamily="2" charset="0"/>
              </a:rPr>
              <a:t>Stateless Services</a:t>
            </a:r>
            <a:endParaRPr lang="de-CH" sz="3200" dirty="0">
              <a:solidFill>
                <a:schemeClr val="accent4"/>
              </a:solidFill>
              <a:latin typeface="Yanone Kaffeesatz Regular" panose="02000000000000000000" pitchFamily="2" charset="0"/>
            </a:endParaRPr>
          </a:p>
        </p:txBody>
      </p:sp>
      <p:sp>
        <p:nvSpPr>
          <p:cNvPr id="15" name="Rectangle 14"/>
          <p:cNvSpPr/>
          <p:nvPr/>
        </p:nvSpPr>
        <p:spPr>
          <a:xfrm>
            <a:off x="6908483" y="2973861"/>
            <a:ext cx="2266967" cy="584775"/>
          </a:xfrm>
          <a:prstGeom prst="rect">
            <a:avLst/>
          </a:prstGeom>
        </p:spPr>
        <p:txBody>
          <a:bodyPr wrap="none">
            <a:spAutoFit/>
          </a:bodyPr>
          <a:lstStyle/>
          <a:p>
            <a:r>
              <a:rPr lang="en-US" sz="3200" dirty="0" err="1">
                <a:solidFill>
                  <a:schemeClr val="accent4"/>
                </a:solidFill>
                <a:latin typeface="Yanone Kaffeesatz Regular" panose="02000000000000000000" pitchFamily="2" charset="0"/>
              </a:rPr>
              <a:t>Stateful</a:t>
            </a:r>
            <a:r>
              <a:rPr lang="en-US" dirty="0">
                <a:solidFill>
                  <a:schemeClr val="accent4"/>
                </a:solidFill>
                <a:latin typeface="Yanone Kaffeesatz Regular" panose="02000000000000000000" pitchFamily="2" charset="0"/>
              </a:rPr>
              <a:t> </a:t>
            </a:r>
            <a:r>
              <a:rPr lang="en-US" sz="3200" dirty="0">
                <a:solidFill>
                  <a:schemeClr val="accent4"/>
                </a:solidFill>
                <a:latin typeface="Yanone Kaffeesatz Regular" panose="02000000000000000000" pitchFamily="2" charset="0"/>
              </a:rPr>
              <a:t>Services</a:t>
            </a:r>
            <a:endParaRPr lang="de-CH" dirty="0"/>
          </a:p>
        </p:txBody>
      </p:sp>
      <p:sp>
        <p:nvSpPr>
          <p:cNvPr id="16" name="Rectangle 15"/>
          <p:cNvSpPr/>
          <p:nvPr/>
        </p:nvSpPr>
        <p:spPr>
          <a:xfrm>
            <a:off x="9178956" y="3692772"/>
            <a:ext cx="1120820"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Self-healing</a:t>
            </a:r>
            <a:endParaRPr lang="de-CH" sz="2000" dirty="0">
              <a:solidFill>
                <a:schemeClr val="tx2"/>
              </a:solidFill>
              <a:latin typeface="Yanone Kaffeesatz Regular" panose="02000000000000000000" pitchFamily="2" charset="0"/>
            </a:endParaRPr>
          </a:p>
        </p:txBody>
      </p:sp>
      <p:sp>
        <p:nvSpPr>
          <p:cNvPr id="17" name="Rectangle 16"/>
          <p:cNvSpPr/>
          <p:nvPr/>
        </p:nvSpPr>
        <p:spPr>
          <a:xfrm>
            <a:off x="5696452" y="3765354"/>
            <a:ext cx="1858201"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Replication &amp; Failover</a:t>
            </a:r>
            <a:endParaRPr lang="de-CH" sz="2000" dirty="0">
              <a:solidFill>
                <a:schemeClr val="tx2"/>
              </a:solidFill>
              <a:latin typeface="Yanone Kaffeesatz Regular" panose="02000000000000000000" pitchFamily="2" charset="0"/>
            </a:endParaRPr>
          </a:p>
        </p:txBody>
      </p:sp>
      <p:sp>
        <p:nvSpPr>
          <p:cNvPr id="18" name="Rectangle 17"/>
          <p:cNvSpPr/>
          <p:nvPr/>
        </p:nvSpPr>
        <p:spPr>
          <a:xfrm>
            <a:off x="8983389" y="2131291"/>
            <a:ext cx="1338828"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Load balancing</a:t>
            </a:r>
            <a:endParaRPr lang="de-CH" sz="2000" dirty="0">
              <a:solidFill>
                <a:schemeClr val="tx2"/>
              </a:solidFill>
              <a:latin typeface="Yanone Kaffeesatz Regular" panose="02000000000000000000" pitchFamily="2" charset="0"/>
            </a:endParaRPr>
          </a:p>
        </p:txBody>
      </p:sp>
      <p:sp>
        <p:nvSpPr>
          <p:cNvPr id="19" name="Rectangle 18"/>
          <p:cNvSpPr/>
          <p:nvPr/>
        </p:nvSpPr>
        <p:spPr>
          <a:xfrm>
            <a:off x="1707637" y="4194531"/>
            <a:ext cx="1574470"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Health Monitoring</a:t>
            </a:r>
            <a:endParaRPr lang="de-CH" sz="20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2839495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A13B24BB-7FF1-410C-B858-90A2B9B0063D}"/>
              </a:ext>
            </a:extLst>
          </p:cNvPr>
          <p:cNvGrpSpPr/>
          <p:nvPr/>
        </p:nvGrpSpPr>
        <p:grpSpPr>
          <a:xfrm>
            <a:off x="2585414" y="1767247"/>
            <a:ext cx="7021172" cy="3323506"/>
            <a:chOff x="2591553" y="1671116"/>
            <a:chExt cx="7021172" cy="3323506"/>
          </a:xfrm>
        </p:grpSpPr>
        <p:sp>
          <p:nvSpPr>
            <p:cNvPr id="3" name="Rectangle 2">
              <a:extLst>
                <a:ext uri="{FF2B5EF4-FFF2-40B4-BE49-F238E27FC236}">
                  <a16:creationId xmlns:a16="http://schemas.microsoft.com/office/drawing/2014/main" id="{386D7A62-1529-41D8-BB06-702232B42014}"/>
                </a:ext>
              </a:extLst>
            </p:cNvPr>
            <p:cNvSpPr/>
            <p:nvPr/>
          </p:nvSpPr>
          <p:spPr>
            <a:xfrm>
              <a:off x="5954984" y="1722988"/>
              <a:ext cx="3657741" cy="3271634"/>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Rectangle 3">
              <a:extLst>
                <a:ext uri="{FF2B5EF4-FFF2-40B4-BE49-F238E27FC236}">
                  <a16:creationId xmlns:a16="http://schemas.microsoft.com/office/drawing/2014/main" id="{498235C8-08EA-476E-8828-8390B53C256D}"/>
                </a:ext>
              </a:extLst>
            </p:cNvPr>
            <p:cNvSpPr/>
            <p:nvPr/>
          </p:nvSpPr>
          <p:spPr>
            <a:xfrm>
              <a:off x="6544138" y="2481724"/>
              <a:ext cx="1944303" cy="9144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Stateless1</a:t>
              </a:r>
              <a:endParaRPr lang="de-CH" sz="1200" dirty="0">
                <a:latin typeface="Yanone Kaffeesatz Light" panose="02000000000000000000" pitchFamily="2" charset="0"/>
              </a:endParaRPr>
            </a:p>
          </p:txBody>
        </p:sp>
        <p:sp>
          <p:nvSpPr>
            <p:cNvPr id="5" name="Rectangle 4">
              <a:extLst>
                <a:ext uri="{FF2B5EF4-FFF2-40B4-BE49-F238E27FC236}">
                  <a16:creationId xmlns:a16="http://schemas.microsoft.com/office/drawing/2014/main" id="{C0209879-90F4-48E4-9D9A-72B3071FC244}"/>
                </a:ext>
              </a:extLst>
            </p:cNvPr>
            <p:cNvSpPr/>
            <p:nvPr/>
          </p:nvSpPr>
          <p:spPr>
            <a:xfrm>
              <a:off x="6696538" y="2634124"/>
              <a:ext cx="1944303" cy="9144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Stateless1</a:t>
              </a:r>
              <a:endParaRPr lang="de-CH" sz="1200" dirty="0">
                <a:latin typeface="Yanone Kaffeesatz Light" panose="02000000000000000000" pitchFamily="2" charset="0"/>
              </a:endParaRPr>
            </a:p>
          </p:txBody>
        </p:sp>
        <p:sp>
          <p:nvSpPr>
            <p:cNvPr id="6" name="Rectangle 5">
              <a:extLst>
                <a:ext uri="{FF2B5EF4-FFF2-40B4-BE49-F238E27FC236}">
                  <a16:creationId xmlns:a16="http://schemas.microsoft.com/office/drawing/2014/main" id="{F145C171-0108-4FEA-8E01-572AB38AF957}"/>
                </a:ext>
              </a:extLst>
            </p:cNvPr>
            <p:cNvSpPr/>
            <p:nvPr/>
          </p:nvSpPr>
          <p:spPr>
            <a:xfrm>
              <a:off x="6848938" y="2786524"/>
              <a:ext cx="1944303" cy="9144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Stateless1</a:t>
              </a:r>
              <a:endParaRPr lang="de-CH" sz="1200" dirty="0">
                <a:latin typeface="Yanone Kaffeesatz Light" panose="02000000000000000000" pitchFamily="2" charset="0"/>
              </a:endParaRPr>
            </a:p>
          </p:txBody>
        </p:sp>
        <p:sp>
          <p:nvSpPr>
            <p:cNvPr id="7" name="Rectangle 6">
              <a:extLst>
                <a:ext uri="{FF2B5EF4-FFF2-40B4-BE49-F238E27FC236}">
                  <a16:creationId xmlns:a16="http://schemas.microsoft.com/office/drawing/2014/main" id="{E6F68F08-B5A3-4FFB-B9B8-CC051BD8F422}"/>
                </a:ext>
              </a:extLst>
            </p:cNvPr>
            <p:cNvSpPr/>
            <p:nvPr/>
          </p:nvSpPr>
          <p:spPr>
            <a:xfrm>
              <a:off x="7001338" y="2938924"/>
              <a:ext cx="1944303" cy="9144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Stateless1</a:t>
              </a:r>
              <a:endParaRPr lang="de-CH" sz="1200" dirty="0">
                <a:latin typeface="Yanone Kaffeesatz Light" panose="02000000000000000000" pitchFamily="2" charset="0"/>
              </a:endParaRPr>
            </a:p>
          </p:txBody>
        </p:sp>
        <p:sp>
          <p:nvSpPr>
            <p:cNvPr id="8" name="Rectangle 7">
              <a:extLst>
                <a:ext uri="{FF2B5EF4-FFF2-40B4-BE49-F238E27FC236}">
                  <a16:creationId xmlns:a16="http://schemas.microsoft.com/office/drawing/2014/main" id="{B536766E-72E5-42E6-BBF3-D1E4ACC72AE4}"/>
                </a:ext>
              </a:extLst>
            </p:cNvPr>
            <p:cNvSpPr/>
            <p:nvPr/>
          </p:nvSpPr>
          <p:spPr>
            <a:xfrm>
              <a:off x="7153738" y="3091324"/>
              <a:ext cx="1944303" cy="9144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Stateless1</a:t>
              </a:r>
              <a:endParaRPr lang="de-CH" sz="1200" dirty="0">
                <a:latin typeface="Yanone Kaffeesatz Light" panose="02000000000000000000" pitchFamily="2" charset="0"/>
              </a:endParaRPr>
            </a:p>
          </p:txBody>
        </p:sp>
        <p:sp>
          <p:nvSpPr>
            <p:cNvPr id="9" name="TextBox 8">
              <a:extLst>
                <a:ext uri="{FF2B5EF4-FFF2-40B4-BE49-F238E27FC236}">
                  <a16:creationId xmlns:a16="http://schemas.microsoft.com/office/drawing/2014/main" id="{693B5F02-B905-4C00-A555-562DAB4A104C}"/>
                </a:ext>
              </a:extLst>
            </p:cNvPr>
            <p:cNvSpPr txBox="1"/>
            <p:nvPr/>
          </p:nvSpPr>
          <p:spPr>
            <a:xfrm>
              <a:off x="5954984" y="1671116"/>
              <a:ext cx="84830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Cluster</a:t>
              </a:r>
              <a:endParaRPr lang="de-CH" sz="2400" dirty="0">
                <a:solidFill>
                  <a:schemeClr val="accent3"/>
                </a:solidFill>
                <a:latin typeface="Yanone Kaffeesatz Regular" panose="02000000000000000000" pitchFamily="2" charset="0"/>
              </a:endParaRPr>
            </a:p>
          </p:txBody>
        </p:sp>
        <p:sp>
          <p:nvSpPr>
            <p:cNvPr id="10" name="Rectangle 9">
              <a:extLst>
                <a:ext uri="{FF2B5EF4-FFF2-40B4-BE49-F238E27FC236}">
                  <a16:creationId xmlns:a16="http://schemas.microsoft.com/office/drawing/2014/main" id="{F6B9218C-E13D-4FA7-B79A-2270E5185E1A}"/>
                </a:ext>
              </a:extLst>
            </p:cNvPr>
            <p:cNvSpPr/>
            <p:nvPr/>
          </p:nvSpPr>
          <p:spPr>
            <a:xfrm>
              <a:off x="2591553" y="2901605"/>
              <a:ext cx="1944303" cy="9144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Connector</a:t>
              </a:r>
              <a:endParaRPr lang="de-CH" sz="1200" dirty="0">
                <a:latin typeface="Yanone Kaffeesatz Light" panose="02000000000000000000" pitchFamily="2" charset="0"/>
              </a:endParaRPr>
            </a:p>
          </p:txBody>
        </p:sp>
        <p:cxnSp>
          <p:nvCxnSpPr>
            <p:cNvPr id="12" name="Straight Arrow Connector 11">
              <a:extLst>
                <a:ext uri="{FF2B5EF4-FFF2-40B4-BE49-F238E27FC236}">
                  <a16:creationId xmlns:a16="http://schemas.microsoft.com/office/drawing/2014/main" id="{2BC94762-7F4E-41A5-AB21-76EF2718DFEB}"/>
                </a:ext>
              </a:extLst>
            </p:cNvPr>
            <p:cNvCxnSpPr>
              <a:stCxn id="10" idx="3"/>
              <a:endCxn id="3" idx="1"/>
            </p:cNvCxnSpPr>
            <p:nvPr/>
          </p:nvCxnSpPr>
          <p:spPr>
            <a:xfrm>
              <a:off x="4535856" y="3358805"/>
              <a:ext cx="1419128"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A7EDCDE-9AF6-4A2F-BAA2-BA1E2FF93DBC}"/>
                </a:ext>
              </a:extLst>
            </p:cNvPr>
            <p:cNvSpPr txBox="1"/>
            <p:nvPr/>
          </p:nvSpPr>
          <p:spPr>
            <a:xfrm>
              <a:off x="4712061" y="3396124"/>
              <a:ext cx="107914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Remoting</a:t>
              </a:r>
              <a:endParaRPr lang="de-CH" sz="2400" dirty="0">
                <a:solidFill>
                  <a:schemeClr val="accent3"/>
                </a:solidFill>
                <a:latin typeface="Yanone Kaffeesatz Regular" panose="02000000000000000000" pitchFamily="2" charset="0"/>
              </a:endParaRPr>
            </a:p>
          </p:txBody>
        </p:sp>
        <p:sp>
          <p:nvSpPr>
            <p:cNvPr id="15" name="TextBox 14">
              <a:extLst>
                <a:ext uri="{FF2B5EF4-FFF2-40B4-BE49-F238E27FC236}">
                  <a16:creationId xmlns:a16="http://schemas.microsoft.com/office/drawing/2014/main" id="{70FB49F7-999A-4CFB-A018-7EE2E435F23D}"/>
                </a:ext>
              </a:extLst>
            </p:cNvPr>
            <p:cNvSpPr txBox="1"/>
            <p:nvPr/>
          </p:nvSpPr>
          <p:spPr>
            <a:xfrm>
              <a:off x="7586318" y="4126967"/>
              <a:ext cx="734496"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Chaos</a:t>
              </a:r>
              <a:endParaRPr lang="de-CH" sz="2400" dirty="0">
                <a:solidFill>
                  <a:schemeClr val="accent4"/>
                </a:solidFill>
                <a:latin typeface="Yanone Kaffeesatz Regular" panose="02000000000000000000" pitchFamily="2" charset="0"/>
              </a:endParaRPr>
            </a:p>
          </p:txBody>
        </p:sp>
        <p:sp>
          <p:nvSpPr>
            <p:cNvPr id="16" name="Lightning Bolt 15">
              <a:extLst>
                <a:ext uri="{FF2B5EF4-FFF2-40B4-BE49-F238E27FC236}">
                  <a16:creationId xmlns:a16="http://schemas.microsoft.com/office/drawing/2014/main" id="{71E6C051-A3F4-48E1-A040-E804C4765288}"/>
                </a:ext>
              </a:extLst>
            </p:cNvPr>
            <p:cNvSpPr/>
            <p:nvPr/>
          </p:nvSpPr>
          <p:spPr>
            <a:xfrm>
              <a:off x="6923027" y="3890573"/>
              <a:ext cx="914400" cy="914400"/>
            </a:xfrm>
            <a:prstGeom prst="lightningBol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18" name="Rectangle 17">
            <a:extLst>
              <a:ext uri="{FF2B5EF4-FFF2-40B4-BE49-F238E27FC236}">
                <a16:creationId xmlns:a16="http://schemas.microsoft.com/office/drawing/2014/main" id="{4B67D979-2202-48EB-A19D-5BFC22700DE7}"/>
              </a:ext>
            </a:extLst>
          </p:cNvPr>
          <p:cNvSpPr/>
          <p:nvPr/>
        </p:nvSpPr>
        <p:spPr>
          <a:xfrm>
            <a:off x="2585414" y="1767247"/>
            <a:ext cx="1739579" cy="1200329"/>
          </a:xfrm>
          <a:prstGeom prst="rect">
            <a:avLst/>
          </a:prstGeom>
        </p:spPr>
        <p:txBody>
          <a:bodyPr wrap="none">
            <a:spAutoFit/>
          </a:bodyPr>
          <a:lstStyle/>
          <a:p>
            <a:r>
              <a:rPr lang="en-US" sz="7200" dirty="0">
                <a:solidFill>
                  <a:schemeClr val="accent2"/>
                </a:solidFill>
                <a:latin typeface="Yanone Kaffeesatz Regular" panose="02000000000000000000" pitchFamily="2" charset="0"/>
              </a:rPr>
              <a:t>Demo</a:t>
            </a:r>
            <a:endParaRPr lang="de-CH" sz="1200" dirty="0"/>
          </a:p>
        </p:txBody>
      </p:sp>
    </p:spTree>
    <p:extLst>
      <p:ext uri="{BB962C8B-B14F-4D97-AF65-F5344CB8AC3E}">
        <p14:creationId xmlns:p14="http://schemas.microsoft.com/office/powerpoint/2010/main" val="3982424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128249417"/>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3984</Words>
  <Application>Microsoft Office PowerPoint</Application>
  <PresentationFormat>Widescreen</PresentationFormat>
  <Paragraphs>523</Paragraphs>
  <Slides>48</Slides>
  <Notes>46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Yanone Kaffeesatz Light</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 Marbach</cp:lastModifiedBy>
  <cp:revision>382</cp:revision>
  <dcterms:created xsi:type="dcterms:W3CDTF">2016-02-22T14:00:45Z</dcterms:created>
  <dcterms:modified xsi:type="dcterms:W3CDTF">2017-09-04T15:51:58Z</dcterms:modified>
</cp:coreProperties>
</file>