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58" r:id="rId3"/>
    <p:sldId id="259" r:id="rId4"/>
    <p:sldId id="260" r:id="rId5"/>
    <p:sldId id="261" r:id="rId6"/>
    <p:sldId id="257" r:id="rId7"/>
    <p:sldId id="263" r:id="rId8"/>
    <p:sldId id="275" r:id="rId9"/>
    <p:sldId id="272" r:id="rId10"/>
    <p:sldId id="262" r:id="rId11"/>
    <p:sldId id="282" r:id="rId12"/>
    <p:sldId id="283" r:id="rId13"/>
    <p:sldId id="285" r:id="rId14"/>
    <p:sldId id="290" r:id="rId15"/>
    <p:sldId id="289" r:id="rId16"/>
    <p:sldId id="292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036FC6B-4E49-42D0-AAEB-9EFC346AB9FE}">
          <p14:sldIdLst>
            <p14:sldId id="271"/>
            <p14:sldId id="258"/>
            <p14:sldId id="259"/>
            <p14:sldId id="260"/>
            <p14:sldId id="261"/>
            <p14:sldId id="257"/>
            <p14:sldId id="263"/>
            <p14:sldId id="275"/>
            <p14:sldId id="272"/>
            <p14:sldId id="262"/>
            <p14:sldId id="282"/>
            <p14:sldId id="283"/>
            <p14:sldId id="285"/>
            <p14:sldId id="290"/>
            <p14:sldId id="289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'EVIL ROY" initials="DR" lastIdx="1" clrIdx="0">
    <p:extLst>
      <p:ext uri="{19B8F6BF-5375-455C-9EA6-DF929625EA0E}">
        <p15:presenceInfo xmlns:p15="http://schemas.microsoft.com/office/powerpoint/2012/main" userId="D'EVIL RO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FF365-C354-459D-BEDD-6E03CA22C6B1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C200-26CE-439A-A61D-8F9E72014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B119B4-FC12-48E2-8BE9-D7B0F894C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94182-73D5-454D-9894-5F7059B56C97}" type="slidenum">
              <a:rPr lang="en-GB" altLang="en-US"/>
              <a:pPr/>
              <a:t>2</a:t>
            </a:fld>
            <a:endParaRPr lang="en-GB" altLang="en-US" dirty="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EBE88CE-5983-44C8-BFAD-B0338E909F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A9BAE7D-D2E8-4FF6-AE67-91464E2B5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65B58D-F47E-4C5E-BA70-A92774B46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D2024-3EAD-4671-B62E-E27F5704BBEA}" type="slidenum">
              <a:rPr lang="en-GB" altLang="en-US"/>
              <a:pPr/>
              <a:t>11</a:t>
            </a:fld>
            <a:endParaRPr lang="en-GB" altLang="en-US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3C12449E-235B-4DC3-A958-0BF33A57D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0FA75B3-20A4-4936-9B69-47355319E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4595D0-240F-4993-8C90-F7A363056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1A53A-76FB-4261-B373-72F9B7B75F38}" type="slidenum">
              <a:rPr lang="en-GB" altLang="en-US"/>
              <a:pPr/>
              <a:t>12</a:t>
            </a:fld>
            <a:endParaRPr lang="en-GB" altLang="en-US" dirty="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9F9B330-4DBB-4AF5-9D68-2DEF786AE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606FFFA-85C2-48DD-A990-5F5967A30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3CD28B-C317-463E-AAEF-D09A1E4EE1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1A98B-7E01-498D-8EA9-A5444DE5A674}" type="slidenum">
              <a:rPr lang="en-GB" altLang="en-US"/>
              <a:pPr/>
              <a:t>13</a:t>
            </a:fld>
            <a:endParaRPr lang="en-GB" altLang="en-US" dirty="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FC135B95-002A-41EC-96DC-5DBE2AD36A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8FDD793-D1F7-4E17-8CE0-99E906826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80FE2B-FC55-42E2-AE51-A1CEC3ED1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2C4A0-3ECA-46BA-A898-ABD47A58A138}" type="slidenum">
              <a:rPr lang="en-GB" altLang="en-US"/>
              <a:pPr/>
              <a:t>15</a:t>
            </a:fld>
            <a:endParaRPr lang="en-GB" altLang="en-US" dirty="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0A7240D-C269-4332-A505-82EC184B4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3AD0393-17ED-4A55-AB34-15CBCC2F8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4A2ED8-AC4D-4822-852A-68844F464E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D95C1-1956-48F1-B92C-D7CF9064E2E1}" type="slidenum">
              <a:rPr lang="en-GB" altLang="en-US"/>
              <a:pPr/>
              <a:t>3</a:t>
            </a:fld>
            <a:endParaRPr lang="en-GB" altLang="en-US" dirty="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0974757-F59C-4B40-872B-FF49C5BB9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8250081-2535-48EE-8E54-966FCB166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AA105B-0721-45C4-8049-823CB97FF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818FF-3336-48D3-826B-DBE537A9238E}" type="slidenum">
              <a:rPr lang="en-GB" altLang="en-US"/>
              <a:pPr/>
              <a:t>4</a:t>
            </a:fld>
            <a:endParaRPr lang="en-GB" altLang="en-US" dirty="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0962E26-2C0E-4CD3-B312-A24AF68B48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20A3427-DC9A-4649-A4CF-40DCA80C0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DF54D4-8905-4B8C-B19B-75D26CB78A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1829C-F09A-4E69-A526-2B400630DFC6}" type="slidenum">
              <a:rPr lang="en-GB" altLang="en-US"/>
              <a:pPr/>
              <a:t>5</a:t>
            </a:fld>
            <a:endParaRPr lang="en-GB" altLang="en-US" dirty="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63712A3-D8C8-40E7-9A70-425AE2E6F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05D2764-7F72-41F8-8FD2-E07041243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2FD450-A3B3-4794-A791-219C69BFE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8BBC0-0EEA-4B81-A6C5-AD0ED99C98E2}" type="slidenum">
              <a:rPr lang="en-GB" altLang="en-US"/>
              <a:pPr/>
              <a:t>6</a:t>
            </a:fld>
            <a:endParaRPr lang="en-GB" altLang="en-US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3AAA41F-DF6C-4963-AA94-669A1D822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036983C-5CCA-4FB1-AB46-4CED09122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7BE824-76E8-49CC-B2A3-DBE06D3F2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4047C-8B7F-44A2-9506-8E1030A0FFB4}" type="slidenum">
              <a:rPr lang="en-GB" altLang="en-US"/>
              <a:pPr/>
              <a:t>7</a:t>
            </a:fld>
            <a:endParaRPr lang="en-GB" altLang="en-US" dirty="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AF3283B-9E8A-4ACA-8F26-8960BA7A2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0174D57-A288-47D9-A29B-453FD8280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3F89C4-AF74-4AFE-BA03-86F882B7D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628E0-1BB2-4107-AB56-D746E039B2B1}" type="slidenum">
              <a:rPr lang="en-GB" altLang="en-US"/>
              <a:pPr/>
              <a:t>8</a:t>
            </a:fld>
            <a:endParaRPr lang="en-GB" altLang="en-US" dirty="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98CFA9E-AFE9-4CD7-B850-C5A9D6CD0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AAED464-CBA9-4EA2-8FCD-3BB35808D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A60B52-4D53-4429-956B-F9C1DB78B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19031-2D4F-4012-873A-1A1609CA5D69}" type="slidenum">
              <a:rPr lang="en-GB" altLang="en-US"/>
              <a:pPr/>
              <a:t>9</a:t>
            </a:fld>
            <a:endParaRPr lang="en-GB" altLang="en-US" dirty="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2BC76-1782-40E8-B286-566F44D27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440271A-A5BB-482D-90F5-E56DDFF45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A0EFF3-10D6-46FB-8E21-429BDA2D2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2F846-ADBB-4A6F-B492-1A1E19E2AB50}" type="slidenum">
              <a:rPr lang="en-GB" altLang="en-US"/>
              <a:pPr/>
              <a:t>10</a:t>
            </a:fld>
            <a:endParaRPr lang="en-GB" altLang="en-US" dirty="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4D01DB3-042F-4717-8B18-4808621E6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5D376C1-BE12-4093-91DD-718EB1080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814D-3875-4F77-ABE9-9098C67F3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D7892-5B61-4E35-83F6-B552BF2B5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C449-2CF9-4F94-8CFE-D223108B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0B78-40F4-4BE7-A374-52CCE7E9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40CD-0EC4-4D0F-B24A-376B84AF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421C-808E-49CB-B44D-B4F899B4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D317A-13AD-4924-9E49-85D012FA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8B18-4AC4-465B-B2D7-E51E224B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333A-5221-4B61-9B8D-3CE715E5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37D1-604F-44ED-8E30-914869B0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1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D904C-1947-4B32-9970-60EEF7776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06224-F2DB-4FA8-AB93-758CD098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30CF-D425-40ED-A32D-2A58744D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41FF-38AC-4894-A9BD-621B2E29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A5BB-A1CF-4894-B417-2E0CE75A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EE87-49C4-40CF-A696-AA03AD0D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8D74-26A0-49BA-BE4B-CD275F81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C36F-8315-4B88-9E3B-DC1F7DDE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5810-710D-4C1C-BD7A-C5774583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3E02-C197-4E89-B440-25C5C8CF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3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5EEF-F528-4917-9E5B-58CB976E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42BD-5E60-4A00-A6DC-F3006CF5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FFC8-D8BD-44F2-A180-8C3D5A7D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AED8-16AC-43FD-A37F-A551AD8C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6354-C51D-4EB8-B357-516A5B76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9E51-B1E7-4384-8107-81155130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4BB6-AAEA-47AA-AAB3-34DE8FB54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1BA18-3E97-485A-A36B-B00CDE611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5A6D0-84F6-4DEC-B3C5-DD54C753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D535-A069-4E73-B5AA-F339316C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46020-9B45-4E93-A066-D4A32046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6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9009-A7DE-4C85-BC54-42C61F19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04CDA-5010-4001-97C1-B5BB9669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70BB0-607D-4FE1-9E4C-C4789B5B9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BD079-74C3-4212-B8E3-EFF9B6ECF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2C99F-1C89-4BF9-9A39-FFA12ADA0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B998D-3592-4420-8EA2-0F6F374B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0F904-4B23-4DAD-A015-AED269FD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5DC5C-B5A2-4469-979A-535D30F4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2158-6F6E-48C5-87B4-9A40A962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E2180-6015-4FC0-83FE-1D16C19C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DCC96-8AE4-4230-B7F8-D743F203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C232B-2E47-4ADB-9284-753400EB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01849-3328-4AE6-A1E7-8122AACC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7726F-83B3-4588-A656-A458A54D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9292-BE79-439F-8A90-F4D729EC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FA06-E4A8-477D-982F-F8AE2121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7C68-11FD-4F0A-AA39-9D1C9BB0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484AB-5E32-4FDD-8CF1-E1EC758D4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C9D58-7AC3-4CBF-8C9D-2B7A7094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F6C63-C78B-4257-853E-A114768E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87C8B-4C19-4B75-AD9F-262D1127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C0A4-106B-46E4-B369-25325520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4E738-18BD-4BEB-8EB7-E1034E174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46699-2F8E-443A-8AB0-57FD2E8EE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23B10-CB0F-4AB9-BC44-C97CF313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E47CB-92FB-4F91-A707-A7C7B343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7B63C-8017-4EB9-9369-B58C325A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"/>
                    </a14:imgEffect>
                    <a14:imgEffect>
                      <a14:colorTemperature colorTemp="4781"/>
                    </a14:imgEffect>
                    <a14:imgEffect>
                      <a14:saturation sat="0"/>
                    </a14:imgEffect>
                    <a14:imgEffect>
                      <a14:brightnessContrast bright="24000" contrast="9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8633E-E3AE-4C03-9699-909C72F1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D9F6-7D67-491C-9EE8-A4CD48D8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5B029-9E7A-46E0-A795-16FD672F6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39D4D-E764-4EE6-9F42-8F397F15680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2A81-B7CF-4EAE-BB8E-1C90E9E3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E52E-E456-477A-9B4D-87644429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F867-E96B-4D92-B0F4-7C13B25E3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96005-76D4-49B2-A82E-DF7B418BC7F2}"/>
              </a:ext>
            </a:extLst>
          </p:cNvPr>
          <p:cNvSpPr/>
          <p:nvPr/>
        </p:nvSpPr>
        <p:spPr>
          <a:xfrm>
            <a:off x="390727" y="165370"/>
            <a:ext cx="11410545" cy="642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76014-0D5B-47DF-AABD-77415503938A}"/>
              </a:ext>
            </a:extLst>
          </p:cNvPr>
          <p:cNvSpPr txBox="1"/>
          <p:nvPr/>
        </p:nvSpPr>
        <p:spPr>
          <a:xfrm>
            <a:off x="3924650" y="322312"/>
            <a:ext cx="7436093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rnard MT Condensed" panose="02050806060905020404" pitchFamily="18" charset="0"/>
              </a:rPr>
              <a:t>SITYOG INSTITUTE OF TECHNOLOGY</a:t>
            </a:r>
          </a:p>
          <a:p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rnard MT Condensed" panose="02050806060905020404" pitchFamily="18" charset="0"/>
              </a:rPr>
              <a:t>            AURNAGABAD(BIHAR)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E77C2-3154-4D80-B3C7-700CBA4E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09" y="486383"/>
            <a:ext cx="1098341" cy="1050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1527E-8064-4189-B446-63193D97A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4" y="1671236"/>
            <a:ext cx="5175804" cy="1759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43E44-C4BB-4B67-B9B4-ABB7FFF28474}"/>
              </a:ext>
            </a:extLst>
          </p:cNvPr>
          <p:cNvSpPr txBox="1"/>
          <p:nvPr/>
        </p:nvSpPr>
        <p:spPr>
          <a:xfrm>
            <a:off x="3202022" y="3658562"/>
            <a:ext cx="206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Guidance By: -</a:t>
            </a:r>
          </a:p>
          <a:p>
            <a:r>
              <a:rPr lang="en-US" b="1" dirty="0"/>
              <a:t>Shivani Rai ma’am </a:t>
            </a:r>
          </a:p>
          <a:p>
            <a:r>
              <a:rPr lang="en-US" dirty="0"/>
              <a:t>(CSE Faculty)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8708D-3BE4-4870-B244-C47A5398BF07}"/>
              </a:ext>
            </a:extLst>
          </p:cNvPr>
          <p:cNvSpPr txBox="1"/>
          <p:nvPr/>
        </p:nvSpPr>
        <p:spPr>
          <a:xfrm>
            <a:off x="8840469" y="3658562"/>
            <a:ext cx="3211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 -</a:t>
            </a:r>
          </a:p>
          <a:p>
            <a:r>
              <a:rPr lang="en-US" b="1" dirty="0"/>
              <a:t>NAME                            ROLL NO.</a:t>
            </a:r>
          </a:p>
          <a:p>
            <a:r>
              <a:rPr lang="en-US" b="1" dirty="0" err="1"/>
              <a:t>Abhishik</a:t>
            </a:r>
            <a:r>
              <a:rPr lang="en-US" b="1" dirty="0"/>
              <a:t> </a:t>
            </a:r>
            <a:r>
              <a:rPr lang="en-US" b="1" dirty="0" err="1"/>
              <a:t>kumar</a:t>
            </a:r>
            <a:r>
              <a:rPr lang="en-US" b="1" dirty="0"/>
              <a:t>            19CSE32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7B795-BA5A-45FA-8033-9C2FCE16F0ED}"/>
              </a:ext>
            </a:extLst>
          </p:cNvPr>
          <p:cNvSpPr/>
          <p:nvPr/>
        </p:nvSpPr>
        <p:spPr>
          <a:xfrm>
            <a:off x="4233557" y="4681369"/>
            <a:ext cx="5805791" cy="1874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Supervised by: -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(HOD: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Ranjeet Pandey Sir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Computer Science Department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Submitted in partial fulfillment of requirement for the degree of Engineering in Computer Science.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1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DC442A-4AAC-433D-A6F6-EF9EC1BB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BDEC-A5B9-45A1-9596-08A8F6B7BB7D}" type="slidenum">
              <a:rPr lang="en-GB" altLang="en-US"/>
              <a:pPr/>
              <a:t>10</a:t>
            </a:fld>
            <a:r>
              <a:rPr lang="en-GB" altLang="en-US" dirty="0"/>
              <a:t>/34</a:t>
            </a:r>
          </a:p>
        </p:txBody>
      </p:sp>
      <p:pic>
        <p:nvPicPr>
          <p:cNvPr id="11268" name="Picture 4" descr="my number is">
            <a:extLst>
              <a:ext uri="{FF2B5EF4-FFF2-40B4-BE49-F238E27FC236}">
                <a16:creationId xmlns:a16="http://schemas.microsoft.com/office/drawing/2014/main" id="{2DA16F91-D4F4-4859-9F5A-E770ABA66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93" y="733662"/>
            <a:ext cx="6914116" cy="354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>
            <a:extLst>
              <a:ext uri="{FF2B5EF4-FFF2-40B4-BE49-F238E27FC236}">
                <a16:creationId xmlns:a16="http://schemas.microsoft.com/office/drawing/2014/main" id="{43324A8E-B8F9-4C70-A807-1D6647249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487593"/>
            <a:ext cx="8229600" cy="194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chemeClr val="bg1"/>
                </a:solidFill>
              </a:rPr>
              <a:t>Identify individual phonemes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chemeClr val="bg1"/>
                </a:solidFill>
              </a:rPr>
              <a:t>Identify words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chemeClr val="bg1"/>
                </a:solidFill>
              </a:rPr>
              <a:t>Identify sentence structure and/or meaning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chemeClr val="bg1"/>
                </a:solidFill>
              </a:rPr>
              <a:t>Interpret prosodic features (pitch, loudness, length)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8499747-E52A-48C9-BA8C-F2807CDB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2447-5BB6-49D2-BD39-2D5FB3B0350E}" type="slidenum">
              <a:rPr lang="en-GB" altLang="en-US"/>
              <a:pPr/>
              <a:t>11</a:t>
            </a:fld>
            <a:r>
              <a:rPr lang="en-GB" altLang="en-US" dirty="0"/>
              <a:t>/34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4A72764-B908-4273-BAD1-2FE5AB5ED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E0321CA-0F61-4D51-B1FC-E9308CBD7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6447817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Acoustic and Lexical Models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Analyse training data in terms of relevant features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Learn from large amount of data different possibilities</a:t>
            </a:r>
          </a:p>
          <a:p>
            <a:pPr lvl="2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different phone sequences for a given word</a:t>
            </a:r>
          </a:p>
          <a:p>
            <a:pPr lvl="2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different combinations of elements of the speech signal for a given phone/phoneme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Combine these into a Hidden Markov Model expressing the probabilities</a:t>
            </a:r>
          </a:p>
          <a:p>
            <a:pPr lvl="2">
              <a:lnSpc>
                <a:spcPct val="90000"/>
              </a:lnSpc>
            </a:pPr>
            <a:endParaRPr lang="en-GB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891F1-5FF7-42D2-B814-F26C5F6D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A80-EB6A-437F-B4E5-88EC488FCDC2}" type="slidenum">
              <a:rPr lang="en-GB" altLang="en-US"/>
              <a:pPr/>
              <a:t>12</a:t>
            </a:fld>
            <a:r>
              <a:rPr lang="en-GB" altLang="en-US" dirty="0"/>
              <a:t>/34</a:t>
            </a:r>
          </a:p>
        </p:txBody>
      </p:sp>
      <p:pic>
        <p:nvPicPr>
          <p:cNvPr id="67588" name="Picture 4" descr="fig07">
            <a:extLst>
              <a:ext uri="{FF2B5EF4-FFF2-40B4-BE49-F238E27FC236}">
                <a16:creationId xmlns:a16="http://schemas.microsoft.com/office/drawing/2014/main" id="{F2C187F3-F4E5-467F-B87F-283964CB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0" y="1957100"/>
            <a:ext cx="6375057" cy="317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Rectangle 5">
            <a:extLst>
              <a:ext uri="{FF2B5EF4-FFF2-40B4-BE49-F238E27FC236}">
                <a16:creationId xmlns:a16="http://schemas.microsoft.com/office/drawing/2014/main" id="{40EB5797-5782-4EA9-AF2C-074C0925C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HMMs for some words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A709A8E-CBA4-4B89-A754-69553F2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8F3E-1626-49D9-B0A5-54880E0602AF}" type="slidenum">
              <a:rPr lang="en-GB" altLang="en-US"/>
              <a:pPr/>
              <a:t>13</a:t>
            </a:fld>
            <a:r>
              <a:rPr lang="en-GB" altLang="en-US" dirty="0"/>
              <a:t>/34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0459ABA-58CC-490B-ABED-9EB22C9B6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The Noisy Channel Model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2A9615E9-5EC8-4CAB-B8C1-139145BCC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43" y="3686782"/>
            <a:ext cx="6572655" cy="266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Search through space of all possible sentences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Pick the one that is most probable given the waveform</a:t>
            </a:r>
          </a:p>
        </p:txBody>
      </p:sp>
      <p:pic>
        <p:nvPicPr>
          <p:cNvPr id="72710" name="Picture 6" descr="noisy">
            <a:extLst>
              <a:ext uri="{FF2B5EF4-FFF2-40B4-BE49-F238E27FC236}">
                <a16:creationId xmlns:a16="http://schemas.microsoft.com/office/drawing/2014/main" id="{6F1D4D28-7047-4FFD-9308-D94029CEC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3" y="1622897"/>
            <a:ext cx="6176432" cy="180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629C877-B115-4180-AE7A-7D5197E60AC6}"/>
              </a:ext>
            </a:extLst>
          </p:cNvPr>
          <p:cNvSpPr txBox="1">
            <a:spLocks noChangeArrowheads="1"/>
          </p:cNvSpPr>
          <p:nvPr/>
        </p:nvSpPr>
        <p:spPr>
          <a:xfrm>
            <a:off x="1232262" y="771027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>
                <a:solidFill>
                  <a:schemeClr val="bg1"/>
                </a:solidFill>
              </a:rPr>
              <a:t>HMMs for some words</a:t>
            </a:r>
          </a:p>
        </p:txBody>
      </p:sp>
      <p:pic>
        <p:nvPicPr>
          <p:cNvPr id="3" name="Picture 4" descr="fig07">
            <a:extLst>
              <a:ext uri="{FF2B5EF4-FFF2-40B4-BE49-F238E27FC236}">
                <a16:creationId xmlns:a16="http://schemas.microsoft.com/office/drawing/2014/main" id="{64A151DF-D088-4303-9822-ACE8EB64A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8" y="1845378"/>
            <a:ext cx="7545493" cy="316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3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5BEB9C-A9FC-4A5F-ABD2-0553C7D5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38210-8DF8-46B5-B6FD-142F79CEFAAD}" type="slidenum">
              <a:rPr lang="en-GB" altLang="en-US"/>
              <a:pPr/>
              <a:t>15</a:t>
            </a:fld>
            <a:r>
              <a:rPr lang="en-GB" altLang="en-US" dirty="0"/>
              <a:t>/34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8793D49-7E3C-4399-8A0B-FFDF5A27E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Remaining problems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C227FD7-ED6B-488E-8596-37D6F6EC1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995" y="1450975"/>
            <a:ext cx="7364244" cy="508793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altLang="en-US" sz="2000" b="1" dirty="0">
                <a:solidFill>
                  <a:schemeClr val="bg1"/>
                </a:solidFill>
              </a:rPr>
              <a:t>Robustness</a:t>
            </a:r>
            <a:r>
              <a:rPr lang="en-GB" altLang="en-US" sz="2000" dirty="0">
                <a:solidFill>
                  <a:schemeClr val="bg1"/>
                </a:solidFill>
              </a:rPr>
              <a:t> – graceful degradation, not catastrophic failure</a:t>
            </a:r>
          </a:p>
          <a:p>
            <a:pPr>
              <a:lnSpc>
                <a:spcPct val="80000"/>
              </a:lnSpc>
            </a:pPr>
            <a:r>
              <a:rPr lang="en-GB" altLang="en-US" sz="2000" b="1" dirty="0">
                <a:solidFill>
                  <a:schemeClr val="bg1"/>
                </a:solidFill>
              </a:rPr>
              <a:t>Portability</a:t>
            </a:r>
            <a:r>
              <a:rPr lang="en-GB" altLang="en-US" sz="2000" dirty="0">
                <a:solidFill>
                  <a:schemeClr val="bg1"/>
                </a:solidFill>
              </a:rPr>
              <a:t> – independence of computing platform</a:t>
            </a:r>
          </a:p>
          <a:p>
            <a:pPr>
              <a:lnSpc>
                <a:spcPct val="80000"/>
              </a:lnSpc>
            </a:pPr>
            <a:r>
              <a:rPr lang="en-GB" altLang="en-US" sz="2000" b="1" dirty="0">
                <a:solidFill>
                  <a:schemeClr val="bg1"/>
                </a:solidFill>
              </a:rPr>
              <a:t>Adaptability</a:t>
            </a:r>
            <a:r>
              <a:rPr lang="en-GB" altLang="en-US" sz="2000" dirty="0">
                <a:solidFill>
                  <a:schemeClr val="bg1"/>
                </a:solidFill>
              </a:rPr>
              <a:t> – to changing conditions (different mic, background noise, new speaker, new task domain, new language even)</a:t>
            </a:r>
          </a:p>
          <a:p>
            <a:pPr>
              <a:lnSpc>
                <a:spcPct val="80000"/>
              </a:lnSpc>
            </a:pPr>
            <a:r>
              <a:rPr lang="en-GB" altLang="en-US" sz="2000" b="1" dirty="0">
                <a:solidFill>
                  <a:schemeClr val="bg1"/>
                </a:solidFill>
              </a:rPr>
              <a:t>Language Modelling</a:t>
            </a:r>
            <a:r>
              <a:rPr lang="en-GB" altLang="en-US" sz="2000" dirty="0">
                <a:solidFill>
                  <a:schemeClr val="bg1"/>
                </a:solidFill>
              </a:rPr>
              <a:t> – is there a role for linguistics in improving the language models?</a:t>
            </a:r>
          </a:p>
          <a:p>
            <a:pPr>
              <a:lnSpc>
                <a:spcPct val="80000"/>
              </a:lnSpc>
            </a:pPr>
            <a:r>
              <a:rPr lang="en-GB" altLang="en-US" sz="2000" b="1" dirty="0">
                <a:solidFill>
                  <a:schemeClr val="bg1"/>
                </a:solidFill>
              </a:rPr>
              <a:t>Confidence Measures</a:t>
            </a:r>
            <a:r>
              <a:rPr lang="en-GB" altLang="en-US" sz="2000" dirty="0">
                <a:solidFill>
                  <a:schemeClr val="bg1"/>
                </a:solidFill>
              </a:rPr>
              <a:t> – better methods to evaluate the absolute correctness of hypotheses. </a:t>
            </a:r>
          </a:p>
          <a:p>
            <a:pPr>
              <a:lnSpc>
                <a:spcPct val="80000"/>
              </a:lnSpc>
            </a:pPr>
            <a:r>
              <a:rPr lang="en-GB" altLang="en-US" sz="2000" b="1" dirty="0">
                <a:solidFill>
                  <a:schemeClr val="bg1"/>
                </a:solidFill>
              </a:rPr>
              <a:t>Out-of-Vocabulary (OOV) Words </a:t>
            </a:r>
            <a:r>
              <a:rPr lang="en-GB" altLang="en-US" sz="2000" dirty="0">
                <a:solidFill>
                  <a:schemeClr val="bg1"/>
                </a:solidFill>
              </a:rPr>
              <a:t>–</a:t>
            </a:r>
            <a:r>
              <a:rPr lang="en-GB" altLang="en-US" sz="2000" b="1" dirty="0">
                <a:solidFill>
                  <a:schemeClr val="bg1"/>
                </a:solidFill>
              </a:rPr>
              <a:t> </a:t>
            </a:r>
            <a:r>
              <a:rPr lang="en-GB" altLang="en-US" sz="2000" dirty="0">
                <a:solidFill>
                  <a:schemeClr val="bg1"/>
                </a:solidFill>
              </a:rPr>
              <a:t>Systems must have some method of detecting OOV words, and dealing with them in a sensible way. </a:t>
            </a:r>
          </a:p>
          <a:p>
            <a:pPr>
              <a:lnSpc>
                <a:spcPct val="80000"/>
              </a:lnSpc>
            </a:pPr>
            <a:r>
              <a:rPr lang="en-GB" altLang="en-US" sz="2000" b="1" dirty="0">
                <a:solidFill>
                  <a:schemeClr val="bg1"/>
                </a:solidFill>
              </a:rPr>
              <a:t>Spontaneous Speech </a:t>
            </a:r>
            <a:r>
              <a:rPr lang="en-GB" altLang="en-US" sz="2000" dirty="0">
                <a:solidFill>
                  <a:schemeClr val="bg1"/>
                </a:solidFill>
              </a:rPr>
              <a:t>– disfluencies (filled pauses, false starts, hesitations, ungrammatical constructions etc) remain a problem. </a:t>
            </a:r>
          </a:p>
          <a:p>
            <a:pPr>
              <a:lnSpc>
                <a:spcPct val="80000"/>
              </a:lnSpc>
            </a:pPr>
            <a:r>
              <a:rPr lang="en-GB" altLang="en-US" sz="2000" b="1" dirty="0">
                <a:solidFill>
                  <a:schemeClr val="bg1"/>
                </a:solidFill>
              </a:rPr>
              <a:t>Prosody </a:t>
            </a:r>
            <a:r>
              <a:rPr lang="en-GB" altLang="en-US" sz="2000" dirty="0">
                <a:solidFill>
                  <a:schemeClr val="bg1"/>
                </a:solidFill>
              </a:rPr>
              <a:t>–Stress, intonation, and rhythm convey important information for word recognition and the user's intentions (e.g., sarcasm, anger)</a:t>
            </a:r>
          </a:p>
          <a:p>
            <a:pPr>
              <a:lnSpc>
                <a:spcPct val="80000"/>
              </a:lnSpc>
            </a:pPr>
            <a:r>
              <a:rPr lang="en-GB" altLang="en-US" sz="2000" b="1" dirty="0">
                <a:solidFill>
                  <a:schemeClr val="bg1"/>
                </a:solidFill>
              </a:rPr>
              <a:t>Accent, dialect and mixed language</a:t>
            </a:r>
            <a:r>
              <a:rPr lang="en-GB" altLang="en-US" sz="2000" dirty="0">
                <a:solidFill>
                  <a:schemeClr val="bg1"/>
                </a:solidFill>
              </a:rPr>
              <a:t> – non-native speech is a huge problem, especially where code-switching is commonplace</a:t>
            </a:r>
            <a:r>
              <a:rPr lang="en-GB" altLang="en-US" sz="16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59FE-25BE-47D6-9AB5-EE36C7DE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912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Here a Sample of my work: 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12B35-1C1E-478C-91A0-DE2ECFB4061D}"/>
              </a:ext>
            </a:extLst>
          </p:cNvPr>
          <p:cNvSpPr/>
          <p:nvPr/>
        </p:nvSpPr>
        <p:spPr>
          <a:xfrm>
            <a:off x="522514" y="1820092"/>
            <a:ext cx="7245532" cy="42759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1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96005-76D4-49B2-A82E-DF7B418BC7F2}"/>
              </a:ext>
            </a:extLst>
          </p:cNvPr>
          <p:cNvSpPr/>
          <p:nvPr/>
        </p:nvSpPr>
        <p:spPr>
          <a:xfrm>
            <a:off x="390727" y="165370"/>
            <a:ext cx="11410545" cy="642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76014-0D5B-47DF-AABD-77415503938A}"/>
              </a:ext>
            </a:extLst>
          </p:cNvPr>
          <p:cNvSpPr txBox="1"/>
          <p:nvPr/>
        </p:nvSpPr>
        <p:spPr>
          <a:xfrm>
            <a:off x="3924650" y="322312"/>
            <a:ext cx="7436093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rnard MT Condensed" panose="02050806060905020404" pitchFamily="18" charset="0"/>
              </a:rPr>
              <a:t>SITYOG INSTITUTE OF TECHNOLOGY</a:t>
            </a:r>
          </a:p>
          <a:p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rnard MT Condensed" panose="02050806060905020404" pitchFamily="18" charset="0"/>
              </a:rPr>
              <a:t>            AURNAGABAD(BIHAR)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E77C2-3154-4D80-B3C7-700CBA4E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09" y="486383"/>
            <a:ext cx="1098341" cy="1050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1527E-8064-4189-B446-63193D97A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4" y="1671236"/>
            <a:ext cx="5175804" cy="1759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86590-25D7-4361-B7CA-61932CF41157}"/>
              </a:ext>
            </a:extLst>
          </p:cNvPr>
          <p:cNvSpPr txBox="1"/>
          <p:nvPr/>
        </p:nvSpPr>
        <p:spPr>
          <a:xfrm>
            <a:off x="5877989" y="4091354"/>
            <a:ext cx="3529413" cy="123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Thanks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32304 0.05186 L -0.32304 0.05186 C -0.31979 0.04885 -0.31653 0.0463 -0.31341 0.04329 C -0.31133 0.04121 -0.3095 0.03866 -0.30768 0.03635 C -0.30664 0.03519 -0.30573 0.0338 -0.30468 0.03287 C -0.2931 0.02269 -0.30755 0.03588 -0.29804 0.02616 C -0.29674 0.02477 -0.29544 0.02408 -0.29414 0.02269 C -0.2888 0.01713 -0.29401 0.02107 -0.28737 0.01598 C -0.2858 0.01459 -0.28424 0.01343 -0.28268 0.0125 C -0.27929 0.01019 -0.27864 0.01065 -0.27487 0.00741 C -0.27396 0.00649 -0.27317 0.00463 -0.272 0.00394 C -0.26771 0.00093 -0.26797 0.00371 -0.26432 0.00047 C -0.25768 -0.00532 -0.26562 -0.00115 -0.25768 -0.00463 C -0.25638 -0.00578 -0.25508 -0.00717 -0.25377 -0.0081 C -0.24258 -0.01597 -0.2526 -0.0081 -0.24414 -0.01319 C -0.24258 -0.01412 -0.24088 -0.01527 -0.23932 -0.01666 C -0.23802 -0.01759 -0.23672 -0.01875 -0.23554 -0.0199 C -0.2345 -0.02106 -0.23372 -0.02268 -0.23268 -0.02338 C -0.23112 -0.02453 -0.22942 -0.02453 -0.22786 -0.02523 C -0.22682 -0.02638 -0.22604 -0.02777 -0.22487 -0.02847 C -0.21823 -0.03379 -0.22096 -0.03032 -0.21536 -0.03356 C -0.21367 -0.03472 -0.21211 -0.03611 -0.21054 -0.03703 C -0.2095 -0.03773 -0.20859 -0.03819 -0.20768 -0.03888 C -0.20625 -0.03981 -0.20508 -0.0412 -0.20377 -0.04213 C -0.20286 -0.04282 -0.20182 -0.04305 -0.20091 -0.04398 C -0.19987 -0.0449 -0.19896 -0.04629 -0.19804 -0.04745 C -0.19609 -0.0493 -0.19427 -0.05092 -0.19218 -0.05254 C -0.18971 -0.05439 -0.18711 -0.05578 -0.1845 -0.05763 C -0.1832 -0.05856 -0.18203 -0.06018 -0.18073 -0.06111 C -0.17877 -0.06203 -0.17682 -0.06226 -0.17487 -0.06273 C -0.16601 -0.0706 -0.17005 -0.06828 -0.16341 -0.07129 C -0.16237 -0.07245 -0.16146 -0.07338 -0.16054 -0.07476 C -0.15976 -0.07569 -0.15937 -0.07731 -0.15859 -0.07801 C -0.15677 -0.07963 -0.15468 -0.08032 -0.15286 -0.08148 C -0.15182 -0.08333 -0.15104 -0.08541 -0.14987 -0.08657 C -0.14752 -0.08935 -0.14218 -0.09351 -0.14218 -0.09351 C -0.14127 -0.09513 -0.14049 -0.09745 -0.13932 -0.09861 C -0.13815 -0.09976 -0.13672 -0.0993 -0.13554 -0.10023 C -0.1345 -0.10115 -0.13359 -0.10277 -0.13268 -0.1037 C -0.13138 -0.10509 -0.12994 -0.10578 -0.12877 -0.10717 C -0.12252 -0.11504 -0.12916 -0.11041 -0.12304 -0.11388 C -0.12174 -0.11574 -0.12057 -0.11759 -0.11914 -0.11921 C -0.11823 -0.1199 -0.11718 -0.1199 -0.11627 -0.12083 C -0.11484 -0.12222 -0.1138 -0.12453 -0.11237 -0.12592 C -0.11119 -0.12731 -0.10976 -0.12801 -0.10859 -0.12939 C -0.10781 -0.13032 -0.10742 -0.13194 -0.10664 -0.13287 C -0.10573 -0.13379 -0.10468 -0.13379 -0.10377 -0.13449 C -0.10208 -0.13588 -0.10065 -0.13819 -0.09896 -0.13958 C -0.09804 -0.14051 -0.097 -0.14051 -0.09609 -0.14143 C -0.08424 -0.15023 -0.09896 -0.13958 -0.08932 -0.14814 C -0.08776 -0.14953 -0.08411 -0.15092 -0.08268 -0.15162 C -0.07448 -0.15578 -0.08528 -0.15023 -0.07682 -0.15671 C -0.07565 -0.15763 -0.07422 -0.15787 -0.07304 -0.15833 C -0.072 -0.15879 -0.07109 -0.15972 -0.07018 -0.16018 C -0.06758 -0.16134 -0.06237 -0.16342 -0.06237 -0.16342 C -0.05026 -0.15926 -0.06341 -0.16504 -0.05468 -0.15833 C -0.05351 -0.1574 -0.05208 -0.15763 -0.05091 -0.15671 C -0.04961 -0.15578 -0.0483 -0.15439 -0.047 -0.15324 C -0.04609 -0.15254 -0.04518 -0.15208 -0.04414 -0.15162 C -0.04323 -0.15046 -0.04231 -0.14907 -0.04127 -0.14814 C -0.03945 -0.14676 -0.03737 -0.14583 -0.03554 -0.14467 C -0.0345 -0.14421 -0.03346 -0.14375 -0.03268 -0.14305 C -0.03138 -0.14189 -0.03008 -0.14097 -0.02877 -0.13958 C -0.02773 -0.13865 -0.02695 -0.13703 -0.02591 -0.13611 C -0.02148 -0.13217 -0.02148 -0.13333 -0.01718 -0.13101 C -0.00755 -0.12615 -0.02252 -0.1331 -0.01054 -0.12754 C -0.00885 -0.12592 -0.00742 -0.12407 -0.00573 -0.12245 C -0.00481 -0.12176 -0.00377 -0.12152 -0.00286 -0.12083 C -0.00182 -0.1199 -0.00104 -0.11828 0.00013 -0.11736 C 0.00131 -0.11643 0.00261 -0.11643 0.00391 -0.11574 C 0.0056 -0.11481 0.00703 -0.11319 0.00873 -0.11226 C 0.01511 -0.10856 0.01055 -0.11319 0.01836 -0.10717 C 0.02097 -0.10509 0.02344 -0.10254 0.02604 -0.10023 C 0.02735 -0.09907 0.02852 -0.09745 0.02982 -0.09699 C 0.03216 -0.09583 0.03776 -0.09351 0.03946 -0.09166 C 0.0461 -0.08472 0.04258 -0.08773 0.05013 -0.08333 L 0.05013 -0.08333 C 0.05248 -0.08125 0.0543 -0.07916 0.05677 -0.07801 C 0.05873 -0.07731 0.06068 -0.07685 0.06263 -0.07638 C 0.06576 -0.07268 0.06524 -0.07245 0.06927 -0.07129 C 0.07448 -0.0699 0.08464 -0.06782 0.08464 -0.06782 C 0.08724 -0.06666 0.08985 -0.06527 0.09232 -0.06435 C 0.09401 -0.06388 0.09558 -0.06342 0.09714 -0.06273 C 0.09974 -0.06157 0.10222 -0.05995 0.10482 -0.05926 C 0.11081 -0.0581 0.11224 -0.0581 0.11732 -0.05578 C 0.11992 -0.05486 0.12253 -0.0537 0.12513 -0.05254 C 0.12631 -0.05185 0.12761 -0.05162 0.12891 -0.05069 C 0.12982 -0.05023 0.13086 -0.0493 0.13177 -0.04907 C 0.13464 -0.04814 0.13763 -0.04791 0.1405 -0.04745 C 0.1418 -0.04676 0.1431 -0.04629 0.14427 -0.0456 C 0.14532 -0.04513 0.14623 -0.04421 0.14714 -0.04398 C 0.14974 -0.04305 0.15235 -0.04282 0.15482 -0.04213 C 0.16732 -0.03495 0.15456 -0.04189 0.1655 -0.03703 C 0.17279 -0.03379 0.16315 -0.0368 0.17214 -0.03356 C 0.18125 -0.03055 0.175 -0.03333 0.18568 -0.03032 C 0.18698 -0.02986 0.18815 -0.02916 0.18946 -0.02847 C 0.19115 -0.02801 0.19271 -0.02754 0.19427 -0.02685 C 0.19532 -0.02638 0.19623 -0.02546 0.19714 -0.02523 C 0.19974 -0.0243 0.20235 -0.02407 0.20482 -0.02338 C 0.21472 -0.01898 0.2099 -0.0206 0.21927 -0.01828 C 0.22123 -0.01713 0.22305 -0.01551 0.22513 -0.01481 C 0.2267 -0.01435 0.22826 -0.01365 0.22982 -0.01319 C 0.23216 -0.0125 0.23438 -0.01203 0.23659 -0.01157 C 0.23854 -0.01088 0.2405 -0.01041 0.24232 -0.00972 C 0.24297 -0.00856 0.24349 -0.00717 0.24427 -0.00625 C 0.24519 -0.00532 0.24623 -0.00509 0.24714 -0.00463 C 0.25313 -0.00162 0.25326 -0.00254 0.26159 -0.00115 C 0.27331 0.00579 0.26146 -0.00069 0.27318 0.00394 C 0.28242 0.00764 0.26836 0.00371 0.27982 0.00741 C 0.28216 0.00811 0.28438 0.00834 0.28659 0.00903 C 0.28854 0.00949 0.2905 0.01019 0.29232 0.01065 C 0.29401 0.01135 0.29558 0.01181 0.29714 0.0125 C 0.29909 0.01343 0.30091 0.01528 0.303 0.01598 L 0.30873 0.0176 C 0.32487 0.02199 0.3069 0.01667 0.32123 0.02107 C 0.32032 0.02223 0.31927 0.02315 0.31836 0.02431 C 0.31758 0.02547 0.31719 0.02686 0.31641 0.02778 C 0.31524 0.02917 0.31381 0.02987 0.31263 0.03125 C 0.31055 0.03334 0.30886 0.03635 0.30677 0.0382 C 0.30547 0.03912 0.30417 0.04028 0.303 0.04144 C 0.30104 0.04352 0.29909 0.04607 0.29714 0.04838 C 0.29623 0.04954 0.29545 0.05116 0.29427 0.05186 L 0.29141 0.05348 C 0.29011 0.0551 0.28894 0.05718 0.28763 0.05857 C 0.28516 0.06112 0.28229 0.0625 0.27982 0.06551 C 0.27891 0.06667 0.278 0.06783 0.27696 0.06875 C 0.27578 0.07014 0.27435 0.07107 0.27318 0.07223 C 0.26276 0.08334 0.2711 0.07454 0.26446 0.08426 C 0.26159 0.08843 0.26107 0.0875 0.25782 0.09098 C 0.24948 0.09977 0.25495 0.09607 0.24909 0.09954 C 0.24714 0.10301 0.24701 0.10394 0.24427 0.10649 C 0.2418 0.1088 0.23867 0.10973 0.23659 0.1132 C 0.23399 0.11806 0.23399 0.11875 0.23086 0.12176 C 0.22956 0.12315 0.22826 0.12431 0.22696 0.12524 C 0.22162 0.1294 0.2267 0.12385 0.22032 0.13033 C 0.21927 0.13149 0.21823 0.13241 0.21732 0.1338 C 0.21341 0.13936 0.21771 0.13542 0.21263 0.14051 C 0.21133 0.1419 0.21003 0.14283 0.20873 0.14399 C 0.20769 0.14514 0.2069 0.14653 0.20586 0.14746 C 0.19766 0.15463 0.21107 0.13727 0.19532 0.15602 C 0.19297 0.1588 0.18737 0.16551 0.18464 0.16806 C 0.18347 0.16899 0.18203 0.16991 0.18086 0.1713 C 0.18008 0.17223 0.17969 0.17385 0.17891 0.17477 C 0.178 0.17616 0.17709 0.17709 0.17604 0.17824 C 0.17396 0.18033 0.17175 0.18218 0.16927 0.18334 C 0.16706 0.18426 0.16381 0.18473 0.16159 0.18681 C 0.16055 0.18774 0.15977 0.18912 0.15873 0.19028 C 0.15534 0.19352 0.15521 0.19329 0.15196 0.19537 C 0.1474 0.2007 0.15026 0.19815 0.14336 0.20209 C 0.14141 0.20324 0.13959 0.20463 0.13763 0.20556 C 0.13581 0.20625 0.13256 0.20764 0.13086 0.20903 C 0.12891 0.21042 0.12709 0.21274 0.12513 0.21412 C 0.12318 0.21551 0.1211 0.21598 0.11927 0.2176 C 0.11433 0.22199 0.1168 0.22037 0.11159 0.22269 C 0.11068 0.22385 0.10977 0.22524 0.10873 0.22616 C 0.10326 0.23056 0.10091 0.23172 0.09623 0.23449 C 0.09532 0.23565 0.0944 0.23704 0.09336 0.23797 C 0.09245 0.23889 0.09141 0.23912 0.0905 0.23982 C 0.08907 0.24051 0.08529 0.24167 0.08373 0.24306 C 0.08269 0.24399 0.0819 0.24561 0.08086 0.24653 C 0.07995 0.24746 0.07891 0.24769 0.078 0.24815 C 0.07631 0.24931 0.07474 0.25047 0.07318 0.25162 C 0.06849 0.25533 0.0694 0.25533 0.06446 0.26019 C 0.05534 0.26922 0.06654 0.25764 0.05586 0.26713 C 0.05157 0.27084 0.05417 0.27084 0.04909 0.27385 C 0.04753 0.27477 0.04597 0.275 0.04427 0.2757 C 0.04336 0.27686 0.04245 0.27801 0.04141 0.27894 C 0.03985 0.28033 0.03607 0.28172 0.03464 0.28241 C 0.03373 0.28287 0.03282 0.28357 0.03177 0.28426 C 0.02982 0.28357 0.02448 0.28218 0.02214 0.28079 C 0.02084 0.27987 0.01966 0.27824 0.01836 0.27732 C 0.01745 0.27662 0.01641 0.27639 0.0155 0.2757 C 0.0142 0.27454 0.01289 0.27315 0.01159 0.27223 C 0.01042 0.2713 0.00899 0.27107 0.00782 0.27037 C -0.00208 0.26528 0.00599 0.26806 -0.00573 0.26528 C -0.00937 0.2632 -0.01172 0.26158 -0.01536 0.26019 C -0.01966 0.2588 -0.02174 0.25857 -0.02591 0.25672 C -0.02682 0.25649 -0.02773 0.25556 -0.02877 0.2551 C -0.03008 0.2544 -0.03138 0.25394 -0.03268 0.25348 C -0.03359 0.25278 -0.0345 0.25209 -0.03554 0.25162 C -0.03711 0.25093 -0.03867 0.25047 -0.04036 0.25 C -0.04505 0.24862 -0.04909 0.24838 -0.05377 0.24653 C -0.05481 0.24607 -0.05573 0.24537 -0.05664 0.24491 C -0.06041 0.24329 -0.06445 0.24237 -0.06823 0.24144 C -0.06914 0.24074 -0.07005 0.24028 -0.07109 0.23982 C -0.07356 0.23843 -0.0763 0.23774 -0.07877 0.23635 C -0.07968 0.23565 -0.08073 0.23496 -0.08164 0.23449 C -0.08424 0.23334 -0.08685 0.23264 -0.08932 0.23125 C -0.09036 0.23056 -0.0914 0.23033 -0.09218 0.2294 C -0.09427 0.22755 -0.0957 0.22362 -0.09804 0.22269 C -0.09935 0.22199 -0.10052 0.22153 -0.10182 0.22084 C -0.10286 0.22037 -0.10377 0.21945 -0.10468 0.21922 C -0.10794 0.21829 -0.11119 0.21806 -0.11432 0.2176 C -0.11536 0.2169 -0.11627 0.21621 -0.11718 0.21574 C -0.11849 0.21505 -0.11979 0.21482 -0.12109 0.21412 C -0.13086 0.20834 -0.12135 0.2132 -0.12968 0.20718 C -0.13164 0.20602 -0.13372 0.20579 -0.13554 0.20394 C -0.13711 0.20209 -0.13867 0.2 -0.14036 0.19862 C -0.14218 0.19723 -0.14414 0.19653 -0.14609 0.19537 L -0.15468 0.19028 C -0.15573 0.18959 -0.15677 0.18936 -0.15768 0.18843 C -0.15885 0.18727 -0.16015 0.18588 -0.16146 0.18496 C -0.16276 0.18426 -0.16406 0.18426 -0.16536 0.18334 C -0.16731 0.18195 -0.16914 0.17987 -0.17109 0.17824 C -0.17265 0.17686 -0.17422 0.17593 -0.17591 0.17477 C -0.17916 0.17246 -0.17981 0.17292 -0.18359 0.16968 C -0.18763 0.16598 -0.19166 0.15973 -0.19609 0.15764 C -0.20195 0.1551 -0.20429 0.15417 -0.21146 0.14908 C -0.21302 0.14792 -0.21471 0.14699 -0.21627 0.14584 C -0.21823 0.14422 -0.22005 0.14213 -0.222 0.14051 C -0.22396 0.13912 -0.22591 0.13866 -0.22786 0.13727 C -0.23021 0.13519 -0.23216 0.13218 -0.2345 0.13033 C -0.23672 0.12848 -0.24505 0.12454 -0.247 0.12362 C -0.24896 0.1213 -0.25078 0.11875 -0.25286 0.11667 C -0.25429 0.11528 -0.25599 0.11459 -0.25768 0.1132 C -0.25898 0.11227 -0.26015 0.11088 -0.26146 0.10996 C -0.26536 0.10718 -0.26731 0.10649 -0.27109 0.10463 C -0.272 0.10371 -0.27304 0.10255 -0.27396 0.10139 C -0.27526 0.09977 -0.27643 0.09769 -0.27786 0.0963 C -0.27864 0.09537 -0.27981 0.09537 -0.28073 0.09445 C -0.28776 0.0882 -0.27825 0.0919 -0.29127 0.08426 L -0.297 0.08079 C -0.30377 0.07292 -0.29531 0.08241 -0.30468 0.07408 C -0.30625 0.07269 -0.31041 0.06667 -0.31146 0.06551 C -0.31237 0.06412 -0.31328 0.06297 -0.31432 0.06204 C -0.31523 0.06112 -0.31627 0.06088 -0.31718 0.06042 C -0.31784 0.05926 -0.31836 0.05787 -0.31914 0.05695 C -0.32031 0.05556 -0.32174 0.05463 -0.32304 0.05348 C -0.32396 0.05255 -0.32487 0.05116 -0.32591 0.05 L 0.06159 0.04838 C 0.06289 0.04838 0.0642 0.04676 0.0655 0.04653 L 0.25391 0.04491 C 0.26055 0.04098 0.25235 0.04561 0.26159 0.04144 C 0.26706 0.03912 0.26172 0.04028 0.26836 0.0382 C 0.27058 0.03727 0.27279 0.03704 0.27513 0.03635 C 0.2836 0.03125 0.27878 0.03334 0.28946 0.03125 C 0.2905 0.03079 0.29141 0.0301 0.29232 0.02963 C 0.30495 0.02315 0.29805 0.03496 0.29532 -0.02176 C 0.29506 -0.02523 0.29336 -0.03194 0.29336 -0.03194 C 0.29297 -0.05532 0.29297 -0.0787 0.29232 -0.10208 C 0.29232 -0.10439 0.29167 -0.10648 0.29141 -0.10879 C 0.29102 -0.11226 0.29089 -0.11574 0.2905 -0.11921 C 0.28998 -0.12268 0.28854 -0.12939 0.28854 -0.12939 C 0.28815 -0.13333 0.28802 -0.13726 0.28763 -0.14143 C 0.28737 -0.14305 0.28685 -0.14467 0.28659 -0.14652 C 0.2862 -0.14861 0.28594 -0.15092 0.28568 -0.15324 L 0.10677 -0.15162 L -0.03359 -0.14976 C -0.06406 -0.14976 -0.09453 -0.15092 -0.12487 -0.15162 C -0.12747 -0.15277 -0.13008 -0.15347 -0.13268 -0.15509 C -0.13359 -0.15555 -0.1345 -0.15648 -0.13554 -0.15671 C -0.13802 -0.15763 -0.14062 -0.15787 -0.14323 -0.15833 C -0.14531 -0.15972 -0.14778 -0.16134 -0.14987 -0.1618 C -0.15312 -0.16273 -0.15638 -0.16296 -0.1595 -0.16342 L -0.32786 -0.1618 C -0.32981 -0.1618 -0.32877 -0.15509 -0.32877 -0.15162 C -0.32851 -0.05648 -0.34375 0.04352 -0.32682 0.1338 L -0.32591 0.13889 C -0.32552 0.14352 -0.32513 0.14792 -0.32487 0.15255 C -0.3233 0.20579 -0.32682 0.18496 -0.32304 0.20556 C -0.32265 0.21135 -0.32252 0.2169 -0.322 0.22269 C -0.32187 0.22431 -0.32135 0.22593 -0.32109 0.22778 C -0.32018 0.23334 -0.31979 0.23727 -0.31914 0.24306 C -0.31888 0.25232 -0.31953 0.26158 -0.31823 0.27037 C -0.31784 0.27292 -0.31575 0.27292 -0.31432 0.27385 C -0.31159 0.2757 -0.30625 0.27662 -0.30377 0.27732 L 0.24818 0.2757 C 0.24948 0.2757 0.25065 0.27408 0.25196 0.27385 C 0.25651 0.27292 0.26094 0.27269 0.2655 0.27223 C 0.26797 0.27107 0.27071 0.27014 0.27318 0.26875 L 0.27891 0.26528 C 0.27982 0.26482 0.28086 0.26389 0.28177 0.26366 C 0.28347 0.26297 0.28503 0.26274 0.28659 0.26204 C 0.28763 0.26158 0.28854 0.26065 0.28946 0.26019 C 0.29297 0.25903 0.30183 0.25741 0.30482 0.25672 L 0.31068 0.25348 C 0.31875 0.24862 0.3125 0.25186 0.32995 0.25 C 0.32917 0.24098 0.32891 0.23635 0.328 0.22778 C 0.32761 0.225 0.32722 0.22199 0.32696 0.21922 C 0.32617 0.21042 0.32617 0.20672 0.32513 0.19862 C 0.32487 0.19699 0.32448 0.19537 0.32409 0.19352 C 0.32253 0.17315 0.32409 0.18843 0.32214 0.17639 C 0.32188 0.17431 0.32175 0.17176 0.32123 0.16968 C 0.32084 0.16783 0.31992 0.16621 0.31927 0.16459 C 0.3168 0.14653 0.32045 0.17338 0.31732 0.14399 C 0.3168 0.13866 0.31511 0.13496 0.31354 0.13033 C 0.31289 0.11945 0.31302 0.1169 0.31159 0.10811 C 0.31107 0.10463 0.30964 0.09792 0.30964 0.09792 C 0.30938 0.09283 0.30925 0.0875 0.30873 0.08241 C 0.3086 0.08079 0.30795 0.07917 0.30782 0.07732 C 0.30729 0.07408 0.30703 0.07061 0.30677 0.06713 C 0.30638 0.06135 0.30625 0.05579 0.30586 0.05 C 0.3056 0.04769 0.30521 0.04561 0.30482 0.04329 C 0.30456 0.04028 0.3043 0.0375 0.30391 0.03473 C 0.30365 0.03287 0.30313 0.03125 0.303 0.02963 C 0.30248 0.02616 0.30235 0.02269 0.30196 0.01922 C 0.3017 0.01644 0.30131 0.01366 0.30104 0.01065 C 0.30065 0.00232 0.30039 -0.00625 0.30013 -0.01481 C 0.29974 -0.02361 0.29922 -0.03495 0.29818 -0.04398 C 0.29792 -0.0456 0.29753 -0.04745 0.29714 -0.04907 C 0.2944 -0.08379 0.29896 -0.02523 0.29532 -0.09004 C 0.29519 -0.09189 0.2944 -0.09328 0.29427 -0.09513 C 0.29401 -0.10486 0.29427 -0.11458 0.29427 -0.1243 L -0.32968 0.05186 L -0.33073 0.05348 L -0.32968 0.0551 L -0.32786 0.05 L -0.32786 0.05 L -0.32304 0.05186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CE89DD-27B7-43A1-BCBE-B04D1DFA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ADEF-5143-4DCB-AC0F-C478C0D29785}" type="slidenum">
              <a:rPr lang="en-GB" altLang="en-US"/>
              <a:pPr/>
              <a:t>2</a:t>
            </a:fld>
            <a:r>
              <a:rPr lang="en-GB" altLang="en-US" dirty="0"/>
              <a:t>/34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D0A18473-ECB9-4F69-9152-D2243E5D5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Speech recognition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B77B040-FB04-49FE-BFC1-2888C1E72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What is the task?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How do humans do it?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How might computer do it?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What’s hard about that?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Discontinuous Speech</a:t>
            </a:r>
          </a:p>
          <a:p>
            <a:endParaRPr lang="en-GB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3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8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1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96846F5-4D18-4472-B51A-A0B4C5C4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322-6A7C-4821-803A-280CD68C1054}" type="slidenum">
              <a:rPr lang="en-GB" altLang="en-US"/>
              <a:pPr/>
              <a:t>3</a:t>
            </a:fld>
            <a:r>
              <a:rPr lang="en-GB" altLang="en-US" dirty="0"/>
              <a:t>/34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A63EA24D-869B-4FBE-9A60-ADB040CE7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What is the task?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0A61E9A-F1B1-48EC-B3CC-52A76D117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469221" cy="4351338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Getting a computer to understand spoken language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By “understand” we might mean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</a:rPr>
              <a:t>React appropriately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</a:rPr>
              <a:t>Convert the input speech into another medium, e.g. text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Several variables impinge on this (see later)</a:t>
            </a:r>
          </a:p>
          <a:p>
            <a:pPr lvl="1"/>
            <a:endParaRPr lang="en-GB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BAFB37-71B4-4E90-B6A7-2A453466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2EE8-72B7-42F2-B0C9-346E87F253F4}" type="slidenum">
              <a:rPr lang="en-GB" altLang="en-US"/>
              <a:pPr/>
              <a:t>4</a:t>
            </a:fld>
            <a:r>
              <a:rPr lang="en-GB" altLang="en-US" dirty="0"/>
              <a:t>/34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749DC1F-6899-486E-A6A6-BB39988EC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How do humans do it?</a:t>
            </a:r>
          </a:p>
        </p:txBody>
      </p:sp>
      <p:sp>
        <p:nvSpPr>
          <p:cNvPr id="6256" name="Rectangle 112">
            <a:extLst>
              <a:ext uri="{FF2B5EF4-FFF2-40B4-BE49-F238E27FC236}">
                <a16:creationId xmlns:a16="http://schemas.microsoft.com/office/drawing/2014/main" id="{1E12D7DB-8F14-4555-BBCA-01C1E4F8A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329" y="4076700"/>
            <a:ext cx="3709480" cy="2120900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>
                <a:solidFill>
                  <a:schemeClr val="bg1"/>
                </a:solidFill>
              </a:rPr>
              <a:t>Articulation produces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sound waves which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the ear conveys to the brain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for processing</a:t>
            </a:r>
          </a:p>
          <a:p>
            <a:endParaRPr lang="en-GB" altLang="en-US" dirty="0"/>
          </a:p>
        </p:txBody>
      </p:sp>
      <p:pic>
        <p:nvPicPr>
          <p:cNvPr id="6148" name="Picture 4" descr="VocalTract">
            <a:extLst>
              <a:ext uri="{FF2B5EF4-FFF2-40B4-BE49-F238E27FC236}">
                <a16:creationId xmlns:a16="http://schemas.microsoft.com/office/drawing/2014/main" id="{645F97C9-3068-4AC3-98CF-D9065E3DA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2" y="1511301"/>
            <a:ext cx="2376487" cy="226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ear">
            <a:extLst>
              <a:ext uri="{FF2B5EF4-FFF2-40B4-BE49-F238E27FC236}">
                <a16:creationId xmlns:a16="http://schemas.microsoft.com/office/drawing/2014/main" id="{FF1FAFE6-4887-4762-B2F8-9106A83E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6" y="1683764"/>
            <a:ext cx="2795587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rain">
            <a:extLst>
              <a:ext uri="{FF2B5EF4-FFF2-40B4-BE49-F238E27FC236}">
                <a16:creationId xmlns:a16="http://schemas.microsoft.com/office/drawing/2014/main" id="{D38E48A5-7D8E-42AB-B25D-31F384357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46" y="4001867"/>
            <a:ext cx="2919412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8" name="Picture 114">
            <a:extLst>
              <a:ext uri="{FF2B5EF4-FFF2-40B4-BE49-F238E27FC236}">
                <a16:creationId xmlns:a16="http://schemas.microsoft.com/office/drawing/2014/main" id="{8C5D7712-9CB3-4761-98EF-CD43B5E29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9" y="2433637"/>
            <a:ext cx="302418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94EFAD-5960-45D0-A533-2F387693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1BF8-E3A8-4F87-8157-E222A6CFFBD1}" type="slidenum">
              <a:rPr lang="en-GB" altLang="en-US"/>
              <a:pPr/>
              <a:t>5</a:t>
            </a:fld>
            <a:r>
              <a:rPr lang="en-GB" altLang="en-US" dirty="0"/>
              <a:t>/34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86DC90C-2068-477F-B6A4-CF1B61110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How might computers do it?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C8F021E-1536-4BDB-BF2E-C534E1323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736" y="4148357"/>
            <a:ext cx="3000375" cy="242836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Digitization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Acoustic analysis of the speech signal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Linguistic interpretation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CC19E164-C7E5-4BC1-8FFE-2A622AED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610610"/>
            <a:ext cx="3000375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11F80052-5849-4BF8-BAA6-48CB6192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3" y="1567934"/>
            <a:ext cx="18002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my number is">
            <a:extLst>
              <a:ext uri="{FF2B5EF4-FFF2-40B4-BE49-F238E27FC236}">
                <a16:creationId xmlns:a16="http://schemas.microsoft.com/office/drawing/2014/main" id="{06CF4E40-CD75-4517-8E9F-05642ED1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4492036"/>
            <a:ext cx="3455988" cy="177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6" name="Text Box 10">
            <a:extLst>
              <a:ext uri="{FF2B5EF4-FFF2-40B4-BE49-F238E27FC236}">
                <a16:creationId xmlns:a16="http://schemas.microsoft.com/office/drawing/2014/main" id="{B1390E13-E279-48CE-BAFB-CE75C82BD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33" y="2442188"/>
            <a:ext cx="1961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chemeClr val="bg1"/>
                </a:solidFill>
              </a:rPr>
              <a:t>Acoustic waveform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9650A68A-3448-4425-B7CA-D9DFCFA1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829" y="3809173"/>
            <a:ext cx="15619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chemeClr val="bg1"/>
                </a:solidFill>
              </a:rPr>
              <a:t>Acoustic signal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87B3EC6D-5140-4D31-9934-ABCBF440B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5157788"/>
            <a:ext cx="1983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Speech recognition</a:t>
            </a:r>
          </a:p>
        </p:txBody>
      </p:sp>
      <p:pic>
        <p:nvPicPr>
          <p:cNvPr id="9229" name="Picture 13" descr="microphone">
            <a:extLst>
              <a:ext uri="{FF2B5EF4-FFF2-40B4-BE49-F238E27FC236}">
                <a16:creationId xmlns:a16="http://schemas.microsoft.com/office/drawing/2014/main" id="{3E23F57C-BC84-429A-A86D-F380B8B7B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8244">
            <a:off x="2789398" y="1481654"/>
            <a:ext cx="525462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C5A39CB-6901-4BA4-8F0E-1074C583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08C-6CB5-40BC-8FD1-B8FE91C521CD}" type="slidenum">
              <a:rPr lang="en-GB" altLang="en-US"/>
              <a:pPr/>
              <a:t>6</a:t>
            </a:fld>
            <a:r>
              <a:rPr lang="en-GB" altLang="en-US" dirty="0"/>
              <a:t>/34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F18CE3B4-ABF4-47C1-9190-1167D46FC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What’s hard about that?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D1D3C77-ABC4-4B8E-A420-48A0E364CA3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332723" y="1600201"/>
            <a:ext cx="6235396" cy="48926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chemeClr val="bg1"/>
                </a:solidFill>
              </a:rPr>
              <a:t>Digitization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>
                <a:solidFill>
                  <a:schemeClr val="bg1"/>
                </a:solidFill>
              </a:rPr>
              <a:t>Converting analogue signal into digital representation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chemeClr val="bg1"/>
                </a:solidFill>
              </a:rPr>
              <a:t>Signal processing 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>
                <a:solidFill>
                  <a:schemeClr val="bg1"/>
                </a:solidFill>
              </a:rPr>
              <a:t> Separating speech from background noise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chemeClr val="bg1"/>
                </a:solidFill>
              </a:rPr>
              <a:t>Phonetics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>
                <a:solidFill>
                  <a:schemeClr val="bg1"/>
                </a:solidFill>
              </a:rPr>
              <a:t>Variability in human speech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chemeClr val="bg1"/>
                </a:solidFill>
              </a:rPr>
              <a:t>Phonology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>
                <a:solidFill>
                  <a:schemeClr val="bg1"/>
                </a:solidFill>
              </a:rPr>
              <a:t>Recognizing individual sound distinctions (similar phonemes)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chemeClr val="bg1"/>
                </a:solidFill>
              </a:rPr>
              <a:t>Lexicology and syntax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>
                <a:solidFill>
                  <a:schemeClr val="bg1"/>
                </a:solidFill>
              </a:rPr>
              <a:t>Disambiguating homophones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>
                <a:solidFill>
                  <a:schemeClr val="bg1"/>
                </a:solidFill>
              </a:rPr>
              <a:t>Features of continuous speech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chemeClr val="bg1"/>
                </a:solidFill>
              </a:rPr>
              <a:t>Syntax and pragmatics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>
                <a:solidFill>
                  <a:schemeClr val="bg1"/>
                </a:solidFill>
              </a:rPr>
              <a:t>Interpreting prosodic features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chemeClr val="bg1"/>
                </a:solidFill>
              </a:rPr>
              <a:t>Pragmatics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>
                <a:solidFill>
                  <a:schemeClr val="bg1"/>
                </a:solidFill>
              </a:rPr>
              <a:t>Filtering of performance errors (disfluencies)</a:t>
            </a:r>
          </a:p>
          <a:p>
            <a:pPr lvl="1">
              <a:lnSpc>
                <a:spcPct val="90000"/>
              </a:lnSpc>
            </a:pPr>
            <a:endParaRPr lang="en-GB" altLang="en-US" sz="18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GB" altLang="en-US" sz="18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GB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E05-B5E5-4645-9DCD-A7AA120B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135C-E7C7-4DDB-A991-33ED17C5F5E3}" type="slidenum">
              <a:rPr lang="en-GB" altLang="en-US"/>
              <a:pPr/>
              <a:t>7</a:t>
            </a:fld>
            <a:r>
              <a:rPr lang="en-GB" altLang="en-US" dirty="0"/>
              <a:t>/34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940E1FC-69FB-4ACC-8070-292C3EA7A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solidFill>
                  <a:schemeClr val="bg1"/>
                </a:solidFill>
              </a:rPr>
              <a:t>Separating speech from background noise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2F992AC-5312-4BB2-9F6B-5B6EAE7DE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8978" y="1560817"/>
            <a:ext cx="5917660" cy="2530475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>
                <a:solidFill>
                  <a:schemeClr val="bg1"/>
                </a:solidFill>
              </a:rPr>
              <a:t>Noise cancelling microphones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</a:rPr>
              <a:t>Two mics, one facing speaker, the other facing away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</a:rPr>
              <a:t>Ambient noise is roughly same for both mics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Knowing which bits of the signal relate to speech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</a:rPr>
              <a:t>Spectrograph analysis</a:t>
            </a:r>
          </a:p>
          <a:p>
            <a:pPr lvl="1"/>
            <a:endParaRPr lang="en-GB" altLang="en-US" dirty="0">
              <a:solidFill>
                <a:schemeClr val="bg1"/>
              </a:solidFill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FF586F5E-70E9-43ED-92BA-4C49CB8A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96" y="4091292"/>
            <a:ext cx="6192838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969BA5-9FD4-4AF3-BB45-061CA263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0B5-0154-4181-B469-620315038921}" type="slidenum">
              <a:rPr lang="en-GB" altLang="en-US"/>
              <a:pPr/>
              <a:t>8</a:t>
            </a:fld>
            <a:r>
              <a:rPr lang="en-GB" altLang="en-US" dirty="0"/>
              <a:t>/34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3BB7D3D-EE13-4911-8399-E6204E60D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(Dis)continuous speech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FC7CA0E-5881-4718-BE0D-DED58786C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8156"/>
            <a:ext cx="6866106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Discontinuous speech much easier to recognize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Single words tend to be pronounced more clearly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Continuous speech involves contextual coarticulation effects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Weak forms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Assimilation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Contractions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110A5F-2B31-402A-84E6-D88D3070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FC7-DA8C-4842-BF77-FF994CCC557F}" type="slidenum">
              <a:rPr lang="en-GB" altLang="en-US"/>
              <a:pPr/>
              <a:t>9</a:t>
            </a:fld>
            <a:r>
              <a:rPr lang="en-GB" altLang="en-US" dirty="0"/>
              <a:t>/34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FF372C4-C97D-4458-B6DC-093DACB9E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Performance errors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344DBA8-C7FB-43D0-9D0B-F6D0D6D5E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235757" cy="43222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Performance “errors” include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Non-speech sounds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Hesitations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False starts, repetitions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Filtering implies handling at syntactic level or above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</a:rPr>
              <a:t>Some disfluencies are deliberate and have pragmatic effect – this is not something we can handle in the near future</a:t>
            </a:r>
          </a:p>
          <a:p>
            <a:pPr lvl="1">
              <a:lnSpc>
                <a:spcPct val="90000"/>
              </a:lnSpc>
            </a:pPr>
            <a:endParaRPr lang="en-GB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644</Words>
  <Application>Microsoft Office PowerPoint</Application>
  <PresentationFormat>Widescreen</PresentationFormat>
  <Paragraphs>131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Bernard MT Condensed</vt:lpstr>
      <vt:lpstr>Calibri</vt:lpstr>
      <vt:lpstr>Calibri Light</vt:lpstr>
      <vt:lpstr>Mangal</vt:lpstr>
      <vt:lpstr>Times New Roman</vt:lpstr>
      <vt:lpstr>Office Theme</vt:lpstr>
      <vt:lpstr>PowerPoint Presentation</vt:lpstr>
      <vt:lpstr>Speech recognition </vt:lpstr>
      <vt:lpstr>What is the task?</vt:lpstr>
      <vt:lpstr>How do humans do it?</vt:lpstr>
      <vt:lpstr>How might computers do it?</vt:lpstr>
      <vt:lpstr>What’s hard about that?</vt:lpstr>
      <vt:lpstr>Separating speech from background noise</vt:lpstr>
      <vt:lpstr>(Dis)continuous speech</vt:lpstr>
      <vt:lpstr>Performance errors</vt:lpstr>
      <vt:lpstr>PowerPoint Presentation</vt:lpstr>
      <vt:lpstr>Machine learning</vt:lpstr>
      <vt:lpstr>HMMs for some words</vt:lpstr>
      <vt:lpstr>PowerPoint Presentation</vt:lpstr>
      <vt:lpstr>PowerPoint Presentation</vt:lpstr>
      <vt:lpstr>Remaining problems</vt:lpstr>
      <vt:lpstr>Here a Sample of my work: 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D'EVIL ROY</dc:creator>
  <cp:lastModifiedBy>D'EVIL ROY</cp:lastModifiedBy>
  <cp:revision>46</cp:revision>
  <dcterms:created xsi:type="dcterms:W3CDTF">2021-12-18T07:23:11Z</dcterms:created>
  <dcterms:modified xsi:type="dcterms:W3CDTF">2022-12-04T07:57:13Z</dcterms:modified>
</cp:coreProperties>
</file>