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57" r:id="rId6"/>
    <p:sldId id="260" r:id="rId7"/>
    <p:sldId id="261" r:id="rId8"/>
  </p:sldIdLst>
  <p:sldSz cx="9144000" cy="6858000" type="screen4x3"/>
  <p:notesSz cx="7099300" cy="10234295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62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22024-8B33-46AD-AFDA-567A15BDAD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67CF9-084E-472D-9C74-5F4179570E9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67CF9-084E-472D-9C74-5F4179570E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67CF9-084E-472D-9C74-5F4179570E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67CF9-084E-472D-9C74-5F4179570E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4F85-2F3F-4568-9940-8EF826F2C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AE46-8768-469B-9A14-B770349703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4F85-2F3F-4568-9940-8EF826F2C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AE46-8768-469B-9A14-B770349703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4F85-2F3F-4568-9940-8EF826F2C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AE46-8768-469B-9A14-B770349703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4F85-2F3F-4568-9940-8EF826F2C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AE46-8768-469B-9A14-B770349703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4F85-2F3F-4568-9940-8EF826F2C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AE46-8768-469B-9A14-B770349703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4F85-2F3F-4568-9940-8EF826F2C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AE46-8768-469B-9A14-B770349703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4F85-2F3F-4568-9940-8EF826F2C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AE46-8768-469B-9A14-B770349703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4F85-2F3F-4568-9940-8EF826F2C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AE46-8768-469B-9A14-B770349703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4F85-2F3F-4568-9940-8EF826F2C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AE46-8768-469B-9A14-B770349703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4F85-2F3F-4568-9940-8EF826F2C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AE46-8768-469B-9A14-B770349703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4F85-2F3F-4568-9940-8EF826F2C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AE46-8768-469B-9A14-B770349703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94F85-2F3F-4568-9940-8EF826F2C7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9AE46-8768-469B-9A14-B7703497030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蚁科技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平台化 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DID Number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编码规则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修改记录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0945"/>
            <a:ext cx="9398000" cy="5499735"/>
          </a:xfrm>
        </p:spPr>
        <p:txBody>
          <a:bodyPr>
            <a:normAutofit fontScale="40000" lnSpcReduction="20000"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新增雷克赛尔客户-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0A：H601R  (38版双光源型枪2232+RTL3903---chenxiao 20190107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新增金鼎-  W102R (电池机HI3518EV200+SC2232 金鼎,跟上述05区别sensor不同)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新增乔安：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---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H801R（摇头机，用H305R原理图+新ID，乔安）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新增卓创威视-----H901R(摇头机，用H305R原理图+新ID。卓创威视）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新增创维：----H115R(摇头机，用H305R原理图+新ID，创维）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新增：-----10：H603R(金鼎38板枪机，不带云台.rtl3903+2230）</a:t>
            </a:r>
            <a:endParaRPr lang="zh-CN" altLang="en-US" sz="2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新增：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H701R(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朗视兴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38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板枪机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Mstar313E+2232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，不带云台）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新增：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H605R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金鼎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38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板枪机，双光源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不带云台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.rtl3903+2230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新增：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lvl="1" indent="-342900" algn="l">
              <a:buClrTx/>
              <a:buSzTx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12：H605R(金鼎38板枪机，双光源,不带云台.rtl3903+2230）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buClrTx/>
              <a:buSzTx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13.W102R(海思3518V200+2238电池机）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buClrTx/>
              <a:buSzTx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新增：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buClrTx/>
              <a:buSzTx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14：H309R,在H305R朗视兴基础上调整一下马达方向.（LSX代号PB207  )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buClrTx/>
              <a:buSzTx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15：H310R,在H305R朗视兴基础上调整图像反问题. (LSX:PDB207)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buClrTx/>
              <a:buSzTx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0320：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buClrTx/>
              <a:buSzTx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删除：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buClrTx/>
              <a:buSzTx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05 ：W102R (电池机HI3518EV200+SC2238 金鼎)，保留13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buClrTx/>
              <a:buSzTx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新增：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buClrTx/>
              <a:buSzTx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16：H308R(金鼎3903+2230摇头机）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buClrTx/>
              <a:buSzTx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调转H309*H310 马达/图像方向：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buClrTx/>
              <a:buSzTx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14：H309R,在H305R朗视兴基础上调整一下图像方向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buClrTx/>
              <a:buSzTx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15：H310R,在H305R朗视兴基础上调整马达反问题. 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buClrTx/>
              <a:buSzTx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更新描述：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09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H306R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（公版小雪人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3903+2230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zh-CN" altLang="en-US" sz="2000" dirty="0">
              <a:solidFill>
                <a:srgbClr val="FF0000"/>
              </a:solidFill>
              <a:latin typeface="+mj-ea"/>
              <a:ea typeface="+mj-ea"/>
              <a:sym typeface="+mn-ea"/>
            </a:endParaRPr>
          </a:p>
          <a:p>
            <a:pPr algn="l">
              <a:buClrTx/>
              <a:buSzTx/>
            </a:pP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增加</a:t>
            </a:r>
            <a:r>
              <a:rPr lang="en-US" altLang="zh-CN" sz="2000" dirty="0">
                <a:solidFill>
                  <a:srgbClr val="FF0000"/>
                </a:solidFill>
                <a:latin typeface="+mj-ea"/>
                <a:sym typeface="+mn-ea"/>
              </a:rPr>
              <a:t>17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sym typeface="+mn-ea"/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  <a:latin typeface="+mj-ea"/>
                <a:sym typeface="+mn-ea"/>
              </a:rPr>
              <a:t>H903R(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sym typeface="+mn-ea"/>
              </a:rPr>
              <a:t>视源</a:t>
            </a:r>
            <a:r>
              <a:rPr lang="en-US" altLang="zh-CN" sz="2000" dirty="0">
                <a:solidFill>
                  <a:srgbClr val="FF0000"/>
                </a:solidFill>
                <a:latin typeface="+mj-ea"/>
                <a:sym typeface="+mn-ea"/>
              </a:rPr>
              <a:t>313e+2232</a:t>
            </a:r>
            <a:r>
              <a:rPr lang="zh-CN" altLang="en-US" sz="2000" dirty="0">
                <a:solidFill>
                  <a:srgbClr val="FF0000"/>
                </a:solidFill>
                <a:latin typeface="+mj-ea"/>
                <a:sym typeface="+mn-ea"/>
              </a:rPr>
              <a:t>摇头机）</a:t>
            </a:r>
            <a:endParaRPr lang="zh-CN" altLang="en-US" sz="2000" dirty="0">
              <a:solidFill>
                <a:srgbClr val="FF0000"/>
              </a:solidFill>
              <a:latin typeface="+mj-ea"/>
              <a:sym typeface="+mn-ea"/>
            </a:endParaRPr>
          </a:p>
          <a:p>
            <a:pPr algn="l">
              <a:buClrTx/>
              <a:buSzTx/>
            </a:pPr>
            <a:r>
              <a:rPr lang="en-US" altLang="zh-CN" sz="2000" dirty="0">
                <a:solidFill>
                  <a:srgbClr val="FF0000"/>
                </a:solidFill>
                <a:latin typeface="+mj-ea"/>
                <a:sym typeface="+mn-ea"/>
              </a:rPr>
              <a:t>0510-</a:t>
            </a:r>
            <a:r>
              <a:rPr lang="en-US" altLang="zh-CN" sz="20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00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：</a:t>
            </a:r>
            <a:r>
              <a:rPr lang="en-US" altLang="zh-CN" sz="20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R10(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云台</a:t>
            </a:r>
            <a:r>
              <a:rPr lang="en-US" altLang="zh-CN" sz="20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RT3903+SC2235 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金鼎</a:t>
            </a:r>
            <a:r>
              <a:rPr lang="en-US" altLang="zh-CN" sz="20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猿人用金鼎</a:t>
            </a:r>
            <a:r>
              <a:rPr lang="en-US" altLang="zh-CN" sz="20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R10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单独定制</a:t>
            </a:r>
            <a:r>
              <a:rPr lang="en-US" altLang="zh-CN" sz="20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APP)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并且增加猿人客户代号</a:t>
            </a:r>
            <a:endParaRPr lang="zh-CN" altLang="en-US" sz="2000" dirty="0" smtClean="0">
              <a:solidFill>
                <a:srgbClr val="FF0000"/>
              </a:solidFill>
              <a:latin typeface="+mj-ea"/>
              <a:ea typeface="+mj-ea"/>
              <a:sym typeface="+mn-ea"/>
            </a:endParaRPr>
          </a:p>
          <a:p>
            <a:pPr algn="l">
              <a:buClrTx/>
              <a:buSzTx/>
            </a:pPr>
            <a:r>
              <a:rPr lang="en-US" altLang="zh-CN" sz="20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0521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：删除</a:t>
            </a:r>
            <a:r>
              <a:rPr lang="en-US" altLang="zh-CN" sz="20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17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视源代号。 在</a:t>
            </a:r>
            <a:r>
              <a:rPr lang="en-US" altLang="zh-CN" sz="20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H305R 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朗视兴基础上添加视源代号</a:t>
            </a:r>
            <a:endParaRPr lang="zh-CN" altLang="en-US" sz="2000" dirty="0">
              <a:solidFill>
                <a:srgbClr val="FF0000"/>
              </a:solidFill>
              <a:latin typeface="+mj-ea"/>
              <a:sym typeface="+mn-ea"/>
            </a:endParaRPr>
          </a:p>
          <a:p>
            <a:pPr algn="l">
              <a:buClrTx/>
              <a:buSzTx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0530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en-US" altLang="zh-CN" sz="20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00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：</a:t>
            </a:r>
            <a:r>
              <a:rPr lang="en-US" altLang="zh-CN" sz="20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R10(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云台</a:t>
            </a:r>
            <a:r>
              <a:rPr lang="en-US" altLang="zh-CN" sz="20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RT3903+SC2235 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金鼎</a:t>
            </a:r>
            <a:r>
              <a:rPr lang="en-US" altLang="zh-CN" sz="20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猿人用金鼎</a:t>
            </a:r>
            <a:r>
              <a:rPr lang="en-US" altLang="zh-CN" sz="20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R10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单独定制</a:t>
            </a:r>
            <a:r>
              <a:rPr lang="en-US" altLang="zh-CN" sz="20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APP,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朗视兴</a:t>
            </a:r>
            <a:r>
              <a:rPr lang="en-US" altLang="zh-CN" sz="20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H316R)</a:t>
            </a:r>
            <a:endParaRPr lang="en-US" altLang="zh-CN" sz="2000" dirty="0" smtClean="0">
              <a:solidFill>
                <a:srgbClr val="FF0000"/>
              </a:solidFill>
              <a:latin typeface="+mj-ea"/>
              <a:ea typeface="+mj-ea"/>
              <a:sym typeface="+mn-ea"/>
            </a:endParaRPr>
          </a:p>
          <a:p>
            <a:pPr algn="l">
              <a:buClrTx/>
              <a:buSzTx/>
            </a:pPr>
            <a:r>
              <a:rPr lang="en-US" altLang="zh-CN" sz="20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0610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：增加</a:t>
            </a:r>
            <a:r>
              <a:rPr lang="en-US" altLang="zh-CN" sz="20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H711R 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朗视兴</a:t>
            </a:r>
            <a:r>
              <a:rPr lang="en-US" altLang="zh-CN" sz="20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-H701R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基础上改为双光源</a:t>
            </a:r>
            <a:endParaRPr lang="zh-CN" altLang="en-US" sz="2000" dirty="0" smtClean="0">
              <a:solidFill>
                <a:srgbClr val="FF0000"/>
              </a:solidFill>
              <a:latin typeface="+mj-ea"/>
              <a:ea typeface="+mj-ea"/>
              <a:sym typeface="+mn-ea"/>
            </a:endParaRPr>
          </a:p>
          <a:p>
            <a:pPr algn="l">
              <a:buClrTx/>
              <a:buSzTx/>
            </a:pPr>
            <a:r>
              <a:rPr lang="en-US" altLang="zh-CN" sz="20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0712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：添加正德威视客户</a:t>
            </a:r>
            <a:r>
              <a:rPr lang="en-US" altLang="zh-CN" sz="20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--H306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机种</a:t>
            </a:r>
            <a:endParaRPr lang="zh-CN" altLang="en-US" sz="2000" dirty="0" smtClean="0">
              <a:solidFill>
                <a:srgbClr val="FF0000"/>
              </a:solidFill>
              <a:latin typeface="+mj-ea"/>
              <a:ea typeface="+mj-ea"/>
              <a:sym typeface="+mn-ea"/>
            </a:endParaRPr>
          </a:p>
          <a:p>
            <a:pPr algn="l">
              <a:buClrTx/>
              <a:buSzTx/>
            </a:pPr>
            <a:r>
              <a:rPr lang="en-US" altLang="zh-CN" sz="20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0717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：新增</a:t>
            </a:r>
            <a:r>
              <a:rPr lang="en-US" altLang="zh-CN" sz="20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H315R</a:t>
            </a:r>
            <a:r>
              <a:rPr lang="zh-CN" altLang="en-US" sz="20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机种代号</a:t>
            </a:r>
            <a:endParaRPr lang="zh-CN" altLang="en-US" sz="2000" dirty="0" smtClean="0">
              <a:solidFill>
                <a:srgbClr val="FF0000"/>
              </a:solidFill>
              <a:latin typeface="+mj-ea"/>
              <a:ea typeface="+mj-ea"/>
              <a:sym typeface="+mn-ea"/>
            </a:endParaRPr>
          </a:p>
          <a:p>
            <a:pPr algn="l">
              <a:buClrTx/>
              <a:buSzTx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0729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：增加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H703R-E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系列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buClrTx/>
              <a:buSzTx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增加金和客户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buClrTx/>
              <a:buSzTx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增加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H317R(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朗视兴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猿人） 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buClrTx/>
              <a:buSzTx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增加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H606R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正德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buClrTx/>
              <a:buSzTx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增加金鼎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H703-27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buClrTx/>
              <a:buSzTx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0912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，增加 金和视讯电池机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H101R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buClrTx/>
              <a:buSzTx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添加小会科代号以及A1210，A1229，A1230，A123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buClrTx/>
              <a:buSzTx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添加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13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中索客户代码</a:t>
            </a:r>
            <a:endParaRPr lang="zh-CN" altLang="en-US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buClrTx/>
              <a:buSzTx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增加齐感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QG703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代号</a:t>
            </a:r>
            <a:endParaRPr lang="zh-CN" altLang="en-US" sz="2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endParaRPr lang="en-US" altLang="zh-CN" sz="20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zh-CN" altLang="en-US" sz="2000" dirty="0">
              <a:solidFill>
                <a:srgbClr val="FF0000"/>
              </a:solidFill>
              <a:latin typeface="+mj-ea"/>
              <a:sym typeface="+mn-ea"/>
            </a:endParaRPr>
          </a:p>
          <a:p>
            <a:pPr marL="0" indent="0">
              <a:buNone/>
            </a:pPr>
            <a:endParaRPr lang="zh-CN" altLang="en-US" sz="2000" dirty="0">
              <a:solidFill>
                <a:srgbClr val="FF0000"/>
              </a:solidFill>
              <a:latin typeface="+mj-ea"/>
              <a:sym typeface="+mn-ea"/>
            </a:endParaRPr>
          </a:p>
          <a:p>
            <a:pPr marL="0" indent="0">
              <a:buNone/>
            </a:pPr>
            <a:endParaRPr lang="zh-CN" altLang="en-US" sz="2000" dirty="0">
              <a:solidFill>
                <a:srgbClr val="FF0000"/>
              </a:solidFill>
              <a:latin typeface="+mj-ea"/>
              <a:sym typeface="+mn-ea"/>
            </a:endParaRP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8622" y="193603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DID </a:t>
            </a:r>
            <a:r>
              <a:rPr lang="zh-CN" altLang="en-US" dirty="0" smtClean="0"/>
              <a:t>号码 </a:t>
            </a:r>
            <a:r>
              <a:rPr lang="en-US" altLang="zh-CN" dirty="0" smtClean="0"/>
              <a:t>20</a:t>
            </a:r>
            <a:r>
              <a:rPr lang="zh-CN" altLang="en-US" dirty="0" smtClean="0"/>
              <a:t>位编码定义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0990" y="552206"/>
            <a:ext cx="8841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#     ##</a:t>
            </a:r>
            <a:r>
              <a:rPr lang="zh-CN" altLang="en-US" sz="2400" dirty="0" smtClean="0"/>
              <a:t>         </a:t>
            </a:r>
            <a:r>
              <a:rPr lang="en-US" altLang="zh-CN" sz="2400" dirty="0" smtClean="0"/>
              <a:t>##                  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##              </a:t>
            </a:r>
            <a:r>
              <a:rPr lang="en-US" altLang="zh-CN" sz="2400" dirty="0" smtClean="0"/>
              <a:t>#</a:t>
            </a:r>
            <a:r>
              <a:rPr lang="zh-CN" altLang="en-US" sz="2400" dirty="0" smtClean="0"/>
              <a:t>             </a:t>
            </a:r>
            <a:r>
              <a:rPr lang="en-US" altLang="zh-CN" sz="2400" dirty="0" smtClean="0"/>
              <a:t>######            ######</a:t>
            </a:r>
            <a:endParaRPr lang="zh-CN" altLang="en-US" sz="24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215900" y="1050290"/>
            <a:ext cx="76200" cy="5276215"/>
            <a:chOff x="1043608" y="1721133"/>
            <a:chExt cx="792088" cy="4300155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043608" y="1721133"/>
              <a:ext cx="0" cy="4300155"/>
            </a:xfrm>
            <a:prstGeom prst="line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V="1">
              <a:off x="1043608" y="6010076"/>
              <a:ext cx="792088" cy="1121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58625" y="6230058"/>
            <a:ext cx="1769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第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码：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平台化产品识别代码，定义用字母“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A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”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ea typeface="+mj-ea"/>
              </a:rPr>
              <a:t>表示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40406" y="1733830"/>
            <a:ext cx="1548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+mj-ea"/>
                <a:ea typeface="+mj-ea"/>
              </a:rPr>
              <a:t>6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位随机字母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+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数字组合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不区分大小写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zh-CN" altLang="en-US" sz="1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81638" y="1631261"/>
            <a:ext cx="241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j-ea"/>
                <a:ea typeface="+mj-ea"/>
              </a:rPr>
              <a:t>最后六位：代表年月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日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该日期表示为申请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DID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ea typeface="+mj-ea"/>
              </a:rPr>
              <a:t>日</a:t>
            </a:r>
            <a:endParaRPr lang="zh-CN" altLang="en-US" sz="12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1200" dirty="0">
                <a:solidFill>
                  <a:srgbClr val="FF0000"/>
                </a:solidFill>
                <a:latin typeface="+mj-ea"/>
                <a:ea typeface="+mj-ea"/>
              </a:rPr>
              <a:t>例如： 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180413</a:t>
            </a:r>
            <a:endParaRPr lang="zh-CN" altLang="en-US" sz="1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7512048" y="1028738"/>
            <a:ext cx="931416" cy="629972"/>
            <a:chOff x="7084266" y="1588942"/>
            <a:chExt cx="931416" cy="629972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7084266" y="1588942"/>
              <a:ext cx="9314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flipH="1">
              <a:off x="7540334" y="1629817"/>
              <a:ext cx="9640" cy="5890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5832110" y="1028738"/>
            <a:ext cx="910150" cy="635978"/>
            <a:chOff x="6277165" y="1028738"/>
            <a:chExt cx="910150" cy="635978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6277165" y="1028738"/>
              <a:ext cx="910150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6732240" y="1028738"/>
              <a:ext cx="0" cy="6359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直接连接符 2"/>
          <p:cNvCxnSpPr/>
          <p:nvPr/>
        </p:nvCxnSpPr>
        <p:spPr>
          <a:xfrm>
            <a:off x="1000463" y="966748"/>
            <a:ext cx="2020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77105" y="2295504"/>
            <a:ext cx="1650349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第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en-US" altLang="zh-CN" sz="1200" dirty="0">
                <a:solidFill>
                  <a:srgbClr val="FF0000"/>
                </a:solidFill>
                <a:latin typeface="+mj-ea"/>
                <a:ea typeface="+mj-ea"/>
              </a:rPr>
              <a:t>,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3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码：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客户识别码</a:t>
            </a:r>
            <a:endParaRPr lang="en-US" altLang="zh-CN" sz="12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（由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10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个数字</a:t>
            </a:r>
            <a:endParaRPr lang="zh-CN" altLang="en-US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和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26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个字母</a:t>
            </a:r>
            <a:endParaRPr lang="zh-CN" altLang="en-US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组成）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00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： 金鼎科技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01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： 朗视兴 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02：雷克赛尔</a:t>
            </a:r>
            <a:endParaRPr lang="zh-CN" altLang="en-US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03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：乔安</a:t>
            </a:r>
            <a:endParaRPr lang="zh-CN" altLang="en-US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04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：卓创威视</a:t>
            </a:r>
            <a:endParaRPr lang="zh-CN" altLang="en-US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05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：创维</a:t>
            </a:r>
            <a:endParaRPr lang="zh-CN" altLang="en-US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06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：小蚁委托</a:t>
            </a:r>
            <a:endParaRPr lang="zh-CN" altLang="en-US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金鼎生产</a:t>
            </a:r>
            <a:endParaRPr lang="zh-CN" altLang="en-US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07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：视源</a:t>
            </a:r>
            <a:endParaRPr lang="zh-CN" altLang="en-US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08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：兴科安</a:t>
            </a:r>
            <a:endParaRPr lang="zh-CN" altLang="en-US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09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：猿人</a:t>
            </a:r>
            <a:endParaRPr lang="zh-CN" altLang="en-US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10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：正德威视</a:t>
            </a:r>
            <a:endParaRPr lang="zh-CN" altLang="en-US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11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：金和客户</a:t>
            </a:r>
            <a:endParaRPr lang="zh-CN" altLang="en-US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12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：小会科技</a:t>
            </a:r>
            <a:endParaRPr lang="zh-CN" altLang="en-US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13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：中索</a:t>
            </a:r>
            <a:endParaRPr lang="zh-CN" altLang="en-US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b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</a:br>
            <a:endParaRPr lang="zh-CN" altLang="en-US" sz="1600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679893" y="1028746"/>
            <a:ext cx="789295" cy="1865475"/>
            <a:chOff x="3962736" y="926408"/>
            <a:chExt cx="789295" cy="1278456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3962736" y="926408"/>
              <a:ext cx="254953" cy="0"/>
            </a:xfrm>
            <a:prstGeom prst="line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>
              <a:off x="4084935" y="926408"/>
              <a:ext cx="5277" cy="1278456"/>
            </a:xfrm>
            <a:prstGeom prst="line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>
              <a:off x="4099007" y="2204864"/>
              <a:ext cx="65302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33"/>
          <p:cNvSpPr txBox="1"/>
          <p:nvPr/>
        </p:nvSpPr>
        <p:spPr>
          <a:xfrm>
            <a:off x="1729563" y="2032683"/>
            <a:ext cx="3404433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第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4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，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5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码：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客户机种识别码</a:t>
            </a:r>
            <a:endParaRPr lang="en-US" altLang="zh-CN" sz="12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（由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10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个数字和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26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个字母组成）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00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：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R10(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云台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RT3903+SC2235 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金鼎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,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猿人用金鼎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R10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单独定制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APP,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朗视兴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H316R)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01: R11(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云台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RT3903+SC1245 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金鼎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02: R12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卡片机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RT3903+SC2235 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金鼎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03: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R13 (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卡片机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RT3903+SC1245 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金鼎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04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：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Y206R (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卡片机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Mstar313e+SC2232 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金鼎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b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</a:br>
            <a:r>
              <a:rPr lang="en-US" altLang="zh-CN" sz="1200" b="1" dirty="0" smtClean="0">
                <a:solidFill>
                  <a:srgbClr val="FF0000"/>
                </a:solidFill>
                <a:latin typeface="+mj-ea"/>
                <a:ea typeface="+mj-ea"/>
              </a:rPr>
              <a:t>05</a:t>
            </a:r>
            <a:r>
              <a:rPr lang="zh-CN" altLang="en-US" sz="1200" b="1" dirty="0" smtClean="0">
                <a:solidFill>
                  <a:srgbClr val="FF0000"/>
                </a:solidFill>
                <a:latin typeface="+mj-ea"/>
                <a:ea typeface="+mj-ea"/>
              </a:rPr>
              <a:t>：弃用</a:t>
            </a:r>
            <a:r>
              <a:rPr lang="en-US" altLang="zh-CN" sz="1200" b="1" dirty="0" smtClean="0">
                <a:solidFill>
                  <a:srgbClr val="FF0000"/>
                </a:solidFill>
                <a:latin typeface="+mj-ea"/>
                <a:ea typeface="+mj-ea"/>
              </a:rPr>
              <a:t>-</a:t>
            </a:r>
            <a:r>
              <a:rPr lang="en-US" altLang="zh-CN" sz="1200" strike="sngStrike" dirty="0" smtClean="0">
                <a:solidFill>
                  <a:schemeClr val="tx2"/>
                </a:solidFill>
                <a:latin typeface="+mj-ea"/>
              </a:rPr>
              <a:t>W102R (电池机HI3518EV200+SC2238 金鼎)</a:t>
            </a:r>
            <a:endParaRPr lang="en-US" altLang="zh-CN" sz="1200" strike="sngStrike" dirty="0" smtClean="0">
              <a:solidFill>
                <a:schemeClr val="tx2"/>
              </a:solidFill>
              <a:uFillTx/>
              <a:latin typeface="+中文标题" charset="0"/>
              <a:ea typeface="+mj-ea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06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：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H303R (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云台机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</a:rPr>
              <a:t>Mstar313e+SC2232 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</a:rPr>
              <a:t>金鼎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07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：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H305R (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云台机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</a:rPr>
              <a:t>Mstar313e+SC2232 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</a:rPr>
              <a:t>朗视兴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</a:rPr>
              <a:t>+</a:t>
            </a:r>
            <a:r>
              <a:rPr lang="zh-CN" altLang="en-US" sz="1200" b="1" dirty="0" smtClean="0">
                <a:solidFill>
                  <a:srgbClr val="FF0000"/>
                </a:solidFill>
                <a:latin typeface="+mj-ea"/>
              </a:rPr>
              <a:t>视源</a:t>
            </a:r>
            <a:r>
              <a:rPr lang="en-US" altLang="zh-CN" sz="1200" b="1" dirty="0" smtClean="0">
                <a:solidFill>
                  <a:srgbClr val="FF0000"/>
                </a:solidFill>
                <a:latin typeface="+mj-ea"/>
              </a:rPr>
              <a:t>+</a:t>
            </a:r>
            <a:r>
              <a:rPr lang="zh-CN" altLang="en-US" sz="1200" b="1" dirty="0" smtClean="0">
                <a:solidFill>
                  <a:srgbClr val="FF0000"/>
                </a:solidFill>
                <a:latin typeface="+mj-ea"/>
              </a:rPr>
              <a:t>卓创威视</a:t>
            </a:r>
            <a:r>
              <a:rPr lang="en-US" altLang="zh-CN" sz="1200" b="1" dirty="0" smtClean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+mj-ea"/>
              </a:rPr>
              <a:t>08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</a:rPr>
              <a:t>：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</a:rPr>
              <a:t>Y207R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</a:rPr>
              <a:t>（卡片机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</a:rPr>
              <a:t>RT3903+SC2235 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</a:rPr>
              <a:t>金鼎）</a:t>
            </a:r>
            <a:endParaRPr lang="en-US" altLang="zh-CN" sz="1200" dirty="0" smtClean="0">
              <a:solidFill>
                <a:srgbClr val="FF0000"/>
              </a:solidFill>
              <a:latin typeface="+mj-ea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+mj-ea"/>
                <a:ea typeface="+mj-ea"/>
              </a:rPr>
              <a:t>09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ea typeface="+mj-ea"/>
              </a:rPr>
              <a:t>：</a:t>
            </a:r>
            <a:r>
              <a:rPr lang="en-US" altLang="zh-CN" sz="1200" dirty="0">
                <a:solidFill>
                  <a:srgbClr val="FF0000"/>
                </a:solidFill>
                <a:latin typeface="+mj-ea"/>
                <a:ea typeface="+mj-ea"/>
              </a:rPr>
              <a:t>H306R 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ea typeface="+mj-ea"/>
              </a:rPr>
              <a:t>（公版小雪人</a:t>
            </a:r>
            <a:r>
              <a:rPr lang="en-US" altLang="zh-CN" sz="1200" dirty="0">
                <a:solidFill>
                  <a:srgbClr val="FF0000"/>
                </a:solidFill>
                <a:latin typeface="+mj-ea"/>
                <a:ea typeface="+mj-ea"/>
              </a:rPr>
              <a:t>3903+2230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ea typeface="+mj-ea"/>
              </a:rPr>
              <a:t>）</a:t>
            </a:r>
            <a:endParaRPr lang="zh-CN" altLang="en-US" sz="12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+mj-ea"/>
                <a:ea typeface="+mj-ea"/>
              </a:rPr>
              <a:t>0A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ea typeface="+mj-ea"/>
              </a:rPr>
              <a:t>：</a:t>
            </a:r>
            <a:r>
              <a:rPr lang="en-US" altLang="zh-CN" sz="1200" dirty="0">
                <a:solidFill>
                  <a:srgbClr val="FF0000"/>
                </a:solidFill>
                <a:latin typeface="+mj-ea"/>
                <a:ea typeface="+mj-ea"/>
              </a:rPr>
              <a:t>H601R  (38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ea typeface="+mj-ea"/>
              </a:rPr>
              <a:t>版双光源型枪机</a:t>
            </a:r>
            <a:r>
              <a:rPr lang="en-US" altLang="zh-CN" sz="1200" dirty="0">
                <a:solidFill>
                  <a:srgbClr val="FF0000"/>
                </a:solidFill>
                <a:latin typeface="+mj-ea"/>
                <a:ea typeface="+mj-ea"/>
              </a:rPr>
              <a:t>2232+RTL3903</a:t>
            </a:r>
            <a:endParaRPr lang="en-US" altLang="zh-CN" sz="12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+mj-ea"/>
                <a:ea typeface="+mj-ea"/>
              </a:rPr>
              <a:t>    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ea typeface="+mj-ea"/>
              </a:rPr>
              <a:t>雷克赛尔）</a:t>
            </a:r>
            <a:endParaRPr lang="zh-CN" altLang="en-US" sz="12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+mj-ea"/>
                <a:ea typeface="+mj-ea"/>
              </a:rPr>
              <a:t>0B: 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ea typeface="+mj-ea"/>
              </a:rPr>
              <a:t>弃用</a:t>
            </a:r>
            <a:r>
              <a:rPr lang="en-US" altLang="zh-CN" sz="1200" dirty="0">
                <a:solidFill>
                  <a:srgbClr val="FF0000"/>
                </a:solidFill>
                <a:latin typeface="+mj-ea"/>
                <a:ea typeface="+mj-ea"/>
              </a:rPr>
              <a:t>-</a:t>
            </a:r>
            <a:r>
              <a:rPr lang="zh-CN" altLang="en-US" sz="1200" strike="sngStrike" dirty="0">
                <a:solidFill>
                  <a:schemeClr val="tx2"/>
                </a:solidFill>
                <a:uFillTx/>
                <a:latin typeface="+中文标题" charset="0"/>
                <a:ea typeface="+mj-ea"/>
                <a:sym typeface="+mn-ea"/>
              </a:rPr>
              <a:t>W</a:t>
            </a:r>
            <a:r>
              <a:rPr lang="en-US" altLang="zh-CN" sz="1200" strike="sngStrike" dirty="0" smtClean="0">
                <a:solidFill>
                  <a:schemeClr val="tx2"/>
                </a:solidFill>
                <a:latin typeface="+mj-ea"/>
                <a:sym typeface="+mn-ea"/>
              </a:rPr>
              <a:t>102R (电池机HI3518EV200+SC2232 金鼎,跟上述05区别sensor不同)</a:t>
            </a:r>
            <a:endParaRPr lang="en-US" altLang="zh-CN" sz="1200" strike="sngStrike" dirty="0" smtClean="0">
              <a:solidFill>
                <a:schemeClr val="tx2"/>
              </a:solidFill>
              <a:uFillTx/>
              <a:latin typeface="+中文标题" charset="0"/>
              <a:ea typeface="+mj-ea"/>
              <a:sym typeface="+mn-ea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0C:H801R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（摇头机，用H305R原理图+新ID，乔安）</a:t>
            </a:r>
            <a:endParaRPr lang="zh-CN" altLang="en-US" sz="1200" dirty="0" smtClean="0">
              <a:solidFill>
                <a:srgbClr val="FF0000"/>
              </a:solidFill>
              <a:latin typeface="+mj-ea"/>
              <a:ea typeface="+mj-ea"/>
              <a:sym typeface="+mn-ea"/>
            </a:endParaRPr>
          </a:p>
          <a:p>
            <a:r>
              <a:rPr lang="en-US" altLang="zh-CN" sz="1200" strike="sngStrike" dirty="0" smtClean="0">
                <a:solidFill>
                  <a:schemeClr val="tx1"/>
                </a:solidFill>
                <a:uFillTx/>
                <a:latin typeface="+中文标题" charset="0"/>
                <a:ea typeface="+mj-ea"/>
                <a:sym typeface="+mn-ea"/>
              </a:rPr>
              <a:t>0E:H901R(</a:t>
            </a:r>
            <a:r>
              <a:rPr lang="zh-CN" altLang="en-US" sz="1200" strike="sngStrike" dirty="0" smtClean="0">
                <a:solidFill>
                  <a:schemeClr val="tx1"/>
                </a:solidFill>
                <a:uFillTx/>
                <a:latin typeface="+中文标题" charset="0"/>
                <a:ea typeface="+mj-ea"/>
                <a:sym typeface="+mn-ea"/>
              </a:rPr>
              <a:t>摇头机，用</a:t>
            </a:r>
            <a:r>
              <a:rPr lang="en-US" altLang="zh-CN" sz="1200" strike="sngStrike" dirty="0" smtClean="0">
                <a:solidFill>
                  <a:schemeClr val="tx1"/>
                </a:solidFill>
                <a:uFillTx/>
                <a:latin typeface="+中文标题" charset="0"/>
                <a:ea typeface="+mj-ea"/>
                <a:sym typeface="+mn-ea"/>
              </a:rPr>
              <a:t>H305R</a:t>
            </a:r>
            <a:r>
              <a:rPr lang="zh-CN" altLang="en-US" sz="1200" strike="sngStrike" dirty="0" smtClean="0">
                <a:solidFill>
                  <a:schemeClr val="tx1"/>
                </a:solidFill>
                <a:uFillTx/>
                <a:latin typeface="+中文标题" charset="0"/>
                <a:ea typeface="+mj-ea"/>
                <a:sym typeface="+mn-ea"/>
              </a:rPr>
              <a:t>原理图</a:t>
            </a:r>
            <a:r>
              <a:rPr lang="en-US" altLang="zh-CN" sz="1200" strike="sngStrike" dirty="0" smtClean="0">
                <a:solidFill>
                  <a:schemeClr val="tx1"/>
                </a:solidFill>
                <a:uFillTx/>
                <a:latin typeface="+中文标题" charset="0"/>
                <a:ea typeface="+mj-ea"/>
                <a:sym typeface="+mn-ea"/>
              </a:rPr>
              <a:t>+</a:t>
            </a:r>
            <a:r>
              <a:rPr lang="zh-CN" altLang="en-US" sz="1200" strike="sngStrike" dirty="0" smtClean="0">
                <a:solidFill>
                  <a:schemeClr val="tx1"/>
                </a:solidFill>
                <a:uFillTx/>
                <a:latin typeface="+中文标题" charset="0"/>
                <a:ea typeface="+mj-ea"/>
                <a:sym typeface="+mn-ea"/>
              </a:rPr>
              <a:t>新</a:t>
            </a:r>
            <a:r>
              <a:rPr lang="en-US" altLang="zh-CN" sz="1200" strike="sngStrike" dirty="0" smtClean="0">
                <a:solidFill>
                  <a:schemeClr val="tx1"/>
                </a:solidFill>
                <a:uFillTx/>
                <a:latin typeface="+中文标题" charset="0"/>
                <a:ea typeface="+mj-ea"/>
                <a:sym typeface="+mn-ea"/>
              </a:rPr>
              <a:t>ID</a:t>
            </a:r>
            <a:r>
              <a:rPr lang="zh-CN" altLang="en-US" sz="1200" strike="sngStrike" dirty="0" smtClean="0">
                <a:solidFill>
                  <a:schemeClr val="tx1"/>
                </a:solidFill>
                <a:uFillTx/>
                <a:latin typeface="+中文标题" charset="0"/>
                <a:ea typeface="+mj-ea"/>
                <a:sym typeface="+mn-ea"/>
              </a:rPr>
              <a:t>。卓创威视）</a:t>
            </a:r>
            <a:endParaRPr lang="zh-CN" altLang="en-US" sz="1200" dirty="0" smtClean="0">
              <a:solidFill>
                <a:srgbClr val="FF0000"/>
              </a:solidFill>
              <a:latin typeface="+mj-ea"/>
              <a:ea typeface="+mj-ea"/>
              <a:sym typeface="+mn-ea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0F:H115R(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摇头机，用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H305R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原理图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+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新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ID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，创维）</a:t>
            </a:r>
            <a:endParaRPr lang="zh-CN" altLang="en-US" sz="1200" dirty="0" smtClean="0">
              <a:solidFill>
                <a:srgbClr val="FF0000"/>
              </a:solidFill>
              <a:latin typeface="+mj-ea"/>
              <a:ea typeface="+mj-ea"/>
              <a:sym typeface="+mn-ea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10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：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H603R(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金鼎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/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兴科安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38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板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/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小会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枪机，单光源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,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不带云台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.rtl3903+2230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）</a:t>
            </a:r>
            <a:endParaRPr lang="zh-CN" altLang="en-US" sz="1200" dirty="0" smtClean="0">
              <a:solidFill>
                <a:srgbClr val="FF0000"/>
              </a:solidFill>
              <a:latin typeface="+mj-ea"/>
              <a:ea typeface="+mj-ea"/>
              <a:sym typeface="+mn-ea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11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：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H701R(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朗视兴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38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板枪机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Mstar313E+2232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，不带云台）</a:t>
            </a:r>
            <a:endParaRPr lang="zh-CN" altLang="en-US" sz="1200" dirty="0" smtClean="0">
              <a:solidFill>
                <a:srgbClr val="FF0000"/>
              </a:solidFill>
              <a:latin typeface="+mj-ea"/>
              <a:ea typeface="+mj-ea"/>
              <a:sym typeface="+mn-ea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+mj-ea"/>
                <a:ea typeface="+mj-ea"/>
              </a:rPr>
              <a:t>-------------------&gt;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ea typeface="+mj-ea"/>
              </a:rPr>
              <a:t>接下页</a:t>
            </a:r>
            <a:endParaRPr lang="zh-CN" altLang="en-US" sz="1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095571" y="962151"/>
            <a:ext cx="0" cy="13333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33"/>
          <p:cNvSpPr txBox="1"/>
          <p:nvPr/>
        </p:nvSpPr>
        <p:spPr>
          <a:xfrm>
            <a:off x="3483647" y="1772797"/>
            <a:ext cx="16503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第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6,7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码：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预留扩展码，定义为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”00”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br>
              <a:rPr lang="en-US" altLang="zh-CN" sz="1600" dirty="0" smtClean="0">
                <a:solidFill>
                  <a:srgbClr val="FF0000"/>
                </a:solidFill>
              </a:rPr>
            </a:b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56" name="TextBox 33"/>
          <p:cNvSpPr txBox="1"/>
          <p:nvPr/>
        </p:nvSpPr>
        <p:spPr>
          <a:xfrm>
            <a:off x="4855248" y="2911354"/>
            <a:ext cx="2269140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第</a:t>
            </a:r>
            <a:r>
              <a:rPr lang="en-US" altLang="zh-CN" sz="1200" dirty="0">
                <a:solidFill>
                  <a:srgbClr val="FF0000"/>
                </a:solidFill>
                <a:latin typeface="+mj-ea"/>
                <a:ea typeface="+mj-ea"/>
              </a:rPr>
              <a:t>8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码：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机种使用方案平台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识别码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+mj-ea"/>
              </a:rPr>
              <a:t>0:  </a:t>
            </a:r>
            <a:r>
              <a:rPr lang="zh-CN" altLang="en-US" sz="1200" dirty="0">
                <a:solidFill>
                  <a:srgbClr val="FF0000"/>
                </a:solidFill>
                <a:latin typeface="+mj-ea"/>
              </a:rPr>
              <a:t>瑞昱平台 （</a:t>
            </a:r>
            <a:r>
              <a:rPr lang="en-US" altLang="zh-CN" sz="1200" dirty="0" err="1">
                <a:solidFill>
                  <a:srgbClr val="FF0000"/>
                </a:solidFill>
                <a:latin typeface="+mj-ea"/>
              </a:rPr>
              <a:t>Realtek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</a:rPr>
              <a:t>）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1:  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海思平台（</a:t>
            </a:r>
            <a:r>
              <a:rPr lang="en-US" altLang="zh-CN" sz="1200" dirty="0" err="1" smtClean="0">
                <a:solidFill>
                  <a:srgbClr val="FF0000"/>
                </a:solidFill>
                <a:latin typeface="+mj-ea"/>
                <a:ea typeface="+mj-ea"/>
              </a:rPr>
              <a:t>Hisiliconn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）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2:  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晨星平台（</a:t>
            </a:r>
            <a:r>
              <a:rPr lang="en-US" altLang="zh-CN" sz="1200" dirty="0" err="1" smtClean="0">
                <a:solidFill>
                  <a:srgbClr val="FF0000"/>
                </a:solidFill>
                <a:latin typeface="+mj-ea"/>
                <a:ea typeface="+mj-ea"/>
              </a:rPr>
              <a:t>Mstar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）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3</a:t>
            </a:r>
            <a:r>
              <a:rPr lang="zh-CN" altLang="en-US" sz="1600" dirty="0" smtClean="0">
                <a:solidFill>
                  <a:srgbClr val="FF0000"/>
                </a:solidFill>
              </a:rPr>
              <a:t>：齐感芯片（</a:t>
            </a:r>
            <a:r>
              <a:rPr lang="en-US" altLang="zh-CN" sz="1600" dirty="0" smtClean="0">
                <a:solidFill>
                  <a:srgbClr val="FF0000"/>
                </a:solidFill>
              </a:rPr>
              <a:t>senslab</a:t>
            </a:r>
            <a:r>
              <a:rPr lang="zh-CN" altLang="en-US" sz="1600" dirty="0" smtClean="0">
                <a:solidFill>
                  <a:srgbClr val="FF0000"/>
                </a:solidFill>
              </a:rPr>
              <a:t>）</a:t>
            </a:r>
            <a:br>
              <a:rPr lang="en-US" altLang="zh-CN" sz="1600" dirty="0" smtClean="0">
                <a:solidFill>
                  <a:srgbClr val="FF0000"/>
                </a:solidFill>
              </a:rPr>
            </a:b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>
            <a:off x="2105025" y="1014095"/>
            <a:ext cx="19050" cy="13347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/>
          <p:nvPr/>
        </p:nvCxnSpPr>
        <p:spPr>
          <a:xfrm rot="5400000" flipV="1">
            <a:off x="3429000" y="1134110"/>
            <a:ext cx="880110" cy="396875"/>
          </a:xfrm>
          <a:prstGeom prst="bentConnector3">
            <a:avLst>
              <a:gd name="adj1" fmla="val 500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8622" y="193603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DID </a:t>
            </a:r>
            <a:r>
              <a:rPr lang="zh-CN" altLang="en-US" dirty="0" smtClean="0"/>
              <a:t>号码 </a:t>
            </a:r>
            <a:r>
              <a:rPr lang="en-US" altLang="zh-CN" dirty="0" smtClean="0"/>
              <a:t>20</a:t>
            </a:r>
            <a:r>
              <a:rPr lang="zh-CN" altLang="en-US" dirty="0" smtClean="0"/>
              <a:t>位编码定义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0990" y="552206"/>
            <a:ext cx="8841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#     ##</a:t>
            </a:r>
            <a:r>
              <a:rPr lang="zh-CN" altLang="en-US" sz="2400" dirty="0" smtClean="0"/>
              <a:t>         </a:t>
            </a:r>
            <a:r>
              <a:rPr lang="en-US" altLang="zh-CN" sz="2400" dirty="0" smtClean="0"/>
              <a:t>##                  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##              </a:t>
            </a:r>
            <a:r>
              <a:rPr lang="en-US" altLang="zh-CN" sz="2400" dirty="0" smtClean="0"/>
              <a:t>#</a:t>
            </a:r>
            <a:r>
              <a:rPr lang="zh-CN" altLang="en-US" sz="2400" dirty="0" smtClean="0"/>
              <a:t>             </a:t>
            </a:r>
            <a:r>
              <a:rPr lang="en-US" altLang="zh-CN" sz="2400" dirty="0" smtClean="0"/>
              <a:t>######            ######</a:t>
            </a:r>
            <a:endParaRPr lang="zh-CN" altLang="en-US" sz="24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213360" y="962025"/>
            <a:ext cx="784860" cy="5179695"/>
            <a:chOff x="1043608" y="1721133"/>
            <a:chExt cx="792088" cy="4300155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043608" y="1721133"/>
              <a:ext cx="0" cy="4300155"/>
            </a:xfrm>
            <a:prstGeom prst="line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V="1">
              <a:off x="1043608" y="6010076"/>
              <a:ext cx="792088" cy="1121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13870" y="5871918"/>
            <a:ext cx="1769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第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码：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平台化产品识别代码，定义用字母“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A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”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ea typeface="+mj-ea"/>
              </a:rPr>
              <a:t>表示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40406" y="1733830"/>
            <a:ext cx="1548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+mj-ea"/>
                <a:ea typeface="+mj-ea"/>
              </a:rPr>
              <a:t>6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位随机字母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+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数字组合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不区分大小写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zh-CN" altLang="en-US" sz="1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81638" y="1631261"/>
            <a:ext cx="241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j-ea"/>
                <a:ea typeface="+mj-ea"/>
              </a:rPr>
              <a:t>最后六位：代表年月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日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该日期表示为申请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DID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ea typeface="+mj-ea"/>
              </a:rPr>
              <a:t>日</a:t>
            </a:r>
            <a:endParaRPr lang="zh-CN" altLang="en-US" sz="12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1200" dirty="0">
                <a:solidFill>
                  <a:srgbClr val="FF0000"/>
                </a:solidFill>
                <a:latin typeface="+mj-ea"/>
                <a:ea typeface="+mj-ea"/>
              </a:rPr>
              <a:t>例如： 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180413</a:t>
            </a:r>
            <a:endParaRPr lang="zh-CN" altLang="en-US" sz="1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7512048" y="1028738"/>
            <a:ext cx="931416" cy="629972"/>
            <a:chOff x="7084266" y="1588942"/>
            <a:chExt cx="931416" cy="629972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7084266" y="1588942"/>
              <a:ext cx="9314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flipH="1">
              <a:off x="7540334" y="1629817"/>
              <a:ext cx="9640" cy="5890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5832110" y="1028738"/>
            <a:ext cx="910150" cy="635978"/>
            <a:chOff x="6277165" y="1028738"/>
            <a:chExt cx="910150" cy="635978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6277165" y="1028738"/>
              <a:ext cx="910150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6732240" y="1028738"/>
              <a:ext cx="0" cy="6359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直接连接符 2"/>
          <p:cNvCxnSpPr/>
          <p:nvPr/>
        </p:nvCxnSpPr>
        <p:spPr>
          <a:xfrm>
            <a:off x="1000463" y="966748"/>
            <a:ext cx="2020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77105" y="2295504"/>
            <a:ext cx="1650349" cy="4215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第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en-US" altLang="zh-CN" sz="1200" dirty="0">
                <a:solidFill>
                  <a:srgbClr val="FF0000"/>
                </a:solidFill>
                <a:latin typeface="+mj-ea"/>
                <a:ea typeface="+mj-ea"/>
              </a:rPr>
              <a:t>,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3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码：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客户识别码</a:t>
            </a:r>
            <a:endParaRPr lang="en-US" altLang="zh-CN" sz="12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（由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10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个数字</a:t>
            </a:r>
            <a:endParaRPr lang="zh-CN" altLang="en-US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和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26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个字母</a:t>
            </a:r>
            <a:endParaRPr lang="zh-CN" altLang="en-US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组成）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00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： 金鼎科技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01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： 朗视兴 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02：雷克赛尔</a:t>
            </a:r>
            <a:endParaRPr lang="zh-CN" altLang="en-US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03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：乔安</a:t>
            </a:r>
            <a:endParaRPr lang="zh-CN" altLang="en-US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04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：卓创威视</a:t>
            </a:r>
            <a:endParaRPr lang="zh-CN" altLang="en-US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05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：创维</a:t>
            </a:r>
            <a:endParaRPr lang="zh-CN" altLang="en-US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06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：小蚁委托</a:t>
            </a:r>
            <a:endParaRPr lang="zh-CN" altLang="en-US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金鼎生产</a:t>
            </a:r>
            <a:endParaRPr lang="zh-CN" altLang="en-US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07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：视源</a:t>
            </a:r>
            <a:endParaRPr lang="zh-CN" altLang="en-US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08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：兴科安</a:t>
            </a:r>
            <a:endParaRPr lang="zh-CN" altLang="en-US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09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：猿人</a:t>
            </a:r>
            <a:endParaRPr lang="zh-CN" altLang="en-US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10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：正德威视</a:t>
            </a:r>
            <a:endParaRPr lang="zh-CN" altLang="en-US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11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：金和客户</a:t>
            </a:r>
            <a:endParaRPr lang="zh-CN" altLang="en-US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12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：小会科技</a:t>
            </a:r>
            <a:endParaRPr lang="zh-CN" altLang="en-US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b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</a:br>
            <a:endParaRPr lang="zh-CN" altLang="en-US" sz="1600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679893" y="1028746"/>
            <a:ext cx="789295" cy="1865475"/>
            <a:chOff x="3962736" y="926408"/>
            <a:chExt cx="789295" cy="1278456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3962736" y="926408"/>
              <a:ext cx="254953" cy="0"/>
            </a:xfrm>
            <a:prstGeom prst="line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>
              <a:off x="4084935" y="926408"/>
              <a:ext cx="5277" cy="1278456"/>
            </a:xfrm>
            <a:prstGeom prst="line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>
              <a:off x="4099007" y="2204864"/>
              <a:ext cx="65302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33"/>
          <p:cNvSpPr txBox="1"/>
          <p:nvPr/>
        </p:nvSpPr>
        <p:spPr>
          <a:xfrm>
            <a:off x="1729563" y="2032683"/>
            <a:ext cx="3404433" cy="7847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第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4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，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5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码：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客户机种识别码</a:t>
            </a:r>
            <a:endParaRPr lang="en-US" altLang="zh-CN" sz="12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（由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10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个数字和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26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个字母组成）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zh-CN" altLang="en-US" sz="1200" dirty="0" smtClean="0">
              <a:solidFill>
                <a:srgbClr val="FF0000"/>
              </a:solidFill>
              <a:latin typeface="+mj-ea"/>
              <a:ea typeface="+mj-ea"/>
              <a:sym typeface="+mn-ea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12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：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H605R(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sym typeface="+mn-ea"/>
              </a:rPr>
              <a:t>金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鼎</a:t>
            </a:r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/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兴科安</a:t>
            </a:r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38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板枪机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sym typeface="+mn-ea"/>
              </a:rPr>
              <a:t>，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双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sym typeface="+mn-ea"/>
              </a:rPr>
              <a:t>光源</a:t>
            </a:r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,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不带云台</a:t>
            </a:r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.rtl3903+2230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）</a:t>
            </a:r>
            <a:endParaRPr lang="zh-CN" altLang="en-US" sz="1200" dirty="0">
              <a:solidFill>
                <a:srgbClr val="FF0000"/>
              </a:solidFill>
              <a:latin typeface="+mj-ea"/>
              <a:sym typeface="+mn-ea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13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：</a:t>
            </a:r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W102R(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海思</a:t>
            </a:r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3518V200+2238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电池机）</a:t>
            </a:r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--TBD</a:t>
            </a:r>
            <a:endParaRPr lang="zh-CN" altLang="en-US" sz="1200" dirty="0">
              <a:solidFill>
                <a:srgbClr val="FF0000"/>
              </a:solidFill>
              <a:latin typeface="+mj-ea"/>
              <a:sym typeface="+mn-ea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14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：</a:t>
            </a:r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H310R,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在</a:t>
            </a:r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H305R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朗视兴基础上调整一下马达方向</a:t>
            </a:r>
            <a:endParaRPr lang="zh-CN" altLang="en-US" sz="1200" dirty="0">
              <a:solidFill>
                <a:srgbClr val="FF0000"/>
              </a:solidFill>
              <a:latin typeface="+mj-ea"/>
              <a:sym typeface="+mn-ea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15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：</a:t>
            </a:r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H309R,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在</a:t>
            </a:r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H305R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朗视兴基础上调整图像反问题</a:t>
            </a:r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.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 </a:t>
            </a:r>
            <a:endParaRPr lang="en-US" altLang="zh-CN" sz="1200" dirty="0">
              <a:solidFill>
                <a:srgbClr val="FF0000"/>
              </a:solidFill>
              <a:latin typeface="+mj-ea"/>
              <a:sym typeface="+mn-ea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16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：</a:t>
            </a:r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H308R(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金鼎</a:t>
            </a:r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3903+2230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摇头机）</a:t>
            </a:r>
            <a:endParaRPr lang="zh-CN" altLang="en-US" sz="1200" dirty="0">
              <a:solidFill>
                <a:srgbClr val="FF0000"/>
              </a:solidFill>
              <a:latin typeface="+mj-ea"/>
              <a:sym typeface="+mn-ea"/>
            </a:endParaRPr>
          </a:p>
          <a:p>
            <a:r>
              <a:rPr lang="en-US" altLang="zh-CN" sz="1200" strike="sngStrike" dirty="0">
                <a:solidFill>
                  <a:schemeClr val="tx1"/>
                </a:solidFill>
                <a:uFillTx/>
                <a:latin typeface="+mj-ea"/>
                <a:sym typeface="+mn-ea"/>
              </a:rPr>
              <a:t>17</a:t>
            </a:r>
            <a:r>
              <a:rPr lang="zh-CN" altLang="en-US" sz="1200" strike="sngStrike" dirty="0">
                <a:solidFill>
                  <a:schemeClr val="tx1"/>
                </a:solidFill>
                <a:uFillTx/>
                <a:latin typeface="+mj-ea"/>
                <a:sym typeface="+mn-ea"/>
              </a:rPr>
              <a:t>：</a:t>
            </a:r>
            <a:r>
              <a:rPr lang="en-US" altLang="zh-CN" sz="1200" strike="sngStrike" dirty="0">
                <a:solidFill>
                  <a:schemeClr val="tx1"/>
                </a:solidFill>
                <a:uFillTx/>
                <a:latin typeface="+mj-ea"/>
                <a:sym typeface="+mn-ea"/>
              </a:rPr>
              <a:t>H903R(</a:t>
            </a:r>
            <a:r>
              <a:rPr lang="zh-CN" altLang="en-US" sz="1200" strike="sngStrike" dirty="0">
                <a:solidFill>
                  <a:schemeClr val="tx1"/>
                </a:solidFill>
                <a:uFillTx/>
                <a:latin typeface="+mj-ea"/>
                <a:sym typeface="+mn-ea"/>
              </a:rPr>
              <a:t>视源</a:t>
            </a:r>
            <a:r>
              <a:rPr lang="en-US" altLang="zh-CN" sz="1200" strike="sngStrike" dirty="0">
                <a:solidFill>
                  <a:schemeClr val="tx1"/>
                </a:solidFill>
                <a:uFillTx/>
                <a:latin typeface="+mj-ea"/>
                <a:sym typeface="+mn-ea"/>
              </a:rPr>
              <a:t>313e+2232</a:t>
            </a:r>
            <a:r>
              <a:rPr lang="zh-CN" altLang="en-US" sz="1200" strike="sngStrike" dirty="0">
                <a:solidFill>
                  <a:schemeClr val="tx1"/>
                </a:solidFill>
                <a:uFillTx/>
                <a:latin typeface="+mj-ea"/>
                <a:sym typeface="+mn-ea"/>
              </a:rPr>
              <a:t>摇头机）</a:t>
            </a:r>
            <a:r>
              <a:rPr lang="en-US" altLang="zh-CN" sz="1200" strike="sngStrike" dirty="0">
                <a:solidFill>
                  <a:schemeClr val="tx1"/>
                </a:solidFill>
                <a:uFillTx/>
                <a:latin typeface="+mj-ea"/>
                <a:sym typeface="+mn-ea"/>
              </a:rPr>
              <a:t>--</a:t>
            </a:r>
            <a:r>
              <a:rPr lang="zh-CN" altLang="en-US" sz="1200" strike="sngStrike" dirty="0">
                <a:solidFill>
                  <a:schemeClr val="tx1"/>
                </a:solidFill>
                <a:uFillTx/>
                <a:latin typeface="+mj-ea"/>
                <a:sym typeface="+mn-ea"/>
              </a:rPr>
              <a:t>弃用</a:t>
            </a:r>
            <a:endParaRPr lang="zh-CN" altLang="en-US" sz="1200" strike="sngStrike" dirty="0">
              <a:solidFill>
                <a:schemeClr val="tx1"/>
              </a:solidFill>
              <a:uFillTx/>
              <a:latin typeface="+mj-ea"/>
              <a:sym typeface="+mn-ea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18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：</a:t>
            </a:r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H711R(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双光源，带网口线</a:t>
            </a:r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/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带</a:t>
            </a:r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wifi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），朗视兴</a:t>
            </a:r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H701R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的板子</a:t>
            </a:r>
            <a:endParaRPr lang="zh-CN" altLang="en-US" sz="1200" dirty="0">
              <a:solidFill>
                <a:srgbClr val="FF0000"/>
              </a:solidFill>
              <a:latin typeface="+mj-ea"/>
              <a:sym typeface="+mn-ea"/>
            </a:endParaRPr>
          </a:p>
          <a:p>
            <a:r>
              <a:rPr lang="en-US" altLang="zh-CN" sz="1200" strike="sngStrike" dirty="0">
                <a:solidFill>
                  <a:schemeClr val="tx1"/>
                </a:solidFill>
                <a:uFillTx/>
                <a:latin typeface="+mj-ea"/>
                <a:sym typeface="+mn-ea"/>
              </a:rPr>
              <a:t>19</a:t>
            </a:r>
            <a:r>
              <a:rPr lang="zh-CN" altLang="en-US" sz="1200" strike="sngStrike" dirty="0">
                <a:solidFill>
                  <a:schemeClr val="tx1"/>
                </a:solidFill>
                <a:uFillTx/>
                <a:latin typeface="+mj-ea"/>
                <a:sym typeface="+mn-ea"/>
              </a:rPr>
              <a:t>：</a:t>
            </a:r>
            <a:r>
              <a:rPr lang="en-US" altLang="zh-CN" sz="1200" strike="sngStrike" dirty="0">
                <a:solidFill>
                  <a:schemeClr val="tx1"/>
                </a:solidFill>
                <a:uFillTx/>
                <a:latin typeface="+mj-ea"/>
                <a:sym typeface="+mn-ea"/>
              </a:rPr>
              <a:t>H703R(mstar 325+GC2053,38</a:t>
            </a:r>
            <a:r>
              <a:rPr lang="zh-CN" altLang="en-US" sz="1200" strike="sngStrike" dirty="0">
                <a:solidFill>
                  <a:schemeClr val="tx1"/>
                </a:solidFill>
                <a:uFillTx/>
                <a:latin typeface="+mj-ea"/>
                <a:sym typeface="+mn-ea"/>
              </a:rPr>
              <a:t>板，球机</a:t>
            </a:r>
            <a:r>
              <a:rPr lang="en-US" altLang="zh-CN" sz="1200" strike="sngStrike" dirty="0">
                <a:solidFill>
                  <a:schemeClr val="tx1"/>
                </a:solidFill>
                <a:uFillTx/>
                <a:latin typeface="+mj-ea"/>
                <a:sym typeface="+mn-ea"/>
              </a:rPr>
              <a:t>/</a:t>
            </a:r>
            <a:r>
              <a:rPr lang="zh-CN" altLang="en-US" sz="1200" strike="sngStrike" dirty="0">
                <a:solidFill>
                  <a:schemeClr val="tx1"/>
                </a:solidFill>
                <a:uFillTx/>
                <a:latin typeface="+mj-ea"/>
                <a:sym typeface="+mn-ea"/>
              </a:rPr>
              <a:t>枪机</a:t>
            </a:r>
            <a:r>
              <a:rPr lang="en-US" altLang="zh-CN" sz="1200" strike="sngStrike" dirty="0">
                <a:solidFill>
                  <a:schemeClr val="tx1"/>
                </a:solidFill>
                <a:uFillTx/>
                <a:latin typeface="+mj-ea"/>
                <a:sym typeface="+mn-ea"/>
              </a:rPr>
              <a:t>/</a:t>
            </a:r>
            <a:r>
              <a:rPr lang="zh-CN" altLang="en-US" sz="1200" strike="sngStrike" dirty="0">
                <a:solidFill>
                  <a:schemeClr val="tx1"/>
                </a:solidFill>
                <a:uFillTx/>
                <a:latin typeface="+mj-ea"/>
                <a:sym typeface="+mn-ea"/>
              </a:rPr>
              <a:t>单</a:t>
            </a:r>
            <a:r>
              <a:rPr lang="en-US" altLang="zh-CN" sz="1200" strike="sngStrike" dirty="0">
                <a:solidFill>
                  <a:schemeClr val="tx1"/>
                </a:solidFill>
                <a:uFillTx/>
                <a:latin typeface="+mj-ea"/>
                <a:sym typeface="+mn-ea"/>
              </a:rPr>
              <a:t>/</a:t>
            </a:r>
            <a:r>
              <a:rPr lang="zh-CN" altLang="en-US" sz="1200" strike="sngStrike" dirty="0">
                <a:solidFill>
                  <a:schemeClr val="tx1"/>
                </a:solidFill>
                <a:uFillTx/>
                <a:latin typeface="+mj-ea"/>
                <a:sym typeface="+mn-ea"/>
              </a:rPr>
              <a:t>双光源）</a:t>
            </a:r>
            <a:endParaRPr lang="zh-CN" altLang="en-US" sz="1200" dirty="0">
              <a:solidFill>
                <a:srgbClr val="FF0000"/>
              </a:solidFill>
              <a:latin typeface="+mj-ea"/>
              <a:sym typeface="+mn-ea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20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：</a:t>
            </a:r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H703R-A 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需求（</a:t>
            </a:r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H703R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派生，</a:t>
            </a:r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325+GC2053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，定焦镜头，不带云台，单光源）</a:t>
            </a:r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-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金鼎</a:t>
            </a:r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CDS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光敏</a:t>
            </a:r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+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朗视兴</a:t>
            </a:r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ISP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光敏</a:t>
            </a:r>
            <a:endParaRPr lang="zh-CN" altLang="en-US" sz="1200" dirty="0">
              <a:solidFill>
                <a:srgbClr val="FF0000"/>
              </a:solidFill>
              <a:latin typeface="+mj-ea"/>
              <a:sym typeface="+mn-ea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21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：</a:t>
            </a:r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H703R-B 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需求（</a:t>
            </a:r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H703R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派生，</a:t>
            </a:r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325+GC2053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，变焦镜头</a:t>
            </a:r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+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采用汇讯方案云台，单光源）</a:t>
            </a:r>
            <a:endParaRPr lang="zh-CN" altLang="en-US" sz="1200" dirty="0">
              <a:solidFill>
                <a:srgbClr val="FF0000"/>
              </a:solidFill>
              <a:latin typeface="+mj-ea"/>
              <a:sym typeface="+mn-ea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22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：</a:t>
            </a:r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H703R-C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需求（（</a:t>
            </a:r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H703R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派生，</a:t>
            </a:r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325+GC2053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，定焦镜头</a:t>
            </a:r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+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云台（摇头机马达），双光源）</a:t>
            </a:r>
            <a:endParaRPr lang="zh-CN" altLang="en-US" sz="1200" dirty="0">
              <a:solidFill>
                <a:srgbClr val="FF0000"/>
              </a:solidFill>
              <a:latin typeface="+mj-ea"/>
              <a:sym typeface="+mn-ea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23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：</a:t>
            </a:r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H315R(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朗视兴</a:t>
            </a:r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,mstar325+GC2053)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，摇头机</a:t>
            </a:r>
            <a:endParaRPr lang="zh-CN" altLang="en-US" sz="1200" dirty="0">
              <a:solidFill>
                <a:srgbClr val="FF0000"/>
              </a:solidFill>
              <a:latin typeface="+mj-ea"/>
              <a:sym typeface="+mn-ea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24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：：</a:t>
            </a:r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H703R-E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需求（（</a:t>
            </a:r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H703R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派生，</a:t>
            </a:r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325+GC2053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，定焦镜头</a:t>
            </a:r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+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不带云台，双光源）</a:t>
            </a:r>
            <a:endParaRPr lang="zh-CN" altLang="en-US" sz="1200" dirty="0">
              <a:solidFill>
                <a:srgbClr val="FF0000"/>
              </a:solidFill>
              <a:latin typeface="+mj-ea"/>
              <a:sym typeface="+mn-ea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25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：</a:t>
            </a:r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H317R(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朗视兴代工，猿人定制，</a:t>
            </a:r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3903+2230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，摇头机，带状态指示灯）</a:t>
            </a:r>
            <a:endParaRPr lang="zh-CN" altLang="en-US" sz="1200" dirty="0">
              <a:solidFill>
                <a:srgbClr val="FF0000"/>
              </a:solidFill>
              <a:latin typeface="+mj-ea"/>
              <a:sym typeface="+mn-ea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26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：</a:t>
            </a:r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H606R(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正德，</a:t>
            </a:r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3903+2230 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枪机，带</a:t>
            </a:r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232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云台，双光源）</a:t>
            </a:r>
            <a:endParaRPr lang="zh-CN" altLang="en-US" sz="1200" dirty="0">
              <a:solidFill>
                <a:srgbClr val="FF0000"/>
              </a:solidFill>
              <a:latin typeface="+mj-ea"/>
              <a:sym typeface="+mn-ea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27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：</a:t>
            </a:r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H703R-F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需求（（</a:t>
            </a:r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H703R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派生，</a:t>
            </a:r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325+GC2053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，定焦镜头</a:t>
            </a:r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+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云台（摇头机马达），单光源）</a:t>
            </a:r>
            <a:endParaRPr lang="zh-CN" altLang="en-US" sz="1200" dirty="0">
              <a:solidFill>
                <a:srgbClr val="FF0000"/>
              </a:solidFill>
              <a:latin typeface="+mj-ea"/>
              <a:sym typeface="+mn-ea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28: H101R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（金和视讯 电池机，带</a:t>
            </a:r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SD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卡，海思</a:t>
            </a:r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3518EV200+GC2053,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带</a:t>
            </a:r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HUB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（</a:t>
            </a:r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N10+SD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卡），电池</a:t>
            </a:r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18650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*</a:t>
            </a:r>
            <a:r>
              <a:rPr lang="en-US" altLang="zh-CN" sz="1200" dirty="0">
                <a:solidFill>
                  <a:srgbClr val="FF0000"/>
                </a:solidFill>
                <a:latin typeface="+mj-ea"/>
                <a:sym typeface="+mn-ea"/>
              </a:rPr>
              <a:t>2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sym typeface="+mn-ea"/>
              </a:rPr>
              <a:t>）</a:t>
            </a:r>
            <a:endParaRPr lang="zh-CN" altLang="en-US" sz="1200" dirty="0" smtClean="0">
              <a:solidFill>
                <a:srgbClr val="FF0000"/>
              </a:solidFill>
              <a:latin typeface="+mj-ea"/>
              <a:sym typeface="+mn-ea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+mj-ea"/>
                <a:sym typeface="+mn-ea"/>
              </a:rPr>
              <a:t>29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sym typeface="+mn-ea"/>
              </a:rPr>
              <a:t>：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sym typeface="+mn-ea"/>
              </a:rPr>
              <a:t>H320R (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sym typeface="+mn-ea"/>
              </a:rPr>
              <a:t>小会科技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sym typeface="+mn-ea"/>
              </a:rPr>
              <a:t>,3903+2230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sym typeface="+mn-ea"/>
              </a:rPr>
              <a:t>摇头机，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sym typeface="+mn-ea"/>
              </a:rPr>
              <a:t>ISP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sym typeface="+mn-ea"/>
              </a:rPr>
              <a:t>控制灯板，不用光敏，无状态指示灯）</a:t>
            </a:r>
            <a:endParaRPr lang="zh-CN" altLang="en-US" sz="1200" dirty="0" smtClean="0">
              <a:solidFill>
                <a:srgbClr val="FF0000"/>
              </a:solidFill>
              <a:latin typeface="+mj-ea"/>
              <a:sym typeface="+mn-ea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+mj-ea"/>
                <a:sym typeface="+mn-ea"/>
              </a:rPr>
              <a:t>----------&gt;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sym typeface="+mn-ea"/>
              </a:rPr>
              <a:t>接下页</a:t>
            </a:r>
            <a:endParaRPr lang="zh-CN" altLang="en-US" sz="1200" dirty="0" smtClean="0">
              <a:solidFill>
                <a:srgbClr val="FF0000"/>
              </a:solidFill>
              <a:latin typeface="+mj-ea"/>
              <a:sym typeface="+mn-ea"/>
            </a:endParaRPr>
          </a:p>
          <a:p>
            <a:endParaRPr lang="zh-CN" altLang="en-US" sz="1200" dirty="0">
              <a:solidFill>
                <a:srgbClr val="FF0000"/>
              </a:solidFill>
              <a:latin typeface="+mj-ea"/>
              <a:sym typeface="+mn-ea"/>
            </a:endParaRPr>
          </a:p>
          <a:p>
            <a:br>
              <a:rPr lang="en-US" altLang="zh-CN" sz="1200" dirty="0">
                <a:solidFill>
                  <a:srgbClr val="FF0000"/>
                </a:solidFill>
                <a:latin typeface="+mj-ea"/>
                <a:ea typeface="+mj-ea"/>
              </a:rPr>
            </a:br>
            <a:endParaRPr lang="zh-CN" altLang="en-US" sz="1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095571" y="962151"/>
            <a:ext cx="0" cy="13333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33"/>
          <p:cNvSpPr txBox="1"/>
          <p:nvPr/>
        </p:nvSpPr>
        <p:spPr>
          <a:xfrm>
            <a:off x="3483647" y="1772797"/>
            <a:ext cx="16503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第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6,7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码：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预留扩展码，定义为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”00”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br>
              <a:rPr lang="en-US" altLang="zh-CN" sz="1600" dirty="0" smtClean="0">
                <a:solidFill>
                  <a:srgbClr val="FF0000"/>
                </a:solidFill>
              </a:rPr>
            </a:b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56" name="TextBox 33"/>
          <p:cNvSpPr txBox="1"/>
          <p:nvPr/>
        </p:nvSpPr>
        <p:spPr>
          <a:xfrm>
            <a:off x="4855248" y="2911354"/>
            <a:ext cx="2269140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第</a:t>
            </a:r>
            <a:r>
              <a:rPr lang="en-US" altLang="zh-CN" sz="1200" dirty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8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码：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机种使用方案平台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识别码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+mj-ea"/>
                <a:sym typeface="+mn-ea"/>
              </a:rPr>
              <a:t>0:  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sym typeface="+mn-ea"/>
              </a:rPr>
              <a:t>瑞昱平台 （</a:t>
            </a:r>
            <a:r>
              <a:rPr lang="en-US" altLang="zh-CN" sz="1200" dirty="0" err="1">
                <a:solidFill>
                  <a:srgbClr val="FF0000"/>
                </a:solidFill>
                <a:latin typeface="+mj-ea"/>
                <a:sym typeface="+mn-ea"/>
              </a:rPr>
              <a:t>Realtek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sym typeface="+mn-ea"/>
              </a:rPr>
              <a:t>）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1:  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海思平台（</a:t>
            </a:r>
            <a:r>
              <a:rPr lang="en-US" altLang="zh-CN" sz="1200" dirty="0" err="1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Hisiliconn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）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2:  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晨星平台（</a:t>
            </a:r>
            <a:r>
              <a:rPr lang="en-US" altLang="zh-CN" sz="1200" dirty="0" err="1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Mstar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）</a:t>
            </a:r>
            <a:endParaRPr lang="zh-CN" altLang="en-US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3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： 齐感平台（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sensnlab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）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br>
              <a:rPr lang="en-US" altLang="zh-CN" sz="1600" dirty="0" smtClean="0">
                <a:solidFill>
                  <a:srgbClr val="FF0000"/>
                </a:solidFill>
              </a:rPr>
            </a:b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>
            <a:off x="2105025" y="1014095"/>
            <a:ext cx="19050" cy="13347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/>
          <p:nvPr/>
        </p:nvCxnSpPr>
        <p:spPr>
          <a:xfrm rot="5400000" flipV="1">
            <a:off x="3429000" y="1134110"/>
            <a:ext cx="880110" cy="396875"/>
          </a:xfrm>
          <a:prstGeom prst="bentConnector3">
            <a:avLst>
              <a:gd name="adj1" fmla="val 500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8622" y="193603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DID </a:t>
            </a:r>
            <a:r>
              <a:rPr lang="zh-CN" altLang="en-US" dirty="0" smtClean="0"/>
              <a:t>号码 </a:t>
            </a:r>
            <a:r>
              <a:rPr lang="en-US" altLang="zh-CN" dirty="0" smtClean="0"/>
              <a:t>20</a:t>
            </a:r>
            <a:r>
              <a:rPr lang="zh-CN" altLang="en-US" dirty="0" smtClean="0"/>
              <a:t>位编码定义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0990" y="552206"/>
            <a:ext cx="8841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#     ##</a:t>
            </a:r>
            <a:r>
              <a:rPr lang="zh-CN" altLang="en-US" sz="2400" dirty="0" smtClean="0"/>
              <a:t>         </a:t>
            </a:r>
            <a:r>
              <a:rPr lang="en-US" altLang="zh-CN" sz="2400" dirty="0" smtClean="0"/>
              <a:t>##                  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##              </a:t>
            </a:r>
            <a:r>
              <a:rPr lang="en-US" altLang="zh-CN" sz="2400" dirty="0" smtClean="0"/>
              <a:t>#</a:t>
            </a:r>
            <a:r>
              <a:rPr lang="zh-CN" altLang="en-US" sz="2400" dirty="0" smtClean="0"/>
              <a:t>             </a:t>
            </a:r>
            <a:r>
              <a:rPr lang="en-US" altLang="zh-CN" sz="2400" dirty="0" smtClean="0"/>
              <a:t>######            ######</a:t>
            </a:r>
            <a:endParaRPr lang="zh-CN" altLang="en-US" sz="24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213360" y="962025"/>
            <a:ext cx="784860" cy="5179695"/>
            <a:chOff x="1043608" y="1721133"/>
            <a:chExt cx="792088" cy="4300155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043608" y="1721133"/>
              <a:ext cx="0" cy="4300155"/>
            </a:xfrm>
            <a:prstGeom prst="line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V="1">
              <a:off x="1043608" y="6010076"/>
              <a:ext cx="792088" cy="1121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13870" y="5871918"/>
            <a:ext cx="1769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第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码：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平台化产品识别代码，定义用字母“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A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”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ea typeface="+mj-ea"/>
              </a:rPr>
              <a:t>表示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40406" y="1733830"/>
            <a:ext cx="1548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+mj-ea"/>
                <a:ea typeface="+mj-ea"/>
              </a:rPr>
              <a:t>6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位随机字母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+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数字组合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不区分大小写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zh-CN" altLang="en-US" sz="1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81638" y="1631261"/>
            <a:ext cx="241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j-ea"/>
                <a:ea typeface="+mj-ea"/>
              </a:rPr>
              <a:t>最后六位：代表年月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日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该日期表示为申请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DID</a:t>
            </a:r>
            <a:r>
              <a:rPr lang="zh-CN" altLang="en-US" sz="1200" dirty="0">
                <a:solidFill>
                  <a:srgbClr val="FF0000"/>
                </a:solidFill>
                <a:latin typeface="+mj-ea"/>
                <a:ea typeface="+mj-ea"/>
              </a:rPr>
              <a:t>日</a:t>
            </a:r>
            <a:endParaRPr lang="zh-CN" altLang="en-US" sz="12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1200" dirty="0">
                <a:solidFill>
                  <a:srgbClr val="FF0000"/>
                </a:solidFill>
                <a:latin typeface="+mj-ea"/>
                <a:ea typeface="+mj-ea"/>
              </a:rPr>
              <a:t>例如： 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180413</a:t>
            </a:r>
            <a:endParaRPr lang="zh-CN" altLang="en-US" sz="1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7512048" y="1028738"/>
            <a:ext cx="931416" cy="629972"/>
            <a:chOff x="7084266" y="1588942"/>
            <a:chExt cx="931416" cy="629972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7084266" y="1588942"/>
              <a:ext cx="9314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flipH="1">
              <a:off x="7540334" y="1629817"/>
              <a:ext cx="9640" cy="5890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5832110" y="1028738"/>
            <a:ext cx="910150" cy="635978"/>
            <a:chOff x="6277165" y="1028738"/>
            <a:chExt cx="910150" cy="635978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6277165" y="1028738"/>
              <a:ext cx="910150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6732240" y="1028738"/>
              <a:ext cx="0" cy="6359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直接连接符 2"/>
          <p:cNvCxnSpPr/>
          <p:nvPr/>
        </p:nvCxnSpPr>
        <p:spPr>
          <a:xfrm>
            <a:off x="1000463" y="966748"/>
            <a:ext cx="2020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77105" y="2295504"/>
            <a:ext cx="1650349" cy="4215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第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en-US" altLang="zh-CN" sz="1200" dirty="0">
                <a:solidFill>
                  <a:srgbClr val="FF0000"/>
                </a:solidFill>
                <a:latin typeface="+mj-ea"/>
                <a:ea typeface="+mj-ea"/>
              </a:rPr>
              <a:t>,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3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码：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客户识别码</a:t>
            </a:r>
            <a:endParaRPr lang="en-US" altLang="zh-CN" sz="12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（由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10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个数字</a:t>
            </a:r>
            <a:endParaRPr lang="zh-CN" altLang="en-US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和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26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个字母</a:t>
            </a:r>
            <a:endParaRPr lang="zh-CN" altLang="en-US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组成）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00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： 金鼎科技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01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： 朗视兴 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02：雷克赛尔</a:t>
            </a:r>
            <a:endParaRPr lang="zh-CN" altLang="en-US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03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：乔安</a:t>
            </a:r>
            <a:endParaRPr lang="zh-CN" altLang="en-US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04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：卓创威视</a:t>
            </a:r>
            <a:endParaRPr lang="zh-CN" altLang="en-US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05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：创维</a:t>
            </a:r>
            <a:endParaRPr lang="zh-CN" altLang="en-US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06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：小蚁委托</a:t>
            </a:r>
            <a:endParaRPr lang="zh-CN" altLang="en-US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金鼎生产</a:t>
            </a:r>
            <a:endParaRPr lang="zh-CN" altLang="en-US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07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：视源</a:t>
            </a:r>
            <a:endParaRPr lang="zh-CN" altLang="en-US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08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：兴科安</a:t>
            </a:r>
            <a:endParaRPr lang="zh-CN" altLang="en-US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09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：猿人</a:t>
            </a:r>
            <a:endParaRPr lang="zh-CN" altLang="en-US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10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：正德威视</a:t>
            </a:r>
            <a:endParaRPr lang="zh-CN" altLang="en-US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11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：金和客户</a:t>
            </a:r>
            <a:endParaRPr lang="zh-CN" altLang="en-US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12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：小会科技</a:t>
            </a:r>
            <a:endParaRPr lang="zh-CN" altLang="en-US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b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</a:br>
            <a:endParaRPr lang="zh-CN" altLang="en-US" sz="1600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679893" y="1028746"/>
            <a:ext cx="789295" cy="1865475"/>
            <a:chOff x="3962736" y="926408"/>
            <a:chExt cx="789295" cy="1278456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3962736" y="926408"/>
              <a:ext cx="254953" cy="0"/>
            </a:xfrm>
            <a:prstGeom prst="line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>
              <a:off x="4084935" y="926408"/>
              <a:ext cx="5277" cy="1278456"/>
            </a:xfrm>
            <a:prstGeom prst="line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>
              <a:off x="4099007" y="2204864"/>
              <a:ext cx="65302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33"/>
          <p:cNvSpPr txBox="1"/>
          <p:nvPr/>
        </p:nvSpPr>
        <p:spPr>
          <a:xfrm>
            <a:off x="1729563" y="2032683"/>
            <a:ext cx="3404433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第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4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，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5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码：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客户机种识别码</a:t>
            </a:r>
            <a:endParaRPr lang="en-US" altLang="zh-CN" sz="12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（由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10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个数字和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26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个字母组成）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zh-CN" altLang="en-US" sz="1200" dirty="0" smtClean="0">
              <a:solidFill>
                <a:srgbClr val="FF0000"/>
              </a:solidFill>
              <a:latin typeface="+mj-ea"/>
              <a:ea typeface="+mj-ea"/>
              <a:sym typeface="+mn-ea"/>
            </a:endParaRPr>
          </a:p>
          <a:p>
            <a:r>
              <a:rPr 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30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：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H705R-(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小会科技，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mstar325+GC2053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卡片机，不带光敏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,ISP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控制灯板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）</a:t>
            </a:r>
            <a:endParaRPr lang="zh-CN" altLang="en-US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sz="12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31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：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H706R-(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小会科技，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mstar325+GC2053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摇头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机，不带光敏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,ISP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控制灯板）</a:t>
            </a:r>
            <a:endParaRPr lang="zh-CN" altLang="en-US" sz="1200" dirty="0" smtClean="0">
              <a:solidFill>
                <a:srgbClr val="FF0000"/>
              </a:solidFill>
              <a:latin typeface="+mj-ea"/>
              <a:ea typeface="+mj-ea"/>
              <a:sym typeface="+mn-ea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+mj-ea"/>
                <a:sym typeface="+mn-ea"/>
              </a:rPr>
              <a:t>32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sym typeface="+mn-ea"/>
              </a:rPr>
              <a:t>：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sym typeface="+mn-ea"/>
              </a:rPr>
              <a:t>QG703R-(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sym typeface="+mn-ea"/>
              </a:rPr>
              <a:t>齐感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sym typeface="+mn-ea"/>
              </a:rPr>
              <a:t>2101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sym typeface="+mn-ea"/>
              </a:rPr>
              <a:t>，云台枪机，单光源）</a:t>
            </a:r>
            <a:endParaRPr lang="zh-CN" altLang="en-US" sz="1200" dirty="0" smtClean="0">
              <a:solidFill>
                <a:srgbClr val="FF0000"/>
              </a:solidFill>
              <a:latin typeface="+mj-ea"/>
              <a:sym typeface="+mn-ea"/>
            </a:endParaRPr>
          </a:p>
          <a:p>
            <a:endParaRPr lang="zh-CN" altLang="en-US" sz="1200" dirty="0">
              <a:solidFill>
                <a:srgbClr val="FF0000"/>
              </a:solidFill>
              <a:latin typeface="+mj-ea"/>
              <a:sym typeface="+mn-ea"/>
            </a:endParaRPr>
          </a:p>
          <a:p>
            <a:br>
              <a:rPr lang="en-US" altLang="zh-CN" sz="1200" dirty="0">
                <a:solidFill>
                  <a:srgbClr val="FF0000"/>
                </a:solidFill>
                <a:latin typeface="+mj-ea"/>
                <a:ea typeface="+mj-ea"/>
              </a:rPr>
            </a:br>
            <a:endParaRPr lang="zh-CN" altLang="en-US" sz="1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095571" y="962151"/>
            <a:ext cx="0" cy="13333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33"/>
          <p:cNvSpPr txBox="1"/>
          <p:nvPr/>
        </p:nvSpPr>
        <p:spPr>
          <a:xfrm>
            <a:off x="3483647" y="1772797"/>
            <a:ext cx="16503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第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6,7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码：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预留扩展码，定义为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”00”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br>
              <a:rPr lang="en-US" altLang="zh-CN" sz="1600" dirty="0" smtClean="0">
                <a:solidFill>
                  <a:srgbClr val="FF0000"/>
                </a:solidFill>
              </a:rPr>
            </a:b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56" name="TextBox 33"/>
          <p:cNvSpPr txBox="1"/>
          <p:nvPr/>
        </p:nvSpPr>
        <p:spPr>
          <a:xfrm>
            <a:off x="4855248" y="2911354"/>
            <a:ext cx="2269140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第</a:t>
            </a:r>
            <a:r>
              <a:rPr lang="en-US" altLang="zh-CN" sz="1200" dirty="0">
                <a:solidFill>
                  <a:srgbClr val="FF0000"/>
                </a:solidFill>
                <a:latin typeface="+mj-ea"/>
                <a:ea typeface="+mj-ea"/>
              </a:rPr>
              <a:t>8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码：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机种使用方案平台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识别码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+mj-ea"/>
              </a:rPr>
              <a:t>0:  </a:t>
            </a:r>
            <a:r>
              <a:rPr lang="zh-CN" altLang="en-US" sz="1200" dirty="0">
                <a:solidFill>
                  <a:srgbClr val="FF0000"/>
                </a:solidFill>
                <a:latin typeface="+mj-ea"/>
              </a:rPr>
              <a:t>瑞昱平台 （</a:t>
            </a:r>
            <a:r>
              <a:rPr lang="en-US" altLang="zh-CN" sz="1200" dirty="0" err="1">
                <a:solidFill>
                  <a:srgbClr val="FF0000"/>
                </a:solidFill>
                <a:latin typeface="+mj-ea"/>
              </a:rPr>
              <a:t>Realtek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</a:rPr>
              <a:t>）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1:  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海思平台（</a:t>
            </a:r>
            <a:r>
              <a:rPr lang="en-US" altLang="zh-CN" sz="1200" dirty="0" err="1" smtClean="0">
                <a:solidFill>
                  <a:srgbClr val="FF0000"/>
                </a:solidFill>
                <a:latin typeface="+mj-ea"/>
                <a:ea typeface="+mj-ea"/>
              </a:rPr>
              <a:t>Hisiliconn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）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2:  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晨星平台（</a:t>
            </a:r>
            <a:r>
              <a:rPr lang="en-US" altLang="zh-CN" sz="1200" dirty="0" err="1" smtClean="0">
                <a:solidFill>
                  <a:srgbClr val="FF0000"/>
                </a:solidFill>
                <a:latin typeface="+mj-ea"/>
                <a:ea typeface="+mj-ea"/>
              </a:rPr>
              <a:t>Mstar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）</a:t>
            </a:r>
            <a:endParaRPr lang="zh-CN" altLang="en-US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3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： 齐感平台（</a:t>
            </a:r>
            <a:r>
              <a:rPr lang="en-US" altLang="zh-CN" sz="1200" dirty="0" smtClean="0">
                <a:solidFill>
                  <a:srgbClr val="FF0000"/>
                </a:solidFill>
                <a:latin typeface="+mj-ea"/>
                <a:ea typeface="+mj-ea"/>
              </a:rPr>
              <a:t>sensnlab</a:t>
            </a:r>
            <a:r>
              <a:rPr lang="zh-CN" altLang="en-US" sz="1200" dirty="0" smtClean="0">
                <a:solidFill>
                  <a:srgbClr val="FF0000"/>
                </a:solidFill>
                <a:latin typeface="+mj-ea"/>
                <a:ea typeface="+mj-ea"/>
              </a:rPr>
              <a:t>）</a:t>
            </a:r>
            <a:endParaRPr lang="en-US" altLang="zh-CN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br>
              <a:rPr lang="en-US" altLang="zh-CN" sz="1600" dirty="0" smtClean="0">
                <a:solidFill>
                  <a:srgbClr val="FF0000"/>
                </a:solidFill>
              </a:rPr>
            </a:b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>
            <a:off x="2105025" y="1014095"/>
            <a:ext cx="19050" cy="13347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/>
          <p:nvPr/>
        </p:nvCxnSpPr>
        <p:spPr>
          <a:xfrm rot="5400000" flipV="1">
            <a:off x="3429000" y="1134110"/>
            <a:ext cx="880110" cy="396875"/>
          </a:xfrm>
          <a:prstGeom prst="bentConnector3">
            <a:avLst>
              <a:gd name="adj1" fmla="val 500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23d62600-49e5-464a-a73f-699155a1e545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3922</Words>
  <Application>WPS 演示</Application>
  <PresentationFormat>全屏显示(4:3)</PresentationFormat>
  <Paragraphs>255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+中文标题</vt:lpstr>
      <vt:lpstr>RomanS</vt:lpstr>
      <vt:lpstr>Arial Unicode MS</vt:lpstr>
      <vt:lpstr>Calibri</vt:lpstr>
      <vt:lpstr>Office 主题​​</vt:lpstr>
      <vt:lpstr>小蚁科技-平台化 DID Number编码规则</vt:lpstr>
      <vt:lpstr>修改记录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小蚁科技-DID Number编码规则</dc:title>
  <dc:creator>wang</dc:creator>
  <cp:lastModifiedBy>我真的是陈晓</cp:lastModifiedBy>
  <cp:revision>185</cp:revision>
  <cp:lastPrinted>2018-05-28T05:29:00Z</cp:lastPrinted>
  <dcterms:created xsi:type="dcterms:W3CDTF">2015-08-06T03:22:00Z</dcterms:created>
  <dcterms:modified xsi:type="dcterms:W3CDTF">2019-10-10T05:39:49Z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13</vt:lpwstr>
  </property>
  <property fmtid="{D5CDD505-2E9C-101B-9397-08002B2CF9AE}" pid="3" name="KSOProductBuildVer">
    <vt:lpwstr>2052-11.1.0.9098</vt:lpwstr>
  </property>
</Properties>
</file>