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gif"/><Relationship Id="rId6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hyperlink" Target="https://github.com/rocionightwater/ML-techniques-for-NIDS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ocionightwater/ML-techniques-for-NIDS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Relationship Id="rId3" Type="http://schemas.openxmlformats.org/officeDocument/2006/relationships/hyperlink" Target="http://www.jmlr.org/papers/volume13/bergstra12a/bergstra12a.pdf" TargetMode="Externa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xfrm>
            <a:off x="558800" y="3524250"/>
            <a:ext cx="12192000" cy="2705100"/>
          </a:xfrm>
          <a:prstGeom prst="rect">
            <a:avLst/>
          </a:prstGeom>
        </p:spPr>
        <p:txBody>
          <a:bodyPr/>
          <a:lstStyle/>
          <a:p>
            <a:pPr algn="ctr" defTabSz="361188">
              <a:lnSpc>
                <a:spcPts val="7400"/>
              </a:lnSpc>
              <a:spcBef>
                <a:spcPts val="900"/>
              </a:spcBef>
              <a:defRPr cap="none" sz="41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MACHINE LEARNING TECHNIQUES </a:t>
            </a:r>
          </a:p>
          <a:p>
            <a:pPr algn="ctr" defTabSz="361188">
              <a:lnSpc>
                <a:spcPts val="7400"/>
              </a:lnSpc>
              <a:spcBef>
                <a:spcPts val="900"/>
              </a:spcBef>
              <a:defRPr cap="none" sz="41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FOR INTRUSION DETECTION IN SCADA SYSTEMS 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xfrm>
            <a:off x="1409700" y="5664200"/>
            <a:ext cx="12192000" cy="180340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60000"/>
              </a:lnSpc>
              <a:spcBef>
                <a:spcPts val="1200"/>
              </a:spcBef>
              <a:defRPr cap="none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Author</a:t>
            </a:r>
            <a:r>
              <a:t>: </a:t>
            </a:r>
            <a:endParaRPr sz="1200"/>
          </a:p>
          <a:p>
            <a:pPr defTabSz="457200">
              <a:lnSpc>
                <a:spcPct val="60000"/>
              </a:lnSpc>
              <a:spcBef>
                <a:spcPts val="1200"/>
              </a:spcBef>
              <a:defRPr cap="none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Rocío LÓPEZ PÉREZ</a:t>
            </a:r>
            <a:endParaRPr sz="1200"/>
          </a:p>
        </p:txBody>
      </p:sp>
      <p:sp>
        <p:nvSpPr>
          <p:cNvPr id="168" name="Shape 168"/>
          <p:cNvSpPr/>
          <p:nvPr/>
        </p:nvSpPr>
        <p:spPr>
          <a:xfrm>
            <a:off x="9204225" y="6687701"/>
            <a:ext cx="343416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5" defTabSz="457200">
              <a:lnSpc>
                <a:spcPct val="60000"/>
              </a:lnSpc>
              <a:spcBef>
                <a:spcPts val="12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</a:t>
            </a:r>
            <a:r>
              <a:rPr i="1"/>
              <a:t>Supervisor</a:t>
            </a:r>
            <a:r>
              <a:t>: </a:t>
            </a:r>
            <a:endParaRPr sz="1200"/>
          </a:p>
          <a:p>
            <a:pPr lvl="1" defTabSz="457200">
              <a:lnSpc>
                <a:spcPct val="60000"/>
              </a:lnSpc>
              <a:spcBef>
                <a:spcPts val="10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Prof. Dr. Thomas ENGEL  </a:t>
            </a:r>
            <a:endParaRPr sz="1200"/>
          </a:p>
          <a:p>
            <a:pPr lvl="6" defTabSz="457200">
              <a:lnSpc>
                <a:spcPct val="70000"/>
              </a:lnSpc>
              <a:spcBef>
                <a:spcPts val="10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200"/>
              <a:t>   </a:t>
            </a:r>
            <a:r>
              <a:rPr i="1"/>
              <a:t>Reviewer</a:t>
            </a:r>
            <a:r>
              <a:t>: </a:t>
            </a:r>
            <a:endParaRPr sz="1200"/>
          </a:p>
          <a:p>
            <a:pPr lvl="1" defTabSz="457200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Prof. Dr. Ulrich SORGER</a:t>
            </a:r>
          </a:p>
          <a:p>
            <a:pPr lvl="6" defTabSz="457200">
              <a:lnSpc>
                <a:spcPct val="60000"/>
              </a:lnSpc>
              <a:spcBef>
                <a:spcPts val="12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</a:t>
            </a:r>
            <a:r>
              <a:rPr i="1"/>
              <a:t>Advisors</a:t>
            </a:r>
            <a:r>
              <a:t>: </a:t>
            </a:r>
            <a:endParaRPr sz="1200"/>
          </a:p>
          <a:p>
            <a:pPr lvl="4" defTabSz="457200">
              <a:lnSpc>
                <a:spcPct val="60000"/>
              </a:lnSpc>
              <a:spcBef>
                <a:spcPts val="12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200"/>
              <a:t>   </a:t>
            </a:r>
            <a:r>
              <a:t>Dr. Ridha SOUA </a:t>
            </a:r>
          </a:p>
          <a:p>
            <a:pPr lvl="1" defTabSz="457200">
              <a:lnSpc>
                <a:spcPct val="60000"/>
              </a:lnSpc>
              <a:spcBef>
                <a:spcPts val="12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Dr. Florian ADAMSKY </a:t>
            </a:r>
          </a:p>
          <a:p>
            <a:pPr defTabSz="457200">
              <a:lnSpc>
                <a:spcPct val="60000"/>
              </a:lnSpc>
              <a:spcBef>
                <a:spcPts val="12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Dr. Andriy PANCHENKO </a:t>
            </a:r>
            <a:endParaRPr sz="1200"/>
          </a:p>
          <a:p>
            <a:pPr lvl="1" defTabSz="457200">
              <a:lnSpc>
                <a:spcPts val="3700"/>
              </a:lnSpc>
              <a:spcBef>
                <a:spcPts val="120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sz="1200"/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6372100" y="91313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creenshot 2017-08-23 16.29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7002760"/>
            <a:ext cx="4572000" cy="186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Random Forest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406400" y="28829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Based in the decision tree technique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Improves classification accuracy by incorporating randomness (e.g. bagging, max-features per split)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Easy and fast algorithms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The split criterion is the </a:t>
            </a:r>
            <a:r>
              <a:rPr i="1"/>
              <a:t>entropy measure</a:t>
            </a:r>
            <a:r>
              <a:t> of a feature </a:t>
            </a: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xfrm>
            <a:off x="6298951" y="89408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06399" y="1295400"/>
            <a:ext cx="12192002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hyper-parameters random forest</a:t>
            </a:r>
          </a:p>
        </p:txBody>
      </p:sp>
      <p:grpSp>
        <p:nvGrpSpPr>
          <p:cNvPr id="364" name="Group 364"/>
          <p:cNvGrpSpPr/>
          <p:nvPr/>
        </p:nvGrpSpPr>
        <p:grpSpPr>
          <a:xfrm>
            <a:off x="1050683" y="2000361"/>
            <a:ext cx="10903434" cy="6264722"/>
            <a:chOff x="0" y="0"/>
            <a:chExt cx="10903433" cy="6264721"/>
          </a:xfrm>
        </p:grpSpPr>
        <p:sp>
          <p:nvSpPr>
            <p:cNvPr id="260" name="Shape 260"/>
            <p:cNvSpPr/>
            <p:nvPr/>
          </p:nvSpPr>
          <p:spPr>
            <a:xfrm flipH="1" flipV="1">
              <a:off x="2510629" y="2253908"/>
              <a:ext cx="289111" cy="289111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 flipV="1">
              <a:off x="966089" y="1285499"/>
              <a:ext cx="387537" cy="386914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0" y="878368"/>
              <a:ext cx="3584293" cy="3219771"/>
            </a:xfrm>
            <a:prstGeom prst="rect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340706" y="1119435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842938" y="1593029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320671" y="2064040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965433" y="2500765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08596" y="2064040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70479" y="1621668"/>
              <a:ext cx="202741" cy="224416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039969" y="2064040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70479" y="2500765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328456" y="2500765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076718" y="3007831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578951" y="3044580"/>
              <a:ext cx="202740" cy="224416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19477" y="3505230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291707" y="3529729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 flipH="1" flipV="1">
              <a:off x="1531195" y="1301408"/>
              <a:ext cx="322750" cy="3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 flipH="1" flipV="1">
              <a:off x="2021178" y="1791391"/>
              <a:ext cx="322750" cy="3227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 flipV="1">
              <a:off x="2109127" y="2265464"/>
              <a:ext cx="261213" cy="2659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 flipV="1">
              <a:off x="588649" y="1821226"/>
              <a:ext cx="213746" cy="265423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 flipV="1">
              <a:off x="936470" y="2253119"/>
              <a:ext cx="154555" cy="261691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 flipV="1">
              <a:off x="1227719" y="2725906"/>
              <a:ext cx="157283" cy="311981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 flipV="1">
              <a:off x="947298" y="3224336"/>
              <a:ext cx="180940" cy="293388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 flipH="1" flipV="1">
              <a:off x="922591" y="1810937"/>
              <a:ext cx="178290" cy="267866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 flipH="1" flipV="1">
              <a:off x="1204331" y="2264172"/>
              <a:ext cx="178290" cy="267865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 flipH="1" flipV="1">
              <a:off x="1473821" y="2705156"/>
              <a:ext cx="174559" cy="346148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 flipH="1" flipV="1">
              <a:off x="1232301" y="3197956"/>
              <a:ext cx="148002" cy="332798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734711" y="2522202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482973" y="3029267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996735" y="3007831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 flipV="1">
              <a:off x="2633975" y="2747343"/>
              <a:ext cx="157282" cy="311981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 flipH="1" flipV="1">
              <a:off x="2880076" y="2726593"/>
              <a:ext cx="168099" cy="295523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8795" y="932558"/>
              <a:ext cx="590614" cy="440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tree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550731" y="1097927"/>
              <a:ext cx="219220" cy="33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Shape 294"/>
            <p:cNvSpPr/>
            <p:nvPr/>
          </p:nvSpPr>
          <p:spPr>
            <a:xfrm flipV="1">
              <a:off x="4608747" y="2248924"/>
              <a:ext cx="153583" cy="231913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 flipV="1">
              <a:off x="4507691" y="1328994"/>
              <a:ext cx="236666" cy="309781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907061" y="900666"/>
              <a:ext cx="2620239" cy="2669976"/>
            </a:xfrm>
            <a:prstGeom prst="rect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708943" y="1136877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5149591" y="1610471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716916" y="2044732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990347" y="2469208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5723928" y="2071768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331791" y="1610471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7937" y="2462031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 rot="1211349">
              <a:off x="5511415" y="2569167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5248218" y="2990485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5998861" y="2545777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21925" y="3025272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 flipH="1" flipV="1">
              <a:off x="4883139" y="1318850"/>
              <a:ext cx="276909" cy="3238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 flipV="1">
              <a:off x="4905390" y="1800460"/>
              <a:ext cx="294230" cy="3016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 flipH="1" flipV="1">
              <a:off x="4883139" y="2260615"/>
              <a:ext cx="151239" cy="21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 flipV="1">
              <a:off x="5407706" y="2788655"/>
              <a:ext cx="152498" cy="225564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 flipV="1">
              <a:off x="5657794" y="2288432"/>
              <a:ext cx="131205" cy="291598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 flipH="1" flipV="1">
              <a:off x="5335130" y="1806270"/>
              <a:ext cx="416535" cy="316817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 flipH="1" flipV="1">
              <a:off x="5682918" y="2768533"/>
              <a:ext cx="168099" cy="295523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 flipH="1" flipV="1">
              <a:off x="5891161" y="2266301"/>
              <a:ext cx="168099" cy="295523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907061" y="944807"/>
              <a:ext cx="590614" cy="440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tree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420422" y="1085677"/>
              <a:ext cx="219220" cy="33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8" name="Shape 318"/>
            <p:cNvSpPr/>
            <p:nvPr/>
          </p:nvSpPr>
          <p:spPr>
            <a:xfrm flipV="1">
              <a:off x="9233609" y="2295921"/>
              <a:ext cx="187093" cy="252217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 flipV="1">
              <a:off x="8514667" y="1818977"/>
              <a:ext cx="321408" cy="297531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869128" y="878918"/>
              <a:ext cx="3034306" cy="2336702"/>
            </a:xfrm>
            <a:prstGeom prst="rect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9372237" y="1184057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8792512" y="1634970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9372237" y="2098946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9738145" y="2540481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8373276" y="2098946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8102542" y="2540481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8661762" y="2552731"/>
              <a:ext cx="202741" cy="224416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9083751" y="2540481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9954714" y="2013199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0088216" y="1585972"/>
              <a:ext cx="202740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0377945" y="2013199"/>
              <a:ext cx="202741" cy="224417"/>
            </a:xfrm>
            <a:prstGeom prst="ellipse">
              <a:avLst/>
            </a:prstGeom>
            <a:noFill/>
            <a:ln w="25400" cap="flat">
              <a:solidFill>
                <a:srgbClr val="5B585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 flipV="1">
              <a:off x="8995600" y="1376437"/>
              <a:ext cx="404045" cy="313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 flipH="1" flipV="1">
              <a:off x="8974856" y="1819630"/>
              <a:ext cx="418194" cy="3105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 flipH="1" flipV="1">
              <a:off x="9544450" y="2284085"/>
              <a:ext cx="232775" cy="2716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 flipV="1">
              <a:off x="8257928" y="2301806"/>
              <a:ext cx="181256" cy="246954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 flipV="1">
              <a:off x="10091653" y="1806464"/>
              <a:ext cx="76704" cy="218674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 flipH="1" flipV="1">
              <a:off x="9561592" y="1365286"/>
              <a:ext cx="537021" cy="275857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 flipH="1" flipV="1">
              <a:off x="10264618" y="1776318"/>
              <a:ext cx="155849" cy="250257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 flipH="1" flipV="1">
              <a:off x="8537429" y="2290800"/>
              <a:ext cx="168099" cy="295523"/>
            </a:xfrm>
            <a:prstGeom prst="line">
              <a:avLst/>
            </a:prstGeom>
            <a:noFill/>
            <a:ln w="25400" cap="flat">
              <a:solidFill>
                <a:srgbClr val="83878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869128" y="932558"/>
              <a:ext cx="590614" cy="440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>
                  <a:solidFill>
                    <a:srgbClr val="000000"/>
                  </a:solidFill>
                </a:defRPr>
              </a:lvl1pPr>
            </a:lstStyle>
            <a:p>
              <a:pPr/>
              <a:r>
                <a:t>tree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8379578" y="1097927"/>
              <a:ext cx="240974" cy="33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6850068" y="1087974"/>
              <a:ext cx="151350" cy="16307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7104833" y="1087974"/>
              <a:ext cx="151350" cy="16307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359598" y="1087974"/>
              <a:ext cx="151351" cy="16307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 flipH="1">
              <a:off x="1524639" y="419175"/>
              <a:ext cx="3774006" cy="704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893270" y="429184"/>
              <a:ext cx="415037" cy="6943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5284691" y="418123"/>
              <a:ext cx="4032492" cy="7520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179726" y="0"/>
              <a:ext cx="249992" cy="538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>
                  <a:solidFill>
                    <a:srgbClr val="000000"/>
                  </a:solidFill>
                  <a:latin typeface="Adobe Arabic Regular"/>
                  <a:ea typeface="Adobe Arabic Regular"/>
                  <a:cs typeface="Adobe Arabic Regular"/>
                  <a:sym typeface="Adobe Arabic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9" name="Shape 349"/>
            <p:cNvSpPr/>
            <p:nvPr/>
          </p:nvSpPr>
          <p:spPr>
            <a:xfrm flipH="1">
              <a:off x="2083085" y="2782243"/>
              <a:ext cx="1" cy="17024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108728" y="2757744"/>
              <a:ext cx="1" cy="1269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9861561" y="2818992"/>
              <a:ext cx="1" cy="1146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954240" y="4525282"/>
              <a:ext cx="257690" cy="538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>
                  <a:solidFill>
                    <a:srgbClr val="000000"/>
                  </a:solidFill>
                  <a:latin typeface="Adobe Arabic Regular"/>
                  <a:ea typeface="Adobe Arabic Regular"/>
                  <a:cs typeface="Adobe Arabic Regular"/>
                  <a:sym typeface="Adobe Arabic Regular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4979884" y="4010800"/>
              <a:ext cx="257690" cy="538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>
                  <a:solidFill>
                    <a:srgbClr val="000000"/>
                  </a:solidFill>
                  <a:latin typeface="Adobe Arabic Regular"/>
                  <a:ea typeface="Adobe Arabic Regular"/>
                  <a:cs typeface="Adobe Arabic Regular"/>
                  <a:sym typeface="Adobe Arabic Regular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9732716" y="4010800"/>
              <a:ext cx="257691" cy="538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>
                  <a:solidFill>
                    <a:srgbClr val="000000"/>
                  </a:solidFill>
                  <a:latin typeface="Adobe Arabic Regular"/>
                  <a:ea typeface="Adobe Arabic Regular"/>
                  <a:cs typeface="Adobe Arabic Regular"/>
                  <a:sym typeface="Adobe Arabic Regular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2120470" y="4715150"/>
              <a:ext cx="219220" cy="33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5133864" y="4200668"/>
              <a:ext cx="219220" cy="33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9900318" y="4200668"/>
              <a:ext cx="240975" cy="330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84925" y="4859431"/>
              <a:ext cx="2611634" cy="39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229584" y="4566795"/>
              <a:ext cx="214175" cy="4595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 flipH="1">
              <a:off x="5906875" y="4320453"/>
              <a:ext cx="3778506" cy="931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5039926" y="5007597"/>
              <a:ext cx="823582" cy="538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3100">
                  <a:solidFill>
                    <a:srgbClr val="000000"/>
                  </a:solidFill>
                  <a:latin typeface="Adobe Arabic Regular"/>
                  <a:ea typeface="Adobe Arabic Regular"/>
                  <a:cs typeface="Adobe Arabic Regular"/>
                  <a:sym typeface="Adobe Arabic Regular"/>
                </a:defRPr>
              </a:lvl1pPr>
            </a:lstStyle>
            <a:p>
              <a:pPr/>
              <a:r>
                <a:t>voting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462325" y="5448765"/>
              <a:ext cx="1" cy="3307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337527" y="5725740"/>
              <a:ext cx="249598" cy="538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i="1" sz="3300">
                  <a:solidFill>
                    <a:srgbClr val="000000"/>
                  </a:solidFill>
                  <a:latin typeface="Adobe Arabic Regular"/>
                  <a:ea typeface="Adobe Arabic Regular"/>
                  <a:cs typeface="Adobe Arabic Regular"/>
                  <a:sym typeface="Adobe Arabic Regular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365" name="Shape 365"/>
          <p:cNvSpPr/>
          <p:nvPr/>
        </p:nvSpPr>
        <p:spPr>
          <a:xfrm>
            <a:off x="2078304" y="8284244"/>
            <a:ext cx="88481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Figure 7: Number of estimators &amp; Maximal tree depth</a:t>
            </a:r>
          </a:p>
        </p:txBody>
      </p:sp>
      <p:sp>
        <p:nvSpPr>
          <p:cNvPr id="366" name="Shape 366"/>
          <p:cNvSpPr/>
          <p:nvPr>
            <p:ph type="sldNum" sz="quarter" idx="2"/>
          </p:nvPr>
        </p:nvSpPr>
        <p:spPr>
          <a:xfrm>
            <a:off x="6298951" y="89916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7" name="Shape 36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LSTM</a:t>
            </a:r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xfrm>
            <a:off x="406400" y="2207840"/>
            <a:ext cx="12192000" cy="1400920"/>
          </a:xfrm>
          <a:prstGeom prst="rect">
            <a:avLst/>
          </a:prstGeom>
        </p:spPr>
        <p:txBody>
          <a:bodyPr/>
          <a:lstStyle/>
          <a:p>
            <a:pPr marL="435610" indent="-435610" defTabSz="572516">
              <a:lnSpc>
                <a:spcPct val="70000"/>
              </a:lnSpc>
              <a:spcBef>
                <a:spcPts val="2700"/>
              </a:spcBef>
              <a:defRPr sz="3136">
                <a:solidFill>
                  <a:srgbClr val="000000"/>
                </a:solidFill>
              </a:defRPr>
            </a:pPr>
            <a:r>
              <a:t>Recurrent Neural Network</a:t>
            </a:r>
          </a:p>
          <a:p>
            <a:pPr marL="435610" indent="-435610" defTabSz="572516">
              <a:lnSpc>
                <a:spcPct val="70000"/>
              </a:lnSpc>
              <a:spcBef>
                <a:spcPts val="2700"/>
              </a:spcBef>
              <a:defRPr sz="3136">
                <a:solidFill>
                  <a:srgbClr val="000000"/>
                </a:solidFill>
              </a:defRPr>
            </a:pPr>
            <a:r>
              <a:t>Composed of memory blocks containing memory cells</a:t>
            </a:r>
          </a:p>
        </p:txBody>
      </p:sp>
      <p:sp>
        <p:nvSpPr>
          <p:cNvPr id="371" name="Shape 371"/>
          <p:cNvSpPr/>
          <p:nvPr/>
        </p:nvSpPr>
        <p:spPr>
          <a:xfrm>
            <a:off x="3650690" y="8483600"/>
            <a:ext cx="55171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Figure 8: LSTM - different architectures</a:t>
            </a:r>
          </a:p>
        </p:txBody>
      </p:sp>
      <p:pic>
        <p:nvPicPr>
          <p:cNvPr id="372" name="Screenshot 2017-08-25 15.10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233" y="3901784"/>
            <a:ext cx="9944101" cy="3733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 375"/>
          <p:cNvGrpSpPr/>
          <p:nvPr/>
        </p:nvGrpSpPr>
        <p:grpSpPr>
          <a:xfrm>
            <a:off x="2320798" y="7087869"/>
            <a:ext cx="2778011" cy="1181101"/>
            <a:chOff x="0" y="0"/>
            <a:chExt cx="2778010" cy="1181100"/>
          </a:xfrm>
        </p:grpSpPr>
        <p:sp>
          <p:nvSpPr>
            <p:cNvPr id="373" name="Shape 373"/>
            <p:cNvSpPr/>
            <p:nvPr/>
          </p:nvSpPr>
          <p:spPr>
            <a:xfrm>
              <a:off x="0" y="411480"/>
              <a:ext cx="2778011" cy="76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0000"/>
                </a:lnSpc>
                <a:defRPr sz="1900">
                  <a:solidFill>
                    <a:srgbClr val="000000"/>
                  </a:solidFill>
                </a:defRPr>
              </a:pPr>
              <a:r>
                <a:t>e.g. </a:t>
              </a:r>
              <a:r>
                <a:rPr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Image Captioning</a:t>
              </a:r>
              <a:endParaRPr>
                <a:latin typeface="Avenir Next Demi Bold"/>
                <a:ea typeface="Avenir Next Demi Bold"/>
                <a:cs typeface="Avenir Next Demi Bold"/>
                <a:sym typeface="Avenir Next Demi Bold"/>
              </a:endParaRPr>
            </a:p>
            <a:p>
              <a:pPr>
                <a:lnSpc>
                  <a:spcPct val="10000"/>
                </a:lnSpc>
                <a:defRPr sz="1900">
                  <a:solidFill>
                    <a:srgbClr val="000000"/>
                  </a:solidFill>
                </a:defRPr>
              </a:pPr>
              <a:r>
                <a:t>image —&gt;  seq. of words</a:t>
              </a:r>
            </a:p>
          </p:txBody>
        </p:sp>
        <p:sp>
          <p:nvSpPr>
            <p:cNvPr id="374" name="Shape 374"/>
            <p:cNvSpPr/>
            <p:nvPr/>
          </p:nvSpPr>
          <p:spPr>
            <a:xfrm flipH="1" flipV="1">
              <a:off x="172121" y="0"/>
              <a:ext cx="919661" cy="5085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78" name="Group 378"/>
          <p:cNvGrpSpPr/>
          <p:nvPr/>
        </p:nvGrpSpPr>
        <p:grpSpPr>
          <a:xfrm>
            <a:off x="5004917" y="7277099"/>
            <a:ext cx="3313939" cy="1216662"/>
            <a:chOff x="0" y="0"/>
            <a:chExt cx="3313938" cy="1216660"/>
          </a:xfrm>
        </p:grpSpPr>
        <p:sp>
          <p:nvSpPr>
            <p:cNvPr id="376" name="Shape 376"/>
            <p:cNvSpPr/>
            <p:nvPr/>
          </p:nvSpPr>
          <p:spPr>
            <a:xfrm>
              <a:off x="0" y="447040"/>
              <a:ext cx="3313939" cy="76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0000"/>
                </a:lnSpc>
                <a:defRPr sz="1900">
                  <a:solidFill>
                    <a:srgbClr val="000000"/>
                  </a:solidFill>
                </a:defRPr>
              </a:pPr>
              <a:r>
                <a:t>e.g. </a:t>
              </a:r>
              <a:r>
                <a:rPr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Sentiment Classification</a:t>
              </a:r>
              <a:endParaRPr>
                <a:latin typeface="Avenir Next Demi Bold"/>
                <a:ea typeface="Avenir Next Demi Bold"/>
                <a:cs typeface="Avenir Next Demi Bold"/>
                <a:sym typeface="Avenir Next Demi Bold"/>
              </a:endParaRPr>
            </a:p>
            <a:p>
              <a:pPr>
                <a:lnSpc>
                  <a:spcPct val="10000"/>
                </a:lnSpc>
                <a:defRPr sz="1900">
                  <a:solidFill>
                    <a:srgbClr val="000000"/>
                  </a:solidFill>
                </a:defRPr>
              </a:pPr>
              <a:r>
                <a:t>seq. of words —&gt;sentiment</a:t>
              </a:r>
            </a:p>
          </p:txBody>
        </p:sp>
        <p:sp>
          <p:nvSpPr>
            <p:cNvPr id="377" name="Shape 377"/>
            <p:cNvSpPr/>
            <p:nvPr/>
          </p:nvSpPr>
          <p:spPr>
            <a:xfrm flipH="1" flipV="1">
              <a:off x="426466" y="-1"/>
              <a:ext cx="511720" cy="511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81" name="Group 381"/>
          <p:cNvGrpSpPr/>
          <p:nvPr/>
        </p:nvGrpSpPr>
        <p:grpSpPr>
          <a:xfrm>
            <a:off x="7727390" y="7299325"/>
            <a:ext cx="3498775" cy="1172211"/>
            <a:chOff x="0" y="0"/>
            <a:chExt cx="3498773" cy="1172210"/>
          </a:xfrm>
        </p:grpSpPr>
        <p:sp>
          <p:nvSpPr>
            <p:cNvPr id="379" name="Shape 379"/>
            <p:cNvSpPr/>
            <p:nvPr/>
          </p:nvSpPr>
          <p:spPr>
            <a:xfrm>
              <a:off x="0" y="402590"/>
              <a:ext cx="3498774" cy="769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0000"/>
                </a:lnSpc>
                <a:defRPr sz="1900">
                  <a:solidFill>
                    <a:srgbClr val="000000"/>
                  </a:solidFill>
                </a:defRPr>
              </a:pPr>
              <a:r>
                <a:t>e.g. </a:t>
              </a:r>
              <a:r>
                <a:rPr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Machine Translation</a:t>
              </a:r>
              <a:endParaRPr>
                <a:latin typeface="Avenir Next Demi Bold"/>
                <a:ea typeface="Avenir Next Demi Bold"/>
                <a:cs typeface="Avenir Next Demi Bold"/>
                <a:sym typeface="Avenir Next Demi Bold"/>
              </a:endParaRPr>
            </a:p>
            <a:p>
              <a:pPr>
                <a:lnSpc>
                  <a:spcPct val="10000"/>
                </a:lnSpc>
                <a:defRPr sz="1900">
                  <a:solidFill>
                    <a:srgbClr val="000000"/>
                  </a:solidFill>
                </a:defRPr>
              </a:pPr>
              <a:r>
                <a:t>seq. of words —&gt; seq. of words</a:t>
              </a:r>
            </a:p>
          </p:txBody>
        </p:sp>
        <p:sp>
          <p:nvSpPr>
            <p:cNvPr id="380" name="Shape 380"/>
            <p:cNvSpPr/>
            <p:nvPr/>
          </p:nvSpPr>
          <p:spPr>
            <a:xfrm flipH="1" flipV="1">
              <a:off x="426009" y="-1"/>
              <a:ext cx="549821" cy="3703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8694979" y="7747172"/>
            <a:ext cx="4143833" cy="783591"/>
            <a:chOff x="0" y="0"/>
            <a:chExt cx="4143832" cy="783590"/>
          </a:xfrm>
        </p:grpSpPr>
        <p:sp>
          <p:nvSpPr>
            <p:cNvPr id="382" name="Shape 382"/>
            <p:cNvSpPr/>
            <p:nvPr/>
          </p:nvSpPr>
          <p:spPr>
            <a:xfrm>
              <a:off x="0" y="364490"/>
              <a:ext cx="414383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0000"/>
                </a:lnSpc>
                <a:defRPr sz="1800">
                  <a:solidFill>
                    <a:srgbClr val="000000"/>
                  </a:solidFill>
                </a:defRPr>
              </a:pPr>
              <a:r>
                <a:t>e.g. </a:t>
              </a:r>
              <a:r>
                <a:rPr>
                  <a:latin typeface="Avenir Next Demi Bold"/>
                  <a:ea typeface="Avenir Next Demi Bold"/>
                  <a:cs typeface="Avenir Next Demi Bold"/>
                  <a:sym typeface="Avenir Next Demi Bold"/>
                </a:rPr>
                <a:t>Video classification on frame level</a:t>
              </a:r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757120" y="-1"/>
              <a:ext cx="1" cy="450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85" name="Shape 385"/>
          <p:cNvSpPr/>
          <p:nvPr>
            <p:ph type="sldNum" sz="quarter" idx="2"/>
          </p:nvPr>
        </p:nvSpPr>
        <p:spPr>
          <a:xfrm>
            <a:off x="6298951" y="9044304"/>
            <a:ext cx="406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6" name="Shape 386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10"/>
      <p:bldP build="whole" bldLvl="1" animBg="1" rev="0" advAuto="0" spid="381" grpId="7"/>
      <p:bldP build="whole" bldLvl="1" animBg="1" rev="0" advAuto="0" spid="381" grpId="9"/>
      <p:bldP build="whole" bldLvl="1" animBg="1" rev="0" advAuto="0" spid="378" grpId="4"/>
      <p:bldP build="whole" bldLvl="1" animBg="1" rev="0" advAuto="0" spid="375" grpId="1"/>
      <p:bldP build="whole" bldLvl="1" animBg="1" rev="0" advAuto="0" spid="378" grpId="6"/>
      <p:bldP build="whole" bldLvl="1" animBg="1" rev="0" advAuto="0" spid="37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LSTM_ce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900" y="2165350"/>
            <a:ext cx="6680200" cy="598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3168010" y="2078571"/>
            <a:ext cx="6871980" cy="59694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92" name="Group 392"/>
          <p:cNvGrpSpPr/>
          <p:nvPr/>
        </p:nvGrpSpPr>
        <p:grpSpPr>
          <a:xfrm>
            <a:off x="3022600" y="2255310"/>
            <a:ext cx="5569881" cy="5616012"/>
            <a:chOff x="0" y="0"/>
            <a:chExt cx="5569880" cy="5616010"/>
          </a:xfrm>
        </p:grpSpPr>
        <p:sp>
          <p:nvSpPr>
            <p:cNvPr id="390" name="Shape 390"/>
            <p:cNvSpPr/>
            <p:nvPr/>
          </p:nvSpPr>
          <p:spPr>
            <a:xfrm>
              <a:off x="0" y="0"/>
              <a:ext cx="3468962" cy="543927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391" name="Screenshot 2017-08-23 17.28.3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00919" y="365689"/>
              <a:ext cx="3468962" cy="52503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3" name="Shape 3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LSTM</a:t>
            </a:r>
          </a:p>
        </p:txBody>
      </p:sp>
      <p:sp>
        <p:nvSpPr>
          <p:cNvPr id="394" name="Shape 394"/>
          <p:cNvSpPr/>
          <p:nvPr/>
        </p:nvSpPr>
        <p:spPr>
          <a:xfrm>
            <a:off x="2104110" y="8051799"/>
            <a:ext cx="90675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Figure 9: LSTM - computational operations within a cell</a:t>
            </a:r>
          </a:p>
        </p:txBody>
      </p:sp>
      <p:pic>
        <p:nvPicPr>
          <p:cNvPr id="395" name="Screenshot 2017-08-25 16.20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30169" y="4883150"/>
            <a:ext cx="2895601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Screenshot 2017-08-25 16.20.3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11119" y="4020145"/>
            <a:ext cx="3898901" cy="660401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>
            <p:ph type="sldNum" sz="quarter" idx="2"/>
          </p:nvPr>
        </p:nvSpPr>
        <p:spPr>
          <a:xfrm>
            <a:off x="6400551" y="8816478"/>
            <a:ext cx="406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8" name="Shape 398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10713 0.002665" origin="layout" pathEditMode="relative">
                                      <p:cBhvr>
                                        <p:cTn id="6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4545 0.004476" origin="layout" pathEditMode="relative">
                                      <p:cBhvr>
                                        <p:cTn id="1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24545 0.004476 L -0.157476 0.000020" origin="layout" pathEditMode="relative">
                                      <p:cBhvr>
                                        <p:cTn id="19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6"/>
      <p:bldP build="whole" bldLvl="1" animBg="1" rev="0" advAuto="0" spid="395" grpId="7"/>
      <p:bldP build="whole" bldLvl="1" animBg="1" rev="0" advAuto="0" spid="392" grpId="4"/>
      <p:bldP build="whole" bldLvl="1" animBg="1" rev="0" advAuto="0" spid="38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hyper-parameters lstm</a:t>
            </a:r>
          </a:p>
        </p:txBody>
      </p:sp>
      <p:sp>
        <p:nvSpPr>
          <p:cNvPr id="401" name="Shape 401"/>
          <p:cNvSpPr/>
          <p:nvPr>
            <p:ph type="body" idx="1"/>
          </p:nvPr>
        </p:nvSpPr>
        <p:spPr>
          <a:xfrm>
            <a:off x="1117600" y="3270250"/>
            <a:ext cx="12192000" cy="46098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0"/>
              </a:spcBef>
              <a:defRPr sz="3700">
                <a:solidFill>
                  <a:srgbClr val="000000"/>
                </a:solidFill>
              </a:defRPr>
            </a:pPr>
            <a:r>
              <a:t>Learning rate</a:t>
            </a:r>
          </a:p>
          <a:p>
            <a:pPr>
              <a:spcBef>
                <a:spcPts val="3000"/>
              </a:spcBef>
              <a:defRPr sz="3700">
                <a:solidFill>
                  <a:srgbClr val="000000"/>
                </a:solidFill>
              </a:defRPr>
            </a:pPr>
            <a:r>
              <a:t>Sequence length</a:t>
            </a:r>
          </a:p>
          <a:p>
            <a:pPr>
              <a:spcBef>
                <a:spcPts val="3000"/>
              </a:spcBef>
              <a:defRPr sz="3700">
                <a:solidFill>
                  <a:srgbClr val="000000"/>
                </a:solidFill>
              </a:defRPr>
            </a:pPr>
            <a:r>
              <a:t>Dropout rate</a:t>
            </a:r>
          </a:p>
          <a:p>
            <a:pPr>
              <a:spcBef>
                <a:spcPts val="3000"/>
              </a:spcBef>
              <a:defRPr sz="3700">
                <a:solidFill>
                  <a:srgbClr val="000000"/>
                </a:solidFill>
              </a:defRPr>
            </a:pPr>
            <a:r>
              <a:t>Hidden layer length</a:t>
            </a:r>
          </a:p>
        </p:txBody>
      </p:sp>
      <p:sp>
        <p:nvSpPr>
          <p:cNvPr id="402" name="Shape 402"/>
          <p:cNvSpPr/>
          <p:nvPr>
            <p:ph type="sldNum" sz="quarter" idx="2"/>
          </p:nvPr>
        </p:nvSpPr>
        <p:spPr>
          <a:xfrm>
            <a:off x="6298951" y="89789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3" name="Shape 40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unnam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95" y="2826594"/>
            <a:ext cx="6605741" cy="371573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Methodology</a:t>
            </a:r>
          </a:p>
        </p:txBody>
      </p:sp>
      <p:pic>
        <p:nvPicPr>
          <p:cNvPr id="407" name="scipyshiny_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357" y="3497009"/>
            <a:ext cx="2540001" cy="237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Python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1438" y="5381118"/>
            <a:ext cx="9142076" cy="3869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hpc logo_tr3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8387" y="4271971"/>
            <a:ext cx="3077660" cy="3063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keras-logo-small-w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44667" y="3606800"/>
            <a:ext cx="2540001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411"/>
          <p:cNvSpPr/>
          <p:nvPr>
            <p:ph type="sldNum" sz="quarter" idx="2"/>
          </p:nvPr>
        </p:nvSpPr>
        <p:spPr>
          <a:xfrm>
            <a:off x="6298951" y="8747476"/>
            <a:ext cx="406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2" name="Shape 412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SCADA dataset</a:t>
            </a:r>
          </a:p>
        </p:txBody>
      </p:sp>
      <p:sp>
        <p:nvSpPr>
          <p:cNvPr id="415" name="Shape 415"/>
          <p:cNvSpPr/>
          <p:nvPr>
            <p:ph type="body" idx="1"/>
          </p:nvPr>
        </p:nvSpPr>
        <p:spPr>
          <a:xfrm>
            <a:off x="304800" y="23749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80000"/>
              </a:lnSpc>
              <a:spcBef>
                <a:spcPts val="1800"/>
              </a:spcBef>
              <a:defRPr sz="3200">
                <a:solidFill>
                  <a:srgbClr val="000000"/>
                </a:solidFill>
              </a:defRPr>
            </a:pPr>
            <a:r>
              <a:t>Gas pipeline system provided by the Mississippi State University’s in-house SCADA lab</a:t>
            </a:r>
          </a:p>
          <a:p>
            <a:pPr lvl="1" marL="862852" indent="-418352">
              <a:lnSpc>
                <a:spcPct val="60000"/>
              </a:lnSpc>
              <a:spcBef>
                <a:spcPts val="1800"/>
              </a:spcBef>
              <a:defRPr sz="3200">
                <a:solidFill>
                  <a:srgbClr val="000000"/>
                </a:solidFill>
              </a:defRPr>
            </a:pPr>
            <a:r>
              <a:t>274628 instances</a:t>
            </a:r>
          </a:p>
          <a:p>
            <a:pPr lvl="1">
              <a:lnSpc>
                <a:spcPct val="60000"/>
              </a:lnSpc>
              <a:spcBef>
                <a:spcPts val="1800"/>
              </a:spcBef>
              <a:defRPr sz="3200">
                <a:solidFill>
                  <a:srgbClr val="000000"/>
                </a:solidFill>
              </a:defRPr>
            </a:pPr>
            <a:r>
              <a:t>17 features</a:t>
            </a:r>
          </a:p>
          <a:p>
            <a:pPr lvl="1">
              <a:lnSpc>
                <a:spcPct val="60000"/>
              </a:lnSpc>
              <a:spcBef>
                <a:spcPts val="1800"/>
              </a:spcBef>
              <a:defRPr sz="3200">
                <a:solidFill>
                  <a:srgbClr val="000000"/>
                </a:solidFill>
              </a:defRPr>
            </a:pPr>
            <a:r>
              <a:t>Binary labels and categorical labels</a:t>
            </a:r>
          </a:p>
        </p:txBody>
      </p:sp>
      <p:pic>
        <p:nvPicPr>
          <p:cNvPr id="416" name="Screenshot 2017-08-23 17.45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050" y="5321300"/>
            <a:ext cx="10426700" cy="3162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479800" y="8356599"/>
            <a:ext cx="657555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Table 1: Types and categories of attacks</a:t>
            </a:r>
          </a:p>
        </p:txBody>
      </p:sp>
      <p:sp>
        <p:nvSpPr>
          <p:cNvPr id="418" name="Shape 418"/>
          <p:cNvSpPr/>
          <p:nvPr>
            <p:ph type="sldNum" sz="quarter" idx="2"/>
          </p:nvPr>
        </p:nvSpPr>
        <p:spPr>
          <a:xfrm>
            <a:off x="6298951" y="90297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9" name="Shape 419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910356" y="3860800"/>
            <a:ext cx="2739034" cy="2570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422" name="Shape 422"/>
          <p:cNvSpPr/>
          <p:nvPr/>
        </p:nvSpPr>
        <p:spPr>
          <a:xfrm>
            <a:off x="9103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423" name="Shape 423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SCADA dataset</a:t>
            </a:r>
          </a:p>
        </p:txBody>
      </p:sp>
      <p:sp>
        <p:nvSpPr>
          <p:cNvPr id="424" name="Shape 424"/>
          <p:cNvSpPr/>
          <p:nvPr/>
        </p:nvSpPr>
        <p:spPr>
          <a:xfrm>
            <a:off x="36916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Data mining tasks: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Dealing with missing values &amp; Data normalization</a:t>
            </a:r>
          </a:p>
        </p:txBody>
      </p:sp>
      <p:sp>
        <p:nvSpPr>
          <p:cNvPr id="425" name="Shape 425"/>
          <p:cNvSpPr/>
          <p:nvPr/>
        </p:nvSpPr>
        <p:spPr>
          <a:xfrm>
            <a:off x="64729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ML models development &amp; Run experiments</a:t>
            </a:r>
          </a:p>
        </p:txBody>
      </p:sp>
      <p:sp>
        <p:nvSpPr>
          <p:cNvPr id="426" name="Shape 426"/>
          <p:cNvSpPr/>
          <p:nvPr/>
        </p:nvSpPr>
        <p:spPr>
          <a:xfrm>
            <a:off x="9254256" y="3383408"/>
            <a:ext cx="2840188" cy="3525244"/>
          </a:xfrm>
          <a:prstGeom prst="rightArrow">
            <a:avLst>
              <a:gd name="adj1" fmla="val 72659"/>
              <a:gd name="adj2" fmla="val 4866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Results &amp; Comparison</a:t>
            </a:r>
          </a:p>
        </p:txBody>
      </p:sp>
      <p:sp>
        <p:nvSpPr>
          <p:cNvPr id="427" name="Shape 427"/>
          <p:cNvSpPr/>
          <p:nvPr/>
        </p:nvSpPr>
        <p:spPr>
          <a:xfrm>
            <a:off x="3269563" y="7066260"/>
            <a:ext cx="64656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Figure 10: dataset experiment pipeline</a:t>
            </a:r>
          </a:p>
        </p:txBody>
      </p:sp>
      <p:sp>
        <p:nvSpPr>
          <p:cNvPr id="428" name="Shape 428"/>
          <p:cNvSpPr/>
          <p:nvPr>
            <p:ph type="sldNum" sz="quarter" idx="2"/>
          </p:nvPr>
        </p:nvSpPr>
        <p:spPr>
          <a:xfrm>
            <a:off x="6298951" y="87376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9" name="Shape 429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Data analysis</a:t>
            </a:r>
          </a:p>
        </p:txBody>
      </p:sp>
      <p:pic>
        <p:nvPicPr>
          <p:cNvPr id="432" name="Screenshot 2017-08-23 17.54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6403330"/>
            <a:ext cx="10160000" cy="1917701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>
            <a:off x="2159914" y="8191499"/>
            <a:ext cx="831123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Table 3: Missing values in the gas pipeline packets</a:t>
            </a:r>
          </a:p>
        </p:txBody>
      </p:sp>
      <p:pic>
        <p:nvPicPr>
          <p:cNvPr id="434" name="Screenshot 2017-08-23 17.56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7950" y="2206327"/>
            <a:ext cx="10248900" cy="3670301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35"/>
          <p:cNvSpPr/>
          <p:nvPr/>
        </p:nvSpPr>
        <p:spPr>
          <a:xfrm>
            <a:off x="2897962" y="5770860"/>
            <a:ext cx="693470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Table 2: Gas pipeline dataset — feature list</a:t>
            </a:r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xfrm>
            <a:off x="6298951" y="89789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7" name="Shape 43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691656" y="3860800"/>
            <a:ext cx="2739034" cy="2570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Data mining tasks: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Dealing with missing values &amp; Data normalization</a:t>
            </a:r>
          </a:p>
        </p:txBody>
      </p:sp>
      <p:sp>
        <p:nvSpPr>
          <p:cNvPr id="440" name="Shape 440"/>
          <p:cNvSpPr/>
          <p:nvPr/>
        </p:nvSpPr>
        <p:spPr>
          <a:xfrm>
            <a:off x="36916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Data mining tasks: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Dealing with missing values &amp; Data normalization</a:t>
            </a:r>
          </a:p>
        </p:txBody>
      </p:sp>
      <p:sp>
        <p:nvSpPr>
          <p:cNvPr id="441" name="Shape 441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SCADA dataset</a:t>
            </a:r>
          </a:p>
        </p:txBody>
      </p:sp>
      <p:sp>
        <p:nvSpPr>
          <p:cNvPr id="442" name="Shape 442"/>
          <p:cNvSpPr/>
          <p:nvPr/>
        </p:nvSpPr>
        <p:spPr>
          <a:xfrm>
            <a:off x="3269563" y="7218660"/>
            <a:ext cx="64656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Figure 10: dataset experiment pipeline</a:t>
            </a:r>
          </a:p>
        </p:txBody>
      </p:sp>
      <p:sp>
        <p:nvSpPr>
          <p:cNvPr id="443" name="Shape 443"/>
          <p:cNvSpPr/>
          <p:nvPr/>
        </p:nvSpPr>
        <p:spPr>
          <a:xfrm>
            <a:off x="9103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444" name="Shape 444"/>
          <p:cNvSpPr/>
          <p:nvPr/>
        </p:nvSpPr>
        <p:spPr>
          <a:xfrm>
            <a:off x="64729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ML models development &amp; Run experiments</a:t>
            </a:r>
          </a:p>
        </p:txBody>
      </p:sp>
      <p:sp>
        <p:nvSpPr>
          <p:cNvPr id="445" name="Shape 445"/>
          <p:cNvSpPr/>
          <p:nvPr/>
        </p:nvSpPr>
        <p:spPr>
          <a:xfrm>
            <a:off x="9254256" y="3383408"/>
            <a:ext cx="2840188" cy="3525244"/>
          </a:xfrm>
          <a:prstGeom prst="rightArrow">
            <a:avLst>
              <a:gd name="adj1" fmla="val 72659"/>
              <a:gd name="adj2" fmla="val 4866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Results &amp; Comparison</a:t>
            </a:r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xfrm>
            <a:off x="6298951" y="8590260"/>
            <a:ext cx="406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Shape 44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Agenda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406400" y="2418258"/>
            <a:ext cx="12192000" cy="6906172"/>
          </a:xfrm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Problem Statement</a:t>
            </a:r>
          </a:p>
          <a:p>
            <a:pPr marL="30226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Background</a:t>
            </a:r>
          </a:p>
          <a:p>
            <a:pPr lvl="1" marL="60452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Introduction to SCADA systems</a:t>
            </a:r>
          </a:p>
          <a:p>
            <a:pPr lvl="1" marL="60452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SCADA systems in the spotlight of cyber attacks</a:t>
            </a:r>
          </a:p>
          <a:p>
            <a:pPr lvl="1" marL="60452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Machine learning techniques for Network Intrusion Detection Systems</a:t>
            </a:r>
          </a:p>
          <a:p>
            <a:pPr marL="30226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Gas pipeline SCADA system dataset</a:t>
            </a:r>
          </a:p>
          <a:p>
            <a:pPr lvl="1" marL="60452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Analysis of the dataset</a:t>
            </a:r>
          </a:p>
          <a:p>
            <a:pPr lvl="1" marL="60452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Data mining tasks</a:t>
            </a:r>
          </a:p>
          <a:p>
            <a:pPr lvl="1" marL="60452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Experiments </a:t>
            </a:r>
          </a:p>
          <a:p>
            <a:pPr lvl="1" marL="60452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Results &amp; Comparison</a:t>
            </a:r>
          </a:p>
          <a:p>
            <a:pPr marL="302260" indent="-302260" defTabSz="397256">
              <a:spcBef>
                <a:spcPts val="1900"/>
              </a:spcBef>
              <a:defRPr sz="2312">
                <a:solidFill>
                  <a:srgbClr val="000000"/>
                </a:solidFill>
              </a:defRPr>
            </a:pPr>
            <a:r>
              <a:t>Conclusion &amp; Future Work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xfrm>
            <a:off x="6372100" y="91440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/>
          <a:p>
            <a:pPr lvl="1" indent="189737" defTabSz="484886">
              <a:spcBef>
                <a:spcPts val="2300"/>
              </a:spcBef>
              <a:defRPr sz="4980"/>
            </a:pPr>
            <a:r>
              <a:t>Data mining tasks</a:t>
            </a:r>
          </a:p>
        </p:txBody>
      </p:sp>
      <p:sp>
        <p:nvSpPr>
          <p:cNvPr id="450" name="Shape 4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Dealing with missing values (4 approaches):</a:t>
            </a:r>
          </a:p>
          <a:p>
            <a:pPr lvl="1" marL="737869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Clustering the payloads with GMM</a:t>
            </a:r>
          </a:p>
          <a:p>
            <a:pPr lvl="1" marL="737869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Clustering the payloads with K-means</a:t>
            </a:r>
          </a:p>
          <a:p>
            <a:pPr lvl="1" marL="737869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Zeros imputation &amp; indicators</a:t>
            </a:r>
          </a:p>
          <a:p>
            <a:pPr lvl="1" marL="737869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Imputing missing values by keeping the prior existing value</a:t>
            </a:r>
          </a:p>
          <a:p>
            <a:pPr marL="368934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Data normalization (2 approaches)</a:t>
            </a:r>
          </a:p>
          <a:p>
            <a:pPr lvl="2" marL="1106805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Mean &amp; Std deviation</a:t>
            </a:r>
          </a:p>
          <a:p>
            <a:pPr lvl="2" marL="1106805" indent="-368934" defTabSz="484886">
              <a:spcBef>
                <a:spcPts val="2300"/>
              </a:spcBef>
              <a:defRPr sz="2822">
                <a:solidFill>
                  <a:srgbClr val="000000"/>
                </a:solidFill>
              </a:defRPr>
            </a:pPr>
            <a:r>
              <a:t>Min-Max</a:t>
            </a:r>
          </a:p>
        </p:txBody>
      </p:sp>
      <p:sp>
        <p:nvSpPr>
          <p:cNvPr id="451" name="Shape 451"/>
          <p:cNvSpPr/>
          <p:nvPr>
            <p:ph type="sldNum" sz="quarter" idx="2"/>
          </p:nvPr>
        </p:nvSpPr>
        <p:spPr>
          <a:xfrm>
            <a:off x="6298951" y="90043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2" name="Shape 452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406400" y="13843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Dealing with missing values</a:t>
            </a:r>
          </a:p>
        </p:txBody>
      </p:sp>
      <p:pic>
        <p:nvPicPr>
          <p:cNvPr id="455" name="Screenshot 2017-08-23 18.1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985" y="2108696"/>
            <a:ext cx="7543801" cy="299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Screenshot 2017-08-23 18.19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5785" y="4978400"/>
            <a:ext cx="7696201" cy="165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Screenshot 2017-08-23 18.19.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08350" y="6528990"/>
            <a:ext cx="6388100" cy="1866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/>
          <p:nvPr/>
        </p:nvSpPr>
        <p:spPr>
          <a:xfrm>
            <a:off x="1617802" y="8331199"/>
            <a:ext cx="939546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Table 4: Different approaches to deal with missing values</a:t>
            </a:r>
          </a:p>
        </p:txBody>
      </p:sp>
      <p:sp>
        <p:nvSpPr>
          <p:cNvPr id="459" name="Shape 459"/>
          <p:cNvSpPr/>
          <p:nvPr>
            <p:ph type="sldNum" sz="quarter" idx="2"/>
          </p:nvPr>
        </p:nvSpPr>
        <p:spPr>
          <a:xfrm>
            <a:off x="6298951" y="90043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0" name="Shape 460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6472956" y="3860800"/>
            <a:ext cx="2739034" cy="2570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ML models development &amp; Run experiments</a:t>
            </a:r>
          </a:p>
        </p:txBody>
      </p:sp>
      <p:sp>
        <p:nvSpPr>
          <p:cNvPr id="463" name="Shape 463"/>
          <p:cNvSpPr/>
          <p:nvPr/>
        </p:nvSpPr>
        <p:spPr>
          <a:xfrm>
            <a:off x="64729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ML models development &amp; Run experiments</a:t>
            </a:r>
          </a:p>
        </p:txBody>
      </p:sp>
      <p:sp>
        <p:nvSpPr>
          <p:cNvPr id="464" name="Shape 464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SCADA dataset</a:t>
            </a:r>
          </a:p>
        </p:txBody>
      </p:sp>
      <p:sp>
        <p:nvSpPr>
          <p:cNvPr id="465" name="Shape 465"/>
          <p:cNvSpPr/>
          <p:nvPr/>
        </p:nvSpPr>
        <p:spPr>
          <a:xfrm>
            <a:off x="3269563" y="7078960"/>
            <a:ext cx="64656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Figure 10: dataset experiment pipeline</a:t>
            </a:r>
          </a:p>
        </p:txBody>
      </p:sp>
      <p:sp>
        <p:nvSpPr>
          <p:cNvPr id="466" name="Shape 466"/>
          <p:cNvSpPr/>
          <p:nvPr/>
        </p:nvSpPr>
        <p:spPr>
          <a:xfrm>
            <a:off x="36916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Data mining tasks: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Dealing with missing values &amp; Data normalization</a:t>
            </a:r>
          </a:p>
        </p:txBody>
      </p:sp>
      <p:sp>
        <p:nvSpPr>
          <p:cNvPr id="467" name="Shape 467"/>
          <p:cNvSpPr/>
          <p:nvPr/>
        </p:nvSpPr>
        <p:spPr>
          <a:xfrm>
            <a:off x="9103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468" name="Shape 468"/>
          <p:cNvSpPr/>
          <p:nvPr/>
        </p:nvSpPr>
        <p:spPr>
          <a:xfrm>
            <a:off x="9254256" y="3383408"/>
            <a:ext cx="2840188" cy="3525244"/>
          </a:xfrm>
          <a:prstGeom prst="rightArrow">
            <a:avLst>
              <a:gd name="adj1" fmla="val 72659"/>
              <a:gd name="adj2" fmla="val 4866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Results &amp; Comparison</a:t>
            </a:r>
          </a:p>
        </p:txBody>
      </p:sp>
      <p:sp>
        <p:nvSpPr>
          <p:cNvPr id="469" name="Shape 469"/>
          <p:cNvSpPr/>
          <p:nvPr>
            <p:ph type="sldNum" sz="quarter" idx="2"/>
          </p:nvPr>
        </p:nvSpPr>
        <p:spPr>
          <a:xfrm>
            <a:off x="6298951" y="88392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3" name="Shape 473"/>
          <p:cNvSpPr/>
          <p:nvPr/>
        </p:nvSpPr>
        <p:spPr>
          <a:xfrm>
            <a:off x="7481573" y="3126167"/>
            <a:ext cx="439025" cy="1184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70" h="21600" fill="norm" stroke="1" extrusionOk="0">
                <a:moveTo>
                  <a:pt x="0" y="0"/>
                </a:moveTo>
                <a:cubicBezTo>
                  <a:pt x="18495" y="2807"/>
                  <a:pt x="21600" y="10007"/>
                  <a:pt x="9315" y="21600"/>
                </a:cubicBezTo>
              </a:path>
            </a:pathLst>
          </a:custGeom>
          <a:ln w="25400">
            <a:solidFill>
              <a:srgbClr val="424242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71" name="Shape 471"/>
          <p:cNvSpPr/>
          <p:nvPr/>
        </p:nvSpPr>
        <p:spPr>
          <a:xfrm>
            <a:off x="3120898" y="2599754"/>
            <a:ext cx="71460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212121"/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https://github.com/rocionightwater/ML-techniques-for-NIDS</a:t>
            </a:r>
          </a:p>
        </p:txBody>
      </p:sp>
      <p:sp>
        <p:nvSpPr>
          <p:cNvPr id="472" name="Shape 472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3" grpId="1"/>
      <p:bldP build="whole" bldLvl="1" animBg="1" rev="0" advAuto="0" spid="473" grpId="3"/>
      <p:bldP build="whole" bldLvl="1" animBg="1" rev="0" advAuto="0" spid="471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creenshot 2017-08-23 18.4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2316862"/>
            <a:ext cx="4927600" cy="90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Screenshot 2017-08-23 18.4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700" y="2912391"/>
            <a:ext cx="5588000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Screenshot 2017-08-23 18.45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67050" y="3426741"/>
            <a:ext cx="63373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Shape 478"/>
          <p:cNvSpPr/>
          <p:nvPr>
            <p:ph type="title"/>
          </p:nvPr>
        </p:nvSpPr>
        <p:spPr>
          <a:xfrm>
            <a:off x="406400" y="1384782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Experiments</a:t>
            </a:r>
          </a:p>
        </p:txBody>
      </p:sp>
      <p:sp>
        <p:nvSpPr>
          <p:cNvPr id="479" name="Shape 479"/>
          <p:cNvSpPr/>
          <p:nvPr>
            <p:ph type="body" sz="half" idx="1"/>
          </p:nvPr>
        </p:nvSpPr>
        <p:spPr>
          <a:xfrm>
            <a:off x="306833" y="2316862"/>
            <a:ext cx="12192001" cy="272683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444500" indent="-444500">
              <a:lnSpc>
                <a:spcPct val="60000"/>
              </a:lnSpc>
              <a:defRPr sz="2900">
                <a:solidFill>
                  <a:srgbClr val="000000"/>
                </a:solidFill>
              </a:defRPr>
            </a:pPr>
            <a:r>
              <a:t>16 datasets</a:t>
            </a:r>
          </a:p>
          <a:p>
            <a:pPr marL="444500" indent="-444500">
              <a:lnSpc>
                <a:spcPct val="60000"/>
              </a:lnSpc>
              <a:defRPr sz="2900">
                <a:solidFill>
                  <a:srgbClr val="000000"/>
                </a:solidFill>
              </a:defRPr>
            </a:pPr>
            <a:r>
              <a:t>SVM, RFs and LSTM classification models</a:t>
            </a:r>
          </a:p>
          <a:p>
            <a:pPr marL="444500" indent="-444500">
              <a:lnSpc>
                <a:spcPct val="60000"/>
              </a:lnSpc>
              <a:defRPr sz="2900">
                <a:solidFill>
                  <a:srgbClr val="000000"/>
                </a:solidFill>
              </a:defRPr>
            </a:pPr>
            <a:r>
              <a:t>Training set 60% (164776 instances), validation set 20% </a:t>
            </a:r>
          </a:p>
          <a:p>
            <a:pPr marL="0" indent="0">
              <a:lnSpc>
                <a:spcPct val="60000"/>
              </a:lnSpc>
              <a:buClrTx/>
              <a:buSzTx/>
              <a:buFontTx/>
              <a:buNone/>
              <a:defRPr sz="2900">
                <a:solidFill>
                  <a:srgbClr val="000000"/>
                </a:solidFill>
              </a:defRPr>
            </a:pPr>
            <a:r>
              <a:t>     (54926 instances) and test set 20% (54926 instances)</a:t>
            </a:r>
          </a:p>
        </p:txBody>
      </p:sp>
      <p:sp>
        <p:nvSpPr>
          <p:cNvPr id="480" name="Shape 480"/>
          <p:cNvSpPr/>
          <p:nvPr/>
        </p:nvSpPr>
        <p:spPr>
          <a:xfrm>
            <a:off x="2199337" y="7696080"/>
            <a:ext cx="84069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Figure 15: measurements to evaluate the classifier accuracy</a:t>
            </a:r>
          </a:p>
        </p:txBody>
      </p:sp>
      <p:pic>
        <p:nvPicPr>
          <p:cNvPr id="481" name="Screenshot 2017-08-23 18.45.3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6150" y="5847361"/>
            <a:ext cx="10579100" cy="1155701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hape 482"/>
          <p:cNvSpPr/>
          <p:nvPr>
            <p:ph type="sldNum" sz="quarter" idx="2"/>
          </p:nvPr>
        </p:nvSpPr>
        <p:spPr>
          <a:xfrm>
            <a:off x="6298951" y="8909800"/>
            <a:ext cx="406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3" name="Shape 48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636 -0.102529" origin="layout" pathEditMode="relative">
                                      <p:cBhvr>
                                        <p:cTn id="6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595 0.045563" origin="layout" pathEditMode="relative">
                                      <p:cBhvr>
                                        <p:cTn id="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210 0.124212" origin="layout" pathEditMode="relative">
                                      <p:cBhvr>
                                        <p:cTn id="12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3994 0.269316" origin="layout" pathEditMode="relative">
                                      <p:cBhvr>
                                        <p:cTn id="16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740 0.434789" origin="layout" pathEditMode="relative">
                                      <p:cBhvr>
                                        <p:cTn id="20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594182" origin="layout" pathEditMode="relative">
                                      <p:cBhvr>
                                        <p:cTn id="24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vm-bin-me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557" y="1677491"/>
            <a:ext cx="6388101" cy="431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ch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7594" y="1677491"/>
            <a:ext cx="6985001" cy="431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>
            <p:ph type="title"/>
          </p:nvPr>
        </p:nvSpPr>
        <p:spPr>
          <a:xfrm>
            <a:off x="495300" y="13081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Experiments - SVM</a:t>
            </a:r>
          </a:p>
        </p:txBody>
      </p:sp>
      <p:pic>
        <p:nvPicPr>
          <p:cNvPr id="488" name="char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007" y="4707780"/>
            <a:ext cx="6350001" cy="419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char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8394" y="4745880"/>
            <a:ext cx="6654801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/>
          <p:nvPr/>
        </p:nvSpPr>
        <p:spPr>
          <a:xfrm>
            <a:off x="1276127" y="4749799"/>
            <a:ext cx="40903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Fig11: SVM - binary &amp; mean normalization </a:t>
            </a:r>
          </a:p>
        </p:txBody>
      </p:sp>
      <p:sp>
        <p:nvSpPr>
          <p:cNvPr id="491" name="Shape 491"/>
          <p:cNvSpPr/>
          <p:nvPr/>
        </p:nvSpPr>
        <p:spPr>
          <a:xfrm>
            <a:off x="7169893" y="4749799"/>
            <a:ext cx="43118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Fig12: SVM - binary &amp; minmax normalization </a:t>
            </a:r>
          </a:p>
        </p:txBody>
      </p:sp>
      <p:sp>
        <p:nvSpPr>
          <p:cNvPr id="492" name="Shape 492"/>
          <p:cNvSpPr/>
          <p:nvPr/>
        </p:nvSpPr>
        <p:spPr>
          <a:xfrm>
            <a:off x="1159185" y="8699499"/>
            <a:ext cx="432419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Fig13: SVM - category &amp; mean normalization </a:t>
            </a:r>
          </a:p>
        </p:txBody>
      </p:sp>
      <p:sp>
        <p:nvSpPr>
          <p:cNvPr id="493" name="Shape 493"/>
          <p:cNvSpPr/>
          <p:nvPr/>
        </p:nvSpPr>
        <p:spPr>
          <a:xfrm rot="16203933">
            <a:off x="-265052" y="4610100"/>
            <a:ext cx="12858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f1-score</a:t>
            </a:r>
          </a:p>
        </p:txBody>
      </p:sp>
      <p:sp>
        <p:nvSpPr>
          <p:cNvPr id="494" name="Shape 494"/>
          <p:cNvSpPr/>
          <p:nvPr/>
        </p:nvSpPr>
        <p:spPr>
          <a:xfrm>
            <a:off x="7052951" y="8699499"/>
            <a:ext cx="454568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Fig14: SVM - category &amp; minmax normalization </a:t>
            </a:r>
          </a:p>
        </p:txBody>
      </p:sp>
      <p:sp>
        <p:nvSpPr>
          <p:cNvPr id="495" name="Shape 495"/>
          <p:cNvSpPr/>
          <p:nvPr>
            <p:ph type="sldNum" sz="quarter" idx="2"/>
          </p:nvPr>
        </p:nvSpPr>
        <p:spPr>
          <a:xfrm>
            <a:off x="5790951" y="90424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6" name="Shape 496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xfrm>
            <a:off x="406400" y="13208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Experiments - RF</a:t>
            </a:r>
          </a:p>
        </p:txBody>
      </p:sp>
      <p:pic>
        <p:nvPicPr>
          <p:cNvPr id="499" name="RF-bin-me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793" y="1965523"/>
            <a:ext cx="6489701" cy="401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ch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056" y="1940123"/>
            <a:ext cx="6578601" cy="406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char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343" y="4831208"/>
            <a:ext cx="6578601" cy="406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char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1453" y="4818508"/>
            <a:ext cx="6616701" cy="4089401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hape 503"/>
          <p:cNvSpPr/>
          <p:nvPr/>
        </p:nvSpPr>
        <p:spPr>
          <a:xfrm>
            <a:off x="1964161" y="4927599"/>
            <a:ext cx="390296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Fig15: RF - binary &amp; mean normalization </a:t>
            </a:r>
          </a:p>
        </p:txBody>
      </p:sp>
      <p:sp>
        <p:nvSpPr>
          <p:cNvPr id="504" name="Shape 504"/>
          <p:cNvSpPr/>
          <p:nvPr/>
        </p:nvSpPr>
        <p:spPr>
          <a:xfrm>
            <a:off x="7611130" y="4927599"/>
            <a:ext cx="412445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Fig16: RF - binary &amp; minmax normalization </a:t>
            </a:r>
          </a:p>
        </p:txBody>
      </p:sp>
      <p:sp>
        <p:nvSpPr>
          <p:cNvPr id="505" name="Shape 505"/>
          <p:cNvSpPr/>
          <p:nvPr/>
        </p:nvSpPr>
        <p:spPr>
          <a:xfrm>
            <a:off x="1847219" y="8750299"/>
            <a:ext cx="41368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Fig17: RF - category &amp; mean normalization </a:t>
            </a:r>
          </a:p>
        </p:txBody>
      </p:sp>
      <p:sp>
        <p:nvSpPr>
          <p:cNvPr id="506" name="Shape 506"/>
          <p:cNvSpPr/>
          <p:nvPr/>
        </p:nvSpPr>
        <p:spPr>
          <a:xfrm>
            <a:off x="7494189" y="8750299"/>
            <a:ext cx="43583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Fig18: RF - category &amp; minmax normalization </a:t>
            </a:r>
          </a:p>
        </p:txBody>
      </p:sp>
      <p:sp>
        <p:nvSpPr>
          <p:cNvPr id="507" name="Shape 507"/>
          <p:cNvSpPr/>
          <p:nvPr>
            <p:ph type="sldNum" sz="quarter" idx="2"/>
          </p:nvPr>
        </p:nvSpPr>
        <p:spPr>
          <a:xfrm>
            <a:off x="6298951" y="90551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8" name="Shape 508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  <p:sp>
        <p:nvSpPr>
          <p:cNvPr id="509" name="Shape 509"/>
          <p:cNvSpPr/>
          <p:nvPr/>
        </p:nvSpPr>
        <p:spPr>
          <a:xfrm rot="16203933">
            <a:off x="-306593" y="4610100"/>
            <a:ext cx="12858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f1-score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ch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853" y="1743422"/>
            <a:ext cx="6692901" cy="4140201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Shape 512"/>
          <p:cNvSpPr/>
          <p:nvPr>
            <p:ph type="title"/>
          </p:nvPr>
        </p:nvSpPr>
        <p:spPr>
          <a:xfrm>
            <a:off x="406399" y="1270000"/>
            <a:ext cx="12192002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Experiments - LSTM</a:t>
            </a:r>
          </a:p>
        </p:txBody>
      </p:sp>
      <p:pic>
        <p:nvPicPr>
          <p:cNvPr id="513" name="char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1631" y="1711672"/>
            <a:ext cx="6794501" cy="420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char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103" y="4752627"/>
            <a:ext cx="6756401" cy="417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char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06231" y="4727227"/>
            <a:ext cx="6845301" cy="4229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516"/>
          <p:cNvSpPr/>
          <p:nvPr/>
        </p:nvSpPr>
        <p:spPr>
          <a:xfrm>
            <a:off x="1478344" y="4586111"/>
            <a:ext cx="4178098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Fig19: LSTM - binary &amp; mean normalization </a:t>
            </a:r>
          </a:p>
        </p:txBody>
      </p:sp>
      <p:sp>
        <p:nvSpPr>
          <p:cNvPr id="517" name="Shape 517"/>
          <p:cNvSpPr/>
          <p:nvPr/>
        </p:nvSpPr>
        <p:spPr>
          <a:xfrm>
            <a:off x="6457589" y="4586111"/>
            <a:ext cx="439958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Fig20: LSTM - binary &amp; minmax normalization </a:t>
            </a:r>
          </a:p>
        </p:txBody>
      </p:sp>
      <p:sp>
        <p:nvSpPr>
          <p:cNvPr id="518" name="Shape 518"/>
          <p:cNvSpPr/>
          <p:nvPr/>
        </p:nvSpPr>
        <p:spPr>
          <a:xfrm>
            <a:off x="1038721" y="8638823"/>
            <a:ext cx="462554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Fig21: LSTM - categorical &amp; mean normalization </a:t>
            </a:r>
          </a:p>
        </p:txBody>
      </p:sp>
      <p:sp>
        <p:nvSpPr>
          <p:cNvPr id="519" name="Shape 519"/>
          <p:cNvSpPr/>
          <p:nvPr/>
        </p:nvSpPr>
        <p:spPr>
          <a:xfrm>
            <a:off x="6487866" y="8638823"/>
            <a:ext cx="48470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Fig22: LSTM - categorical &amp; minmax normalization </a:t>
            </a:r>
          </a:p>
        </p:txBody>
      </p:sp>
      <p:sp>
        <p:nvSpPr>
          <p:cNvPr id="520" name="Shape 520"/>
          <p:cNvSpPr/>
          <p:nvPr>
            <p:ph type="sldNum" sz="quarter" idx="2"/>
          </p:nvPr>
        </p:nvSpPr>
        <p:spPr>
          <a:xfrm>
            <a:off x="5790951" y="90424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1" name="Shape 521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  <p:sp>
        <p:nvSpPr>
          <p:cNvPr id="522" name="Shape 522"/>
          <p:cNvSpPr/>
          <p:nvPr/>
        </p:nvSpPr>
        <p:spPr>
          <a:xfrm rot="16203933">
            <a:off x="-14493" y="4610100"/>
            <a:ext cx="12858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f1-score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9254256" y="3383408"/>
            <a:ext cx="2840188" cy="3525244"/>
          </a:xfrm>
          <a:prstGeom prst="rightArrow">
            <a:avLst>
              <a:gd name="adj1" fmla="val 72659"/>
              <a:gd name="adj2" fmla="val 4866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Results &amp; Comparison</a:t>
            </a:r>
          </a:p>
        </p:txBody>
      </p:sp>
      <p:sp>
        <p:nvSpPr>
          <p:cNvPr id="525" name="Shape 525"/>
          <p:cNvSpPr/>
          <p:nvPr/>
        </p:nvSpPr>
        <p:spPr>
          <a:xfrm>
            <a:off x="9254256" y="3383408"/>
            <a:ext cx="2840188" cy="3525244"/>
          </a:xfrm>
          <a:prstGeom prst="rightArrow">
            <a:avLst>
              <a:gd name="adj1" fmla="val 72659"/>
              <a:gd name="adj2" fmla="val 4866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1212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Results &amp; Comparison</a:t>
            </a:r>
          </a:p>
        </p:txBody>
      </p:sp>
      <p:sp>
        <p:nvSpPr>
          <p:cNvPr id="526" name="Shape 526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SCADA dataset</a:t>
            </a:r>
          </a:p>
        </p:txBody>
      </p:sp>
      <p:sp>
        <p:nvSpPr>
          <p:cNvPr id="527" name="Shape 527"/>
          <p:cNvSpPr/>
          <p:nvPr/>
        </p:nvSpPr>
        <p:spPr>
          <a:xfrm>
            <a:off x="3190620" y="7218660"/>
            <a:ext cx="64656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/>
            <a:r>
              <a:t>Figure 10: dataset experiment pipeline</a:t>
            </a:r>
          </a:p>
        </p:txBody>
      </p:sp>
      <p:sp>
        <p:nvSpPr>
          <p:cNvPr id="528" name="Shape 528"/>
          <p:cNvSpPr/>
          <p:nvPr/>
        </p:nvSpPr>
        <p:spPr>
          <a:xfrm>
            <a:off x="64729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ML models development &amp; Run experiments</a:t>
            </a:r>
          </a:p>
        </p:txBody>
      </p:sp>
      <p:sp>
        <p:nvSpPr>
          <p:cNvPr id="529" name="Shape 529"/>
          <p:cNvSpPr/>
          <p:nvPr/>
        </p:nvSpPr>
        <p:spPr>
          <a:xfrm>
            <a:off x="36916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Data mining tasks: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Dealing with missing values &amp; Data normalization</a:t>
            </a:r>
          </a:p>
        </p:txBody>
      </p:sp>
      <p:sp>
        <p:nvSpPr>
          <p:cNvPr id="530" name="Shape 530"/>
          <p:cNvSpPr/>
          <p:nvPr/>
        </p:nvSpPr>
        <p:spPr>
          <a:xfrm>
            <a:off x="910356" y="3860800"/>
            <a:ext cx="2739034" cy="25704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531" name="Shape 531"/>
          <p:cNvSpPr/>
          <p:nvPr>
            <p:ph type="sldNum" sz="quarter" idx="2"/>
          </p:nvPr>
        </p:nvSpPr>
        <p:spPr>
          <a:xfrm>
            <a:off x="6220008" y="8763000"/>
            <a:ext cx="406897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2" name="Shape 532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Results</a:t>
            </a:r>
          </a:p>
        </p:txBody>
      </p:sp>
      <p:grpSp>
        <p:nvGrpSpPr>
          <p:cNvPr id="537" name="Group 537"/>
          <p:cNvGrpSpPr/>
          <p:nvPr/>
        </p:nvGrpSpPr>
        <p:grpSpPr>
          <a:xfrm>
            <a:off x="1574800" y="2283519"/>
            <a:ext cx="9855200" cy="2006601"/>
            <a:chOff x="0" y="0"/>
            <a:chExt cx="9855200" cy="2006600"/>
          </a:xfrm>
        </p:grpSpPr>
        <p:pic>
          <p:nvPicPr>
            <p:cNvPr id="536" name="Screenshot 2017-08-25 11.14.1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400" y="12700"/>
              <a:ext cx="9804400" cy="1981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3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55200" cy="2006600"/>
            </a:xfrm>
            <a:prstGeom prst="rect">
              <a:avLst/>
            </a:prstGeom>
            <a:effectLst/>
          </p:spPr>
        </p:pic>
      </p:grpSp>
      <p:grpSp>
        <p:nvGrpSpPr>
          <p:cNvPr id="540" name="Group 540"/>
          <p:cNvGrpSpPr/>
          <p:nvPr/>
        </p:nvGrpSpPr>
        <p:grpSpPr>
          <a:xfrm>
            <a:off x="1549400" y="4471094"/>
            <a:ext cx="9906000" cy="1968501"/>
            <a:chOff x="0" y="0"/>
            <a:chExt cx="9906000" cy="1968500"/>
          </a:xfrm>
        </p:grpSpPr>
        <p:pic>
          <p:nvPicPr>
            <p:cNvPr id="539" name="Screenshot 2017-08-25 11.14.2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" y="12700"/>
              <a:ext cx="9880600" cy="19431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38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906000" cy="1968500"/>
            </a:xfrm>
            <a:prstGeom prst="rect">
              <a:avLst/>
            </a:prstGeom>
            <a:effectLst/>
          </p:spPr>
        </p:pic>
      </p:grpSp>
      <p:grpSp>
        <p:nvGrpSpPr>
          <p:cNvPr id="543" name="Group 543"/>
          <p:cNvGrpSpPr/>
          <p:nvPr/>
        </p:nvGrpSpPr>
        <p:grpSpPr>
          <a:xfrm>
            <a:off x="1085850" y="6582469"/>
            <a:ext cx="10833100" cy="1816101"/>
            <a:chOff x="0" y="0"/>
            <a:chExt cx="10833100" cy="1816100"/>
          </a:xfrm>
        </p:grpSpPr>
        <p:pic>
          <p:nvPicPr>
            <p:cNvPr id="542" name="Screenshot 2017-08-25 11.14.3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400" y="12700"/>
              <a:ext cx="10782300" cy="1790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41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0833100" cy="1816100"/>
            </a:xfrm>
            <a:prstGeom prst="rect">
              <a:avLst/>
            </a:prstGeom>
            <a:effectLst/>
          </p:spPr>
        </p:pic>
      </p:grpSp>
      <p:sp>
        <p:nvSpPr>
          <p:cNvPr id="544" name="Shape 544"/>
          <p:cNvSpPr/>
          <p:nvPr/>
        </p:nvSpPr>
        <p:spPr>
          <a:xfrm>
            <a:off x="1392440" y="8394700"/>
            <a:ext cx="104149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Table 5: Best binary and categorical classifiers modeled with SVM, RFs and LSTM</a:t>
            </a:r>
          </a:p>
        </p:txBody>
      </p:sp>
      <p:sp>
        <p:nvSpPr>
          <p:cNvPr id="545" name="Shape 545"/>
          <p:cNvSpPr/>
          <p:nvPr>
            <p:ph type="sldNum" sz="quarter" idx="2"/>
          </p:nvPr>
        </p:nvSpPr>
        <p:spPr>
          <a:xfrm>
            <a:off x="6298951" y="90805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6" name="Shape 546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type="title"/>
          </p:nvPr>
        </p:nvSpPr>
        <p:spPr>
          <a:xfrm>
            <a:off x="406399" y="1283342"/>
            <a:ext cx="12192002" cy="736601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Results</a:t>
            </a:r>
          </a:p>
        </p:txBody>
      </p:sp>
      <p:pic>
        <p:nvPicPr>
          <p:cNvPr id="549" name="Screenshot 2017-08-25 11.23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4091" y="2066650"/>
            <a:ext cx="7175501" cy="340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Screenshot 2017-08-25 11.23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9991" y="5516959"/>
            <a:ext cx="92837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Shape 551"/>
          <p:cNvSpPr/>
          <p:nvPr/>
        </p:nvSpPr>
        <p:spPr>
          <a:xfrm>
            <a:off x="1856071" y="8344968"/>
            <a:ext cx="101510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000000"/>
                </a:solidFill>
              </a:defRPr>
            </a:lvl1pPr>
          </a:lstStyle>
          <a:p>
            <a:pPr/>
            <a:r>
              <a:t>Table 6: Random Forest-Classification matrix (above) and confusion matrix (below)</a:t>
            </a:r>
          </a:p>
        </p:txBody>
      </p:sp>
      <p:sp>
        <p:nvSpPr>
          <p:cNvPr id="552" name="Shape 552"/>
          <p:cNvSpPr/>
          <p:nvPr>
            <p:ph type="sldNum" sz="quarter" idx="2"/>
          </p:nvPr>
        </p:nvSpPr>
        <p:spPr>
          <a:xfrm>
            <a:off x="6298951" y="89789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3" name="Shape 55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Problem statement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t>Critical systems use isolation as security strategy</a:t>
            </a:r>
          </a:p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t>This is unrealistic in an increasingly connected world</a:t>
            </a:r>
          </a:p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t>Many SCADA systems do not use the air gap strategy anymore</a:t>
            </a:r>
          </a:p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t>Networks demand more elaborate measures of protection</a:t>
            </a:r>
          </a:p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t>Machine learning techniques are suitable for NIDS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>
            <a:off x="6372100" y="91313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title"/>
          </p:nvPr>
        </p:nvSpPr>
        <p:spPr>
          <a:xfrm>
            <a:off x="406400" y="1631586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related work</a:t>
            </a:r>
          </a:p>
        </p:txBody>
      </p:sp>
      <p:sp>
        <p:nvSpPr>
          <p:cNvPr id="556" name="Shape 556"/>
          <p:cNvSpPr/>
          <p:nvPr>
            <p:ph type="sldNum" sz="quarter" idx="2"/>
          </p:nvPr>
        </p:nvSpPr>
        <p:spPr>
          <a:xfrm>
            <a:off x="6298951" y="91440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7" name="Shape 55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gas pipeline scada system dataset</a:t>
            </a:r>
          </a:p>
        </p:txBody>
      </p:sp>
      <p:sp>
        <p:nvSpPr>
          <p:cNvPr id="558" name="Shape 558"/>
          <p:cNvSpPr/>
          <p:nvPr/>
        </p:nvSpPr>
        <p:spPr>
          <a:xfrm>
            <a:off x="1182776" y="8154468"/>
            <a:ext cx="1084313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pPr/>
            <a:r>
              <a:t>Table 7: Categorical classifiers — comparison between a related work &amp; our work</a:t>
            </a:r>
          </a:p>
        </p:txBody>
      </p:sp>
      <p:pic>
        <p:nvPicPr>
          <p:cNvPr id="559" name="Screenshot 2017-09-01 11.58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50" y="2791177"/>
            <a:ext cx="9080500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Conclusions</a:t>
            </a:r>
          </a:p>
        </p:txBody>
      </p:sp>
      <p:sp>
        <p:nvSpPr>
          <p:cNvPr id="562" name="Shape 5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Preparation of sixteen preprocessed datasets by applying different interesting data mining techniques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 of machine learning algorithms to implement diverse NIDS classifiers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Correct use of test set accuracy measurements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Random Forest has given us excellent results            (benign data  recall = 99.97%, attacks recall = 98.04%; overall detection rate (recall) = 99.54%)</a:t>
            </a:r>
          </a:p>
        </p:txBody>
      </p:sp>
      <p:sp>
        <p:nvSpPr>
          <p:cNvPr id="563" name="Shape 563"/>
          <p:cNvSpPr/>
          <p:nvPr>
            <p:ph type="sldNum" sz="quarter" idx="2"/>
          </p:nvPr>
        </p:nvSpPr>
        <p:spPr>
          <a:xfrm>
            <a:off x="6298951" y="88773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type="title"/>
          </p:nvPr>
        </p:nvSpPr>
        <p:spPr>
          <a:xfrm>
            <a:off x="406399" y="1728611"/>
            <a:ext cx="12192002" cy="736601"/>
          </a:xfrm>
          <a:prstGeom prst="rect">
            <a:avLst/>
          </a:prstGeom>
        </p:spPr>
        <p:txBody>
          <a:bodyPr/>
          <a:lstStyle/>
          <a:p>
            <a:pPr lvl="1" indent="189737" defTabSz="484886">
              <a:spcBef>
                <a:spcPts val="2300"/>
              </a:spcBef>
              <a:defRPr sz="4980"/>
            </a:pPr>
            <a:r>
              <a:t>Future work</a:t>
            </a:r>
          </a:p>
        </p:txBody>
      </p:sp>
      <p:sp>
        <p:nvSpPr>
          <p:cNvPr id="566" name="Shape 566"/>
          <p:cNvSpPr/>
          <p:nvPr>
            <p:ph type="body" idx="1"/>
          </p:nvPr>
        </p:nvSpPr>
        <p:spPr>
          <a:xfrm>
            <a:off x="1130300" y="3187700"/>
            <a:ext cx="11153428" cy="6108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700"/>
              </a:spcBef>
              <a:defRPr sz="3600">
                <a:solidFill>
                  <a:srgbClr val="000000"/>
                </a:solidFill>
              </a:defRPr>
            </a:pPr>
            <a:r>
              <a:t>LSTM algorithm — worth further investigation in future research</a:t>
            </a:r>
          </a:p>
          <a:p>
            <a:pPr>
              <a:spcBef>
                <a:spcPts val="3700"/>
              </a:spcBef>
              <a:defRPr sz="3600">
                <a:solidFill>
                  <a:srgbClr val="000000"/>
                </a:solidFill>
              </a:defRPr>
            </a:pPr>
            <a:r>
              <a:t>Extraction of rules from RFs to integrate them with signature-based NIDS (e.g. Snort)</a:t>
            </a:r>
          </a:p>
        </p:txBody>
      </p:sp>
      <p:sp>
        <p:nvSpPr>
          <p:cNvPr id="567" name="Shape 567"/>
          <p:cNvSpPr/>
          <p:nvPr>
            <p:ph type="sldNum" sz="quarter" idx="2"/>
          </p:nvPr>
        </p:nvSpPr>
        <p:spPr>
          <a:xfrm>
            <a:off x="6298951" y="87376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type="title"/>
          </p:nvPr>
        </p:nvSpPr>
        <p:spPr>
          <a:xfrm>
            <a:off x="406400" y="3555503"/>
            <a:ext cx="12192000" cy="2947394"/>
          </a:xfrm>
          <a:prstGeom prst="rect">
            <a:avLst/>
          </a:prstGeom>
        </p:spPr>
        <p:txBody>
          <a:bodyPr/>
          <a:lstStyle/>
          <a:p>
            <a:pPr algn="ctr">
              <a:defRPr sz="8200"/>
            </a:pPr>
            <a:r>
              <a:t>Thank you very much!</a:t>
            </a:r>
          </a:p>
          <a:p>
            <a:pPr algn="ctr">
              <a:defRPr sz="8200"/>
            </a:pPr>
            <a:r>
              <a:t>Q&amp;A</a:t>
            </a:r>
          </a:p>
        </p:txBody>
      </p:sp>
      <p:sp>
        <p:nvSpPr>
          <p:cNvPr id="570" name="Shape 5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1" name="Shape 571"/>
          <p:cNvSpPr/>
          <p:nvPr/>
        </p:nvSpPr>
        <p:spPr>
          <a:xfrm>
            <a:off x="2929382" y="7349554"/>
            <a:ext cx="71460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21212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https://github.com/rocionightwater/ML-techniques-for-NIDS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Dataset - sequence length Lstm</a:t>
            </a:r>
          </a:p>
        </p:txBody>
      </p:sp>
      <p:sp>
        <p:nvSpPr>
          <p:cNvPr id="574" name="Shape 574"/>
          <p:cNvSpPr/>
          <p:nvPr>
            <p:ph type="sldNum" sz="quarter" idx="2"/>
          </p:nvPr>
        </p:nvSpPr>
        <p:spPr>
          <a:xfrm>
            <a:off x="6298951" y="90297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75" name="Screenshot 2017-08-29 16.32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9282" y="3200400"/>
            <a:ext cx="11353801" cy="488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Confusion or error matrix </a:t>
            </a:r>
          </a:p>
        </p:txBody>
      </p:sp>
      <p:sp>
        <p:nvSpPr>
          <p:cNvPr id="578" name="Shape 5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9" name="Screenshot 2017-08-29 18.4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3638500"/>
            <a:ext cx="10147300" cy="370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1438529" y="8257659"/>
            <a:ext cx="101277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Figure 4: Optimal Hyperplane for Non-separable Patterns</a:t>
            </a:r>
          </a:p>
        </p:txBody>
      </p:sp>
      <p:sp>
        <p:nvSpPr>
          <p:cNvPr id="582" name="Shape 582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SVM</a:t>
            </a:r>
          </a:p>
        </p:txBody>
      </p:sp>
      <p:grpSp>
        <p:nvGrpSpPr>
          <p:cNvPr id="635" name="Group 635"/>
          <p:cNvGrpSpPr/>
          <p:nvPr/>
        </p:nvGrpSpPr>
        <p:grpSpPr>
          <a:xfrm>
            <a:off x="2021278" y="2324023"/>
            <a:ext cx="9738589" cy="5533945"/>
            <a:chOff x="0" y="0"/>
            <a:chExt cx="9738587" cy="5533944"/>
          </a:xfrm>
        </p:grpSpPr>
        <p:pic>
          <p:nvPicPr>
            <p:cNvPr id="583" name="Screenshot 2017-08-25 14.57.4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83151" y="2788670"/>
              <a:ext cx="67310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4" name="Screenshot 2017-08-25 14.57.4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85181" y="602267"/>
              <a:ext cx="6350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5" name="Screenshot 2017-08-25 14.57.3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31997" y="3473526"/>
              <a:ext cx="6604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Screenshot 2017-08-23 14.48.0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60323" y="4220723"/>
              <a:ext cx="1905001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Screenshot 2017-08-23 15.00.48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83176" y="4712954"/>
              <a:ext cx="15875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8" name="Screenshot 2017-08-23 15.00.38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80063" y="3999680"/>
              <a:ext cx="1536701" cy="431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9" name="Screenshot 2017-08-23 15.00.43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58631" y="3408768"/>
              <a:ext cx="15494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0" name="Screenshot 2017-08-23 14.48.10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026918" y="937216"/>
              <a:ext cx="1701801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1" name="Screenshot 2017-08-23 15.00.34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452587" y="1401720"/>
              <a:ext cx="2286001" cy="72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2" name="Shape 592"/>
            <p:cNvSpPr/>
            <p:nvPr/>
          </p:nvSpPr>
          <p:spPr>
            <a:xfrm>
              <a:off x="4443134" y="2706120"/>
              <a:ext cx="238126" cy="4572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Adobe Arabic Regular"/>
                  <a:ea typeface="Adobe Arabic Regular"/>
                  <a:cs typeface="Adobe Arabic Regular"/>
                  <a:sym typeface="Adobe Arabic Regular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93" name="Shape 593"/>
            <p:cNvSpPr/>
            <p:nvPr/>
          </p:nvSpPr>
          <p:spPr>
            <a:xfrm flipV="1">
              <a:off x="4252322" y="444"/>
              <a:ext cx="1" cy="553350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4" name="Shape 594"/>
            <p:cNvSpPr/>
            <p:nvPr/>
          </p:nvSpPr>
          <p:spPr>
            <a:xfrm>
              <a:off x="0" y="2767194"/>
              <a:ext cx="8834845" cy="1"/>
            </a:xfrm>
            <a:prstGeom prst="line">
              <a:avLst/>
            </a:prstGeom>
            <a:noFill/>
            <a:ln w="25400" cap="flat">
              <a:solidFill>
                <a:srgbClr val="A9A9A9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5" name="Shape 595"/>
            <p:cNvSpPr/>
            <p:nvPr/>
          </p:nvSpPr>
          <p:spPr>
            <a:xfrm flipV="1">
              <a:off x="2580580" y="2541459"/>
              <a:ext cx="5064483" cy="2181635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6" name="Shape 596"/>
            <p:cNvSpPr/>
            <p:nvPr/>
          </p:nvSpPr>
          <p:spPr>
            <a:xfrm flipV="1">
              <a:off x="1935981" y="1320777"/>
              <a:ext cx="5064483" cy="2181635"/>
            </a:xfrm>
            <a:prstGeom prst="line">
              <a:avLst/>
            </a:prstGeom>
            <a:noFill/>
            <a:ln w="38100" cap="flat">
              <a:solidFill>
                <a:srgbClr val="011993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7" name="Shape 597"/>
            <p:cNvSpPr/>
            <p:nvPr/>
          </p:nvSpPr>
          <p:spPr>
            <a:xfrm flipV="1">
              <a:off x="2291581" y="1930377"/>
              <a:ext cx="5064483" cy="21816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 flipH="1" flipV="1">
              <a:off x="4253841" y="2770920"/>
              <a:ext cx="243274" cy="392400"/>
            </a:xfrm>
            <a:prstGeom prst="line">
              <a:avLst/>
            </a:prstGeom>
            <a:noFill/>
            <a:ln w="25400" cap="flat">
              <a:solidFill>
                <a:srgbClr val="21212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607723" y="4848512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94581" y="1826336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1" name="Shape 601"/>
            <p:cNvSpPr/>
            <p:nvPr/>
          </p:nvSpPr>
          <p:spPr>
            <a:xfrm>
              <a:off x="3246681" y="2327774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2" name="Shape 602"/>
            <p:cNvSpPr/>
            <p:nvPr/>
          </p:nvSpPr>
          <p:spPr>
            <a:xfrm>
              <a:off x="3449881" y="1397605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3" name="Shape 603"/>
            <p:cNvSpPr/>
            <p:nvPr/>
          </p:nvSpPr>
          <p:spPr>
            <a:xfrm>
              <a:off x="4409802" y="1713188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4" name="Shape 604"/>
            <p:cNvSpPr/>
            <p:nvPr/>
          </p:nvSpPr>
          <p:spPr>
            <a:xfrm>
              <a:off x="2179881" y="1573488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5" name="Shape 605"/>
            <p:cNvSpPr/>
            <p:nvPr/>
          </p:nvSpPr>
          <p:spPr>
            <a:xfrm>
              <a:off x="1976681" y="2883300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029002" y="1317900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4892397" y="657242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>
              <a:off x="3729281" y="1026236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889501" y="1313785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4409802" y="3793260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405681" y="3402288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278681" y="655868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3" name="Shape 613"/>
            <p:cNvSpPr/>
            <p:nvPr/>
          </p:nvSpPr>
          <p:spPr>
            <a:xfrm>
              <a:off x="3308002" y="5013356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856281" y="1700488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029002" y="4032326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360323" y="4711472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889501" y="4301259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278681" y="5135321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360323" y="3548456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842923" y="3091256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955081" y="4032326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2" name="Shape 622"/>
            <p:cNvSpPr/>
            <p:nvPr/>
          </p:nvSpPr>
          <p:spPr>
            <a:xfrm>
              <a:off x="7303261" y="3548456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159041" y="790485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4" name="Shape 624"/>
            <p:cNvSpPr/>
            <p:nvPr/>
          </p:nvSpPr>
          <p:spPr>
            <a:xfrm>
              <a:off x="4478377" y="912512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447503" y="2083557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735881" y="3743036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278681" y="4577098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8" name="Shape 628"/>
            <p:cNvSpPr/>
            <p:nvPr/>
          </p:nvSpPr>
          <p:spPr>
            <a:xfrm flipH="1" flipV="1">
              <a:off x="5395676" y="815413"/>
              <a:ext cx="1144033" cy="21912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856281" y="2523963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0" name="Shape 630"/>
            <p:cNvSpPr/>
            <p:nvPr/>
          </p:nvSpPr>
          <p:spPr>
            <a:xfrm>
              <a:off x="6606633" y="1331793"/>
              <a:ext cx="167641" cy="167641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1" name="Shape 631"/>
            <p:cNvSpPr/>
            <p:nvPr/>
          </p:nvSpPr>
          <p:spPr>
            <a:xfrm flipH="1" flipV="1">
              <a:off x="7132881" y="1221236"/>
              <a:ext cx="508399" cy="12742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2" name="Shape 632"/>
            <p:cNvSpPr/>
            <p:nvPr/>
          </p:nvSpPr>
          <p:spPr>
            <a:xfrm>
              <a:off x="4605646" y="-1"/>
              <a:ext cx="1427189" cy="626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10000"/>
                </a:lnSpc>
                <a:spcBef>
                  <a:spcPts val="1600"/>
                </a:spcBef>
                <a:defRPr sz="1700">
                  <a:solidFill>
                    <a:srgbClr val="222222"/>
                  </a:solidFill>
                </a:defRPr>
              </a:pPr>
              <a:r>
                <a:t>Misclassified</a:t>
              </a:r>
            </a:p>
            <a:p>
              <a:pPr algn="ctr">
                <a:lnSpc>
                  <a:spcPct val="10000"/>
                </a:lnSpc>
                <a:spcBef>
                  <a:spcPts val="1600"/>
                </a:spcBef>
                <a:defRPr sz="1700">
                  <a:solidFill>
                    <a:srgbClr val="222222"/>
                  </a:solidFill>
                </a:defRPr>
              </a:pPr>
              <a:r>
                <a:t>point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6097469" y="2754494"/>
              <a:ext cx="167641" cy="167641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4" name="Shape 634"/>
            <p:cNvSpPr/>
            <p:nvPr/>
          </p:nvSpPr>
          <p:spPr>
            <a:xfrm flipH="1" flipV="1">
              <a:off x="6225004" y="2899334"/>
              <a:ext cx="120561" cy="192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636" name="Shape 636"/>
          <p:cNvSpPr/>
          <p:nvPr>
            <p:ph type="sldNum" sz="quarter" idx="2"/>
          </p:nvPr>
        </p:nvSpPr>
        <p:spPr>
          <a:xfrm>
            <a:off x="6225802" y="8962466"/>
            <a:ext cx="406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7" name="Shape 63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Hyper-parameters SVM</a:t>
            </a:r>
          </a:p>
        </p:txBody>
      </p:sp>
      <p:pic>
        <p:nvPicPr>
          <p:cNvPr id="640" name="Screenshot 2017-08-23 15.2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9469" y="3017268"/>
            <a:ext cx="9148392" cy="4506464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Shape 641"/>
          <p:cNvSpPr/>
          <p:nvPr/>
        </p:nvSpPr>
        <p:spPr>
          <a:xfrm>
            <a:off x="982986" y="7580629"/>
            <a:ext cx="116631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20000"/>
              </a:lnSpc>
              <a:defRPr sz="1900">
                <a:solidFill>
                  <a:srgbClr val="000000"/>
                </a:solidFill>
              </a:defRPr>
            </a:pPr>
            <a:r>
              <a:t>Figure 5: The effect of the soft-margin constant, C, on the decision boundary. </a:t>
            </a:r>
          </a:p>
          <a:p>
            <a:pPr algn="ctr">
              <a:lnSpc>
                <a:spcPct val="20000"/>
              </a:lnSpc>
              <a:defRPr sz="1900">
                <a:solidFill>
                  <a:srgbClr val="000000"/>
                </a:solidFill>
              </a:defRPr>
            </a:pPr>
            <a:r>
              <a:t>Low value of C (right) ignores more points; High values (left) aims at classifying all observations correctly.</a:t>
            </a:r>
          </a:p>
        </p:txBody>
      </p:sp>
      <p:sp>
        <p:nvSpPr>
          <p:cNvPr id="642" name="Shape 642"/>
          <p:cNvSpPr/>
          <p:nvPr/>
        </p:nvSpPr>
        <p:spPr>
          <a:xfrm>
            <a:off x="6667500" y="2387599"/>
            <a:ext cx="4200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000000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43" name="Shape 643"/>
          <p:cNvSpPr/>
          <p:nvPr>
            <p:ph type="sldNum" sz="quarter" idx="2"/>
          </p:nvPr>
        </p:nvSpPr>
        <p:spPr>
          <a:xfrm>
            <a:off x="6285833" y="8928100"/>
            <a:ext cx="420016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4" name="Shape 644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type="title"/>
          </p:nvPr>
        </p:nvSpPr>
        <p:spPr>
          <a:xfrm>
            <a:off x="406400" y="1524000"/>
            <a:ext cx="12192000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Hyper-parameters SVM</a:t>
            </a:r>
          </a:p>
        </p:txBody>
      </p:sp>
      <p:sp>
        <p:nvSpPr>
          <p:cNvPr id="647" name="Shape 647"/>
          <p:cNvSpPr/>
          <p:nvPr>
            <p:ph type="body" idx="1"/>
          </p:nvPr>
        </p:nvSpPr>
        <p:spPr>
          <a:xfrm>
            <a:off x="406400" y="2438400"/>
            <a:ext cx="12192000" cy="61087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gamma (γ)</a:t>
            </a:r>
          </a:p>
        </p:txBody>
      </p:sp>
      <p:pic>
        <p:nvPicPr>
          <p:cNvPr id="648" name="Screenshot 2017-08-23 15.2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106" y="3085260"/>
            <a:ext cx="4860971" cy="4332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9" name="Screenshot 2017-08-23 15.2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686" y="3085260"/>
            <a:ext cx="4740133" cy="4332380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Shape 650"/>
          <p:cNvSpPr/>
          <p:nvPr/>
        </p:nvSpPr>
        <p:spPr>
          <a:xfrm>
            <a:off x="1888617" y="7595869"/>
            <a:ext cx="9227567" cy="119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20000"/>
              </a:lnSpc>
              <a:defRPr>
                <a:solidFill>
                  <a:srgbClr val="000000"/>
                </a:solidFill>
              </a:defRPr>
            </a:pPr>
            <a:r>
              <a:t>Figure 6: The effect of the inverse-width parameter of the Gaussian kernel (γ). </a:t>
            </a:r>
          </a:p>
          <a:p>
            <a:pPr algn="ctr">
              <a:lnSpc>
                <a:spcPct val="20000"/>
              </a:lnSpc>
              <a:defRPr>
                <a:solidFill>
                  <a:srgbClr val="000000"/>
                </a:solidFill>
              </a:defRPr>
            </a:pPr>
            <a:r>
              <a:t>Small values (left) of γ lead in a decision boundary almost linear. </a:t>
            </a:r>
          </a:p>
          <a:p>
            <a:pPr algn="ctr">
              <a:lnSpc>
                <a:spcPct val="20000"/>
              </a:lnSpc>
              <a:defRPr>
                <a:solidFill>
                  <a:srgbClr val="000000"/>
                </a:solidFill>
              </a:defRPr>
            </a:pPr>
            <a:r>
              <a:t>Large values of γ (right) lead to overfitting.</a:t>
            </a:r>
          </a:p>
        </p:txBody>
      </p:sp>
      <p:sp>
        <p:nvSpPr>
          <p:cNvPr id="651" name="Shape 651"/>
          <p:cNvSpPr/>
          <p:nvPr>
            <p:ph type="sldNum" sz="quarter" idx="2"/>
          </p:nvPr>
        </p:nvSpPr>
        <p:spPr>
          <a:xfrm>
            <a:off x="6298951" y="8964930"/>
            <a:ext cx="406898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2" name="Shape 652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Hyper-parameters SVM</a:t>
            </a:r>
          </a:p>
        </p:txBody>
      </p:sp>
      <p:pic>
        <p:nvPicPr>
          <p:cNvPr id="655" name="Screenshot 2017-08-23 15.22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" y="2614414"/>
            <a:ext cx="12738100" cy="4991101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Shape 656"/>
          <p:cNvSpPr/>
          <p:nvPr/>
        </p:nvSpPr>
        <p:spPr>
          <a:xfrm>
            <a:off x="1678495" y="7711440"/>
            <a:ext cx="9013420" cy="1341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30000"/>
              </a:lnSpc>
              <a:defRPr sz="2300">
                <a:solidFill>
                  <a:srgbClr val="000000"/>
                </a:solidFill>
              </a:defRPr>
            </a:pPr>
            <a:r>
              <a:t>Figure7: Decision boundaries obtained by different combinations </a:t>
            </a:r>
          </a:p>
          <a:p>
            <a:pPr algn="ctr">
              <a:lnSpc>
                <a:spcPct val="30000"/>
              </a:lnSpc>
              <a:defRPr sz="2300">
                <a:solidFill>
                  <a:srgbClr val="000000"/>
                </a:solidFill>
              </a:defRPr>
            </a:pPr>
            <a:r>
              <a:t>of SVM hyper-parameters </a:t>
            </a:r>
          </a:p>
        </p:txBody>
      </p:sp>
      <p:sp>
        <p:nvSpPr>
          <p:cNvPr id="657" name="Shape 657"/>
          <p:cNvSpPr/>
          <p:nvPr>
            <p:ph type="sldNum" sz="quarter" idx="2"/>
          </p:nvPr>
        </p:nvSpPr>
        <p:spPr>
          <a:xfrm>
            <a:off x="6298951" y="90424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8" name="Shape 658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DS.00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7604" y="2238151"/>
            <a:ext cx="9373196" cy="702989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Background 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507702" y="2263775"/>
            <a:ext cx="12192001" cy="61087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SCADA - </a:t>
            </a:r>
            <a:r>
              <a:rPr i="1"/>
              <a:t>Supervisory Control and Data Acquisition</a:t>
            </a:r>
            <a:endParaRPr i="1"/>
          </a:p>
          <a:p>
            <a:pPr marL="0" indent="0">
              <a:buSzTx/>
              <a:buNone/>
            </a:pPr>
            <a:endParaRPr i="1"/>
          </a:p>
          <a:p>
            <a:pPr marL="0" indent="0">
              <a:buSzTx/>
              <a:buNone/>
            </a:pPr>
            <a:endParaRPr i="1"/>
          </a:p>
          <a:p>
            <a:pPr marL="0" indent="0">
              <a:buSzTx/>
              <a:buNone/>
            </a:pPr>
            <a:endParaRPr i="1"/>
          </a:p>
          <a:p>
            <a:pPr marL="0" indent="0">
              <a:buSzTx/>
              <a:buNone/>
            </a:pPr>
            <a:endParaRPr i="1"/>
          </a:p>
        </p:txBody>
      </p:sp>
      <p:sp>
        <p:nvSpPr>
          <p:cNvPr id="182" name="Shape 182"/>
          <p:cNvSpPr/>
          <p:nvPr/>
        </p:nvSpPr>
        <p:spPr>
          <a:xfrm>
            <a:off x="3556914" y="8629650"/>
            <a:ext cx="52559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Figure 1: SCADA system architecture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xfrm>
            <a:off x="6054600" y="91567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hyper-parameters lstm</a:t>
            </a:r>
          </a:p>
        </p:txBody>
      </p:sp>
      <p:sp>
        <p:nvSpPr>
          <p:cNvPr id="661" name="Shape 6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>
                <a:solidFill>
                  <a:srgbClr val="000000"/>
                </a:solidFill>
              </a:defRPr>
            </a:pPr>
            <a:r>
              <a:t>Epoch: one forward and backward pass for an entire training set </a:t>
            </a:r>
          </a:p>
          <a:p>
            <a:pPr marL="373379" indent="-373379" defTabSz="490727">
              <a:spcBef>
                <a:spcPts val="2300"/>
              </a:spcBef>
              <a:defRPr sz="2856">
                <a:solidFill>
                  <a:srgbClr val="000000"/>
                </a:solidFill>
              </a:defRPr>
            </a:pPr>
            <a:r>
              <a:t>Learning rate: it controls how fast or slow the synaptic weights of the RNN are updated in each epoch</a:t>
            </a:r>
          </a:p>
          <a:p>
            <a:pPr marL="373379" indent="-373379" defTabSz="490727">
              <a:spcBef>
                <a:spcPts val="2300"/>
              </a:spcBef>
              <a:defRPr sz="2856">
                <a:solidFill>
                  <a:srgbClr val="000000"/>
                </a:solidFill>
              </a:defRPr>
            </a:pPr>
            <a:r>
              <a:t>Batch size: the number of training samples used in one forward/backward pass</a:t>
            </a:r>
          </a:p>
          <a:p>
            <a:pPr marL="373379" indent="-373379" defTabSz="490727">
              <a:spcBef>
                <a:spcPts val="2300"/>
              </a:spcBef>
              <a:defRPr sz="2856">
                <a:solidFill>
                  <a:srgbClr val="000000"/>
                </a:solidFill>
              </a:defRPr>
            </a:pPr>
            <a:r>
              <a:t>Sequence length: separation of the input samples into partitions </a:t>
            </a:r>
          </a:p>
          <a:p>
            <a:pPr marL="373379" indent="-373379" defTabSz="490727">
              <a:spcBef>
                <a:spcPts val="2300"/>
              </a:spcBef>
              <a:defRPr sz="2856">
                <a:solidFill>
                  <a:srgbClr val="000000"/>
                </a:solidFill>
              </a:defRPr>
            </a:pPr>
            <a:r>
              <a:t>Dropout rate: randomly select neurons to be ignored during training </a:t>
            </a:r>
          </a:p>
          <a:p>
            <a:pPr marL="373379" indent="-373379" defTabSz="490727">
              <a:spcBef>
                <a:spcPts val="2300"/>
              </a:spcBef>
              <a:defRPr sz="2856">
                <a:solidFill>
                  <a:srgbClr val="000000"/>
                </a:solidFill>
              </a:defRPr>
            </a:pPr>
            <a:r>
              <a:t>Hidden layer: number of neurons/cells in a hidden layer</a:t>
            </a:r>
            <a:br/>
          </a:p>
        </p:txBody>
      </p:sp>
      <p:sp>
        <p:nvSpPr>
          <p:cNvPr id="662" name="Shape 662"/>
          <p:cNvSpPr/>
          <p:nvPr>
            <p:ph type="sldNum" sz="quarter" idx="2"/>
          </p:nvPr>
        </p:nvSpPr>
        <p:spPr>
          <a:xfrm>
            <a:off x="6298951" y="89789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3" name="Shape 66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Screenshot 2017-09-03 14.53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7440" y="5829498"/>
            <a:ext cx="5410201" cy="3314701"/>
          </a:xfrm>
          <a:prstGeom prst="rect">
            <a:avLst/>
          </a:prstGeom>
          <a:ln w="12700">
            <a:miter lim="400000"/>
          </a:ln>
        </p:spPr>
      </p:pic>
      <p:sp>
        <p:nvSpPr>
          <p:cNvPr id="666" name="Shape 6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grid search vs random search</a:t>
            </a:r>
          </a:p>
        </p:txBody>
      </p:sp>
      <p:sp>
        <p:nvSpPr>
          <p:cNvPr id="667" name="Shape 667"/>
          <p:cNvSpPr/>
          <p:nvPr>
            <p:ph type="body" idx="1"/>
          </p:nvPr>
        </p:nvSpPr>
        <p:spPr>
          <a:xfrm>
            <a:off x="406400" y="25463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900">
                <a:solidFill>
                  <a:srgbClr val="000000"/>
                </a:solidFill>
              </a:defRPr>
            </a:pPr>
            <a:r>
              <a:t>Grid search and manual search are the most widely used techniques for hyper-parameter optimization but it has been empirically and theoretically demonstrated that randomly chosen tests are more efficient for hyper-parameter optimization than tests on a predefined grid: </a:t>
            </a:r>
            <a:r>
              <a:rPr i="1"/>
              <a:t>Random Search for Hyper-Parameter Optimization, Yoshua Bengio </a:t>
            </a:r>
            <a:r>
              <a:t>(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http://www.jmlr.org/papers/volume13/bergstra12a/bergstra12a.pdf</a:t>
            </a:r>
            <a:r>
              <a:t>)</a:t>
            </a:r>
          </a:p>
        </p:txBody>
      </p:sp>
      <p:sp>
        <p:nvSpPr>
          <p:cNvPr id="668" name="Shape 668"/>
          <p:cNvSpPr/>
          <p:nvPr>
            <p:ph type="sldNum" sz="quarter" idx="2"/>
          </p:nvPr>
        </p:nvSpPr>
        <p:spPr>
          <a:xfrm>
            <a:off x="6389092" y="9118600"/>
            <a:ext cx="406897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Screenshot 2017-09-04 08.5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95250"/>
            <a:ext cx="10045700" cy="9182100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Shape 671"/>
          <p:cNvSpPr/>
          <p:nvPr>
            <p:ph type="sldNum" sz="quarter" idx="2"/>
          </p:nvPr>
        </p:nvSpPr>
        <p:spPr>
          <a:xfrm>
            <a:off x="6298951" y="9245600"/>
            <a:ext cx="406898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353863" y="1488722"/>
            <a:ext cx="12192002" cy="771878"/>
          </a:xfrm>
          <a:prstGeom prst="rect">
            <a:avLst/>
          </a:prstGeom>
        </p:spPr>
        <p:txBody>
          <a:bodyPr/>
          <a:lstStyle>
            <a:lvl1pPr defTabSz="508254">
              <a:spcBef>
                <a:spcPts val="2400"/>
              </a:spcBef>
              <a:defRPr sz="5220"/>
            </a:lvl1pPr>
          </a:lstStyle>
          <a:p>
            <a:pPr/>
            <a:r>
              <a:t>SCADA systems in the spotlight of cyber attacks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10" indent="-435610" defTabSz="572516">
              <a:lnSpc>
                <a:spcPct val="130000"/>
              </a:lnSpc>
              <a:spcBef>
                <a:spcPts val="2700"/>
              </a:spcBef>
              <a:defRPr sz="3136">
                <a:solidFill>
                  <a:srgbClr val="000000"/>
                </a:solidFill>
              </a:defRPr>
            </a:pPr>
            <a:r>
              <a:t>Traditional SCADA systems communicated over serial analog circuits</a:t>
            </a:r>
          </a:p>
          <a:p>
            <a:pPr marL="435610" indent="-435610" defTabSz="572516">
              <a:lnSpc>
                <a:spcPct val="130000"/>
              </a:lnSpc>
              <a:spcBef>
                <a:spcPts val="2700"/>
              </a:spcBef>
              <a:defRPr sz="3136">
                <a:solidFill>
                  <a:srgbClr val="000000"/>
                </a:solidFill>
              </a:defRPr>
            </a:pPr>
            <a:r>
              <a:t>Modern SCADA systems increased their interconnectivity </a:t>
            </a:r>
          </a:p>
          <a:p>
            <a:pPr marL="435610" indent="-435610" defTabSz="572516">
              <a:lnSpc>
                <a:spcPct val="130000"/>
              </a:lnSpc>
              <a:spcBef>
                <a:spcPts val="2700"/>
              </a:spcBef>
              <a:defRPr sz="3136">
                <a:solidFill>
                  <a:srgbClr val="000000"/>
                </a:solidFill>
              </a:defRPr>
            </a:pPr>
            <a:r>
              <a:t>Deployment of IP communication protocols</a:t>
            </a:r>
          </a:p>
          <a:p>
            <a:pPr marL="435610" indent="-435610" defTabSz="572516">
              <a:lnSpc>
                <a:spcPct val="130000"/>
              </a:lnSpc>
              <a:spcBef>
                <a:spcPts val="2700"/>
              </a:spcBef>
              <a:defRPr sz="3136">
                <a:solidFill>
                  <a:srgbClr val="000000"/>
                </a:solidFill>
              </a:defRPr>
            </a:pPr>
            <a:r>
              <a:t>Additional level of connectivity</a:t>
            </a:r>
          </a:p>
          <a:p>
            <a:pPr marL="435610" indent="-435610" defTabSz="572516">
              <a:lnSpc>
                <a:spcPct val="130000"/>
              </a:lnSpc>
              <a:spcBef>
                <a:spcPts val="2700"/>
              </a:spcBef>
              <a:defRPr sz="3136">
                <a:solidFill>
                  <a:srgbClr val="000000"/>
                </a:solidFill>
              </a:defRPr>
            </a:pPr>
            <a:r>
              <a:t>Malicious network packets can reach the system from anywhere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xfrm>
            <a:off x="6372100" y="90551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SCADA systems in the spotlight of cyber attacks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406400" y="2984500"/>
            <a:ext cx="12192000" cy="61087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t>Gazprom gas plant (April 1999, Russia)</a:t>
            </a:r>
          </a:p>
          <a:p>
            <a:pPr lvl="1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t>Davis-Besse nuclear power plant (January 2003, Ohio)</a:t>
            </a:r>
          </a:p>
          <a:p>
            <a:pPr lvl="1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t>Stuxnet (January 2010, Iran)</a:t>
            </a:r>
          </a:p>
          <a:p>
            <a:pPr lvl="1">
              <a:lnSpc>
                <a:spcPct val="150000"/>
              </a:lnSpc>
              <a:defRPr>
                <a:solidFill>
                  <a:srgbClr val="000000"/>
                </a:solidFill>
              </a:defRPr>
            </a:pPr>
            <a:r>
              <a:t>The first electric blackout (December 2015, Ukraine)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xfrm>
            <a:off x="6372100" y="90424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3" name="Shape 193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406400" y="1524000"/>
            <a:ext cx="12192001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Machine learning techniques for NIDS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NIDS - mechanism that silently listens to network traffic to detect anomalies or suspicious activities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ML - if a computer goes through an experience, and through that experience learns to do that task better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Presented techniques:</a:t>
            </a:r>
          </a:p>
          <a:p>
            <a:pPr lvl="1">
              <a:lnSpc>
                <a:spcPct val="60000"/>
              </a:lnSpc>
              <a:defRPr>
                <a:solidFill>
                  <a:srgbClr val="000000"/>
                </a:solidFill>
              </a:defRPr>
            </a:pPr>
            <a:r>
              <a:t>Support Vector Machine</a:t>
            </a:r>
          </a:p>
          <a:p>
            <a:pPr lvl="1">
              <a:lnSpc>
                <a:spcPct val="60000"/>
              </a:lnSpc>
              <a:defRPr>
                <a:solidFill>
                  <a:srgbClr val="000000"/>
                </a:solidFill>
              </a:defRPr>
            </a:pPr>
            <a:r>
              <a:t>Random Forests</a:t>
            </a:r>
          </a:p>
          <a:p>
            <a:pPr lvl="1">
              <a:lnSpc>
                <a:spcPct val="60000"/>
              </a:lnSpc>
              <a:defRPr>
                <a:solidFill>
                  <a:srgbClr val="000000"/>
                </a:solidFill>
              </a:defRPr>
            </a:pPr>
            <a:r>
              <a:t>Long Short Term Memory 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6372100" y="91694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Shape 198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2"/>
          <p:cNvGrpSpPr/>
          <p:nvPr/>
        </p:nvGrpSpPr>
        <p:grpSpPr>
          <a:xfrm>
            <a:off x="2844482" y="5394449"/>
            <a:ext cx="7595236" cy="3469598"/>
            <a:chOff x="0" y="0"/>
            <a:chExt cx="7595234" cy="3469597"/>
          </a:xfrm>
        </p:grpSpPr>
        <p:pic>
          <p:nvPicPr>
            <p:cNvPr id="200" name="SVM_transfor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3011" y="0"/>
              <a:ext cx="5965228" cy="3338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Shape 201"/>
            <p:cNvSpPr/>
            <p:nvPr/>
          </p:nvSpPr>
          <p:spPr>
            <a:xfrm>
              <a:off x="0" y="2986997"/>
              <a:ext cx="7595235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Figure 3: Transformation from input space to feature space</a:t>
              </a:r>
            </a:p>
          </p:txBody>
        </p:sp>
      </p:grpSp>
      <p:sp>
        <p:nvSpPr>
          <p:cNvPr id="203" name="Shape 203"/>
          <p:cNvSpPr/>
          <p:nvPr>
            <p:ph type="title"/>
          </p:nvPr>
        </p:nvSpPr>
        <p:spPr>
          <a:xfrm>
            <a:off x="406399" y="1663700"/>
            <a:ext cx="12192002" cy="736600"/>
          </a:xfrm>
          <a:prstGeom prst="rect">
            <a:avLst/>
          </a:prstGeom>
        </p:spPr>
        <p:txBody>
          <a:bodyPr/>
          <a:lstStyle>
            <a:lvl1pPr defTabSz="484886">
              <a:spcBef>
                <a:spcPts val="2300"/>
              </a:spcBef>
              <a:defRPr sz="4980"/>
            </a:lvl1pPr>
          </a:lstStyle>
          <a:p>
            <a:pPr/>
            <a:r>
              <a:t>SVM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965200" y="2605770"/>
            <a:ext cx="12192000" cy="275674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Linear machine for pattern classification</a:t>
            </a:r>
          </a:p>
          <a:p>
            <a:pPr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Kerneled learning algorithm (RBF)</a:t>
            </a:r>
          </a:p>
          <a:p>
            <a:pPr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Feed-forward neural network</a:t>
            </a:r>
          </a:p>
        </p:txBody>
      </p:sp>
      <p:sp>
        <p:nvSpPr>
          <p:cNvPr id="205" name="Shape 205"/>
          <p:cNvSpPr/>
          <p:nvPr/>
        </p:nvSpPr>
        <p:spPr>
          <a:xfrm flipH="1" flipV="1">
            <a:off x="6101556" y="5897905"/>
            <a:ext cx="262335" cy="2155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6102424" y="9183974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7" name="Shape 207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2415413" y="5707683"/>
            <a:ext cx="7996174" cy="3110463"/>
            <a:chOff x="0" y="0"/>
            <a:chExt cx="7996173" cy="3110461"/>
          </a:xfrm>
        </p:grpSpPr>
        <p:grpSp>
          <p:nvGrpSpPr>
            <p:cNvPr id="243" name="Group 243"/>
            <p:cNvGrpSpPr/>
            <p:nvPr/>
          </p:nvGrpSpPr>
          <p:grpSpPr>
            <a:xfrm>
              <a:off x="948325" y="0"/>
              <a:ext cx="5591524" cy="2459981"/>
              <a:chOff x="0" y="0"/>
              <a:chExt cx="5591522" cy="2459980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733549" y="7550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581149" y="16440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114549" y="4629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1114549" y="9582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2333749" y="9582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1203449" y="18980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1444749" y="12503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1876549" y="12503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1749549" y="17710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16049" y="1139180"/>
                <a:ext cx="142131" cy="137071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749549" y="6534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974849" y="14281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682749" y="11233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581149" y="20758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2003549" y="22028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2194049" y="17710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1546349" y="9582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1444749" y="2075854"/>
                <a:ext cx="142131" cy="13707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464049" y="7042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4048249" y="1073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3070349" y="2978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3705349" y="19488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4340349" y="20758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705349" y="11233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3235449" y="13011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048249" y="7550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3908549" y="14281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340349" y="12503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4594349" y="4629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4340349" y="16440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4594349" y="9582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861049" y="14281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5000749" y="19488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3819649" y="462954"/>
                <a:ext cx="142131" cy="137072"/>
              </a:xfrm>
              <a:prstGeom prst="ellipse">
                <a:avLst/>
              </a:prstGeom>
              <a:blipFill rotWithShape="1">
                <a:blip r:embed="rId4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0" y="0"/>
                <a:ext cx="5591523" cy="2459981"/>
              </a:xfrm>
              <a:prstGeom prst="rect">
                <a:avLst/>
              </a:prstGeom>
              <a:noFill/>
              <a:ln w="25400" cap="flat">
                <a:solidFill>
                  <a:srgbClr val="5B5854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2800"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  <p:sp>
          <p:nvSpPr>
            <p:cNvPr id="244" name="Shape 244"/>
            <p:cNvSpPr/>
            <p:nvPr/>
          </p:nvSpPr>
          <p:spPr>
            <a:xfrm>
              <a:off x="0" y="2627861"/>
              <a:ext cx="799617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Figure 2: Optimal Hyperplane for Linearly Separable Patterns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2"/>
      <p:bldP build="whole" bldLvl="1" animBg="1" rev="0" advAuto="0" spid="245" grpId="3"/>
      <p:bldP build="whole" bldLvl="1" animBg="1" rev="0" advAuto="0" spid="202" grpId="4"/>
      <p:bldP build="whole" bldLvl="1" animBg="1" rev="0" advAuto="0" spid="20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hyper-parameters svm</a:t>
            </a:r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xfrm>
            <a:off x="6372100" y="90424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Shape 249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250" name="Shape 250"/>
          <p:cNvSpPr/>
          <p:nvPr/>
        </p:nvSpPr>
        <p:spPr>
          <a:xfrm>
            <a:off x="866578" y="8314698"/>
            <a:ext cx="1127164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>
                <a:solidFill>
                  <a:srgbClr val="000000"/>
                </a:solidFill>
              </a:defRPr>
            </a:pPr>
            <a:r>
              <a:t>Figure 6: Decision boundary shape depending on </a:t>
            </a:r>
            <a:r>
              <a:rPr i="1"/>
              <a:t>C </a:t>
            </a:r>
            <a:r>
              <a:t>and </a:t>
            </a:r>
            <a:r>
              <a:rPr i="1"/>
              <a:t>γ</a:t>
            </a:r>
            <a:r>
              <a:t> hyper-parameters values</a:t>
            </a:r>
          </a:p>
        </p:txBody>
      </p:sp>
      <p:pic>
        <p:nvPicPr>
          <p:cNvPr id="251" name="Screenshot 2017-09-02 17.32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2697497"/>
            <a:ext cx="5080000" cy="538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