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86" r:id="rId4"/>
    <p:sldId id="289" r:id="rId5"/>
    <p:sldId id="290" r:id="rId6"/>
    <p:sldId id="291" r:id="rId7"/>
    <p:sldId id="302" r:id="rId8"/>
    <p:sldId id="303" r:id="rId9"/>
    <p:sldId id="294" r:id="rId10"/>
    <p:sldId id="310" r:id="rId11"/>
    <p:sldId id="307" r:id="rId12"/>
    <p:sldId id="308" r:id="rId13"/>
    <p:sldId id="309" r:id="rId14"/>
    <p:sldId id="270" r:id="rId15"/>
  </p:sldIdLst>
  <p:sldSz cx="18002250" cy="10250488"/>
  <p:notesSz cx="6858000" cy="9144000"/>
  <p:defaultTextStyle>
    <a:defPPr>
      <a:defRPr lang="zh-CN"/>
    </a:defPPr>
    <a:lvl1pPr algn="l" defTabSz="1612900" rtl="0" fontAlgn="base">
      <a:spcBef>
        <a:spcPct val="0"/>
      </a:spcBef>
      <a:spcAft>
        <a:spcPct val="0"/>
      </a:spcAft>
      <a:buFont typeface="Arial" pitchFamily="34" charset="0"/>
      <a:defRPr sz="3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806450" indent="-349250" algn="l" defTabSz="1612900" rtl="0" fontAlgn="base">
      <a:spcBef>
        <a:spcPct val="0"/>
      </a:spcBef>
      <a:spcAft>
        <a:spcPct val="0"/>
      </a:spcAft>
      <a:buFont typeface="Arial" pitchFamily="34" charset="0"/>
      <a:defRPr sz="3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612900" indent="-698500" algn="l" defTabSz="1612900" rtl="0" fontAlgn="base">
      <a:spcBef>
        <a:spcPct val="0"/>
      </a:spcBef>
      <a:spcAft>
        <a:spcPct val="0"/>
      </a:spcAft>
      <a:buFont typeface="Arial" pitchFamily="34" charset="0"/>
      <a:defRPr sz="3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2421255" indent="-1049655" algn="l" defTabSz="1612900" rtl="0" fontAlgn="base">
      <a:spcBef>
        <a:spcPct val="0"/>
      </a:spcBef>
      <a:spcAft>
        <a:spcPct val="0"/>
      </a:spcAft>
      <a:buFont typeface="Arial" pitchFamily="34" charset="0"/>
      <a:defRPr sz="3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3227705" indent="-1398905" algn="l" defTabSz="1612900" rtl="0" fontAlgn="base">
      <a:spcBef>
        <a:spcPct val="0"/>
      </a:spcBef>
      <a:spcAft>
        <a:spcPct val="0"/>
      </a:spcAft>
      <a:buFont typeface="Arial" pitchFamily="34" charset="0"/>
      <a:defRPr sz="3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  <a:srgbClr val="D00000"/>
    <a:srgbClr val="B00000"/>
    <a:srgbClr val="28303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7" autoAdjust="0"/>
    <p:restoredTop sz="94660" autoAdjust="0"/>
  </p:normalViewPr>
  <p:slideViewPr>
    <p:cSldViewPr>
      <p:cViewPr varScale="1">
        <p:scale>
          <a:sx n="70" d="100"/>
          <a:sy n="70" d="100"/>
        </p:scale>
        <p:origin x="-852" y="-96"/>
      </p:cViewPr>
      <p:guideLst>
        <p:guide orient="horz" pos="3228"/>
        <p:guide pos="56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kaishi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3" y="0"/>
            <a:ext cx="17980025" cy="1025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A0EDA-B3FD-4A86-8161-1E4CF9B9A330}" type="datetimeFigureOut">
              <a:rPr lang="zh-CN" altLang="en-US"/>
              <a:pPr>
                <a:defRPr/>
              </a:pPr>
              <a:t>2015-12-29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9B71D2-0599-4D86-A725-52C4DB37B3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mulu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0"/>
            <a:ext cx="17992725" cy="1025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411163"/>
            <a:ext cx="16202025" cy="17081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3" y="2392363"/>
            <a:ext cx="16202025" cy="6764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1353-29AA-474E-9DD6-BC4375706B87}" type="datetimeFigureOut">
              <a:rPr lang="zh-CN" altLang="en-US"/>
              <a:pPr>
                <a:defRPr/>
              </a:pPr>
              <a:t>2015-12-29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9DECC4-0004-44CA-979C-2A7F97D32C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zhegnwen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0"/>
            <a:ext cx="17992725" cy="1025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3" y="6586888"/>
            <a:ext cx="15301913" cy="2035861"/>
          </a:xfrm>
          <a:prstGeom prst="rect">
            <a:avLst/>
          </a:prstGeo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3" y="4344595"/>
            <a:ext cx="15301913" cy="22422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80708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1417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2125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2897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360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431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502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4573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82A6E-6736-4BA1-AB51-D88EA8990CF4}" type="datetimeFigureOut">
              <a:rPr lang="zh-CN" altLang="en-US"/>
              <a:pPr>
                <a:defRPr/>
              </a:pPr>
              <a:t>2015-12-29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D3CDD8-2E08-4122-955D-FA7082D0A1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jiesu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0"/>
            <a:ext cx="17992725" cy="1025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411163"/>
            <a:ext cx="16202025" cy="17081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2391781"/>
            <a:ext cx="7950994" cy="6764848"/>
          </a:xfrm>
          <a:prstGeom prst="rect">
            <a:avLst/>
          </a:prstGeo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2391781"/>
            <a:ext cx="7950994" cy="6764848"/>
          </a:xfrm>
          <a:prstGeom prst="rect">
            <a:avLst/>
          </a:prstGeo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874EB-2EA8-4FBF-BDF1-FF6B44498588}" type="datetimeFigureOut">
              <a:rPr lang="zh-CN" altLang="en-US"/>
              <a:pPr>
                <a:defRPr/>
              </a:pPr>
              <a:t>2015-12-29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574290-2D17-4D31-AB93-5F038B1577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3" y="9501188"/>
            <a:ext cx="4200525" cy="544512"/>
          </a:xfrm>
          <a:prstGeom prst="rect">
            <a:avLst/>
          </a:prstGeom>
        </p:spPr>
        <p:txBody>
          <a:bodyPr vert="horz" lIns="161437" tIns="80719" rIns="161437" bIns="80719" rtlCol="0" anchor="ctr"/>
          <a:lstStyle>
            <a:lvl1pPr algn="l" defTabSz="1614170">
              <a:spcBef>
                <a:spcPts val="0"/>
              </a:spcBef>
              <a:spcAft>
                <a:spcPts val="0"/>
              </a:spcAft>
              <a:buFontTx/>
              <a:buNone/>
              <a:defRPr sz="2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59D95B-3FD9-412D-BDCC-5AEE5563EF36}" type="datetimeFigureOut">
              <a:rPr lang="zh-CN" altLang="en-US"/>
              <a:pPr>
                <a:defRPr/>
              </a:pPr>
              <a:t>2015-12-29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1563" y="9501188"/>
            <a:ext cx="5700712" cy="544512"/>
          </a:xfrm>
          <a:prstGeom prst="rect">
            <a:avLst/>
          </a:prstGeom>
        </p:spPr>
        <p:txBody>
          <a:bodyPr vert="horz" lIns="161437" tIns="80719" rIns="161437" bIns="80719" rtlCol="0" anchor="ctr"/>
          <a:lstStyle>
            <a:lvl1pPr algn="ctr" defTabSz="1614170">
              <a:spcBef>
                <a:spcPts val="0"/>
              </a:spcBef>
              <a:spcAft>
                <a:spcPts val="0"/>
              </a:spcAft>
              <a:buFontTx/>
              <a:buNone/>
              <a:defRPr sz="2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3" y="9501188"/>
            <a:ext cx="4200525" cy="544512"/>
          </a:xfrm>
          <a:prstGeom prst="rect">
            <a:avLst/>
          </a:prstGeom>
        </p:spPr>
        <p:txBody>
          <a:bodyPr vert="horz" wrap="square" lIns="161437" tIns="80719" rIns="161437" bIns="80719" numCol="1" anchor="ctr" anchorCtr="0" compatLnSpc="1"/>
          <a:lstStyle>
            <a:lvl1pPr algn="r">
              <a:defRPr sz="21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A7EC22B-EE20-4EC7-952C-781D853670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612900" rtl="0" eaLnBrk="0" fontAlgn="base" hangingPunct="0">
        <a:spcBef>
          <a:spcPct val="0"/>
        </a:spcBef>
        <a:spcAft>
          <a:spcPct val="0"/>
        </a:spcAft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612900" rtl="0" eaLnBrk="0" fontAlgn="base" hangingPunct="0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612900" rtl="0" eaLnBrk="0" fontAlgn="base" hangingPunct="0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612900" rtl="0" eaLnBrk="0" fontAlgn="base" hangingPunct="0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612900" rtl="0" eaLnBrk="0" fontAlgn="base" hangingPunct="0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612900" rtl="0" eaLnBrk="1" fontAlgn="base" hangingPunct="1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612900" rtl="0" eaLnBrk="1" fontAlgn="base" hangingPunct="1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612900" rtl="0" eaLnBrk="1" fontAlgn="base" hangingPunct="1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612900" rtl="0" eaLnBrk="1" fontAlgn="base" hangingPunct="1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605155" indent="-605155" algn="l" defTabSz="161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11275" indent="-503555" algn="l" defTabSz="161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018030" indent="-403225" algn="l" defTabSz="161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824480" indent="-403225" algn="l" defTabSz="161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32200" indent="-403225" algn="l" defTabSz="161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39285" indent="-403860" algn="l" defTabSz="161417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47005" indent="-403860" algn="l" defTabSz="161417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054090" indent="-403860" algn="l" defTabSz="161417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861175" indent="-403860" algn="l" defTabSz="161417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1417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7085" algn="l" defTabSz="161417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14170" algn="l" defTabSz="161417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21255" algn="l" defTabSz="161417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28975" algn="l" defTabSz="161417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36060" algn="l" defTabSz="161417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43145" algn="l" defTabSz="161417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50230" algn="l" defTabSz="161417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57315" algn="l" defTabSz="161417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2924175" y="3424238"/>
            <a:ext cx="9390063" cy="1981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8800" b="1" dirty="0">
                <a:solidFill>
                  <a:srgbClr val="FF0000"/>
                </a:solidFill>
                <a:latin typeface="+mj-ea"/>
                <a:ea typeface="+mj-ea"/>
              </a:rPr>
              <a:t>湘商收藏品</a:t>
            </a:r>
          </a:p>
          <a:p>
            <a:pPr algn="r">
              <a:buFontTx/>
              <a:buNone/>
              <a:defRPr/>
            </a:pPr>
            <a:r>
              <a:rPr lang="en-US" altLang="zh-CN" sz="3600" b="1" noProof="1">
                <a:ea typeface="宋体" charset="-122"/>
                <a:cs typeface="+mn-ea"/>
                <a:sym typeface="宋体" charset="-122"/>
              </a:rPr>
              <a:t>——</a:t>
            </a:r>
            <a:r>
              <a:rPr lang="zh-CN" altLang="en-US" sz="3600" b="1" noProof="1">
                <a:ea typeface="宋体" charset="-122"/>
                <a:cs typeface="+mn-ea"/>
                <a:sym typeface="宋体" charset="-122"/>
              </a:rPr>
              <a:t>交易客户端操作指南</a:t>
            </a:r>
            <a:endParaRPr lang="zh-CN" altLang="en-US" sz="3600" b="1" i="1" noProof="1">
              <a:solidFill>
                <a:srgbClr val="283035"/>
              </a:solidFill>
              <a:latin typeface="+mj-ea"/>
              <a:ea typeface="宋体" charset="-122"/>
              <a:cs typeface="+mn-ea"/>
              <a:sym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32573" y="1236812"/>
            <a:ext cx="223217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000" b="1" dirty="0" smtClean="0">
                <a:sym typeface="+mn-ea"/>
              </a:rPr>
              <a:t>6.</a:t>
            </a:r>
            <a:r>
              <a:rPr lang="zh-CN" altLang="en-US" sz="4000" b="1" dirty="0" smtClean="0">
                <a:sym typeface="+mn-ea"/>
              </a:rPr>
              <a:t>提货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024461" y="1884884"/>
            <a:ext cx="1468963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sym typeface="+mn-ea"/>
              </a:rPr>
              <a:t>点击持仓汇总的申请提货按钮或直接点击提货申请功能</a:t>
            </a:r>
            <a:r>
              <a:rPr lang="zh-CN" altLang="zh-CN" sz="2800" dirty="0" smtClean="0">
                <a:sym typeface="+mn-ea"/>
              </a:rPr>
              <a:t>，</a:t>
            </a:r>
            <a:r>
              <a:rPr lang="zh-CN" altLang="en-US" sz="2800" dirty="0" smtClean="0">
                <a:sym typeface="+mn-ea"/>
              </a:rPr>
              <a:t>输入数量、选择仓库、增加提货人信息、自设置提货密码（请牢记，到仓库提货时需提供），点击提交按钮，如下图</a:t>
            </a:r>
            <a:r>
              <a:rPr lang="zh-CN" altLang="zh-CN" sz="2800" dirty="0" smtClean="0">
                <a:sym typeface="+mn-ea"/>
              </a:rPr>
              <a:t>所</a:t>
            </a:r>
            <a:r>
              <a:rPr lang="zh-CN" altLang="zh-CN" sz="2800" dirty="0">
                <a:sym typeface="+mn-ea"/>
              </a:rPr>
              <a:t>示：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8477" y="2748980"/>
            <a:ext cx="12385376" cy="727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0565" y="1308820"/>
            <a:ext cx="451358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000" b="1" dirty="0" smtClean="0">
                <a:sym typeface="+mn-ea"/>
              </a:rPr>
              <a:t>7</a:t>
            </a:r>
            <a:r>
              <a:rPr lang="zh-CN" altLang="en-US" sz="4000" b="1" dirty="0" smtClean="0">
                <a:sym typeface="+mn-ea"/>
              </a:rPr>
              <a:t>.</a:t>
            </a:r>
            <a:r>
              <a:rPr lang="zh-CN" altLang="en-US" sz="4000" b="1" dirty="0">
                <a:sym typeface="+mn-ea"/>
              </a:rPr>
              <a:t>藏品列表参数</a:t>
            </a:r>
            <a:endParaRPr lang="zh-CN" altLang="en-US" sz="4000" b="1" dirty="0"/>
          </a:p>
        </p:txBody>
      </p:sp>
      <p:pic>
        <p:nvPicPr>
          <p:cNvPr id="13315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76589" y="1956892"/>
            <a:ext cx="8630285" cy="101981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3316" name="图片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176589" y="3037012"/>
            <a:ext cx="8592185" cy="1002159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4104581" y="4117132"/>
            <a:ext cx="12126595" cy="49552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）成交量</a:t>
            </a:r>
            <a:r>
              <a:rPr lang="zh-CN" altLang="en-US" sz="2800" dirty="0" smtClean="0">
                <a:sym typeface="+mn-ea"/>
              </a:rPr>
              <a:t>：某藏品当</a:t>
            </a:r>
            <a:r>
              <a:rPr lang="zh-CN" altLang="en-US" sz="2800" dirty="0">
                <a:sym typeface="+mn-ea"/>
              </a:rPr>
              <a:t>日买</a:t>
            </a:r>
            <a:r>
              <a:rPr lang="zh-CN" altLang="en-US" sz="2800" dirty="0" smtClean="0">
                <a:sym typeface="+mn-ea"/>
              </a:rPr>
              <a:t>入总</a:t>
            </a:r>
            <a:r>
              <a:rPr lang="zh-CN" altLang="en-US" sz="2800" dirty="0">
                <a:sym typeface="+mn-ea"/>
              </a:rPr>
              <a:t>量或卖出总量。</a:t>
            </a:r>
          </a:p>
          <a:p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）成交额：总</a:t>
            </a:r>
            <a:r>
              <a:rPr lang="zh-CN" altLang="en-US" sz="2800" dirty="0">
                <a:sym typeface="Arial" charset="0"/>
              </a:rPr>
              <a:t>买量</a:t>
            </a:r>
            <a:r>
              <a:rPr lang="en-US" altLang="zh-CN" sz="2800" dirty="0">
                <a:sym typeface="Arial" charset="0"/>
              </a:rPr>
              <a:t>*</a:t>
            </a:r>
            <a:r>
              <a:rPr lang="zh-CN" altLang="en-US" sz="2800" dirty="0">
                <a:sym typeface="Arial" charset="0"/>
              </a:rPr>
              <a:t>买入价格或总卖量</a:t>
            </a:r>
            <a:r>
              <a:rPr lang="en-US" altLang="zh-CN" sz="2800" dirty="0">
                <a:sym typeface="Arial" charset="0"/>
              </a:rPr>
              <a:t>*</a:t>
            </a:r>
            <a:r>
              <a:rPr lang="zh-CN" altLang="en-US" sz="2800" dirty="0">
                <a:sym typeface="Arial" charset="0"/>
              </a:rPr>
              <a:t>卖出价格</a:t>
            </a:r>
          </a:p>
          <a:p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）换手率：成交量</a:t>
            </a:r>
            <a:r>
              <a:rPr lang="en-US" altLang="zh-CN" sz="2800" dirty="0">
                <a:sym typeface="+mn-ea"/>
              </a:rPr>
              <a:t>/</a:t>
            </a:r>
            <a:r>
              <a:rPr lang="zh-CN" altLang="en-US" sz="2800" dirty="0">
                <a:sym typeface="+mn-ea"/>
              </a:rPr>
              <a:t>总</a:t>
            </a:r>
            <a:r>
              <a:rPr lang="zh-CN" altLang="zh-CN" sz="2800" dirty="0" smtClean="0">
                <a:sym typeface="+mn-ea"/>
              </a:rPr>
              <a:t>持</a:t>
            </a:r>
            <a:r>
              <a:rPr lang="zh-CN" altLang="en-US" sz="2800" dirty="0" smtClean="0">
                <a:sym typeface="+mn-ea"/>
              </a:rPr>
              <a:t>有</a:t>
            </a:r>
            <a:r>
              <a:rPr lang="zh-CN" altLang="zh-CN" sz="2800" dirty="0" smtClean="0">
                <a:sym typeface="+mn-ea"/>
              </a:rPr>
              <a:t>量</a:t>
            </a:r>
            <a:endParaRPr lang="zh-CN" altLang="zh-CN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4</a:t>
            </a:r>
            <a:r>
              <a:rPr lang="zh-CN" altLang="en-US" sz="2800" dirty="0">
                <a:sym typeface="+mn-ea"/>
              </a:rPr>
              <a:t>）市值：总持股量</a:t>
            </a:r>
            <a:r>
              <a:rPr lang="en-US" altLang="zh-CN" sz="2800" dirty="0">
                <a:sym typeface="+mn-ea"/>
              </a:rPr>
              <a:t>*</a:t>
            </a:r>
            <a:r>
              <a:rPr lang="zh-CN" altLang="en-US" sz="2800" dirty="0">
                <a:sym typeface="+mn-ea"/>
              </a:rPr>
              <a:t>最新价格</a:t>
            </a:r>
          </a:p>
          <a:p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5</a:t>
            </a:r>
            <a:r>
              <a:rPr lang="zh-CN" altLang="en-US" sz="2800" dirty="0">
                <a:sym typeface="+mn-ea"/>
              </a:rPr>
              <a:t>）最新价格：</a:t>
            </a:r>
            <a:r>
              <a:rPr lang="zh-CN" altLang="en-US" sz="2800" dirty="0" smtClean="0">
                <a:sym typeface="+mn-ea"/>
              </a:rPr>
              <a:t>最新一</a:t>
            </a:r>
            <a:r>
              <a:rPr lang="zh-CN" altLang="en-US" sz="2800" dirty="0">
                <a:sym typeface="+mn-ea"/>
              </a:rPr>
              <a:t>笔成交的价格</a:t>
            </a:r>
          </a:p>
          <a:p>
            <a:pPr fontAlgn="base"/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6</a:t>
            </a:r>
            <a:r>
              <a:rPr lang="zh-CN" altLang="en-US" sz="2800" dirty="0">
                <a:sym typeface="+mn-ea"/>
              </a:rPr>
              <a:t>）总</a:t>
            </a:r>
            <a:r>
              <a:rPr lang="zh-CN" altLang="en-US" sz="2800" dirty="0" smtClean="0">
                <a:sym typeface="+mn-ea"/>
              </a:rPr>
              <a:t>持有量：发</a:t>
            </a:r>
            <a:r>
              <a:rPr lang="zh-CN" altLang="en-US" sz="2800" dirty="0">
                <a:sym typeface="+mn-ea"/>
              </a:rPr>
              <a:t>行总量</a:t>
            </a:r>
            <a:r>
              <a:rPr lang="en-US" altLang="zh-CN" sz="2800" dirty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提货总量</a:t>
            </a:r>
          </a:p>
          <a:p>
            <a:pPr fontAlgn="base"/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7</a:t>
            </a:r>
            <a:r>
              <a:rPr lang="zh-CN" altLang="en-US" sz="2800" dirty="0">
                <a:sym typeface="+mn-ea"/>
              </a:rPr>
              <a:t>）总流通量：总</a:t>
            </a:r>
            <a:r>
              <a:rPr lang="zh-CN" altLang="en-US" sz="2800" dirty="0" smtClean="0">
                <a:sym typeface="+mn-ea"/>
              </a:rPr>
              <a:t>持有量</a:t>
            </a:r>
            <a:r>
              <a:rPr lang="en-US" altLang="zh-CN" sz="2800" dirty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冻结量</a:t>
            </a:r>
            <a:endParaRPr lang="zh-CN" altLang="en-US" sz="2800" noProof="1">
              <a:sym typeface="+mn-ea"/>
            </a:endParaRPr>
          </a:p>
          <a:p>
            <a:pPr fontAlgn="base"/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8</a:t>
            </a:r>
            <a:r>
              <a:rPr lang="zh-CN" altLang="en-US" sz="2800" dirty="0">
                <a:sym typeface="+mn-ea"/>
              </a:rPr>
              <a:t>）均价：所有成</a:t>
            </a:r>
            <a:r>
              <a:rPr lang="zh-CN" altLang="en-US" sz="2800" dirty="0" smtClean="0">
                <a:sym typeface="+mn-ea"/>
              </a:rPr>
              <a:t>交量的加权平</a:t>
            </a:r>
            <a:r>
              <a:rPr lang="zh-CN" altLang="en-US" sz="2800" dirty="0">
                <a:sym typeface="+mn-ea"/>
              </a:rPr>
              <a:t>均价格。</a:t>
            </a:r>
            <a:endParaRPr lang="zh-CN" altLang="en-US" sz="2800" noProof="1">
              <a:sym typeface="+mn-ea"/>
            </a:endParaRPr>
          </a:p>
          <a:p>
            <a:pPr fontAlgn="base"/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9</a:t>
            </a:r>
            <a:r>
              <a:rPr lang="zh-CN" altLang="en-US" sz="2800" dirty="0">
                <a:sym typeface="+mn-ea"/>
              </a:rPr>
              <a:t>）卖</a:t>
            </a:r>
            <a:r>
              <a:rPr lang="en-US" altLang="zh-CN" sz="2800" dirty="0">
                <a:sym typeface="+mn-ea"/>
              </a:rPr>
              <a:t>/</a:t>
            </a:r>
            <a:r>
              <a:rPr lang="zh-CN" altLang="en-US" sz="2800" dirty="0">
                <a:sym typeface="+mn-ea"/>
              </a:rPr>
              <a:t>买价</a:t>
            </a:r>
            <a:r>
              <a:rPr lang="zh-CN" altLang="en-US" sz="2800" dirty="0" smtClean="0">
                <a:sym typeface="+mn-ea"/>
              </a:rPr>
              <a:t>：所有卖</a:t>
            </a:r>
            <a:r>
              <a:rPr lang="en-US" altLang="zh-CN" sz="2800" dirty="0" smtClean="0">
                <a:sym typeface="+mn-ea"/>
              </a:rPr>
              <a:t>/</a:t>
            </a:r>
            <a:r>
              <a:rPr lang="zh-CN" altLang="en-US" sz="2800" dirty="0" smtClean="0">
                <a:sym typeface="+mn-ea"/>
              </a:rPr>
              <a:t>买委托的最低价格</a:t>
            </a:r>
            <a:r>
              <a:rPr lang="en-US" altLang="zh-CN" sz="2800" dirty="0" smtClean="0">
                <a:sym typeface="+mn-ea"/>
              </a:rPr>
              <a:t>/</a:t>
            </a:r>
            <a:r>
              <a:rPr lang="zh-CN" altLang="en-US" sz="2800" dirty="0" smtClean="0">
                <a:sym typeface="+mn-ea"/>
              </a:rPr>
              <a:t>最高价格。</a:t>
            </a:r>
            <a:endParaRPr lang="zh-CN" altLang="en-US" sz="2800" noProof="1">
              <a:sym typeface="+mn-ea"/>
            </a:endParaRPr>
          </a:p>
          <a:p>
            <a:pPr fontAlgn="base"/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10</a:t>
            </a:r>
            <a:r>
              <a:rPr lang="zh-CN" altLang="en-US" sz="2800" dirty="0">
                <a:sym typeface="+mn-ea"/>
              </a:rPr>
              <a:t>）卖</a:t>
            </a:r>
            <a:r>
              <a:rPr lang="en-US" altLang="zh-CN" sz="2800" dirty="0">
                <a:sym typeface="+mn-ea"/>
              </a:rPr>
              <a:t>/</a:t>
            </a:r>
            <a:r>
              <a:rPr lang="zh-CN" altLang="en-US" sz="2800" dirty="0">
                <a:sym typeface="+mn-ea"/>
              </a:rPr>
              <a:t>买量</a:t>
            </a:r>
            <a:r>
              <a:rPr lang="zh-CN" altLang="en-US" sz="2800" dirty="0" smtClean="0">
                <a:sym typeface="+mn-ea"/>
              </a:rPr>
              <a:t>：卖</a:t>
            </a:r>
            <a:r>
              <a:rPr lang="en-US" altLang="zh-CN" sz="2800" dirty="0" smtClean="0">
                <a:sym typeface="+mn-ea"/>
              </a:rPr>
              <a:t>/</a:t>
            </a:r>
            <a:r>
              <a:rPr lang="zh-CN" altLang="en-US" sz="2800" dirty="0" smtClean="0">
                <a:sym typeface="+mn-ea"/>
              </a:rPr>
              <a:t>买价对应的委托量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noProof="1">
              <a:sym typeface="+mn-ea"/>
            </a:endParaRPr>
          </a:p>
          <a:p>
            <a:pPr fontAlgn="base"/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11</a:t>
            </a:r>
            <a:r>
              <a:rPr lang="zh-CN" altLang="en-US" sz="2800" dirty="0">
                <a:sym typeface="+mn-ea"/>
              </a:rPr>
              <a:t>）现手：</a:t>
            </a:r>
            <a:r>
              <a:rPr lang="zh-CN" altLang="en-US" sz="2800" dirty="0" smtClean="0">
                <a:sym typeface="+mn-ea"/>
              </a:rPr>
              <a:t>最新一</a:t>
            </a:r>
            <a:r>
              <a:rPr lang="zh-CN" altLang="en-US" sz="2800" dirty="0">
                <a:sym typeface="+mn-ea"/>
              </a:rPr>
              <a:t>笔成交对应的数量。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0565" y="1956892"/>
            <a:ext cx="5832648" cy="2369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ym typeface="+mn-ea"/>
              </a:rPr>
              <a:t>点击软件右上角转账按钮，如右上角图所示：</a:t>
            </a:r>
            <a:r>
              <a:rPr lang="zh-CN" altLang="en-US" sz="2800" dirty="0" smtClean="0">
                <a:sym typeface="+mn-ea"/>
              </a:rPr>
              <a:t>输入资金账</a:t>
            </a:r>
            <a:r>
              <a:rPr lang="zh-CN" altLang="en-US" sz="2800" dirty="0">
                <a:sym typeface="+mn-ea"/>
              </a:rPr>
              <a:t>号和资金密码，登陆后参考下图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32573" y="1308820"/>
            <a:ext cx="216024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4000" b="1" dirty="0" smtClean="0">
                <a:sym typeface="Arial" charset="0"/>
              </a:rPr>
              <a:t>8.</a:t>
            </a:r>
            <a:r>
              <a:rPr lang="zh-CN" altLang="en-US" sz="4000" b="1" dirty="0">
                <a:sym typeface="+mn-ea"/>
              </a:rPr>
              <a:t>转账</a:t>
            </a:r>
            <a:endParaRPr lang="zh-CN" altLang="en-US" sz="4000" b="1" dirty="0"/>
          </a:p>
          <a:p>
            <a:endParaRPr lang="zh-CN" altLang="en-US" sz="4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681855" y="2868930"/>
            <a:ext cx="29635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73" y="444724"/>
            <a:ext cx="532859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533" y="3685084"/>
            <a:ext cx="11233248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7515" y="1741805"/>
            <a:ext cx="10432415" cy="107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60565" y="1380828"/>
            <a:ext cx="263886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4000" b="1" dirty="0" smtClean="0">
                <a:sym typeface="+mn-ea"/>
              </a:rPr>
              <a:t>9.</a:t>
            </a:r>
            <a:r>
              <a:rPr lang="zh-CN" altLang="zh-CN" sz="4000" b="1" dirty="0">
                <a:sym typeface="+mn-ea"/>
              </a:rPr>
              <a:t>修改密码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2653" y="2460948"/>
            <a:ext cx="777686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4248785" y="1380827"/>
            <a:ext cx="7770813" cy="1008113"/>
          </a:xfrm>
          <a:ln w="9525">
            <a:noFill/>
            <a:miter/>
          </a:ln>
        </p:spPr>
        <p:txBody>
          <a:bodyPr anchor="ctr"/>
          <a:lstStyle/>
          <a:p>
            <a:pPr defTabSz="914400">
              <a:buNone/>
            </a:pPr>
            <a:r>
              <a:rPr lang="en-US" altLang="zh-CN" sz="4000" kern="1200" baseline="0" dirty="0">
                <a:latin typeface="Arial" charset="0"/>
                <a:ea typeface="宋体" charset="-122"/>
                <a:cs typeface="+mj-cs"/>
              </a:rPr>
              <a:t>1.</a:t>
            </a:r>
            <a:r>
              <a:rPr lang="zh-CN" altLang="en-US" sz="4000" kern="1200" baseline="0" dirty="0">
                <a:latin typeface="Arial" charset="0"/>
                <a:ea typeface="宋体" charset="-122"/>
                <a:cs typeface="+mj-cs"/>
              </a:rPr>
              <a:t>登陆账</a:t>
            </a:r>
            <a:r>
              <a:rPr lang="zh-CN" altLang="en-US" sz="4000" kern="1200" baseline="0" dirty="0" smtClean="0">
                <a:latin typeface="Arial" charset="0"/>
                <a:ea typeface="宋体" charset="-122"/>
                <a:cs typeface="+mj-cs"/>
              </a:rPr>
              <a:t>号</a:t>
            </a:r>
            <a:endParaRPr lang="zh-CN" altLang="en-US" sz="4000" kern="1200" baseline="0" dirty="0">
              <a:latin typeface="Arial" charset="0"/>
              <a:ea typeface="宋体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0565" y="7069460"/>
            <a:ext cx="957706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buNone/>
            </a:pPr>
            <a:r>
              <a:rPr lang="zh-CN" altLang="en-US" sz="2800" dirty="0">
                <a:latin typeface="Arial" charset="0"/>
                <a:ea typeface="宋体" charset="-122"/>
                <a:sym typeface="+mn-ea"/>
              </a:rPr>
              <a:t>输</a:t>
            </a:r>
            <a:r>
              <a:rPr lang="zh-CN" altLang="en-US" sz="2800" dirty="0" smtClean="0">
                <a:latin typeface="Arial" charset="0"/>
                <a:ea typeface="宋体" charset="-122"/>
                <a:sym typeface="+mn-ea"/>
              </a:rPr>
              <a:t>入交易账号、交易密码及验</a:t>
            </a:r>
            <a:r>
              <a:rPr lang="zh-CN" altLang="en-US" sz="2800" dirty="0">
                <a:latin typeface="Arial" charset="0"/>
                <a:ea typeface="宋体" charset="-122"/>
                <a:sym typeface="+mn-ea"/>
              </a:rPr>
              <a:t>证码后，点击登陆按</a:t>
            </a:r>
            <a:r>
              <a:rPr lang="zh-CN" altLang="en-US" sz="2800" dirty="0" smtClean="0">
                <a:latin typeface="Arial" charset="0"/>
                <a:ea typeface="宋体" charset="-122"/>
                <a:sym typeface="+mn-ea"/>
              </a:rPr>
              <a:t>钮即可。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605" y="2460948"/>
            <a:ext cx="72008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>
          <a:xfrm>
            <a:off x="4104581" y="1236812"/>
            <a:ext cx="6116955" cy="940435"/>
          </a:xfrm>
          <a:ln w="9525">
            <a:noFill/>
            <a:miter/>
          </a:ln>
        </p:spPr>
        <p:txBody>
          <a:bodyPr anchor="ctr"/>
          <a:lstStyle/>
          <a:p>
            <a:r>
              <a:rPr lang="zh-CN" altLang="en-US" sz="4000" dirty="0">
                <a:latin typeface="Arial" charset="0"/>
                <a:ea typeface="宋体" charset="-122"/>
              </a:rPr>
              <a:t>2</a:t>
            </a:r>
            <a:r>
              <a:rPr lang="en-US" altLang="zh-CN" sz="4000" dirty="0"/>
              <a:t>.</a:t>
            </a:r>
            <a:r>
              <a:rPr lang="zh-CN" altLang="en-US" sz="4000" dirty="0">
                <a:latin typeface="Arial" charset="0"/>
                <a:ea typeface="宋体" charset="-122"/>
              </a:rPr>
              <a:t>申购操作</a:t>
            </a:r>
            <a:endParaRPr lang="zh-CN" altLang="en-US" sz="4000" dirty="0"/>
          </a:p>
        </p:txBody>
      </p:sp>
      <p:pic>
        <p:nvPicPr>
          <p:cNvPr id="3075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744541" y="1956892"/>
            <a:ext cx="11377264" cy="727280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3960565" y="1236812"/>
            <a:ext cx="5841365" cy="927100"/>
          </a:xfrm>
          <a:ln w="9525">
            <a:noFill/>
            <a:miter/>
          </a:ln>
        </p:spPr>
        <p:txBody>
          <a:bodyPr anchor="ctr"/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交易操作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04581" y="2028900"/>
            <a:ext cx="81102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zh-CN" altLang="en-US" sz="2800" dirty="0">
                <a:sym typeface="+mn-ea"/>
              </a:rPr>
              <a:t>先选择藏品按钮：（</a:t>
            </a: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）买入操作：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如图所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示</a:t>
            </a:r>
            <a:endParaRPr lang="zh-CN" altLang="en-US" dirty="0"/>
          </a:p>
        </p:txBody>
      </p:sp>
      <p:pic>
        <p:nvPicPr>
          <p:cNvPr id="4099" name="图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04581" y="2604964"/>
            <a:ext cx="8632190" cy="655574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032573" y="9157692"/>
            <a:ext cx="862607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sym typeface="+mn-ea"/>
              </a:rPr>
              <a:t>（</a:t>
            </a:r>
            <a:r>
              <a:rPr lang="en-US" altLang="zh-CN" sz="2800" dirty="0" smtClean="0">
                <a:sym typeface="+mn-ea"/>
              </a:rPr>
              <a:t>2</a:t>
            </a:r>
            <a:r>
              <a:rPr lang="zh-CN" altLang="en-US" sz="2800" dirty="0" smtClean="0">
                <a:sym typeface="+mn-ea"/>
              </a:rPr>
              <a:t>）卖</a:t>
            </a:r>
            <a:r>
              <a:rPr lang="zh-CN" altLang="en-US" sz="2800" dirty="0">
                <a:sym typeface="+mn-ea"/>
              </a:rPr>
              <a:t>出操作：先点击卖出按钮后</a:t>
            </a:r>
            <a:r>
              <a:rPr lang="zh-CN" altLang="en-US" sz="2800" dirty="0" smtClean="0">
                <a:sym typeface="+mn-ea"/>
              </a:rPr>
              <a:t>，类似</a:t>
            </a:r>
            <a:r>
              <a:rPr lang="zh-CN" altLang="en-US" sz="2800" dirty="0" smtClean="0">
                <a:sym typeface="Arial" charset="0"/>
              </a:rPr>
              <a:t>买</a:t>
            </a:r>
            <a:r>
              <a:rPr lang="zh-CN" altLang="en-US" sz="2800" dirty="0">
                <a:sym typeface="Arial" charset="0"/>
              </a:rPr>
              <a:t>入操</a:t>
            </a:r>
            <a:r>
              <a:rPr lang="zh-CN" altLang="en-US" sz="2800" dirty="0" smtClean="0">
                <a:sym typeface="Arial" charset="0"/>
              </a:rPr>
              <a:t>作。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0565" y="1236812"/>
            <a:ext cx="263886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000" b="1" dirty="0">
                <a:sym typeface="宋体" charset="-122"/>
              </a:rPr>
              <a:t>3.</a:t>
            </a:r>
            <a:r>
              <a:rPr lang="zh-CN" altLang="en-US" sz="4000" b="1" dirty="0">
                <a:sym typeface="宋体" charset="-122"/>
              </a:rPr>
              <a:t>交易操作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816549" y="1884884"/>
            <a:ext cx="123577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 smtClean="0">
                <a:sym typeface="+mn-ea"/>
              </a:rPr>
              <a:t>3</a:t>
            </a:r>
            <a:r>
              <a:rPr lang="zh-CN" altLang="en-US" sz="2800" dirty="0" smtClean="0">
                <a:sym typeface="+mn-ea"/>
              </a:rPr>
              <a:t>）</a:t>
            </a:r>
            <a:r>
              <a:rPr lang="zh-CN" altLang="en-US" sz="2800" dirty="0">
                <a:sym typeface="+mn-ea"/>
              </a:rPr>
              <a:t>市价委托交易</a:t>
            </a:r>
            <a:r>
              <a:rPr lang="zh-CN" altLang="en-US" sz="2800" dirty="0" smtClean="0">
                <a:sym typeface="+mn-ea"/>
              </a:rPr>
              <a:t>：即按</a:t>
            </a:r>
            <a:r>
              <a:rPr lang="zh-CN" altLang="en-US" sz="2800" dirty="0">
                <a:sym typeface="+mn-ea"/>
              </a:rPr>
              <a:t>照市场最新的价</a:t>
            </a:r>
            <a:r>
              <a:rPr lang="zh-CN" altLang="en-US" sz="2800" dirty="0" smtClean="0">
                <a:sym typeface="+mn-ea"/>
              </a:rPr>
              <a:t>格委托。</a:t>
            </a:r>
            <a:r>
              <a:rPr lang="zh-CN" altLang="en-US" sz="2800" dirty="0">
                <a:sym typeface="+mn-ea"/>
              </a:rPr>
              <a:t>如下图所示：</a:t>
            </a:r>
            <a:endParaRPr lang="zh-CN" altLang="en-US" sz="2800" dirty="0"/>
          </a:p>
        </p:txBody>
      </p:sp>
      <p:pic>
        <p:nvPicPr>
          <p:cNvPr id="6147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032573" y="2460948"/>
            <a:ext cx="11011535" cy="66770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0565" y="1236812"/>
            <a:ext cx="292284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000" b="1" dirty="0">
                <a:sym typeface="+mn-ea"/>
              </a:rPr>
              <a:t>4.</a:t>
            </a:r>
            <a:r>
              <a:rPr lang="zh-CN" altLang="en-US" sz="4000" b="1" dirty="0">
                <a:sym typeface="+mn-ea"/>
              </a:rPr>
              <a:t>交易查询</a:t>
            </a:r>
            <a:endParaRPr lang="zh-CN" altLang="en-US" sz="4000" b="1" dirty="0"/>
          </a:p>
        </p:txBody>
      </p:sp>
      <p:pic>
        <p:nvPicPr>
          <p:cNvPr id="7171" name="内容占位符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40485" y="2316932"/>
            <a:ext cx="12550140" cy="725681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3816550" y="1884884"/>
            <a:ext cx="266429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sym typeface="+mn-ea"/>
              </a:rPr>
              <a:t>（</a:t>
            </a:r>
            <a:r>
              <a:rPr lang="en-US" altLang="zh-CN" sz="2800" dirty="0" smtClean="0">
                <a:sym typeface="+mn-ea"/>
              </a:rPr>
              <a:t>1</a:t>
            </a:r>
            <a:r>
              <a:rPr lang="zh-CN" altLang="en-US" sz="2800" dirty="0" smtClean="0">
                <a:sym typeface="+mn-ea"/>
              </a:rPr>
              <a:t>）如</a:t>
            </a:r>
            <a:r>
              <a:rPr lang="zh-CN" altLang="en-US" sz="2800" dirty="0">
                <a:sym typeface="+mn-ea"/>
              </a:rPr>
              <a:t>图所示：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0565" y="1524844"/>
            <a:ext cx="263886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000" b="1" dirty="0">
                <a:sym typeface="Arial" charset="0"/>
              </a:rPr>
              <a:t>4.</a:t>
            </a:r>
            <a:r>
              <a:rPr lang="zh-CN" altLang="en-US" sz="4000" b="1" dirty="0">
                <a:sym typeface="Arial" charset="0"/>
              </a:rPr>
              <a:t>交易查询</a:t>
            </a:r>
            <a:endParaRPr lang="zh-CN" altLang="en-US" sz="4000" b="1" dirty="0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16549" y="2244924"/>
            <a:ext cx="13135610" cy="6984776"/>
          </a:xfrm>
          <a:ln w="9525">
            <a:noFill/>
            <a:miter/>
          </a:ln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+mn-ea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+mn-ea"/>
              </a:rPr>
              <a:t>）当日委托查询：查询当日所有委托，包括完全成交、未成交、已撤单等；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+mn-ea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+mn-ea"/>
              </a:rPr>
              <a:t>）当日成交查询：查询当日已成交的委托；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+mn-ea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+mn-ea"/>
              </a:rPr>
              <a:t>）持有明细查询：查询当前持有的商品。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+mn-ea"/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+mn-ea"/>
              </a:rPr>
              <a:t>）历史委托查询：查询历史某段时间的所有委托，包含完全成交、未成交、已    撤单等；</a:t>
            </a:r>
            <a:endParaRPr lang="zh-CN" altLang="en-US" sz="2800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Arial" charset="0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Arial" charset="0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Arial" charset="0"/>
              </a:rPr>
              <a:t>）</a:t>
            </a:r>
            <a:r>
              <a:rPr lang="zh-CN" altLang="en-US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宋体" charset="-122"/>
              </a:rPr>
              <a:t>历史成交查询：查询历史某段时间已成交的委托；</a:t>
            </a:r>
            <a:endParaRPr lang="zh-CN" altLang="en-US" sz="2800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Arial" charset="0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Arial" charset="0"/>
              </a:rPr>
              <a:t>6</a:t>
            </a:r>
            <a:r>
              <a:rPr lang="zh-CN" altLang="en-US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Arial" charset="0"/>
              </a:rPr>
              <a:t>）资金变动明细：查询当日出入金明细和冻结资金明细，其中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Arial" charset="0"/>
              </a:rPr>
              <a:t>a:</a:t>
            </a:r>
            <a:r>
              <a:rPr lang="zh-CN" altLang="en-US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Arial" charset="0"/>
              </a:rPr>
              <a:t>入金包含：销售收入（卖出商品所得资金）、银行入金等科目；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Arial" charset="0"/>
              </a:rPr>
              <a:t>b:</a:t>
            </a:r>
            <a:r>
              <a:rPr lang="zh-CN" altLang="en-US" sz="28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Arial" charset="0"/>
              </a:rPr>
              <a:t>出金包含：购货支出（买入商品所用资金）、申购手续费、交易手续费（、提货手续费等科目；</a:t>
            </a:r>
            <a:endParaRPr lang="zh-CN" altLang="en-US" sz="2800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sym typeface="+mn-ea"/>
            </a:endParaRPr>
          </a:p>
          <a:p>
            <a:endParaRPr lang="zh-CN" altLang="en-US" dirty="0" smtClean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32573" y="1236812"/>
            <a:ext cx="223217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000" b="1" dirty="0">
                <a:sym typeface="+mn-ea"/>
              </a:rPr>
              <a:t>5</a:t>
            </a:r>
            <a:r>
              <a:rPr lang="en-US" altLang="zh-CN" sz="4000" b="1" dirty="0" smtClean="0">
                <a:sym typeface="+mn-ea"/>
              </a:rPr>
              <a:t>.</a:t>
            </a:r>
            <a:r>
              <a:rPr lang="zh-CN" altLang="en-US" sz="4000" b="1" dirty="0" smtClean="0">
                <a:sym typeface="+mn-ea"/>
              </a:rPr>
              <a:t>资金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032573" y="1884884"/>
            <a:ext cx="807304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2800" dirty="0">
                <a:sym typeface="+mn-ea"/>
              </a:rPr>
              <a:t>先点藏品按钮，再点买入（</a:t>
            </a:r>
            <a:r>
              <a:rPr lang="en-US" altLang="zh-CN" sz="2800" dirty="0">
                <a:sym typeface="+mn-ea"/>
              </a:rPr>
              <a:t>F1</a:t>
            </a:r>
            <a:r>
              <a:rPr lang="zh-CN" altLang="zh-CN" sz="2800" dirty="0">
                <a:sym typeface="+mn-ea"/>
              </a:rPr>
              <a:t>），右中下角所示：</a:t>
            </a:r>
            <a:endParaRPr lang="zh-CN" altLang="en-US" sz="2800" dirty="0"/>
          </a:p>
        </p:txBody>
      </p:sp>
      <p:pic>
        <p:nvPicPr>
          <p:cNvPr id="10243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672533" y="2316932"/>
            <a:ext cx="13965570" cy="73190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8518" y="2028900"/>
            <a:ext cx="12817424" cy="76944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）期初资金：开市前账号资金，等于昨</a:t>
            </a:r>
            <a:r>
              <a:rPr lang="zh-CN" altLang="en-US" sz="2800" dirty="0" smtClean="0">
                <a:sym typeface="+mn-ea"/>
              </a:rPr>
              <a:t>日结算后期</a:t>
            </a:r>
            <a:r>
              <a:rPr lang="zh-CN" altLang="en-US" sz="2800" dirty="0">
                <a:sym typeface="+mn-ea"/>
              </a:rPr>
              <a:t>末资金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）期末资金：可用资金</a:t>
            </a:r>
            <a:r>
              <a:rPr lang="en-US" altLang="zh-CN" sz="2800" dirty="0">
                <a:sym typeface="+mn-ea"/>
              </a:rPr>
              <a:t>+</a:t>
            </a:r>
            <a:r>
              <a:rPr lang="zh-CN" altLang="en-US" sz="2800" dirty="0">
                <a:sym typeface="+mn-ea"/>
              </a:rPr>
              <a:t>所有冻结资金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）可用资金：期</a:t>
            </a:r>
            <a:r>
              <a:rPr lang="zh-CN" altLang="en-US" sz="2800" dirty="0" smtClean="0">
                <a:sym typeface="+mn-ea"/>
              </a:rPr>
              <a:t>初资金</a:t>
            </a:r>
            <a:r>
              <a:rPr lang="en-US" altLang="zh-CN" sz="2800" dirty="0" smtClean="0">
                <a:sym typeface="+mn-ea"/>
              </a:rPr>
              <a:t>+</a:t>
            </a:r>
            <a:r>
              <a:rPr lang="zh-CN" altLang="en-US" sz="2800" dirty="0">
                <a:sym typeface="+mn-ea"/>
              </a:rPr>
              <a:t>当日入金</a:t>
            </a:r>
            <a:r>
              <a:rPr lang="en-US" altLang="zh-CN" sz="2800" dirty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当日出金</a:t>
            </a:r>
            <a:r>
              <a:rPr lang="en-US" altLang="zh-CN" sz="2800" dirty="0">
                <a:sym typeface="+mn-ea"/>
              </a:rPr>
              <a:t>+</a:t>
            </a:r>
            <a:r>
              <a:rPr lang="zh-CN" altLang="en-US" sz="2800" dirty="0">
                <a:sym typeface="+mn-ea"/>
              </a:rPr>
              <a:t>卖出货款</a:t>
            </a:r>
            <a:r>
              <a:rPr lang="en-US" altLang="zh-CN" sz="2800" dirty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买入货款</a:t>
            </a:r>
            <a:r>
              <a:rPr lang="en-US" altLang="zh-CN" sz="2800" dirty="0">
                <a:sym typeface="+mn-ea"/>
              </a:rPr>
              <a:t>-</a:t>
            </a:r>
            <a:r>
              <a:rPr lang="zh-CN" altLang="en-US" sz="2800" dirty="0">
                <a:sym typeface="Arial" charset="0"/>
              </a:rPr>
              <a:t>交易手续费</a:t>
            </a:r>
            <a:r>
              <a:rPr lang="en-US" altLang="zh-CN" sz="2800" dirty="0">
                <a:sym typeface="Arial" charset="0"/>
              </a:rPr>
              <a:t>-</a:t>
            </a:r>
            <a:r>
              <a:rPr lang="zh-CN" altLang="en-US" sz="2800" dirty="0">
                <a:sym typeface="Arial" charset="0"/>
              </a:rPr>
              <a:t>发行手续</a:t>
            </a:r>
            <a:r>
              <a:rPr lang="zh-CN" altLang="en-US" sz="2800" dirty="0" smtClean="0">
                <a:sym typeface="Arial" charset="0"/>
              </a:rPr>
              <a:t>费</a:t>
            </a:r>
            <a:r>
              <a:rPr lang="en-US" altLang="zh-CN" sz="2800" dirty="0" smtClean="0">
                <a:sym typeface="宋体" charset="-122"/>
              </a:rPr>
              <a:t>-</a:t>
            </a:r>
            <a:r>
              <a:rPr lang="zh-CN" altLang="en-US" sz="2800" dirty="0">
                <a:sym typeface="Arial" charset="0"/>
              </a:rPr>
              <a:t>所有冻结资金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4</a:t>
            </a:r>
            <a:r>
              <a:rPr lang="zh-CN" altLang="en-US" sz="2800" dirty="0">
                <a:sym typeface="+mn-ea"/>
              </a:rPr>
              <a:t>）</a:t>
            </a:r>
            <a:r>
              <a:rPr lang="zh-CN" altLang="en-US" sz="2800" dirty="0">
                <a:sym typeface="宋体" charset="-122"/>
              </a:rPr>
              <a:t>冻结资金：包含申购冻结资</a:t>
            </a:r>
            <a:r>
              <a:rPr lang="zh-CN" altLang="en-US" sz="2800" dirty="0" smtClean="0">
                <a:sym typeface="宋体" charset="-122"/>
              </a:rPr>
              <a:t>金、委</a:t>
            </a:r>
            <a:r>
              <a:rPr lang="zh-CN" altLang="en-US" sz="2800" dirty="0">
                <a:sym typeface="宋体" charset="-122"/>
              </a:rPr>
              <a:t>托冻结资</a:t>
            </a:r>
            <a:r>
              <a:rPr lang="zh-CN" altLang="en-US" sz="2800" dirty="0" smtClean="0">
                <a:sym typeface="宋体" charset="-122"/>
              </a:rPr>
              <a:t>金、提</a:t>
            </a:r>
            <a:r>
              <a:rPr lang="zh-CN" altLang="en-US" sz="2800" dirty="0">
                <a:sym typeface="宋体" charset="-122"/>
              </a:rPr>
              <a:t>货保证</a:t>
            </a:r>
            <a:r>
              <a:rPr lang="zh-CN" altLang="en-US" sz="2800" dirty="0" smtClean="0">
                <a:sym typeface="宋体" charset="-122"/>
              </a:rPr>
              <a:t>金、冻</a:t>
            </a:r>
            <a:r>
              <a:rPr lang="zh-CN" altLang="en-US" sz="2800" dirty="0">
                <a:sym typeface="宋体" charset="-122"/>
              </a:rPr>
              <a:t>结提货手续</a:t>
            </a:r>
            <a:r>
              <a:rPr lang="zh-CN" altLang="en-US" sz="2800" dirty="0" smtClean="0">
                <a:sym typeface="宋体" charset="-122"/>
              </a:rPr>
              <a:t>费等。</a:t>
            </a:r>
            <a:endParaRPr lang="zh-CN" altLang="zh-CN" sz="2800" dirty="0">
              <a:sym typeface="宋体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ym typeface="Arial" charset="0"/>
              </a:rPr>
              <a:t>（</a:t>
            </a:r>
            <a:r>
              <a:rPr lang="en-US" altLang="zh-CN" sz="2800" dirty="0">
                <a:sym typeface="Arial" charset="0"/>
              </a:rPr>
              <a:t>5</a:t>
            </a:r>
            <a:r>
              <a:rPr lang="zh-CN" altLang="en-US" sz="2800" dirty="0">
                <a:sym typeface="Arial" charset="0"/>
              </a:rPr>
              <a:t>）可取资金：</a:t>
            </a:r>
            <a:r>
              <a:rPr lang="en-US" altLang="zh-CN" sz="2800" dirty="0">
                <a:sym typeface="Arial" charset="0"/>
              </a:rPr>
              <a:t>=</a:t>
            </a:r>
            <a:r>
              <a:rPr lang="zh-CN" altLang="en-US" sz="2800" dirty="0">
                <a:sym typeface="Arial" charset="0"/>
              </a:rPr>
              <a:t>可用资金</a:t>
            </a:r>
            <a:endParaRPr lang="zh-CN" altLang="en-US" sz="28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6</a:t>
            </a:r>
            <a:r>
              <a:rPr lang="zh-CN" altLang="en-US" sz="2800" dirty="0">
                <a:sym typeface="+mn-ea"/>
              </a:rPr>
              <a:t>）持仓市值：</a:t>
            </a:r>
            <a:r>
              <a:rPr lang="en-US" altLang="zh-CN" sz="2800" dirty="0">
                <a:sym typeface="+mn-ea"/>
              </a:rPr>
              <a:t>=</a:t>
            </a:r>
            <a:r>
              <a:rPr lang="zh-CN" altLang="en-US" sz="2800" dirty="0">
                <a:sym typeface="+mn-ea"/>
              </a:rPr>
              <a:t>持仓总量</a:t>
            </a:r>
            <a:r>
              <a:rPr lang="en-US" altLang="zh-CN" sz="2800" dirty="0">
                <a:sym typeface="+mn-ea"/>
              </a:rPr>
              <a:t>*</a:t>
            </a:r>
            <a:r>
              <a:rPr lang="zh-CN" altLang="en-US" sz="2800" dirty="0">
                <a:sym typeface="+mn-ea"/>
              </a:rPr>
              <a:t>最新价格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7</a:t>
            </a:r>
            <a:r>
              <a:rPr lang="zh-CN" altLang="en-US" sz="2800" dirty="0">
                <a:sym typeface="+mn-ea"/>
              </a:rPr>
              <a:t>）总权益：</a:t>
            </a:r>
            <a:r>
              <a:rPr lang="en-US" altLang="zh-CN" sz="2800" dirty="0" smtClean="0">
                <a:sym typeface="+mn-ea"/>
              </a:rPr>
              <a:t>=</a:t>
            </a:r>
            <a:r>
              <a:rPr lang="zh-CN" altLang="en-US" sz="2800" dirty="0" smtClean="0">
                <a:sym typeface="+mn-ea"/>
              </a:rPr>
              <a:t>期末资金</a:t>
            </a:r>
            <a:r>
              <a:rPr lang="en-US" altLang="zh-CN" sz="2800" dirty="0" smtClean="0">
                <a:sym typeface="Arial" charset="0"/>
              </a:rPr>
              <a:t>+</a:t>
            </a:r>
            <a:r>
              <a:rPr lang="zh-CN" altLang="en-US" sz="2800" dirty="0">
                <a:sym typeface="Arial" charset="0"/>
              </a:rPr>
              <a:t>持仓市值</a:t>
            </a:r>
            <a:endParaRPr lang="zh-CN" altLang="en-US" sz="28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8</a:t>
            </a:r>
            <a:r>
              <a:rPr lang="zh-CN" altLang="en-US" sz="2800" dirty="0">
                <a:sym typeface="+mn-ea"/>
              </a:rPr>
              <a:t>）当日入金：从银行</a:t>
            </a:r>
            <a:r>
              <a:rPr lang="zh-CN" altLang="en-US" sz="2800" dirty="0" smtClean="0">
                <a:sym typeface="+mn-ea"/>
              </a:rPr>
              <a:t>入到交易账</a:t>
            </a:r>
            <a:r>
              <a:rPr lang="zh-CN" altLang="en-US" sz="2800" dirty="0">
                <a:sym typeface="+mn-ea"/>
              </a:rPr>
              <a:t>号的资金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9</a:t>
            </a:r>
            <a:r>
              <a:rPr lang="zh-CN" altLang="en-US" sz="2800" dirty="0">
                <a:sym typeface="+mn-ea"/>
              </a:rPr>
              <a:t>）当日出金</a:t>
            </a:r>
            <a:r>
              <a:rPr lang="zh-CN" altLang="en-US" sz="2800" dirty="0" smtClean="0">
                <a:sym typeface="+mn-ea"/>
              </a:rPr>
              <a:t>：从交易账</a:t>
            </a:r>
            <a:r>
              <a:rPr lang="zh-CN" altLang="en-US" sz="2800" dirty="0">
                <a:sym typeface="+mn-ea"/>
              </a:rPr>
              <a:t>号出到银行的资金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60565" y="1236812"/>
            <a:ext cx="1609736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000" b="1" dirty="0">
                <a:sym typeface="Arial" charset="0"/>
              </a:rPr>
              <a:t>5.</a:t>
            </a:r>
            <a:r>
              <a:rPr lang="zh-CN" altLang="en-US" sz="4000" b="1" dirty="0">
                <a:sym typeface="Arial" charset="0"/>
              </a:rPr>
              <a:t>资金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开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998</Words>
  <Application>Microsoft Office PowerPoint</Application>
  <PresentationFormat>自定义</PresentationFormat>
  <Paragraphs>50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开始</vt:lpstr>
      <vt:lpstr>幻灯片 1</vt:lpstr>
      <vt:lpstr>1.登陆账号</vt:lpstr>
      <vt:lpstr>2.申购操作</vt:lpstr>
      <vt:lpstr>3.交易操作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196</cp:revision>
  <dcterms:created xsi:type="dcterms:W3CDTF">2015-12-08T03:04:00Z</dcterms:created>
  <dcterms:modified xsi:type="dcterms:W3CDTF">2015-12-29T01:16:45Z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