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6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CB5C6-4D78-4813-ACCA-6B63A5429FBA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66AE1-6A1E-4173-A473-C5266C87D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4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6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73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02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20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6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6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F3CE-BC45-032A-AD97-F1215F8C6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D3C7BC-E902-033B-FAD9-A2C65AA6D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742AB-13AA-B050-2F7A-51324F6E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FEA5B-A813-A9B8-EF43-7F1B48BA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A1476-5909-5DD2-E754-7470A0E2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8700F-F547-5E50-413C-BB475806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730F5-82B4-ADAC-A907-5059417FE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3C598-2D25-F1C8-6850-CC69D5A6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1C322-9546-A0D2-5C99-B1E2CAA4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B1925-D208-2CDA-416E-16B6A987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24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9BB78-28DA-A8A9-0E0D-572E6ABD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AFC3-3485-1787-3C36-5DA492A0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49B6D-B189-1E10-B489-28F1F860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98CA1-D8DF-6DF4-1889-1FE02107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F4901-45EF-200E-C707-726838F6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20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1A4C2-61E8-3E9E-BC8B-BF0489B3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824A0-C699-C6DD-C297-866852736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559896-43A5-843A-92C6-EAE5C851B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935302-4531-7C95-8C3A-06F3C8DD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49E49-1788-B0A0-0C3C-7C98F11B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728CE-F582-A41A-3E39-1C63E63D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20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D2567-8F36-648D-1B36-7101116F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474F5-73F2-8194-111C-8D788159B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25F63A-BF07-B9E7-7ED0-968D63D9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6D01C3-47CB-7185-FD35-EFB894C88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AEDB8D-D8F8-53D1-1E54-31E6696C4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739BB8-0330-9829-FD48-DDF81BDC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F3BD66-C588-AE7B-D2BC-DF5F7671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048978-D6A4-89B7-FC4B-3139C8F8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14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39758-9F48-2B25-FB92-2F400E70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F66203-62F8-A550-B06E-E2C21803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9A55DF-64CB-1EB9-A77D-3C7BD2A5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936F50-CBDC-6A04-1F22-11FB08F6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5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471C28-7663-92DF-AA4C-832FBCE4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3401E-8245-E822-E50D-B304F5D8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1DCFEE-6C1C-EFC7-93DD-C31B85E0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02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940C5-559A-4DBC-6B44-513E9187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E69AA-AA44-48E0-AD83-7896DB54B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7E49D-3261-A798-1137-8E9EAA7EA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FEDE6-52CF-6960-CBF6-3EF1E354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C4344-2EEB-0688-B2DA-6DF7AF5B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539BFB-DFC4-7933-BFD8-4E8241B4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0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86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5ABDD-6582-3FC3-A298-53D894E2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AC6F91-43C6-EE2C-B708-3D0E25B87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79DDF-0A31-E971-943C-37D7E6598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F905A-EC80-7594-0DCD-92489099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AFBAE-E2C6-941F-CA44-C75F3C26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34FEC-FE4C-46CB-89B8-B928F6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78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77E7A-2313-9FA3-C3D1-15B8321D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7A0CF-5571-6B58-CF81-DD55CC79E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CCFF9-EDDC-5A4D-B4B2-E51DF71C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FEC0C-8F60-78E9-BB30-77DC62FF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C211B-7C94-7ED7-2566-56234FD1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792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2E279-9CD7-A2C8-FCF3-2D081A948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0952AD-2A90-C656-97CB-74D80AEB7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1F8AE-B21F-DB2F-8776-BDD281F4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B5080-23DA-8C25-9C3C-F02022BA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F68E2-8B8A-6E05-3DB7-0099208B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4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1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7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5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9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4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6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5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D37AFB-E9DB-D494-735B-00509134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3411B5-996E-62C8-A32B-B51FBC08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964D5-C3C0-B4F2-577F-FF9667EBF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729DA-0204-4555-8E66-A5D5D7DF01E4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FFC63-2499-C8BF-B24A-C24057169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9BC04-E728-6B80-027C-A7E0342D8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9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0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3200" dirty="0"/>
              <a:t>什么是</a:t>
            </a:r>
            <a:r>
              <a:rPr lang="en-US" altLang="zh-CN" sz="3200" dirty="0"/>
              <a:t>HTML5</a:t>
            </a:r>
            <a:r>
              <a:rPr lang="zh-CN" altLang="en-US" sz="3200" dirty="0"/>
              <a:t>，通常说的</a:t>
            </a:r>
            <a:r>
              <a:rPr lang="en-US" altLang="zh-CN" sz="3200" dirty="0"/>
              <a:t>H5</a:t>
            </a:r>
            <a:r>
              <a:rPr lang="zh-CN" altLang="en-US" sz="3200" dirty="0"/>
              <a:t>又是什么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AAD10E-7F8C-BDB9-60E6-59CD0D982E00}"/>
              </a:ext>
            </a:extLst>
          </p:cNvPr>
          <p:cNvSpPr txBox="1"/>
          <p:nvPr/>
        </p:nvSpPr>
        <p:spPr>
          <a:xfrm>
            <a:off x="68826" y="1140542"/>
            <a:ext cx="6322142" cy="556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HTML5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最新的修订版本，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由万维网联盟（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W3C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）于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2014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月完成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标准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制定。</a:t>
            </a:r>
            <a:endParaRPr lang="en-US" altLang="zh-CN" sz="2000" i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目标是取代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1999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年所制定的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 4.01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XHTML 1.0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标准，以期能在互联网应用迅速发展的时候，使网络标准达到符合当代的网络需求。</a:t>
            </a:r>
            <a:endParaRPr lang="en-US" altLang="zh-CN" sz="2000" i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广义论及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HTML5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时，实际指的是包括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CSS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JavaScript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在内的一套技术组合。</a:t>
            </a:r>
            <a:endParaRPr lang="en-US" altLang="zh-CN" sz="2000" b="1" i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它希望能够减少网页浏览器对于需要插件的丰富性网络应用服务（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Plug-in-Based Rich Internet Application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RIA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），例如：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Adobe Flash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Microsoft Silverlight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Oracle JavaFX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的需求，并且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提供更多能有效加强网络应用的标准集。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23D004F-848A-23DE-D447-9F04CC22AF3C}"/>
              </a:ext>
            </a:extLst>
          </p:cNvPr>
          <p:cNvCxnSpPr/>
          <p:nvPr/>
        </p:nvCxnSpPr>
        <p:spPr>
          <a:xfrm>
            <a:off x="6508955" y="1140542"/>
            <a:ext cx="0" cy="5560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561A266-1881-59F9-AA79-163AC4D284A1}"/>
              </a:ext>
            </a:extLst>
          </p:cNvPr>
          <p:cNvSpPr txBox="1"/>
          <p:nvPr/>
        </p:nvSpPr>
        <p:spPr>
          <a:xfrm>
            <a:off x="6951407" y="1140542"/>
            <a:ext cx="4975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H5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这个名词是国人所创，大多指炫酷的网页，广告页等，尤其是在手机端的。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所以当别人说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H5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时，只是说明他想要的是怎样的产品，与技术相关性不大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64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-22364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改变了哪些内容？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C9A46-57AB-E412-2E96-622AB9757659}"/>
              </a:ext>
            </a:extLst>
          </p:cNvPr>
          <p:cNvSpPr txBox="1"/>
          <p:nvPr/>
        </p:nvSpPr>
        <p:spPr>
          <a:xfrm>
            <a:off x="816077" y="1234516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HTML5</a:t>
            </a:r>
            <a:r>
              <a:rPr lang="zh-CN" altLang="en-US" b="1" dirty="0"/>
              <a:t>的变动有哪些：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1FCA50-83F1-0A67-A67B-043F02491315}"/>
              </a:ext>
            </a:extLst>
          </p:cNvPr>
          <p:cNvSpPr txBox="1"/>
          <p:nvPr/>
        </p:nvSpPr>
        <p:spPr>
          <a:xfrm>
            <a:off x="1268361" y="1780857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增加处理多媒体和图片的标签：</a:t>
            </a:r>
            <a:r>
              <a:rPr lang="en-US" altLang="zh-CN" dirty="0"/>
              <a:t> &lt;video&gt;</a:t>
            </a:r>
            <a:r>
              <a:rPr lang="zh-CN" altLang="en-US" dirty="0"/>
              <a:t>、</a:t>
            </a:r>
            <a:r>
              <a:rPr lang="en-US" altLang="zh-CN" dirty="0"/>
              <a:t>&lt;audio&gt;</a:t>
            </a:r>
            <a:r>
              <a:rPr lang="zh-CN" altLang="en-US" dirty="0"/>
              <a:t>和</a:t>
            </a:r>
            <a:r>
              <a:rPr lang="en-US" altLang="zh-CN" dirty="0"/>
              <a:t>&lt;canvas&gt;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9F6BE5-840B-17B6-6295-0B64C6D77617}"/>
              </a:ext>
            </a:extLst>
          </p:cNvPr>
          <p:cNvSpPr txBox="1"/>
          <p:nvPr/>
        </p:nvSpPr>
        <p:spPr>
          <a:xfrm>
            <a:off x="1268361" y="2326123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集成</a:t>
            </a:r>
            <a:r>
              <a:rPr lang="en-US" altLang="zh-CN" b="1" dirty="0"/>
              <a:t>SVG</a:t>
            </a:r>
            <a:r>
              <a:rPr lang="zh-CN" altLang="en-US" b="1" dirty="0"/>
              <a:t>内容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FB269D-FBB1-E200-7206-728C799BE39B}"/>
              </a:ext>
            </a:extLst>
          </p:cNvPr>
          <p:cNvSpPr txBox="1"/>
          <p:nvPr/>
        </p:nvSpPr>
        <p:spPr>
          <a:xfrm>
            <a:off x="1268361" y="2805256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其他新元素：</a:t>
            </a:r>
            <a:r>
              <a:rPr lang="en-US" altLang="zh-CN" dirty="0"/>
              <a:t> &lt;section&gt;</a:t>
            </a:r>
            <a:r>
              <a:rPr lang="zh-CN" altLang="en-US" dirty="0"/>
              <a:t>、</a:t>
            </a:r>
            <a:r>
              <a:rPr lang="en-US" altLang="zh-CN" dirty="0"/>
              <a:t>&lt;article&gt;</a:t>
            </a:r>
            <a:r>
              <a:rPr lang="zh-CN" altLang="en-US" dirty="0"/>
              <a:t>、</a:t>
            </a:r>
            <a:r>
              <a:rPr lang="en-US" altLang="zh-CN" dirty="0"/>
              <a:t>&lt;header&gt;</a:t>
            </a:r>
            <a:r>
              <a:rPr lang="zh-CN" altLang="en-US" dirty="0"/>
              <a:t>和</a:t>
            </a:r>
            <a:r>
              <a:rPr lang="en-US" altLang="zh-CN" dirty="0"/>
              <a:t>&lt;nav&gt;</a:t>
            </a:r>
            <a:r>
              <a:rPr lang="zh-CN" altLang="en-US" dirty="0"/>
              <a:t>（为了丰富文档的数据内容）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AB5BD8-33FF-0130-F6F9-D5E26E91A813}"/>
              </a:ext>
            </a:extLst>
          </p:cNvPr>
          <p:cNvSpPr txBox="1"/>
          <p:nvPr/>
        </p:nvSpPr>
        <p:spPr>
          <a:xfrm>
            <a:off x="1268361" y="3284389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移除一些属性和元素：</a:t>
            </a:r>
            <a:r>
              <a:rPr lang="en-US" altLang="zh-CN" dirty="0"/>
              <a:t> applet</a:t>
            </a:r>
            <a:r>
              <a:rPr lang="zh-CN" altLang="en-US" dirty="0"/>
              <a:t>、</a:t>
            </a:r>
            <a:r>
              <a:rPr lang="en-US" altLang="zh-CN" dirty="0"/>
              <a:t>frame</a:t>
            </a:r>
            <a:r>
              <a:rPr lang="zh-CN" altLang="en-US" dirty="0"/>
              <a:t>、</a:t>
            </a:r>
            <a:r>
              <a:rPr lang="en-US" altLang="zh-CN" dirty="0"/>
              <a:t>frameset</a:t>
            </a:r>
            <a:r>
              <a:rPr lang="zh-CN" altLang="en-US" dirty="0"/>
              <a:t>等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B31447-3A86-19DC-A931-24FFEAE24900}"/>
              </a:ext>
            </a:extLst>
          </p:cNvPr>
          <p:cNvSpPr txBox="1"/>
          <p:nvPr/>
        </p:nvSpPr>
        <p:spPr>
          <a:xfrm>
            <a:off x="1268361" y="3829655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重新定义标准化：</a:t>
            </a:r>
            <a:r>
              <a:rPr lang="en-US" altLang="zh-CN" dirty="0"/>
              <a:t> &lt;a&gt;</a:t>
            </a:r>
            <a:r>
              <a:rPr lang="zh-CN" altLang="en-US" dirty="0"/>
              <a:t>、</a:t>
            </a:r>
            <a:r>
              <a:rPr lang="en-US" altLang="zh-CN" dirty="0"/>
              <a:t>&lt;cite&gt;</a:t>
            </a:r>
            <a:r>
              <a:rPr lang="zh-CN" altLang="en-US" dirty="0"/>
              <a:t>和</a:t>
            </a:r>
            <a:r>
              <a:rPr lang="en-US" altLang="zh-CN" dirty="0"/>
              <a:t>&lt;menu&gt;</a:t>
            </a:r>
            <a:endParaRPr lang="zh-CN" altLang="en-US" b="1" dirty="0"/>
          </a:p>
        </p:txBody>
      </p:sp>
      <p:pic>
        <p:nvPicPr>
          <p:cNvPr id="3" name="图形 3">
            <a:extLst>
              <a:ext uri="{FF2B5EF4-FFF2-40B4-BE49-F238E27FC236}">
                <a16:creationId xmlns:a16="http://schemas.microsoft.com/office/drawing/2014/main" id="{81D8C3DC-2A32-5652-D37E-6CC023045A5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582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-22364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可以不可存在多个</a:t>
            </a:r>
            <a:r>
              <a:rPr lang="en-US" altLang="zh-CN" sz="3200" dirty="0"/>
              <a:t>html</a:t>
            </a:r>
            <a:r>
              <a:rPr lang="zh-CN" altLang="en-US" sz="3200" dirty="0"/>
              <a:t>、</a:t>
            </a:r>
            <a:r>
              <a:rPr lang="en-US" altLang="zh-CN" sz="3200" dirty="0"/>
              <a:t>head</a:t>
            </a:r>
            <a:r>
              <a:rPr lang="zh-CN" altLang="en-US" sz="3200" dirty="0"/>
              <a:t>、</a:t>
            </a:r>
            <a:r>
              <a:rPr lang="en-US" altLang="zh-CN" sz="3200" dirty="0"/>
              <a:t>body</a:t>
            </a:r>
            <a:r>
              <a:rPr lang="zh-CN" altLang="en-US" sz="3200" dirty="0"/>
              <a:t>标签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C9A46-57AB-E412-2E96-622AB9757659}"/>
              </a:ext>
            </a:extLst>
          </p:cNvPr>
          <p:cNvSpPr txBox="1"/>
          <p:nvPr/>
        </p:nvSpPr>
        <p:spPr>
          <a:xfrm>
            <a:off x="816077" y="1234516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答案：可以，但是解析出来后会被合并，只会存在一个</a:t>
            </a:r>
            <a:r>
              <a:rPr lang="en-US" altLang="zh-CN" b="1" dirty="0"/>
              <a:t>html</a:t>
            </a:r>
            <a:r>
              <a:rPr lang="zh-CN" altLang="en-US" b="1" dirty="0"/>
              <a:t>、</a:t>
            </a:r>
            <a:r>
              <a:rPr lang="en-US" altLang="zh-CN" b="1" dirty="0"/>
              <a:t>head</a:t>
            </a:r>
            <a:r>
              <a:rPr lang="zh-CN" altLang="en-US" b="1" dirty="0"/>
              <a:t>、</a:t>
            </a:r>
            <a:r>
              <a:rPr lang="en-US" altLang="zh-CN" b="1" dirty="0"/>
              <a:t>body</a:t>
            </a:r>
            <a:r>
              <a:rPr lang="zh-CN" altLang="en-US" b="1" dirty="0"/>
              <a:t>标签对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E4DBBD-02BE-1107-873B-374345FA98F0}"/>
              </a:ext>
            </a:extLst>
          </p:cNvPr>
          <p:cNvSpPr txBox="1"/>
          <p:nvPr/>
        </p:nvSpPr>
        <p:spPr>
          <a:xfrm>
            <a:off x="137651" y="1789471"/>
            <a:ext cx="3519948" cy="46782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zh-C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"body1"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body1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"body2"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body2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"body3"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body3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被追加在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后面，并且不会存在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等标签 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zh-CN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"body1"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body1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"body2"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body2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"body3"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body3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1D4859-DC46-ED70-F8BB-645CE5442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542" y="1946787"/>
            <a:ext cx="3307367" cy="10745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3B1128-C0D4-3514-6668-DDA0AACE3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852" y="1789471"/>
            <a:ext cx="4601497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1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蓝色屏幕的截图&#10;&#10;描述已自动生成">
            <a:extLst>
              <a:ext uri="{FF2B5EF4-FFF2-40B4-BE49-F238E27FC236}">
                <a16:creationId xmlns:a16="http://schemas.microsoft.com/office/drawing/2014/main" id="{EF65999A-853B-1372-C9B7-F3AA7834CA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什么是 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DOCTYPE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， 有何作用？</a:t>
            </a: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音频 24">
            <a:hlinkClick r:id="" action="ppaction://media"/>
            <a:extLst>
              <a:ext uri="{FF2B5EF4-FFF2-40B4-BE49-F238E27FC236}">
                <a16:creationId xmlns:a16="http://schemas.microsoft.com/office/drawing/2014/main" id="{36C27262-5882-E1EE-F463-48B35FB7DC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64457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29"/>
    </mc:Choice>
    <mc:Fallback>
      <p:transition spd="slow" advTm="87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-22364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3200" dirty="0"/>
              <a:t>什么是 </a:t>
            </a:r>
            <a:r>
              <a:rPr lang="en-US" altLang="zh-CN" sz="3200" dirty="0"/>
              <a:t>DOCTYPE</a:t>
            </a:r>
            <a:r>
              <a:rPr lang="zh-CN" altLang="en-US" sz="3200" dirty="0"/>
              <a:t>， 有何作用？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C9A46-57AB-E412-2E96-622AB9757659}"/>
              </a:ext>
            </a:extLst>
          </p:cNvPr>
          <p:cNvSpPr txBox="1"/>
          <p:nvPr/>
        </p:nvSpPr>
        <p:spPr>
          <a:xfrm>
            <a:off x="3111906" y="805979"/>
            <a:ext cx="5968181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HTML4</a:t>
            </a:r>
            <a:r>
              <a:rPr lang="zh-CN" altLang="en-US" b="1" dirty="0">
                <a:solidFill>
                  <a:schemeClr val="accent1"/>
                </a:solidFill>
              </a:rPr>
              <a:t>声明方式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73C9D7-66EF-4F89-1A14-64084F555E88}"/>
              </a:ext>
            </a:extLst>
          </p:cNvPr>
          <p:cNvSpPr txBox="1"/>
          <p:nvPr/>
        </p:nvSpPr>
        <p:spPr>
          <a:xfrm>
            <a:off x="3111905" y="3214369"/>
            <a:ext cx="5968181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HTML5</a:t>
            </a:r>
            <a:r>
              <a:rPr lang="zh-CN" altLang="en-US" b="1" dirty="0">
                <a:solidFill>
                  <a:schemeClr val="accent1"/>
                </a:solidFill>
              </a:rPr>
              <a:t>声明方式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D974D6-BEF9-CE89-3E42-FC82FE505D4B}"/>
              </a:ext>
            </a:extLst>
          </p:cNvPr>
          <p:cNvSpPr txBox="1"/>
          <p:nvPr/>
        </p:nvSpPr>
        <p:spPr>
          <a:xfrm>
            <a:off x="3111904" y="5421792"/>
            <a:ext cx="5968181" cy="1123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DTD</a:t>
            </a:r>
            <a:r>
              <a:rPr lang="zh-CN" altLang="en-US" b="1" dirty="0">
                <a:solidFill>
                  <a:schemeClr val="accent1"/>
                </a:solidFill>
              </a:rPr>
              <a:t>简单了解下：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https://tools.city/q-and-a/igty8zve</a:t>
            </a:r>
          </a:p>
        </p:txBody>
      </p:sp>
      <p:pic>
        <p:nvPicPr>
          <p:cNvPr id="5" name="图片 4" descr="屏幕上显示着紫色的截图&#10;&#10;描述已自动生成">
            <a:extLst>
              <a:ext uri="{FF2B5EF4-FFF2-40B4-BE49-F238E27FC236}">
                <a16:creationId xmlns:a16="http://schemas.microsoft.com/office/drawing/2014/main" id="{9A40A17E-470C-2E11-FEF3-CC46CF26E6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06" y="1451223"/>
            <a:ext cx="6109673" cy="1863861"/>
          </a:xfrm>
          <a:prstGeom prst="rect">
            <a:avLst/>
          </a:prstGeom>
        </p:spPr>
      </p:pic>
      <p:pic>
        <p:nvPicPr>
          <p:cNvPr id="9" name="图片 8" descr="电子设备的屏幕&#10;&#10;描述已自动生成">
            <a:extLst>
              <a:ext uri="{FF2B5EF4-FFF2-40B4-BE49-F238E27FC236}">
                <a16:creationId xmlns:a16="http://schemas.microsoft.com/office/drawing/2014/main" id="{B295782A-14AE-B3CA-C83B-1C363793C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07" y="3836654"/>
            <a:ext cx="6109673" cy="1718543"/>
          </a:xfrm>
          <a:prstGeom prst="rect">
            <a:avLst/>
          </a:prstGeom>
        </p:spPr>
      </p:pic>
      <p:pic>
        <p:nvPicPr>
          <p:cNvPr id="12" name="音频 11">
            <a:hlinkClick r:id="" action="ppaction://media"/>
            <a:extLst>
              <a:ext uri="{FF2B5EF4-FFF2-40B4-BE49-F238E27FC236}">
                <a16:creationId xmlns:a16="http://schemas.microsoft.com/office/drawing/2014/main" id="{33A7F181-C5FE-83C8-A47C-4A3AFFEB7E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92210832"/>
      </p:ext>
    </p:extLst>
  </p:cSld>
  <p:clrMapOvr>
    <a:masterClrMapping/>
  </p:clrMapOvr>
  <p:transition spd="slow" advTm="778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6" grpId="0" animBg="1"/>
      <p:bldP spid="7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302</TotalTime>
  <Words>536</Words>
  <Application>Microsoft Office PowerPoint</Application>
  <PresentationFormat>宽屏</PresentationFormat>
  <Paragraphs>47</Paragraphs>
  <Slides>5</Slides>
  <Notes>4</Notes>
  <HiddenSlides>3</HiddenSlides>
  <MMClips>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等线</vt:lpstr>
      <vt:lpstr>等线 Light</vt:lpstr>
      <vt:lpstr>仿宋</vt:lpstr>
      <vt:lpstr>Arial</vt:lpstr>
      <vt:lpstr>Calibri</vt:lpstr>
      <vt:lpstr>Calibri Light</vt:lpstr>
      <vt:lpstr>Consolas</vt:lpstr>
      <vt:lpstr>Wingdings</vt:lpstr>
      <vt:lpstr>Wingdings 2</vt:lpstr>
      <vt:lpstr>HDOfficeLightV0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中华 张</dc:creator>
  <cp:lastModifiedBy>中华 张</cp:lastModifiedBy>
  <cp:revision>40</cp:revision>
  <dcterms:created xsi:type="dcterms:W3CDTF">2023-08-18T15:16:34Z</dcterms:created>
  <dcterms:modified xsi:type="dcterms:W3CDTF">2023-08-23T14:54:44Z</dcterms:modified>
</cp:coreProperties>
</file>