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C3EA72-7A73-4EF2-A28A-2E6EBAB28EBC}">
          <p14:sldIdLst>
            <p14:sldId id="258"/>
            <p14:sldId id="259"/>
            <p14:sldId id="260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7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41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2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8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1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8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5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7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9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1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8/27/2023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86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FB2834-B0F0-80C6-C2DF-3500357F8CF5}"/>
              </a:ext>
            </a:extLst>
          </p:cNvPr>
          <p:cNvSpPr txBox="1"/>
          <p:nvPr/>
        </p:nvSpPr>
        <p:spPr>
          <a:xfrm flipH="1">
            <a:off x="2554020" y="2413337"/>
            <a:ext cx="708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gradFill>
                  <a:gsLst>
                    <a:gs pos="51000">
                      <a:srgbClr val="0070C0"/>
                    </a:gs>
                    <a:gs pos="0">
                      <a:srgbClr val="92D050"/>
                    </a:gs>
                    <a:gs pos="100000">
                      <a:srgbClr val="7030A0"/>
                    </a:gs>
                  </a:gsLst>
                  <a:lin ang="0" scaled="0"/>
                </a:gradFill>
                <a:latin typeface="仿宋" panose="02010609060101010101" pitchFamily="49" charset="-122"/>
                <a:ea typeface="仿宋" panose="02010609060101010101" pitchFamily="49" charset="-122"/>
              </a:rPr>
              <a:t>从软件开发入门前端</a:t>
            </a:r>
          </a:p>
        </p:txBody>
      </p:sp>
      <p:pic>
        <p:nvPicPr>
          <p:cNvPr id="7" name="音频 6">
            <a:hlinkClick r:id="" action="ppaction://media"/>
            <a:extLst>
              <a:ext uri="{FF2B5EF4-FFF2-40B4-BE49-F238E27FC236}">
                <a16:creationId xmlns:a16="http://schemas.microsoft.com/office/drawing/2014/main" id="{EE6C9468-75B4-C01C-6796-2F6453E3A6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75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80"/>
    </mc:Choice>
    <mc:Fallback>
      <p:transition spd="slow" advTm="46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4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AAF0220-D4AF-6839-D872-7D442EF8F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45" y="1928079"/>
            <a:ext cx="10923639" cy="1500921"/>
          </a:xfrm>
          <a:prstGeom prst="rect">
            <a:avLst/>
          </a:prstGeom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67C1FD6D-1EA1-BF3A-9386-B92BC9FCDCEB}"/>
              </a:ext>
            </a:extLst>
          </p:cNvPr>
          <p:cNvSpPr/>
          <p:nvPr/>
        </p:nvSpPr>
        <p:spPr>
          <a:xfrm rot="5400000">
            <a:off x="6833420" y="-752169"/>
            <a:ext cx="712838" cy="9257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scene3d>
              <a:camera prst="orthographicFront">
                <a:rot lat="0" lon="540000" rev="0"/>
              </a:camera>
              <a:lightRig rig="threePt" dir="t"/>
            </a:scene3d>
          </a:bodyPr>
          <a:lstStyle/>
          <a:p>
            <a:pPr algn="ctr"/>
            <a:r>
              <a:rPr lang="zh-CN" altLang="en-US" dirty="0"/>
              <a:t>开发人员能够触及到流程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307B15AA-2725-A6BF-614F-4A6F1DBF8D0D}"/>
              </a:ext>
            </a:extLst>
          </p:cNvPr>
          <p:cNvSpPr/>
          <p:nvPr/>
        </p:nvSpPr>
        <p:spPr>
          <a:xfrm rot="5400000">
            <a:off x="5983421" y="1681808"/>
            <a:ext cx="712838" cy="4389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scene3d>
              <a:camera prst="orthographicFront">
                <a:rot lat="0" lon="540000" rev="0"/>
              </a:camera>
              <a:lightRig rig="threePt" dir="t"/>
            </a:scene3d>
          </a:bodyPr>
          <a:lstStyle/>
          <a:p>
            <a:pPr algn="ctr"/>
            <a:r>
              <a:rPr lang="zh-CN" altLang="en-US" dirty="0"/>
              <a:t>开发人员重点参与流程</a:t>
            </a:r>
          </a:p>
        </p:txBody>
      </p:sp>
      <p:pic>
        <p:nvPicPr>
          <p:cNvPr id="17" name="音频 16">
            <a:hlinkClick r:id="" action="ppaction://media"/>
            <a:extLst>
              <a:ext uri="{FF2B5EF4-FFF2-40B4-BE49-F238E27FC236}">
                <a16:creationId xmlns:a16="http://schemas.microsoft.com/office/drawing/2014/main" id="{289D4E75-5F70-FD32-1598-7637E975B19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667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01"/>
    </mc:Choice>
    <mc:Fallback>
      <p:transition spd="slow" advTm="12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5" presetClass="emph" presetSubtype="0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3" grpId="0" animBg="1"/>
      <p:bldP spid="13" grpId="1" animBg="1"/>
      <p:bldP spid="14" grpId="0" animBg="1"/>
      <p:bldP spid="14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6B8B14-64C4-E7A9-53B2-0C76A6DB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8" y="638356"/>
            <a:ext cx="11002297" cy="5738603"/>
          </a:xfrm>
          <a:prstGeom prst="rect">
            <a:avLst/>
          </a:prstGeom>
        </p:spPr>
      </p:pic>
      <p:pic>
        <p:nvPicPr>
          <p:cNvPr id="7" name="音频 6">
            <a:hlinkClick r:id="" action="ppaction://media"/>
            <a:extLst>
              <a:ext uri="{FF2B5EF4-FFF2-40B4-BE49-F238E27FC236}">
                <a16:creationId xmlns:a16="http://schemas.microsoft.com/office/drawing/2014/main" id="{28086DE0-629A-53F9-8A79-52F58C4D46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2738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87"/>
    </mc:Choice>
    <mc:Fallback>
      <p:transition spd="slow" advTm="6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DD26443-B028-BB99-C043-926892219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78476"/>
              </p:ext>
            </p:extLst>
          </p:nvPr>
        </p:nvGraphicFramePr>
        <p:xfrm>
          <a:off x="-17366" y="1189703"/>
          <a:ext cx="12226731" cy="505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2001606" imgH="4907485" progId="Excel.Sheet.12">
                  <p:embed/>
                </p:oleObj>
              </mc:Choice>
              <mc:Fallback>
                <p:oleObj name="Worksheet" r:id="rId4" imgW="12001606" imgH="49074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7366" y="1189703"/>
                        <a:ext cx="12226731" cy="505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D02CFD7-BEAF-B9C4-3E8C-DC5A31E4B2EB}"/>
              </a:ext>
            </a:extLst>
          </p:cNvPr>
          <p:cNvSpPr txBox="1"/>
          <p:nvPr/>
        </p:nvSpPr>
        <p:spPr>
          <a:xfrm flipH="1">
            <a:off x="2318046" y="0"/>
            <a:ext cx="708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gradFill>
                  <a:gsLst>
                    <a:gs pos="51000">
                      <a:srgbClr val="0070C0"/>
                    </a:gs>
                    <a:gs pos="0">
                      <a:srgbClr val="92D050"/>
                    </a:gs>
                    <a:gs pos="100000">
                      <a:srgbClr val="7030A0"/>
                    </a:gs>
                  </a:gsLst>
                  <a:lin ang="0" scaled="0"/>
                </a:gradFill>
                <a:latin typeface="仿宋" panose="02010609060101010101" pitchFamily="49" charset="-122"/>
                <a:ea typeface="仿宋" panose="02010609060101010101" pitchFamily="49" charset="-122"/>
              </a:rPr>
              <a:t>前端知识图谱</a:t>
            </a:r>
          </a:p>
        </p:txBody>
      </p:sp>
      <p:pic>
        <p:nvPicPr>
          <p:cNvPr id="10" name="音频 9">
            <a:hlinkClick r:id="" action="ppaction://media"/>
            <a:extLst>
              <a:ext uri="{FF2B5EF4-FFF2-40B4-BE49-F238E27FC236}">
                <a16:creationId xmlns:a16="http://schemas.microsoft.com/office/drawing/2014/main" id="{DF3D93DF-7D79-5C25-8152-1D0CCC1F7C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267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44"/>
    </mc:Choice>
    <mc:Fallback>
      <p:transition spd="slow" advTm="74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FB2834-B0F0-80C6-C2DF-3500357F8CF5}"/>
              </a:ext>
            </a:extLst>
          </p:cNvPr>
          <p:cNvSpPr txBox="1"/>
          <p:nvPr/>
        </p:nvSpPr>
        <p:spPr>
          <a:xfrm flipH="1">
            <a:off x="698090" y="496046"/>
            <a:ext cx="10943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gradFill>
                  <a:gsLst>
                    <a:gs pos="51000">
                      <a:srgbClr val="0070C0"/>
                    </a:gs>
                    <a:gs pos="0">
                      <a:srgbClr val="92D050"/>
                    </a:gs>
                    <a:gs pos="100000">
                      <a:srgbClr val="7030A0"/>
                    </a:gs>
                  </a:gsLst>
                  <a:lin ang="0" scaled="0"/>
                </a:gradFill>
                <a:latin typeface="仿宋" panose="02010609060101010101" pitchFamily="49" charset="-122"/>
                <a:ea typeface="仿宋" panose="02010609060101010101" pitchFamily="49" charset="-122"/>
              </a:rPr>
              <a:t>前端是一个特别能卷的岗位，也是技能偏多、更新较快的岗位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4530F5-29F5-2CDB-6350-573C9841D923}"/>
              </a:ext>
            </a:extLst>
          </p:cNvPr>
          <p:cNvSpPr txBox="1"/>
          <p:nvPr/>
        </p:nvSpPr>
        <p:spPr>
          <a:xfrm flipH="1">
            <a:off x="624348" y="3273658"/>
            <a:ext cx="10943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gradFill>
                  <a:gsLst>
                    <a:gs pos="51000">
                      <a:srgbClr val="0070C0"/>
                    </a:gs>
                    <a:gs pos="0">
                      <a:srgbClr val="92D050"/>
                    </a:gs>
                    <a:gs pos="100000">
                      <a:srgbClr val="7030A0"/>
                    </a:gs>
                  </a:gsLst>
                  <a:lin ang="0" scaled="0"/>
                </a:gradFill>
                <a:latin typeface="仿宋" panose="02010609060101010101" pitchFamily="49" charset="-122"/>
                <a:ea typeface="仿宋" panose="02010609060101010101" pitchFamily="49" charset="-122"/>
              </a:rPr>
              <a:t>在应用开发里面，无论全端、还是全栈，前端人员都可以</a:t>
            </a:r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3DD961E4-D607-D1F6-60C7-8DAEA8D05E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495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28"/>
    </mc:Choice>
    <mc:Fallback>
      <p:transition spd="slow" advTm="194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4" presetClass="emph" presetSubtype="0" repeatCount="1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16667E-7 2.59259E-6 L 4.16667E-7 -0.07222 " pathEditMode="relative" rAng="0" ptsTypes="AA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34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1.11022E-16 L 0 -0.07222 " pathEditMode="relative" rAng="0" ptsTypes="AA">
                                      <p:cBhvr>
                                        <p:cTn id="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/>
      <p:bldP spid="4" grpId="1"/>
      <p:bldP spid="2" grpId="0"/>
      <p:bldP spid="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82</TotalTime>
  <Words>56</Words>
  <Application>Microsoft Office PowerPoint</Application>
  <PresentationFormat>宽屏</PresentationFormat>
  <Paragraphs>6</Paragraphs>
  <Slides>5</Slides>
  <Notes>0</Notes>
  <HiddenSlides>0</HiddenSlides>
  <MMClips>5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仿宋</vt:lpstr>
      <vt:lpstr>Arial</vt:lpstr>
      <vt:lpstr>Tw Cen MT</vt:lpstr>
      <vt:lpstr>电路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中华 张</dc:creator>
  <cp:lastModifiedBy>中华 张</cp:lastModifiedBy>
  <cp:revision>46</cp:revision>
  <dcterms:created xsi:type="dcterms:W3CDTF">2023-08-27T02:12:05Z</dcterms:created>
  <dcterms:modified xsi:type="dcterms:W3CDTF">2023-08-27T03:34:38Z</dcterms:modified>
</cp:coreProperties>
</file>