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92" d="100"/>
          <a:sy n="92" d="100"/>
        </p:scale>
        <p:origin x="1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DB242FA-1CBE-4921-BA22-3B5B5BD237B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7185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227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80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15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EB593F-E600-4E8C-9952-7111453EFA45}"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B242FA-1CBE-4921-BA22-3B5B5BD237B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9566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344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EB593F-E600-4E8C-9952-7111453EFA45}"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B242FA-1CBE-4921-BA22-3B5B5BD237B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6463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EB593F-E600-4E8C-9952-7111453EFA45}"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B242FA-1CBE-4921-BA22-3B5B5BD237B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697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EB593F-E600-4E8C-9952-7111453EFA45}"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B242FA-1CBE-4921-BA22-3B5B5BD237B8}" type="slidenum">
              <a:rPr lang="en-US" smtClean="0"/>
              <a:t>‹#›</a:t>
            </a:fld>
            <a:endParaRPr lang="en-US"/>
          </a:p>
        </p:txBody>
      </p:sp>
    </p:spTree>
    <p:extLst>
      <p:ext uri="{BB962C8B-B14F-4D97-AF65-F5344CB8AC3E}">
        <p14:creationId xmlns:p14="http://schemas.microsoft.com/office/powerpoint/2010/main" val="1489411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665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1EB593F-E600-4E8C-9952-7111453EFA45}" type="datetimeFigureOut">
              <a:rPr lang="en-US" smtClean="0"/>
              <a:t>10/11/2023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DB242FA-1CBE-4921-BA22-3B5B5BD237B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6026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1EB593F-E600-4E8C-9952-7111453EFA45}" type="datetimeFigureOut">
              <a:rPr lang="en-US" smtClean="0"/>
              <a:t>10/11/2023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B242FA-1CBE-4921-BA22-3B5B5BD237B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534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0854-8321-B33E-758C-1C28A9023C4B}"/>
              </a:ext>
            </a:extLst>
          </p:cNvPr>
          <p:cNvSpPr>
            <a:spLocks noGrp="1"/>
          </p:cNvSpPr>
          <p:nvPr>
            <p:ph type="ctrTitle"/>
          </p:nvPr>
        </p:nvSpPr>
        <p:spPr/>
        <p:txBody>
          <a:bodyPr>
            <a:normAutofit/>
          </a:bodyPr>
          <a:lstStyle/>
          <a:p>
            <a:r>
              <a:rPr lang="en-US" sz="7200" b="1" dirty="0"/>
              <a:t>ROC Company analysis</a:t>
            </a:r>
          </a:p>
        </p:txBody>
      </p:sp>
      <p:sp>
        <p:nvSpPr>
          <p:cNvPr id="3" name="Subtitle 2">
            <a:extLst>
              <a:ext uri="{FF2B5EF4-FFF2-40B4-BE49-F238E27FC236}">
                <a16:creationId xmlns:a16="http://schemas.microsoft.com/office/drawing/2014/main" id="{DECD7A08-02F5-A0C2-EB20-7A2FFA41E27A}"/>
              </a:ext>
            </a:extLst>
          </p:cNvPr>
          <p:cNvSpPr>
            <a:spLocks noGrp="1"/>
          </p:cNvSpPr>
          <p:nvPr>
            <p:ph type="subTitle" idx="1"/>
          </p:nvPr>
        </p:nvSpPr>
        <p:spPr/>
        <p:txBody>
          <a:bodyPr>
            <a:normAutofit/>
          </a:bodyPr>
          <a:lstStyle/>
          <a:p>
            <a:r>
              <a:rPr lang="en-US" sz="4400" b="1" dirty="0"/>
              <a:t>Model analysis</a:t>
            </a:r>
          </a:p>
        </p:txBody>
      </p:sp>
    </p:spTree>
    <p:extLst>
      <p:ext uri="{BB962C8B-B14F-4D97-AF65-F5344CB8AC3E}">
        <p14:creationId xmlns:p14="http://schemas.microsoft.com/office/powerpoint/2010/main" val="2056728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A4AB-EBE1-C966-5D42-7AEBD2C68B0B}"/>
              </a:ext>
            </a:extLst>
          </p:cNvPr>
          <p:cNvSpPr>
            <a:spLocks noGrp="1"/>
          </p:cNvSpPr>
          <p:nvPr>
            <p:ph type="title"/>
          </p:nvPr>
        </p:nvSpPr>
        <p:spPr/>
        <p:txBody>
          <a:bodyPr/>
          <a:lstStyle/>
          <a:p>
            <a:r>
              <a:rPr lang="en-US" b="1" dirty="0"/>
              <a:t>ROC curve visualization</a:t>
            </a:r>
          </a:p>
        </p:txBody>
      </p:sp>
      <p:sp>
        <p:nvSpPr>
          <p:cNvPr id="3" name="Content Placeholder 2">
            <a:extLst>
              <a:ext uri="{FF2B5EF4-FFF2-40B4-BE49-F238E27FC236}">
                <a16:creationId xmlns:a16="http://schemas.microsoft.com/office/drawing/2014/main" id="{D894E50B-1C2A-A998-C4CA-6645FBECA8BB}"/>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Calculate TPR and FPR: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For a range of classification threshold values (e.g., from 0 to 1), calculate the corresponding TPR and FPR.</a:t>
            </a:r>
          </a:p>
          <a:p>
            <a:pPr marL="742950" lvl="1" indent="-285750" algn="l">
              <a:buFont typeface="+mj-lt"/>
              <a:buAutoNum type="arabicPeriod"/>
            </a:pPr>
            <a:r>
              <a:rPr lang="en-US" b="0" i="0" dirty="0">
                <a:solidFill>
                  <a:srgbClr val="374151"/>
                </a:solidFill>
                <a:effectLst/>
                <a:latin typeface="Söhne"/>
              </a:rPr>
              <a:t>The TPR is calculated as TP / (TP + FN), where TP is the number of true positives and FN is the number of false negatives.</a:t>
            </a:r>
          </a:p>
          <a:p>
            <a:pPr marL="742950" lvl="1" indent="-285750" algn="l">
              <a:buFont typeface="+mj-lt"/>
              <a:buAutoNum type="arabicPeriod"/>
            </a:pPr>
            <a:r>
              <a:rPr lang="en-US" b="0" i="0" dirty="0">
                <a:solidFill>
                  <a:srgbClr val="374151"/>
                </a:solidFill>
                <a:effectLst/>
                <a:latin typeface="Söhne"/>
              </a:rPr>
              <a:t>The FPR is calculated as FP / (FP + TN), where FP is the number of false positives and TN is the number of true negatives.</a:t>
            </a:r>
          </a:p>
          <a:p>
            <a:pPr algn="l">
              <a:buFont typeface="+mj-lt"/>
              <a:buAutoNum type="arabicPeriod"/>
            </a:pPr>
            <a:r>
              <a:rPr lang="en-US" b="1" i="0" dirty="0">
                <a:solidFill>
                  <a:srgbClr val="374151"/>
                </a:solidFill>
                <a:effectLst/>
                <a:latin typeface="Söhne"/>
              </a:rPr>
              <a:t>Plot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the calculated TPR on the y-axis and the FPR on the x-axis.</a:t>
            </a:r>
          </a:p>
          <a:p>
            <a:pPr marL="742950" lvl="1" indent="-285750" algn="l">
              <a:buFont typeface="+mj-lt"/>
              <a:buAutoNum type="arabicPeriod"/>
            </a:pPr>
            <a:r>
              <a:rPr lang="en-US" b="0" i="0" dirty="0">
                <a:solidFill>
                  <a:srgbClr val="374151"/>
                </a:solidFill>
                <a:effectLst/>
                <a:latin typeface="Söhne"/>
              </a:rPr>
              <a:t>The ROC curve will be a line that connects these points, showing how the TPR and FPR change as the classification threshold varies.</a:t>
            </a:r>
          </a:p>
          <a:p>
            <a:pPr algn="l">
              <a:buFont typeface="+mj-lt"/>
              <a:buAutoNum type="arabicPeriod"/>
            </a:pPr>
            <a:r>
              <a:rPr lang="en-US" b="1" i="0" dirty="0">
                <a:solidFill>
                  <a:srgbClr val="374151"/>
                </a:solidFill>
                <a:effectLst/>
                <a:latin typeface="Söhne"/>
              </a:rPr>
              <a:t>Include the Diagonal Line: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Plot a diagonal line from (0, 0) to (1, 1). This line represents the performance of a random classifier, and the ROC curve should ideally be above this line.</a:t>
            </a:r>
          </a:p>
          <a:p>
            <a:pPr algn="l">
              <a:buFont typeface="+mj-lt"/>
              <a:buAutoNum type="arabicPeriod"/>
            </a:pPr>
            <a:r>
              <a:rPr lang="en-US" b="1" i="0" dirty="0">
                <a:solidFill>
                  <a:srgbClr val="374151"/>
                </a:solidFill>
                <a:effectLst/>
                <a:latin typeface="Söhne"/>
              </a:rPr>
              <a:t>Label Key Points: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Label key points on the ROC curve, such as the point where TPR equals 1 and FPR equals 0 (the top-left corner), and the point at the intersection of the ROC curve and the diagonal line.</a:t>
            </a:r>
          </a:p>
          <a:p>
            <a:endParaRPr lang="en-US" dirty="0"/>
          </a:p>
        </p:txBody>
      </p:sp>
    </p:spTree>
    <p:extLst>
      <p:ext uri="{BB962C8B-B14F-4D97-AF65-F5344CB8AC3E}">
        <p14:creationId xmlns:p14="http://schemas.microsoft.com/office/powerpoint/2010/main" val="374847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2DE70-F3D0-5484-1B7F-B2C8D2DF9274}"/>
              </a:ext>
            </a:extLst>
          </p:cNvPr>
          <p:cNvSpPr txBox="1"/>
          <p:nvPr/>
        </p:nvSpPr>
        <p:spPr>
          <a:xfrm>
            <a:off x="540327" y="133004"/>
            <a:ext cx="11330248"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Calculate and Display AUC:</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Calculate the area under the ROC curve (AUC) to quantify the overall performance of the classification model. The AUC represents the probability that the model ranks a randomly chosen positive instance higher than a randomly chosen negative instance.</a:t>
            </a:r>
          </a:p>
          <a:p>
            <a:pPr marL="742950" lvl="1" indent="-285750" algn="l">
              <a:buFont typeface="+mj-lt"/>
              <a:buAutoNum type="arabicPeriod"/>
            </a:pPr>
            <a:r>
              <a:rPr lang="en-US" b="0" i="0" dirty="0">
                <a:solidFill>
                  <a:srgbClr val="374151"/>
                </a:solidFill>
                <a:effectLst/>
                <a:latin typeface="Söhne"/>
              </a:rPr>
              <a:t>Display the AUC value on the ROC curve plot.</a:t>
            </a:r>
          </a:p>
          <a:p>
            <a:pPr algn="l">
              <a:buFont typeface="+mj-lt"/>
              <a:buAutoNum type="arabicPeriod"/>
            </a:pPr>
            <a:r>
              <a:rPr lang="en-US" b="1" i="0" dirty="0">
                <a:solidFill>
                  <a:srgbClr val="374151"/>
                </a:solidFill>
                <a:effectLst/>
                <a:latin typeface="Söhne"/>
              </a:rPr>
              <a:t>Visualize the ROC Curve: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You can use various plotting libraries, such as Matplotlib in Python, to create the ROC curve plot.</a:t>
            </a:r>
          </a:p>
          <a:p>
            <a:endParaRPr lang="en-US" dirty="0"/>
          </a:p>
        </p:txBody>
      </p:sp>
      <p:pic>
        <p:nvPicPr>
          <p:cNvPr id="6" name="Picture 5">
            <a:extLst>
              <a:ext uri="{FF2B5EF4-FFF2-40B4-BE49-F238E27FC236}">
                <a16:creationId xmlns:a16="http://schemas.microsoft.com/office/drawing/2014/main" id="{78605624-7BF6-DE4B-3161-64A06849A88F}"/>
              </a:ext>
            </a:extLst>
          </p:cNvPr>
          <p:cNvPicPr>
            <a:picLocks noChangeAspect="1"/>
          </p:cNvPicPr>
          <p:nvPr/>
        </p:nvPicPr>
        <p:blipFill rotWithShape="1">
          <a:blip r:embed="rId2"/>
          <a:srcRect t="6346"/>
          <a:stretch/>
        </p:blipFill>
        <p:spPr>
          <a:xfrm>
            <a:off x="1986742" y="2202110"/>
            <a:ext cx="9883833" cy="6109920"/>
          </a:xfrm>
          <a:prstGeom prst="rect">
            <a:avLst/>
          </a:prstGeom>
        </p:spPr>
      </p:pic>
    </p:spTree>
    <p:extLst>
      <p:ext uri="{BB962C8B-B14F-4D97-AF65-F5344CB8AC3E}">
        <p14:creationId xmlns:p14="http://schemas.microsoft.com/office/powerpoint/2010/main" val="81736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C44D-7C6F-0F4C-9317-7CF9EE3DF25F}"/>
              </a:ext>
            </a:extLst>
          </p:cNvPr>
          <p:cNvSpPr>
            <a:spLocks noGrp="1"/>
          </p:cNvSpPr>
          <p:nvPr>
            <p:ph type="title"/>
          </p:nvPr>
        </p:nvSpPr>
        <p:spPr/>
        <p:txBody>
          <a:bodyPr/>
          <a:lstStyle/>
          <a:p>
            <a:r>
              <a:rPr lang="en-US" b="1" dirty="0"/>
              <a:t>Model performance </a:t>
            </a:r>
          </a:p>
        </p:txBody>
      </p:sp>
      <p:sp>
        <p:nvSpPr>
          <p:cNvPr id="3" name="Content Placeholder 2">
            <a:extLst>
              <a:ext uri="{FF2B5EF4-FFF2-40B4-BE49-F238E27FC236}">
                <a16:creationId xmlns:a16="http://schemas.microsoft.com/office/drawing/2014/main" id="{43488C02-A5E6-5808-8993-2E7B317B36EA}"/>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Söhne"/>
              </a:rPr>
              <a:t>Model performance refers to how well a machine learning or statistical model performs in making predictions or classifications. It's a critical aspect of assessing the quality and effectiveness of a model for a particular task. Evaluating model performance is essential to determine if the model meets the requirements and objectives of a given project. There are various metrics and techniques used to measure and assess model performance, depending on the type of problem (classification, regression, clustering, etc.). Here are some common aspects and methods for evaluating model performance:</a:t>
            </a:r>
          </a:p>
          <a:p>
            <a:pPr algn="l">
              <a:buFont typeface="+mj-lt"/>
              <a:buAutoNum type="arabicPeriod"/>
            </a:pPr>
            <a:r>
              <a:rPr lang="en-US" b="1" i="0" dirty="0">
                <a:solidFill>
                  <a:srgbClr val="374151"/>
                </a:solidFill>
                <a:effectLst/>
                <a:latin typeface="Söhne"/>
              </a:rPr>
              <a:t>Accuracy:</a:t>
            </a:r>
            <a:r>
              <a:rPr lang="en-US" b="0" i="0" dirty="0">
                <a:solidFill>
                  <a:srgbClr val="374151"/>
                </a:solidFill>
                <a:effectLst/>
                <a:latin typeface="Söhne"/>
              </a:rPr>
              <a:t> Accuracy is a simple and commonly used metric for classification problems. It measures the proportion of correctly predicted instances out of the total number of instances. However, accuracy may not be suitable for imbalanced datasets.</a:t>
            </a:r>
          </a:p>
          <a:p>
            <a:pPr algn="l">
              <a:buFont typeface="+mj-lt"/>
              <a:buAutoNum type="arabicPeriod"/>
            </a:pPr>
            <a:r>
              <a:rPr lang="en-US" b="1" i="0" dirty="0">
                <a:solidFill>
                  <a:srgbClr val="374151"/>
                </a:solidFill>
                <a:effectLst/>
                <a:latin typeface="Söhne"/>
              </a:rPr>
              <a:t>Precision and Recall:</a:t>
            </a:r>
            <a:r>
              <a:rPr lang="en-US" b="0" i="0" dirty="0">
                <a:solidFill>
                  <a:srgbClr val="374151"/>
                </a:solidFill>
                <a:effectLst/>
                <a:latin typeface="Söhne"/>
              </a:rPr>
              <a:t> Precision measures the accuracy of positive predictions, while recall (sensitivity) measures the model's ability to identify all relevant instances. These metrics are particularly important in situations where false positives or false negatives have different implications.</a:t>
            </a:r>
          </a:p>
          <a:p>
            <a:endParaRPr lang="en-US" dirty="0"/>
          </a:p>
        </p:txBody>
      </p:sp>
    </p:spTree>
    <p:extLst>
      <p:ext uri="{BB962C8B-B14F-4D97-AF65-F5344CB8AC3E}">
        <p14:creationId xmlns:p14="http://schemas.microsoft.com/office/powerpoint/2010/main" val="85510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6327-2533-BC1B-9CD8-2FAA1F4CC147}"/>
              </a:ext>
            </a:extLst>
          </p:cNvPr>
          <p:cNvSpPr>
            <a:spLocks noGrp="1"/>
          </p:cNvSpPr>
          <p:nvPr>
            <p:ph type="title"/>
          </p:nvPr>
        </p:nvSpPr>
        <p:spPr/>
        <p:txBody>
          <a:bodyPr/>
          <a:lstStyle/>
          <a:p>
            <a:r>
              <a:rPr lang="en-US" b="1" dirty="0"/>
              <a:t>Recommendations</a:t>
            </a:r>
          </a:p>
        </p:txBody>
      </p:sp>
      <p:sp>
        <p:nvSpPr>
          <p:cNvPr id="3" name="Content Placeholder 2">
            <a:extLst>
              <a:ext uri="{FF2B5EF4-FFF2-40B4-BE49-F238E27FC236}">
                <a16:creationId xmlns:a16="http://schemas.microsoft.com/office/drawing/2014/main" id="{7199C317-2A9C-B731-6FA8-390EDE7B5370}"/>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Understand the Basics:</a:t>
            </a:r>
            <a:r>
              <a:rPr lang="en-US" b="0" i="0" dirty="0">
                <a:solidFill>
                  <a:srgbClr val="374151"/>
                </a:solidFill>
                <a:effectLst/>
                <a:latin typeface="Söhne"/>
              </a:rPr>
              <a:t> Before diving into ROC curve analysis, ensure you have a strong understanding of the fundamentals, including what TPR, FPR, and AUC represent.</a:t>
            </a:r>
          </a:p>
          <a:p>
            <a:pPr algn="l">
              <a:buFont typeface="+mj-lt"/>
              <a:buAutoNum type="arabicPeriod"/>
            </a:pPr>
            <a:r>
              <a:rPr lang="en-US" b="1" i="0" dirty="0">
                <a:solidFill>
                  <a:srgbClr val="374151"/>
                </a:solidFill>
                <a:effectLst/>
                <a:latin typeface="Söhne"/>
              </a:rPr>
              <a:t>Choose an Appropriate Threshold:</a:t>
            </a:r>
            <a:r>
              <a:rPr lang="en-US" b="0" i="0" dirty="0">
                <a:solidFill>
                  <a:srgbClr val="374151"/>
                </a:solidFill>
                <a:effectLst/>
                <a:latin typeface="Söhne"/>
              </a:rPr>
              <a:t> ROC curves are generated by varying the classification threshold. Select a threshold that aligns with your specific objectives. A lower threshold may emphasize recall (sensitivity), while a higher threshold may prioritize precision.</a:t>
            </a:r>
          </a:p>
          <a:p>
            <a:pPr algn="l">
              <a:buFont typeface="+mj-lt"/>
              <a:buAutoNum type="arabicPeriod"/>
            </a:pPr>
            <a:r>
              <a:rPr lang="en-US" b="1" i="0" dirty="0">
                <a:solidFill>
                  <a:srgbClr val="374151"/>
                </a:solidFill>
                <a:effectLst/>
                <a:latin typeface="Söhne"/>
              </a:rPr>
              <a:t>Know Your Problem Type:</a:t>
            </a:r>
            <a:r>
              <a:rPr lang="en-US" b="0" i="0" dirty="0">
                <a:solidFill>
                  <a:srgbClr val="374151"/>
                </a:solidFill>
                <a:effectLst/>
                <a:latin typeface="Söhne"/>
              </a:rPr>
              <a:t> Be aware of the type of classification problem you're dealing with (binary or multiclass), as ROC curves are typically used for binary classification.</a:t>
            </a:r>
          </a:p>
          <a:p>
            <a:pPr algn="l">
              <a:buFont typeface="+mj-lt"/>
              <a:buAutoNum type="arabicPeriod"/>
            </a:pPr>
            <a:r>
              <a:rPr lang="en-US" b="1" i="0" dirty="0">
                <a:solidFill>
                  <a:srgbClr val="374151"/>
                </a:solidFill>
                <a:effectLst/>
                <a:latin typeface="Söhne"/>
              </a:rPr>
              <a:t>Evaluate AUC:</a:t>
            </a:r>
            <a:r>
              <a:rPr lang="en-US" b="0" i="0" dirty="0">
                <a:solidFill>
                  <a:srgbClr val="374151"/>
                </a:solidFill>
                <a:effectLst/>
                <a:latin typeface="Söhne"/>
              </a:rPr>
              <a:t> The Area Under the ROC Curve (AUC) is a summary measure of the overall model performance. AUC values closer to 1 indicate better performance, while 0.5 represents random guessing.</a:t>
            </a:r>
          </a:p>
          <a:p>
            <a:endParaRPr lang="en-US" dirty="0"/>
          </a:p>
        </p:txBody>
      </p:sp>
    </p:spTree>
    <p:extLst>
      <p:ext uri="{BB962C8B-B14F-4D97-AF65-F5344CB8AC3E}">
        <p14:creationId xmlns:p14="http://schemas.microsoft.com/office/powerpoint/2010/main" val="3275733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D600-8391-F2E8-A2E3-4F2D63DEEF84}"/>
              </a:ext>
            </a:extLst>
          </p:cNvPr>
          <p:cNvSpPr>
            <a:spLocks noGrp="1"/>
          </p:cNvSpPr>
          <p:nvPr>
            <p:ph type="title"/>
          </p:nvPr>
        </p:nvSpPr>
        <p:spPr/>
        <p:txBody>
          <a:bodyPr/>
          <a:lstStyle/>
          <a:p>
            <a:r>
              <a:rPr lang="en-US" b="1" dirty="0"/>
              <a:t>Future steps</a:t>
            </a:r>
          </a:p>
        </p:txBody>
      </p:sp>
      <p:sp>
        <p:nvSpPr>
          <p:cNvPr id="3" name="Content Placeholder 2">
            <a:extLst>
              <a:ext uri="{FF2B5EF4-FFF2-40B4-BE49-F238E27FC236}">
                <a16:creationId xmlns:a16="http://schemas.microsoft.com/office/drawing/2014/main" id="{6FA0FD67-F582-E988-2E96-5F267C4C7A6C}"/>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Tune Hyperparameters:</a:t>
            </a:r>
            <a:r>
              <a:rPr lang="en-US" b="0" i="0" dirty="0">
                <a:solidFill>
                  <a:srgbClr val="374151"/>
                </a:solidFill>
                <a:effectLst/>
                <a:latin typeface="Söhne"/>
              </a:rPr>
              <a:t> If you haven't already, consider fine-tuning the hyperparameters of your model to potentially improve its performance. Hyperparameters, such as learning rates, regularization strengths, and the number of layers in a neural network, can significantly impact a model's performance.</a:t>
            </a:r>
          </a:p>
          <a:p>
            <a:pPr algn="l">
              <a:buFont typeface="+mj-lt"/>
              <a:buAutoNum type="arabicPeriod"/>
            </a:pPr>
            <a:r>
              <a:rPr lang="en-US" b="1" i="0" dirty="0">
                <a:solidFill>
                  <a:srgbClr val="374151"/>
                </a:solidFill>
                <a:effectLst/>
                <a:latin typeface="Söhne"/>
              </a:rPr>
              <a:t>Feature Engineering:</a:t>
            </a:r>
            <a:r>
              <a:rPr lang="en-US" b="0" i="0" dirty="0">
                <a:solidFill>
                  <a:srgbClr val="374151"/>
                </a:solidFill>
                <a:effectLst/>
                <a:latin typeface="Söhne"/>
              </a:rPr>
              <a:t> Evaluate the feature set used for training the model. Consider whether adding, removing, or transforming features can enhance model performance. Feature engineering can be an iterative process.</a:t>
            </a:r>
          </a:p>
          <a:p>
            <a:pPr algn="l">
              <a:buFont typeface="+mj-lt"/>
              <a:buAutoNum type="arabicPeriod"/>
            </a:pPr>
            <a:r>
              <a:rPr lang="en-US" b="1" i="0" dirty="0">
                <a:solidFill>
                  <a:srgbClr val="374151"/>
                </a:solidFill>
                <a:effectLst/>
                <a:latin typeface="Söhne"/>
              </a:rPr>
              <a:t>Ensemble Methods:</a:t>
            </a:r>
            <a:r>
              <a:rPr lang="en-US" b="0" i="0" dirty="0">
                <a:solidFill>
                  <a:srgbClr val="374151"/>
                </a:solidFill>
                <a:effectLst/>
                <a:latin typeface="Söhne"/>
              </a:rPr>
              <a:t> Explore the use of ensemble techniques like Random Forests, Gradient Boosting, or stacking. Ensemble models often combine the strengths of multiple base models to improve overall performance.</a:t>
            </a:r>
          </a:p>
          <a:p>
            <a:pPr algn="l">
              <a:buFont typeface="+mj-lt"/>
              <a:buAutoNum type="arabicPeriod"/>
            </a:pPr>
            <a:r>
              <a:rPr lang="en-US" b="1" i="0" dirty="0">
                <a:solidFill>
                  <a:srgbClr val="374151"/>
                </a:solidFill>
                <a:effectLst/>
                <a:latin typeface="Söhne"/>
              </a:rPr>
              <a:t>Data Augmentation:</a:t>
            </a:r>
            <a:r>
              <a:rPr lang="en-US" b="0" i="0" dirty="0">
                <a:solidFill>
                  <a:srgbClr val="374151"/>
                </a:solidFill>
                <a:effectLst/>
                <a:latin typeface="Söhne"/>
              </a:rPr>
              <a:t> In the case of image or text data, data augmentation techniques can help increase the amount of training data and improve model generalization.</a:t>
            </a:r>
          </a:p>
          <a:p>
            <a:endParaRPr lang="en-US" dirty="0"/>
          </a:p>
        </p:txBody>
      </p:sp>
    </p:spTree>
    <p:extLst>
      <p:ext uri="{BB962C8B-B14F-4D97-AF65-F5344CB8AC3E}">
        <p14:creationId xmlns:p14="http://schemas.microsoft.com/office/powerpoint/2010/main" val="140891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C191-9C67-CC5F-87D6-310DB4829140}"/>
              </a:ext>
            </a:extLst>
          </p:cNvPr>
          <p:cNvSpPr>
            <a:spLocks noGrp="1"/>
          </p:cNvSpPr>
          <p:nvPr>
            <p:ph type="title"/>
          </p:nvPr>
        </p:nvSpPr>
        <p:spPr/>
        <p:txBody>
          <a:bodyPr/>
          <a:lstStyle/>
          <a:p>
            <a:r>
              <a:rPr lang="en-US" b="1" dirty="0"/>
              <a:t>Conclusion </a:t>
            </a:r>
          </a:p>
        </p:txBody>
      </p:sp>
      <p:sp>
        <p:nvSpPr>
          <p:cNvPr id="3" name="Content Placeholder 2">
            <a:extLst>
              <a:ext uri="{FF2B5EF4-FFF2-40B4-BE49-F238E27FC236}">
                <a16:creationId xmlns:a16="http://schemas.microsoft.com/office/drawing/2014/main" id="{4151F45C-5F44-32D9-A617-DF4AC2423CB0}"/>
              </a:ext>
            </a:extLst>
          </p:cNvPr>
          <p:cNvSpPr>
            <a:spLocks noGrp="1"/>
          </p:cNvSpPr>
          <p:nvPr>
            <p:ph idx="1"/>
          </p:nvPr>
        </p:nvSpPr>
        <p:spPr/>
        <p:txBody>
          <a:bodyPr/>
          <a:lstStyle/>
          <a:p>
            <a:r>
              <a:rPr lang="en-US" b="0" i="0" dirty="0">
                <a:solidFill>
                  <a:srgbClr val="374151"/>
                </a:solidFill>
                <a:effectLst/>
                <a:latin typeface="Söhne"/>
              </a:rPr>
              <a:t>In conclusion, evaluating and optimizing the performance of a classification model using ROC curves is a crucial step in the machine learning process. ROC curves provide valuable insights into how well a model can distinguish between positive and negative classes across different threshold values. The key takeaways from this discussion include:</a:t>
            </a:r>
            <a:endParaRPr lang="en-US" dirty="0"/>
          </a:p>
        </p:txBody>
      </p:sp>
    </p:spTree>
    <p:extLst>
      <p:ext uri="{BB962C8B-B14F-4D97-AF65-F5344CB8AC3E}">
        <p14:creationId xmlns:p14="http://schemas.microsoft.com/office/powerpoint/2010/main" val="24674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D73F-A02A-E015-961B-76B605FEEC69}"/>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E6C038AB-0531-26A3-32AB-E53EB6D605C1}"/>
              </a:ext>
            </a:extLst>
          </p:cNvPr>
          <p:cNvSpPr>
            <a:spLocks noGrp="1"/>
          </p:cNvSpPr>
          <p:nvPr>
            <p:ph idx="1"/>
          </p:nvPr>
        </p:nvSpPr>
        <p:spPr/>
        <p:txBody>
          <a:bodyPr>
            <a:normAutofit/>
          </a:bodyPr>
          <a:lstStyle/>
          <a:p>
            <a:r>
              <a:rPr lang="en-US" b="0" i="0" dirty="0">
                <a:solidFill>
                  <a:srgbClr val="374151"/>
                </a:solidFill>
                <a:effectLst/>
                <a:latin typeface="Söhne"/>
              </a:rPr>
              <a:t>The Receiver Operating Characteristic (ROC) curve is a graphical tool and evaluation metric used in the field of machine learning and statistics to assess the performance of binary classification models. It is a fundamental component of model evaluation, providing a visual representation of how well a model can distinguish between two classes, typically a positive class (e.g., disease presence) and a negative class (e.g., disease absence). </a:t>
            </a:r>
            <a:r>
              <a:rPr lang="en-US" b="0" i="0">
                <a:solidFill>
                  <a:srgbClr val="374151"/>
                </a:solidFill>
                <a:effectLst/>
                <a:latin typeface="Söhne"/>
              </a:rPr>
              <a:t>The ROC curve is an essential concept for understanding the trade-off between a model's ability to correctly identify true positives (sensitivity) and its tendency to make false-positive errors (1 - specificity) across different classification thresholds.</a:t>
            </a:r>
            <a:endParaRPr lang="en-US" dirty="0"/>
          </a:p>
        </p:txBody>
      </p:sp>
    </p:spTree>
    <p:extLst>
      <p:ext uri="{BB962C8B-B14F-4D97-AF65-F5344CB8AC3E}">
        <p14:creationId xmlns:p14="http://schemas.microsoft.com/office/powerpoint/2010/main" val="4050996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3F0-C4B5-81F6-EABE-AD0BA08CDE40}"/>
              </a:ext>
            </a:extLst>
          </p:cNvPr>
          <p:cNvSpPr>
            <a:spLocks noGrp="1"/>
          </p:cNvSpPr>
          <p:nvPr>
            <p:ph type="title"/>
          </p:nvPr>
        </p:nvSpPr>
        <p:spPr/>
        <p:txBody>
          <a:bodyPr/>
          <a:lstStyle/>
          <a:p>
            <a:r>
              <a:rPr lang="en-US" b="1" dirty="0"/>
              <a:t>Dataset overview  </a:t>
            </a:r>
          </a:p>
        </p:txBody>
      </p:sp>
      <p:sp>
        <p:nvSpPr>
          <p:cNvPr id="3" name="Content Placeholder 2">
            <a:extLst>
              <a:ext uri="{FF2B5EF4-FFF2-40B4-BE49-F238E27FC236}">
                <a16:creationId xmlns:a16="http://schemas.microsoft.com/office/drawing/2014/main" id="{A08020BB-05DC-D0A1-2BD3-3EC374903EAB}"/>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Data Points or Observations:</a:t>
            </a:r>
            <a:r>
              <a:rPr lang="en-US" b="0" i="0" dirty="0">
                <a:solidFill>
                  <a:srgbClr val="374151"/>
                </a:solidFill>
                <a:effectLst/>
                <a:latin typeface="Söhne"/>
              </a:rPr>
              <a:t> These are individual items or records. For example, in a dataset of sales transactions, each sale is a data point.</a:t>
            </a:r>
          </a:p>
          <a:p>
            <a:pPr algn="l">
              <a:buFont typeface="+mj-lt"/>
              <a:buAutoNum type="arabicPeriod"/>
            </a:pPr>
            <a:r>
              <a:rPr lang="en-US" b="1" i="0" dirty="0">
                <a:solidFill>
                  <a:srgbClr val="374151"/>
                </a:solidFill>
                <a:effectLst/>
                <a:latin typeface="Söhne"/>
              </a:rPr>
              <a:t>Attributes or Features:</a:t>
            </a:r>
            <a:r>
              <a:rPr lang="en-US" b="0" i="0" dirty="0">
                <a:solidFill>
                  <a:srgbClr val="374151"/>
                </a:solidFill>
                <a:effectLst/>
                <a:latin typeface="Söhne"/>
              </a:rPr>
              <a:t> These are the characteristics or properties of each data point. In a dataset of people, attributes could include age, gender, income, etc.</a:t>
            </a:r>
          </a:p>
          <a:p>
            <a:pPr algn="l">
              <a:buFont typeface="+mj-lt"/>
              <a:buAutoNum type="arabicPeriod"/>
            </a:pPr>
            <a:r>
              <a:rPr lang="en-US" b="1" i="0" dirty="0">
                <a:solidFill>
                  <a:srgbClr val="374151"/>
                </a:solidFill>
                <a:effectLst/>
                <a:latin typeface="Söhne"/>
              </a:rPr>
              <a:t>Values:</a:t>
            </a:r>
            <a:r>
              <a:rPr lang="en-US" b="0" i="0" dirty="0">
                <a:solidFill>
                  <a:srgbClr val="374151"/>
                </a:solidFill>
                <a:effectLst/>
                <a:latin typeface="Söhne"/>
              </a:rPr>
              <a:t> Each data point's attributes have associated values. For instance, the age of a person, the price of a product, or the temperature on a specific date.</a:t>
            </a:r>
          </a:p>
          <a:p>
            <a:pPr algn="l">
              <a:buFont typeface="+mj-lt"/>
              <a:buAutoNum type="arabicPeriod"/>
            </a:pPr>
            <a:r>
              <a:rPr lang="en-US" b="1" i="0" dirty="0">
                <a:solidFill>
                  <a:srgbClr val="374151"/>
                </a:solidFill>
                <a:effectLst/>
                <a:latin typeface="Söhne"/>
              </a:rPr>
              <a:t>Structure:</a:t>
            </a:r>
            <a:r>
              <a:rPr lang="en-US" b="0" i="0" dirty="0">
                <a:solidFill>
                  <a:srgbClr val="374151"/>
                </a:solidFill>
                <a:effectLst/>
                <a:latin typeface="Söhne"/>
              </a:rPr>
              <a:t> Datasets have a specific structure. Some datasets are tabular, like spreadsheets, while others may be organized differently, such as text data, images, time series, or graphs.</a:t>
            </a:r>
          </a:p>
          <a:p>
            <a:pPr algn="l">
              <a:buFont typeface="+mj-lt"/>
              <a:buAutoNum type="arabicPeriod"/>
            </a:pPr>
            <a:r>
              <a:rPr lang="en-US" b="1" i="0" dirty="0">
                <a:solidFill>
                  <a:srgbClr val="374151"/>
                </a:solidFill>
                <a:effectLst/>
                <a:latin typeface="Söhne"/>
              </a:rPr>
              <a:t>Metadata:</a:t>
            </a:r>
            <a:r>
              <a:rPr lang="en-US" b="0" i="0" dirty="0">
                <a:solidFill>
                  <a:srgbClr val="374151"/>
                </a:solidFill>
                <a:effectLst/>
                <a:latin typeface="Söhne"/>
              </a:rPr>
              <a:t> Information about the dataset itself, including the source, collection method, and a description of the attributes, is often included. This metadata is crucial for understanding and using the data effectively.</a:t>
            </a:r>
          </a:p>
          <a:p>
            <a:endParaRPr lang="en-US" dirty="0"/>
          </a:p>
        </p:txBody>
      </p:sp>
    </p:spTree>
    <p:extLst>
      <p:ext uri="{BB962C8B-B14F-4D97-AF65-F5344CB8AC3E}">
        <p14:creationId xmlns:p14="http://schemas.microsoft.com/office/powerpoint/2010/main" val="281368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128C-FFB2-6024-9B1A-908634A7CB53}"/>
              </a:ext>
            </a:extLst>
          </p:cNvPr>
          <p:cNvSpPr>
            <a:spLocks noGrp="1"/>
          </p:cNvSpPr>
          <p:nvPr>
            <p:ph type="title"/>
          </p:nvPr>
        </p:nvSpPr>
        <p:spPr/>
        <p:txBody>
          <a:bodyPr/>
          <a:lstStyle/>
          <a:p>
            <a:r>
              <a:rPr lang="en-US" b="1" dirty="0"/>
              <a:t>Classification problem</a:t>
            </a:r>
          </a:p>
        </p:txBody>
      </p:sp>
      <p:sp>
        <p:nvSpPr>
          <p:cNvPr id="3" name="Content Placeholder 2">
            <a:extLst>
              <a:ext uri="{FF2B5EF4-FFF2-40B4-BE49-F238E27FC236}">
                <a16:creationId xmlns:a16="http://schemas.microsoft.com/office/drawing/2014/main" id="{8829764C-B35B-13DB-D1DD-688404FC47B0}"/>
              </a:ext>
            </a:extLst>
          </p:cNvPr>
          <p:cNvSpPr>
            <a:spLocks noGrp="1"/>
          </p:cNvSpPr>
          <p:nvPr>
            <p:ph idx="1"/>
          </p:nvPr>
        </p:nvSpPr>
        <p:spPr/>
        <p:txBody>
          <a:bodyPr>
            <a:normAutofit fontScale="85000" lnSpcReduction="10000"/>
          </a:bodyPr>
          <a:lstStyle/>
          <a:p>
            <a:r>
              <a:rPr lang="en-US" b="1" i="0" dirty="0">
                <a:effectLst/>
                <a:latin typeface="Söhne"/>
              </a:rPr>
              <a:t>Classes or Categories:</a:t>
            </a:r>
            <a:r>
              <a:rPr lang="en-US" b="0" i="0" dirty="0">
                <a:solidFill>
                  <a:srgbClr val="374151"/>
                </a:solidFill>
                <a:effectLst/>
                <a:latin typeface="Söhne"/>
              </a:rPr>
              <a:t> Classification problems involve multiple classes or categories that data points can be assigned to. For example, classifying emails as spam or not spam, identifying different species of flowers, or classifying images as cats or dogs.</a:t>
            </a:r>
          </a:p>
          <a:p>
            <a:r>
              <a:rPr lang="en-US" b="1" i="0" dirty="0">
                <a:effectLst/>
                <a:latin typeface="Söhne"/>
              </a:rPr>
              <a:t>Labeled Training Data:</a:t>
            </a:r>
            <a:r>
              <a:rPr lang="en-US" b="0" i="0" dirty="0">
                <a:solidFill>
                  <a:srgbClr val="374151"/>
                </a:solidFill>
                <a:effectLst/>
                <a:latin typeface="Söhne"/>
              </a:rPr>
              <a:t> In supervised classification, a training dataset is used to teach the algorithm how to make predictions. Each data point in the training dataset is labeled with its correct class.</a:t>
            </a:r>
          </a:p>
          <a:p>
            <a:r>
              <a:rPr lang="en-US" b="1" i="0" dirty="0">
                <a:effectLst/>
                <a:latin typeface="Söhne"/>
              </a:rPr>
              <a:t>Predictive Model:</a:t>
            </a:r>
            <a:r>
              <a:rPr lang="en-US" b="0" i="0" dirty="0">
                <a:solidFill>
                  <a:srgbClr val="374151"/>
                </a:solidFill>
                <a:effectLst/>
                <a:latin typeface="Söhne"/>
              </a:rPr>
              <a:t> The goal of a classification problem is to build a predictive model that can generalize from the training data to make accurate predictions on new, unseen data points.</a:t>
            </a:r>
          </a:p>
          <a:p>
            <a:r>
              <a:rPr lang="en-US" b="1" i="0" dirty="0">
                <a:effectLst/>
                <a:latin typeface="Söhne"/>
              </a:rPr>
              <a:t>Performance Metrics:</a:t>
            </a:r>
            <a:r>
              <a:rPr lang="en-US" b="0" i="0" dirty="0">
                <a:solidFill>
                  <a:srgbClr val="374151"/>
                </a:solidFill>
                <a:effectLst/>
                <a:latin typeface="Söhne"/>
              </a:rPr>
              <a:t> Classification models are evaluated using various metrics such as accuracy, precision, recall, F1-score, and ROC-AUC, depending on the specific problem and class distribution.</a:t>
            </a:r>
          </a:p>
          <a:p>
            <a:endParaRPr lang="en-US" b="0" i="0" dirty="0">
              <a:solidFill>
                <a:srgbClr val="374151"/>
              </a:solidFill>
              <a:effectLst/>
              <a:latin typeface="Söhne"/>
            </a:endParaRPr>
          </a:p>
          <a:p>
            <a:endParaRPr lang="en-US" dirty="0">
              <a:solidFill>
                <a:srgbClr val="374151"/>
              </a:solidFill>
              <a:latin typeface="Söhne"/>
            </a:endParaRPr>
          </a:p>
          <a:p>
            <a:endParaRPr lang="en-US" dirty="0">
              <a:solidFill>
                <a:srgbClr val="374151"/>
              </a:solidFill>
              <a:latin typeface="Söhne"/>
            </a:endParaRPr>
          </a:p>
          <a:p>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01337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FB5DD-8E7B-05D5-A67A-BD6DC140FF1F}"/>
              </a:ext>
            </a:extLst>
          </p:cNvPr>
          <p:cNvSpPr>
            <a:spLocks noGrp="1"/>
          </p:cNvSpPr>
          <p:nvPr>
            <p:ph type="title"/>
          </p:nvPr>
        </p:nvSpPr>
        <p:spPr/>
        <p:txBody>
          <a:bodyPr/>
          <a:lstStyle/>
          <a:p>
            <a:r>
              <a:rPr lang="en-US" b="1" dirty="0"/>
              <a:t>Data preprocessing</a:t>
            </a:r>
          </a:p>
        </p:txBody>
      </p:sp>
      <p:sp>
        <p:nvSpPr>
          <p:cNvPr id="3" name="Content Placeholder 2">
            <a:extLst>
              <a:ext uri="{FF2B5EF4-FFF2-40B4-BE49-F238E27FC236}">
                <a16:creationId xmlns:a16="http://schemas.microsoft.com/office/drawing/2014/main" id="{F8CC5997-2404-5679-BEF6-C9857C373B32}"/>
              </a:ext>
            </a:extLst>
          </p:cNvPr>
          <p:cNvSpPr>
            <a:spLocks noGrp="1"/>
          </p:cNvSpPr>
          <p:nvPr>
            <p:ph idx="1"/>
          </p:nvPr>
        </p:nvSpPr>
        <p:spPr/>
        <p:txBody>
          <a:bodyPr>
            <a:normAutofit fontScale="62500" lnSpcReduction="20000"/>
          </a:bodyPr>
          <a:lstStyle/>
          <a:p>
            <a:pPr algn="l">
              <a:buFont typeface="+mj-lt"/>
              <a:buAutoNum type="arabicPeriod"/>
            </a:pPr>
            <a:r>
              <a:rPr lang="en-US" b="1" i="0" dirty="0">
                <a:solidFill>
                  <a:srgbClr val="374151"/>
                </a:solidFill>
                <a:effectLst/>
                <a:latin typeface="Söhne"/>
              </a:rPr>
              <a:t>Data Cleaning: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Handling Missing Values: Identify and deal with missing data, which can be done by imputing missing values or removing records with missing data.</a:t>
            </a:r>
          </a:p>
          <a:p>
            <a:pPr marL="742950" lvl="1" indent="-285750" algn="l">
              <a:buFont typeface="+mj-lt"/>
              <a:buAutoNum type="arabicPeriod"/>
            </a:pPr>
            <a:r>
              <a:rPr lang="en-US" b="0" i="0" dirty="0">
                <a:solidFill>
                  <a:srgbClr val="374151"/>
                </a:solidFill>
                <a:effectLst/>
                <a:latin typeface="Söhne"/>
              </a:rPr>
              <a:t>Outlier Detection and Handling: Identify and address outliers that can skew analysis or modeling results.</a:t>
            </a:r>
          </a:p>
          <a:p>
            <a:pPr marL="742950" lvl="1" indent="-285750" algn="l">
              <a:buFont typeface="+mj-lt"/>
              <a:buAutoNum type="arabicPeriod"/>
            </a:pPr>
            <a:r>
              <a:rPr lang="en-US" b="0" i="0" dirty="0">
                <a:solidFill>
                  <a:srgbClr val="374151"/>
                </a:solidFill>
                <a:effectLst/>
                <a:latin typeface="Söhne"/>
              </a:rPr>
              <a:t>Noise Reduction: Remove or smooth noisy data points to improve the quality of the dataset.</a:t>
            </a:r>
          </a:p>
          <a:p>
            <a:pPr algn="l">
              <a:buFont typeface="+mj-lt"/>
              <a:buAutoNum type="arabicPeriod"/>
            </a:pPr>
            <a:r>
              <a:rPr lang="en-US" b="1" i="0" dirty="0">
                <a:solidFill>
                  <a:srgbClr val="374151"/>
                </a:solidFill>
                <a:effectLst/>
                <a:latin typeface="Söhne"/>
              </a:rPr>
              <a:t>Data Transformation: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Scaling: Standardize or normalize numerical features to have similar scales. Common methods include Min-Max scaling or z-score standardization.</a:t>
            </a:r>
          </a:p>
          <a:p>
            <a:pPr marL="742950" lvl="1" indent="-285750" algn="l">
              <a:buFont typeface="+mj-lt"/>
              <a:buAutoNum type="arabicPeriod"/>
            </a:pPr>
            <a:r>
              <a:rPr lang="en-US" b="0" i="0" dirty="0">
                <a:solidFill>
                  <a:srgbClr val="374151"/>
                </a:solidFill>
                <a:effectLst/>
                <a:latin typeface="Söhne"/>
              </a:rPr>
              <a:t>Encoding Categorical Data: Convert categorical data (text or non-numeric data) into numerical format using techniques like one-hot encoding or label encoding.</a:t>
            </a:r>
          </a:p>
          <a:p>
            <a:pPr marL="742950" lvl="1" indent="-285750" algn="l">
              <a:buFont typeface="+mj-lt"/>
              <a:buAutoNum type="arabicPeriod"/>
            </a:pPr>
            <a:r>
              <a:rPr lang="en-US" b="0" i="0" dirty="0">
                <a:solidFill>
                  <a:srgbClr val="374151"/>
                </a:solidFill>
                <a:effectLst/>
                <a:latin typeface="Söhne"/>
              </a:rPr>
              <a:t>Data Discretization: Group continuous data into discrete bins or categories when necessary.</a:t>
            </a:r>
          </a:p>
          <a:p>
            <a:pPr marL="742950" lvl="1" indent="-285750" algn="l">
              <a:buFont typeface="+mj-lt"/>
              <a:buAutoNum type="arabicPeriod"/>
            </a:pPr>
            <a:r>
              <a:rPr lang="en-US" b="0" i="0" dirty="0">
                <a:solidFill>
                  <a:srgbClr val="374151"/>
                </a:solidFill>
                <a:effectLst/>
                <a:latin typeface="Söhne"/>
              </a:rPr>
              <a:t>Feature Engineering: Create new features or variables that can provide additional information for analysis or modeling.</a:t>
            </a:r>
          </a:p>
          <a:p>
            <a:pPr algn="l">
              <a:buFont typeface="+mj-lt"/>
              <a:buAutoNum type="arabicPeriod"/>
            </a:pPr>
            <a:r>
              <a:rPr lang="en-US" b="1" i="0" dirty="0">
                <a:solidFill>
                  <a:srgbClr val="374151"/>
                </a:solidFill>
                <a:effectLst/>
                <a:latin typeface="Söhne"/>
              </a:rPr>
              <a:t>Data Reduction: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Dimensionality Reduction: Use techniques like Principal Component Analysis (PCA) or t-SNE to reduce the number of features while preserving the most important information.</a:t>
            </a:r>
          </a:p>
          <a:p>
            <a:pPr marL="742950" lvl="1" indent="-285750" algn="l">
              <a:buFont typeface="+mj-lt"/>
              <a:buAutoNum type="arabicPeriod"/>
            </a:pPr>
            <a:r>
              <a:rPr lang="en-US" b="0" i="0" dirty="0">
                <a:solidFill>
                  <a:srgbClr val="374151"/>
                </a:solidFill>
                <a:effectLst/>
                <a:latin typeface="Söhne"/>
              </a:rPr>
              <a:t>Sampling: In some cases, reduce the size of a large dataset for faster processing, especially when building machine learning models.</a:t>
            </a:r>
          </a:p>
          <a:p>
            <a:pPr marL="457200" lvl="1" indent="0" algn="l">
              <a:buNone/>
            </a:pPr>
            <a:endParaRPr lang="en-US" b="0" i="0" dirty="0">
              <a:solidFill>
                <a:srgbClr val="374151"/>
              </a:solidFill>
              <a:effectLst/>
              <a:latin typeface="Söhne"/>
            </a:endParaRPr>
          </a:p>
          <a:p>
            <a:pPr marL="457200" lvl="1" indent="0" algn="l">
              <a:buNone/>
            </a:pPr>
            <a:endParaRPr lang="en-US" b="0" i="0" dirty="0">
              <a:solidFill>
                <a:srgbClr val="374151"/>
              </a:solidFill>
              <a:effectLst/>
              <a:latin typeface="Söhne"/>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26908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F0B4C8-BAB2-27DD-E2CA-F797CD1AE326}"/>
              </a:ext>
            </a:extLst>
          </p:cNvPr>
          <p:cNvSpPr txBox="1"/>
          <p:nvPr/>
        </p:nvSpPr>
        <p:spPr>
          <a:xfrm flipH="1">
            <a:off x="627610" y="648393"/>
            <a:ext cx="10661074" cy="2308324"/>
          </a:xfrm>
          <a:prstGeom prst="rect">
            <a:avLst/>
          </a:prstGeom>
          <a:noFill/>
        </p:spPr>
        <p:txBody>
          <a:bodyPr wrap="square" rtlCol="0">
            <a:spAutoFit/>
          </a:bodyPr>
          <a:lstStyle/>
          <a:p>
            <a:pPr algn="l">
              <a:buFont typeface="+mj-lt"/>
              <a:buAutoNum type="arabicPeriod"/>
            </a:pPr>
            <a:r>
              <a:rPr lang="en-US" b="1" i="0" dirty="0">
                <a:solidFill>
                  <a:srgbClr val="374151"/>
                </a:solidFill>
                <a:effectLst/>
                <a:latin typeface="Söhne"/>
              </a:rPr>
              <a:t>Data Integration: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Merge or combine data from multiple sources into a single dataset, ensuring that the data is consistent and compatible.</a:t>
            </a:r>
          </a:p>
          <a:p>
            <a:pPr algn="l">
              <a:buFont typeface="+mj-lt"/>
              <a:buAutoNum type="arabicPeriod"/>
            </a:pPr>
            <a:r>
              <a:rPr lang="en-US" b="1" i="0" dirty="0">
                <a:solidFill>
                  <a:srgbClr val="374151"/>
                </a:solidFill>
                <a:effectLst/>
                <a:latin typeface="Söhne"/>
              </a:rPr>
              <a:t>Data Formatting: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 that the data is in the appropriate format for the chosen analysis or modeling tools. This may involve converting timestamps, dates, or other data types.</a:t>
            </a:r>
          </a:p>
          <a:p>
            <a:br>
              <a:rPr lang="en-US" dirty="0"/>
            </a:br>
            <a:endParaRPr lang="en-US" dirty="0"/>
          </a:p>
        </p:txBody>
      </p:sp>
      <p:pic>
        <p:nvPicPr>
          <p:cNvPr id="4" name="Picture 3">
            <a:extLst>
              <a:ext uri="{FF2B5EF4-FFF2-40B4-BE49-F238E27FC236}">
                <a16:creationId xmlns:a16="http://schemas.microsoft.com/office/drawing/2014/main" id="{3DD03D8E-C3F5-1AB0-AD1A-FF08E35F4A6E}"/>
              </a:ext>
            </a:extLst>
          </p:cNvPr>
          <p:cNvPicPr>
            <a:picLocks noChangeAspect="1"/>
          </p:cNvPicPr>
          <p:nvPr/>
        </p:nvPicPr>
        <p:blipFill rotWithShape="1">
          <a:blip r:embed="rId2"/>
          <a:srcRect b="11675"/>
          <a:stretch/>
        </p:blipFill>
        <p:spPr>
          <a:xfrm>
            <a:off x="627610" y="2670968"/>
            <a:ext cx="10760826" cy="3330822"/>
          </a:xfrm>
          <a:prstGeom prst="rect">
            <a:avLst/>
          </a:prstGeom>
        </p:spPr>
      </p:pic>
    </p:spTree>
    <p:extLst>
      <p:ext uri="{BB962C8B-B14F-4D97-AF65-F5344CB8AC3E}">
        <p14:creationId xmlns:p14="http://schemas.microsoft.com/office/powerpoint/2010/main" val="147980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C855-1852-4DCC-6CB9-3F028A543D63}"/>
              </a:ext>
            </a:extLst>
          </p:cNvPr>
          <p:cNvSpPr>
            <a:spLocks noGrp="1"/>
          </p:cNvSpPr>
          <p:nvPr>
            <p:ph type="title"/>
          </p:nvPr>
        </p:nvSpPr>
        <p:spPr/>
        <p:txBody>
          <a:bodyPr/>
          <a:lstStyle/>
          <a:p>
            <a:r>
              <a:rPr lang="en-US" b="1" dirty="0"/>
              <a:t>Model Selection </a:t>
            </a:r>
          </a:p>
        </p:txBody>
      </p:sp>
      <p:sp>
        <p:nvSpPr>
          <p:cNvPr id="3" name="Content Placeholder 2">
            <a:extLst>
              <a:ext uri="{FF2B5EF4-FFF2-40B4-BE49-F238E27FC236}">
                <a16:creationId xmlns:a16="http://schemas.microsoft.com/office/drawing/2014/main" id="{984F043D-67C1-FD5A-356C-7D9806776E68}"/>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Model selection is a crucial step in the process of developing machine learning models. It involves choosing the most appropriate algorithm or model architecture for a given problem, dataset, and desired outcomes. Selecting the right model is essential for achieving accurate and effective results. Here are the key steps and considerations in model selection:</a:t>
            </a:r>
          </a:p>
          <a:p>
            <a:pPr algn="l">
              <a:buFont typeface="+mj-lt"/>
              <a:buAutoNum type="arabicPeriod"/>
            </a:pPr>
            <a:r>
              <a:rPr lang="en-US" b="1" i="0" dirty="0">
                <a:solidFill>
                  <a:srgbClr val="374151"/>
                </a:solidFill>
                <a:effectLst/>
                <a:latin typeface="Söhne"/>
              </a:rPr>
              <a:t>Define the Problem and Objectives:</a:t>
            </a:r>
            <a:r>
              <a:rPr lang="en-US" b="0" i="0" dirty="0">
                <a:solidFill>
                  <a:srgbClr val="374151"/>
                </a:solidFill>
                <a:effectLst/>
                <a:latin typeface="Söhne"/>
              </a:rPr>
              <a:t> Begin by clearly defining the problem you want to solve and the specific objectives you aim to achieve. Understand the nature of the problem, whether it's a classification, regression, clustering, or another type of task.</a:t>
            </a:r>
          </a:p>
          <a:p>
            <a:pPr algn="l">
              <a:buFont typeface="+mj-lt"/>
              <a:buAutoNum type="arabicPeriod"/>
            </a:pPr>
            <a:r>
              <a:rPr lang="en-US" b="1" i="0" dirty="0">
                <a:solidFill>
                  <a:srgbClr val="374151"/>
                </a:solidFill>
                <a:effectLst/>
                <a:latin typeface="Söhne"/>
              </a:rPr>
              <a:t>Understand the Data:</a:t>
            </a:r>
            <a:r>
              <a:rPr lang="en-US" b="0" i="0" dirty="0">
                <a:solidFill>
                  <a:srgbClr val="374151"/>
                </a:solidFill>
                <a:effectLst/>
                <a:latin typeface="Söhne"/>
              </a:rPr>
              <a:t> Thoroughly analyze and understand the dataset you are working with. Consider the data type (structured, unstructured, time series, etc.), the size of the dataset, the distribution of data, and any data preprocessing requirements.</a:t>
            </a:r>
          </a:p>
          <a:p>
            <a:pPr algn="l">
              <a:buFont typeface="+mj-lt"/>
              <a:buAutoNum type="arabicPeriod"/>
            </a:pPr>
            <a:r>
              <a:rPr lang="en-US" b="1" i="0" dirty="0">
                <a:solidFill>
                  <a:srgbClr val="374151"/>
                </a:solidFill>
                <a:effectLst/>
                <a:latin typeface="Söhne"/>
              </a:rPr>
              <a:t>Select a Range of Models:</a:t>
            </a:r>
            <a:r>
              <a:rPr lang="en-US" b="0" i="0" dirty="0">
                <a:solidFill>
                  <a:srgbClr val="374151"/>
                </a:solidFill>
                <a:effectLst/>
                <a:latin typeface="Söhne"/>
              </a:rPr>
              <a:t> Identify a range of machine learning models and algorithms that are suitable for the problem at hand. This may involve choosing algorithms for supervised learning (e.g., decision trees, random forests, neural networks), unsupervised learning (e.g., k-means, hierarchical clustering), or other specific tasks</a:t>
            </a:r>
          </a:p>
          <a:p>
            <a:endParaRPr lang="en-US" dirty="0"/>
          </a:p>
        </p:txBody>
      </p:sp>
    </p:spTree>
    <p:extLst>
      <p:ext uri="{BB962C8B-B14F-4D97-AF65-F5344CB8AC3E}">
        <p14:creationId xmlns:p14="http://schemas.microsoft.com/office/powerpoint/2010/main" val="74199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34FC-CE19-5E87-265C-908EE9F18D48}"/>
              </a:ext>
            </a:extLst>
          </p:cNvPr>
          <p:cNvSpPr>
            <a:spLocks noGrp="1"/>
          </p:cNvSpPr>
          <p:nvPr>
            <p:ph type="title"/>
          </p:nvPr>
        </p:nvSpPr>
        <p:spPr/>
        <p:txBody>
          <a:bodyPr/>
          <a:lstStyle/>
          <a:p>
            <a:r>
              <a:rPr lang="en-US" b="1" dirty="0"/>
              <a:t>ROC curve explanation </a:t>
            </a:r>
          </a:p>
        </p:txBody>
      </p:sp>
      <p:sp>
        <p:nvSpPr>
          <p:cNvPr id="3" name="Content Placeholder 2">
            <a:extLst>
              <a:ext uri="{FF2B5EF4-FFF2-40B4-BE49-F238E27FC236}">
                <a16:creationId xmlns:a16="http://schemas.microsoft.com/office/drawing/2014/main" id="{6DD69658-A583-8236-0753-96A21ED6D7C1}"/>
              </a:ext>
            </a:extLst>
          </p:cNvPr>
          <p:cNvSpPr>
            <a:spLocks noGrp="1"/>
          </p:cNvSpPr>
          <p:nvPr>
            <p:ph idx="1"/>
          </p:nvPr>
        </p:nvSpPr>
        <p:spPr/>
        <p:txBody>
          <a:bodyPr>
            <a:normAutofit fontScale="70000" lnSpcReduction="20000"/>
          </a:bodyPr>
          <a:lstStyle/>
          <a:p>
            <a:pPr algn="l"/>
            <a:r>
              <a:rPr lang="en-US" b="0" i="0" dirty="0">
                <a:solidFill>
                  <a:srgbClr val="374151"/>
                </a:solidFill>
                <a:effectLst/>
                <a:latin typeface="Söhne"/>
              </a:rPr>
              <a:t>A Receiver Operating Characteristic (ROC) curve is a graphical representation used to evaluate the performance of a binary classification model. It displays the trade-off between the model's true positive rate (sensitivity) and its false positive rate (1 - specificity) across different classification thresholds. ROC curves are widely used in machine learning and diagnostic medicine to assess the performance of models that distinguish between two classes, such as positive/negative, spam/ham, or disease/healthy.</a:t>
            </a:r>
          </a:p>
          <a:p>
            <a:pPr algn="l"/>
            <a:r>
              <a:rPr lang="en-US" b="0" i="0" dirty="0">
                <a:solidFill>
                  <a:srgbClr val="374151"/>
                </a:solidFill>
                <a:effectLst/>
                <a:latin typeface="Söhne"/>
              </a:rPr>
              <a:t>Here's an explanation of the key components of an ROC curve:</a:t>
            </a:r>
          </a:p>
          <a:p>
            <a:pPr algn="l">
              <a:buFont typeface="Arial" panose="020B0604020202020204" pitchFamily="34" charset="0"/>
              <a:buChar char="•"/>
            </a:pPr>
            <a:r>
              <a:rPr lang="en-US" b="1" i="0" dirty="0">
                <a:solidFill>
                  <a:srgbClr val="374151"/>
                </a:solidFill>
                <a:effectLst/>
                <a:latin typeface="Söhne"/>
              </a:rPr>
              <a:t>True Positive Rate (TPR) or Sensitivity:</a:t>
            </a:r>
            <a:r>
              <a:rPr lang="en-US" b="0" i="0" dirty="0">
                <a:solidFill>
                  <a:srgbClr val="374151"/>
                </a:solidFill>
                <a:effectLst/>
                <a:latin typeface="Söhne"/>
              </a:rPr>
              <a:t> This is the proportion of actual positive instances (class 1) correctly predicted as positive by the model. In medical terms, it's often referred to as "sensitivity" or "recall." Mathematically, TPR = TP / (TP + FN), where TP is the number of true positives (correctly classified positives), and FN is the number of false negatives (positives incorrectly classified as negatives).</a:t>
            </a:r>
          </a:p>
          <a:p>
            <a:pPr algn="l">
              <a:buFont typeface="Arial" panose="020B0604020202020204" pitchFamily="34" charset="0"/>
              <a:buChar char="•"/>
            </a:pPr>
            <a:r>
              <a:rPr lang="en-US" b="1" i="0" dirty="0">
                <a:solidFill>
                  <a:srgbClr val="374151"/>
                </a:solidFill>
                <a:effectLst/>
                <a:latin typeface="Söhne"/>
              </a:rPr>
              <a:t>False Positive Rate (FPR) or 1 - Specificity:</a:t>
            </a:r>
            <a:r>
              <a:rPr lang="en-US" b="0" i="0" dirty="0">
                <a:solidFill>
                  <a:srgbClr val="374151"/>
                </a:solidFill>
                <a:effectLst/>
                <a:latin typeface="Söhne"/>
              </a:rPr>
              <a:t> This is the proportion of actual negative instances (class 0) incorrectly predicted as positive by the model. Mathematically, FPR = FP / (TN + FP), where FP is the number of false positives (negatives incorrectly classified as positives), and TN is the number of true negatives (correctly classified negatives).</a:t>
            </a:r>
          </a:p>
          <a:p>
            <a:endParaRPr lang="en-US" dirty="0"/>
          </a:p>
        </p:txBody>
      </p:sp>
    </p:spTree>
    <p:extLst>
      <p:ext uri="{BB962C8B-B14F-4D97-AF65-F5344CB8AC3E}">
        <p14:creationId xmlns:p14="http://schemas.microsoft.com/office/powerpoint/2010/main" val="4075030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5F58-16C2-9FAE-62D4-A760B3609B4E}"/>
              </a:ext>
            </a:extLst>
          </p:cNvPr>
          <p:cNvSpPr>
            <a:spLocks noGrp="1"/>
          </p:cNvSpPr>
          <p:nvPr>
            <p:ph type="title"/>
          </p:nvPr>
        </p:nvSpPr>
        <p:spPr>
          <a:xfrm>
            <a:off x="838200" y="348499"/>
            <a:ext cx="10515600" cy="1325563"/>
          </a:xfrm>
        </p:spPr>
        <p:txBody>
          <a:bodyPr>
            <a:normAutofit/>
          </a:bodyPr>
          <a:lstStyle/>
          <a:p>
            <a:r>
              <a:rPr lang="en-US" sz="3600" b="1" dirty="0">
                <a:solidFill>
                  <a:srgbClr val="374151"/>
                </a:solidFill>
                <a:latin typeface="Söhne"/>
              </a:rPr>
              <a:t>F</a:t>
            </a:r>
            <a:r>
              <a:rPr lang="en-US" sz="3600" b="1" i="0" dirty="0">
                <a:solidFill>
                  <a:srgbClr val="374151"/>
                </a:solidFill>
                <a:effectLst/>
                <a:latin typeface="Söhne"/>
              </a:rPr>
              <a:t>ew key characteristics of an ROC curve:</a:t>
            </a:r>
            <a:endParaRPr lang="en-US" sz="3600" b="1" dirty="0"/>
          </a:p>
        </p:txBody>
      </p:sp>
      <p:sp>
        <p:nvSpPr>
          <p:cNvPr id="3" name="Content Placeholder 2">
            <a:extLst>
              <a:ext uri="{FF2B5EF4-FFF2-40B4-BE49-F238E27FC236}">
                <a16:creationId xmlns:a16="http://schemas.microsoft.com/office/drawing/2014/main" id="{DBE305A7-4921-C8FF-0EB2-5CD186C87867}"/>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374151"/>
                </a:solidFill>
                <a:effectLst/>
                <a:latin typeface="Söhne"/>
              </a:rPr>
              <a:t>A random classifier:</a:t>
            </a:r>
            <a:r>
              <a:rPr lang="en-US" b="0" i="0" dirty="0">
                <a:solidFill>
                  <a:srgbClr val="374151"/>
                </a:solidFill>
                <a:effectLst/>
                <a:latin typeface="Söhne"/>
              </a:rPr>
              <a:t> A random or purely chance classifier would produce a diagonal line from the bottom left corner to the top right corner, representing a 45-degree line with an area under the curve (AUC) of 0.5.</a:t>
            </a:r>
          </a:p>
          <a:p>
            <a:pPr algn="l">
              <a:buFont typeface="Arial" panose="020B0604020202020204" pitchFamily="34" charset="0"/>
              <a:buChar char="•"/>
            </a:pPr>
            <a:r>
              <a:rPr lang="en-US" b="1" i="0" dirty="0">
                <a:solidFill>
                  <a:srgbClr val="374151"/>
                </a:solidFill>
                <a:effectLst/>
                <a:latin typeface="Söhne"/>
              </a:rPr>
              <a:t>A perfect classifier:</a:t>
            </a:r>
            <a:r>
              <a:rPr lang="en-US" b="0" i="0" dirty="0">
                <a:solidFill>
                  <a:srgbClr val="374151"/>
                </a:solidFill>
                <a:effectLst/>
                <a:latin typeface="Söhne"/>
              </a:rPr>
              <a:t> An ideal classifier would produce an ROC curve that rises vertically along the y-axis (TPR) before moving horizontally along the x-axis (FPR). This perfect classifier would have an AUC of 1.0.</a:t>
            </a:r>
          </a:p>
          <a:p>
            <a:pPr algn="l">
              <a:buFont typeface="Arial" panose="020B0604020202020204" pitchFamily="34" charset="0"/>
              <a:buChar char="•"/>
            </a:pPr>
            <a:r>
              <a:rPr lang="en-US" b="1" i="0" dirty="0">
                <a:solidFill>
                  <a:srgbClr val="374151"/>
                </a:solidFill>
                <a:effectLst/>
                <a:latin typeface="Söhne"/>
              </a:rPr>
              <a:t>Area Under the Curve (AUC):</a:t>
            </a:r>
            <a:r>
              <a:rPr lang="en-US" b="0" i="0" dirty="0">
                <a:solidFill>
                  <a:srgbClr val="374151"/>
                </a:solidFill>
                <a:effectLst/>
                <a:latin typeface="Söhne"/>
              </a:rPr>
              <a:t> The AUC is a scalar value that quantifies the overall performance of the classification model. It represents the probability that the model will rank a randomly chosen positive instance higher than a randomly chosen negative instance. An AUC of 0.5 indicates a random classifier, while an AUC of 1.0 represents a perfect classifier.</a:t>
            </a:r>
          </a:p>
          <a:p>
            <a:endParaRPr lang="en-US" dirty="0"/>
          </a:p>
        </p:txBody>
      </p:sp>
    </p:spTree>
    <p:extLst>
      <p:ext uri="{BB962C8B-B14F-4D97-AF65-F5344CB8AC3E}">
        <p14:creationId xmlns:p14="http://schemas.microsoft.com/office/powerpoint/2010/main" val="174756650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2163</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Söhne</vt:lpstr>
      <vt:lpstr>Gallery</vt:lpstr>
      <vt:lpstr>ROC Company analysis</vt:lpstr>
      <vt:lpstr>Introduction</vt:lpstr>
      <vt:lpstr>Dataset overview  </vt:lpstr>
      <vt:lpstr>Classification problem</vt:lpstr>
      <vt:lpstr>Data preprocessing</vt:lpstr>
      <vt:lpstr>PowerPoint Presentation</vt:lpstr>
      <vt:lpstr>Model Selection </vt:lpstr>
      <vt:lpstr>ROC curve explanation </vt:lpstr>
      <vt:lpstr>Few key characteristics of an ROC curve:</vt:lpstr>
      <vt:lpstr>ROC curve visualization</vt:lpstr>
      <vt:lpstr>PowerPoint Presentation</vt:lpstr>
      <vt:lpstr>Model performance </vt:lpstr>
      <vt:lpstr>Recommendations</vt:lpstr>
      <vt:lpstr>Future steps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 Company analysis</dc:title>
  <dc:creator>Jackie Chan</dc:creator>
  <cp:lastModifiedBy>Jackie Chan</cp:lastModifiedBy>
  <cp:revision>10</cp:revision>
  <dcterms:created xsi:type="dcterms:W3CDTF">2023-10-12T02:49:46Z</dcterms:created>
  <dcterms:modified xsi:type="dcterms:W3CDTF">2023-10-12T06:32:25Z</dcterms:modified>
</cp:coreProperties>
</file>