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7"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3" d="100"/>
          <a:sy n="63" d="100"/>
        </p:scale>
        <p:origin x="80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M" userId="94ff0d5de6e97db0" providerId="LiveId" clId="{3FA86116-12A1-4871-81DC-65236A0F406A}"/>
    <pc:docChg chg="undo custSel addSld delSld modSld sldOrd">
      <pc:chgData name="Hari M" userId="94ff0d5de6e97db0" providerId="LiveId" clId="{3FA86116-12A1-4871-81DC-65236A0F406A}" dt="2023-11-01T10:35:45.916" v="351" actId="14100"/>
      <pc:docMkLst>
        <pc:docMk/>
      </pc:docMkLst>
      <pc:sldChg chg="modSp new del mod">
        <pc:chgData name="Hari M" userId="94ff0d5de6e97db0" providerId="LiveId" clId="{3FA86116-12A1-4871-81DC-65236A0F406A}" dt="2023-11-01T09:44:20.853" v="4" actId="2696"/>
        <pc:sldMkLst>
          <pc:docMk/>
          <pc:sldMk cId="239928579" sldId="257"/>
        </pc:sldMkLst>
        <pc:spChg chg="mod">
          <ac:chgData name="Hari M" userId="94ff0d5de6e97db0" providerId="LiveId" clId="{3FA86116-12A1-4871-81DC-65236A0F406A}" dt="2023-11-01T09:44:01.715" v="3" actId="27636"/>
          <ac:spMkLst>
            <pc:docMk/>
            <pc:sldMk cId="239928579" sldId="257"/>
            <ac:spMk id="2" creationId="{DEA21B6C-57FB-18EA-718A-127EECE1B318}"/>
          </ac:spMkLst>
        </pc:spChg>
      </pc:sldChg>
      <pc:sldChg chg="modSp new mod">
        <pc:chgData name="Hari M" userId="94ff0d5de6e97db0" providerId="LiveId" clId="{3FA86116-12A1-4871-81DC-65236A0F406A}" dt="2023-11-01T09:50:59.820" v="63" actId="255"/>
        <pc:sldMkLst>
          <pc:docMk/>
          <pc:sldMk cId="2016944775" sldId="257"/>
        </pc:sldMkLst>
        <pc:spChg chg="mod">
          <ac:chgData name="Hari M" userId="94ff0d5de6e97db0" providerId="LiveId" clId="{3FA86116-12A1-4871-81DC-65236A0F406A}" dt="2023-11-01T09:50:59.820" v="63" actId="255"/>
          <ac:spMkLst>
            <pc:docMk/>
            <pc:sldMk cId="2016944775" sldId="257"/>
            <ac:spMk id="2" creationId="{AD0B5969-CF4E-3ACE-AE34-0182B281A62A}"/>
          </ac:spMkLst>
        </pc:spChg>
      </pc:sldChg>
      <pc:sldChg chg="del">
        <pc:chgData name="Hari M" userId="94ff0d5de6e97db0" providerId="LiveId" clId="{3FA86116-12A1-4871-81DC-65236A0F406A}" dt="2023-11-01T09:43:52.508" v="0" actId="47"/>
        <pc:sldMkLst>
          <pc:docMk/>
          <pc:sldMk cId="3640123871" sldId="257"/>
        </pc:sldMkLst>
      </pc:sldChg>
      <pc:sldChg chg="modSp new mod">
        <pc:chgData name="Hari M" userId="94ff0d5de6e97db0" providerId="LiveId" clId="{3FA86116-12A1-4871-81DC-65236A0F406A}" dt="2023-11-01T09:51:15.123" v="67" actId="20577"/>
        <pc:sldMkLst>
          <pc:docMk/>
          <pc:sldMk cId="1177794865" sldId="258"/>
        </pc:sldMkLst>
        <pc:spChg chg="mod">
          <ac:chgData name="Hari M" userId="94ff0d5de6e97db0" providerId="LiveId" clId="{3FA86116-12A1-4871-81DC-65236A0F406A}" dt="2023-11-01T09:51:15.123" v="67" actId="20577"/>
          <ac:spMkLst>
            <pc:docMk/>
            <pc:sldMk cId="1177794865" sldId="258"/>
            <ac:spMk id="2" creationId="{ED6B4EE5-E2A3-3091-A09A-12FCC9B862AB}"/>
          </ac:spMkLst>
        </pc:spChg>
      </pc:sldChg>
      <pc:sldChg chg="modSp new mod">
        <pc:chgData name="Hari M" userId="94ff0d5de6e97db0" providerId="LiveId" clId="{3FA86116-12A1-4871-81DC-65236A0F406A}" dt="2023-11-01T10:00:01.430" v="111" actId="113"/>
        <pc:sldMkLst>
          <pc:docMk/>
          <pc:sldMk cId="3576769585" sldId="259"/>
        </pc:sldMkLst>
        <pc:spChg chg="mod">
          <ac:chgData name="Hari M" userId="94ff0d5de6e97db0" providerId="LiveId" clId="{3FA86116-12A1-4871-81DC-65236A0F406A}" dt="2023-11-01T10:00:01.430" v="111" actId="113"/>
          <ac:spMkLst>
            <pc:docMk/>
            <pc:sldMk cId="3576769585" sldId="259"/>
            <ac:spMk id="2" creationId="{D20C1B50-2639-6A19-4D33-1988402A6DCA}"/>
          </ac:spMkLst>
        </pc:spChg>
      </pc:sldChg>
      <pc:sldChg chg="modSp new mod">
        <pc:chgData name="Hari M" userId="94ff0d5de6e97db0" providerId="LiveId" clId="{3FA86116-12A1-4871-81DC-65236A0F406A}" dt="2023-11-01T10:05:09.920" v="149" actId="113"/>
        <pc:sldMkLst>
          <pc:docMk/>
          <pc:sldMk cId="1425665566" sldId="260"/>
        </pc:sldMkLst>
        <pc:spChg chg="mod">
          <ac:chgData name="Hari M" userId="94ff0d5de6e97db0" providerId="LiveId" clId="{3FA86116-12A1-4871-81DC-65236A0F406A}" dt="2023-11-01T10:05:09.920" v="149" actId="113"/>
          <ac:spMkLst>
            <pc:docMk/>
            <pc:sldMk cId="1425665566" sldId="260"/>
            <ac:spMk id="2" creationId="{0A8DC1C1-0A05-B7BB-B095-D7E25C067D21}"/>
          </ac:spMkLst>
        </pc:spChg>
      </pc:sldChg>
      <pc:sldChg chg="modSp new mod ord">
        <pc:chgData name="Hari M" userId="94ff0d5de6e97db0" providerId="LiveId" clId="{3FA86116-12A1-4871-81DC-65236A0F406A}" dt="2023-11-01T10:21:02.379" v="314"/>
        <pc:sldMkLst>
          <pc:docMk/>
          <pc:sldMk cId="2077379253" sldId="261"/>
        </pc:sldMkLst>
        <pc:spChg chg="mod">
          <ac:chgData name="Hari M" userId="94ff0d5de6e97db0" providerId="LiveId" clId="{3FA86116-12A1-4871-81DC-65236A0F406A}" dt="2023-11-01T10:16:35.888" v="310" actId="255"/>
          <ac:spMkLst>
            <pc:docMk/>
            <pc:sldMk cId="2077379253" sldId="261"/>
            <ac:spMk id="2" creationId="{6CC228E0-2990-0C23-D455-29D7C19CD4F4}"/>
          </ac:spMkLst>
        </pc:spChg>
      </pc:sldChg>
      <pc:sldChg chg="modSp new mod">
        <pc:chgData name="Hari M" userId="94ff0d5de6e97db0" providerId="LiveId" clId="{3FA86116-12A1-4871-81DC-65236A0F406A}" dt="2023-11-01T10:16:27.602" v="309" actId="255"/>
        <pc:sldMkLst>
          <pc:docMk/>
          <pc:sldMk cId="3138650625" sldId="262"/>
        </pc:sldMkLst>
        <pc:spChg chg="mod">
          <ac:chgData name="Hari M" userId="94ff0d5de6e97db0" providerId="LiveId" clId="{3FA86116-12A1-4871-81DC-65236A0F406A}" dt="2023-11-01T10:16:27.602" v="309" actId="255"/>
          <ac:spMkLst>
            <pc:docMk/>
            <pc:sldMk cId="3138650625" sldId="262"/>
            <ac:spMk id="2" creationId="{5FDF2CC2-5165-BE1E-E85E-4A8DF282F334}"/>
          </ac:spMkLst>
        </pc:spChg>
      </pc:sldChg>
      <pc:sldChg chg="modSp new mod">
        <pc:chgData name="Hari M" userId="94ff0d5de6e97db0" providerId="LiveId" clId="{3FA86116-12A1-4871-81DC-65236A0F406A}" dt="2023-11-01T10:16:19.886" v="308" actId="20577"/>
        <pc:sldMkLst>
          <pc:docMk/>
          <pc:sldMk cId="2129191929" sldId="263"/>
        </pc:sldMkLst>
        <pc:spChg chg="mod">
          <ac:chgData name="Hari M" userId="94ff0d5de6e97db0" providerId="LiveId" clId="{3FA86116-12A1-4871-81DC-65236A0F406A}" dt="2023-11-01T10:16:19.886" v="308" actId="20577"/>
          <ac:spMkLst>
            <pc:docMk/>
            <pc:sldMk cId="2129191929" sldId="263"/>
            <ac:spMk id="2" creationId="{EAB4F9C1-65A1-2E29-518D-6E8140A5EF1B}"/>
          </ac:spMkLst>
        </pc:spChg>
      </pc:sldChg>
      <pc:sldChg chg="modSp new mod">
        <pc:chgData name="Hari M" userId="94ff0d5de6e97db0" providerId="LiveId" clId="{3FA86116-12A1-4871-81DC-65236A0F406A}" dt="2023-11-01T10:15:44.873" v="299" actId="113"/>
        <pc:sldMkLst>
          <pc:docMk/>
          <pc:sldMk cId="3183943151" sldId="264"/>
        </pc:sldMkLst>
        <pc:spChg chg="mod">
          <ac:chgData name="Hari M" userId="94ff0d5de6e97db0" providerId="LiveId" clId="{3FA86116-12A1-4871-81DC-65236A0F406A}" dt="2023-11-01T10:15:44.873" v="299" actId="113"/>
          <ac:spMkLst>
            <pc:docMk/>
            <pc:sldMk cId="3183943151" sldId="264"/>
            <ac:spMk id="2" creationId="{0906EE0A-493F-5284-3AF3-1F917919974C}"/>
          </ac:spMkLst>
        </pc:spChg>
      </pc:sldChg>
      <pc:sldChg chg="addSp delSp modSp new mod">
        <pc:chgData name="Hari M" userId="94ff0d5de6e97db0" providerId="LiveId" clId="{3FA86116-12A1-4871-81DC-65236A0F406A}" dt="2023-11-01T10:22:45.765" v="330" actId="1076"/>
        <pc:sldMkLst>
          <pc:docMk/>
          <pc:sldMk cId="3172540420" sldId="265"/>
        </pc:sldMkLst>
        <pc:spChg chg="del">
          <ac:chgData name="Hari M" userId="94ff0d5de6e97db0" providerId="LiveId" clId="{3FA86116-12A1-4871-81DC-65236A0F406A}" dt="2023-11-01T10:21:13.484" v="316"/>
          <ac:spMkLst>
            <pc:docMk/>
            <pc:sldMk cId="3172540420" sldId="265"/>
            <ac:spMk id="2" creationId="{F617105A-1562-C51A-1236-4192E3476E57}"/>
          </ac:spMkLst>
        </pc:spChg>
        <pc:spChg chg="add del mod">
          <ac:chgData name="Hari M" userId="94ff0d5de6e97db0" providerId="LiveId" clId="{3FA86116-12A1-4871-81DC-65236A0F406A}" dt="2023-11-01T10:21:28.647" v="317"/>
          <ac:spMkLst>
            <pc:docMk/>
            <pc:sldMk cId="3172540420" sldId="265"/>
            <ac:spMk id="3" creationId="{B4B06B3E-7953-FC60-E955-DC7C5F580B8A}"/>
          </ac:spMkLst>
        </pc:spChg>
        <pc:spChg chg="add del mod">
          <ac:chgData name="Hari M" userId="94ff0d5de6e97db0" providerId="LiveId" clId="{3FA86116-12A1-4871-81DC-65236A0F406A}" dt="2023-11-01T10:22:39.332" v="328" actId="478"/>
          <ac:spMkLst>
            <pc:docMk/>
            <pc:sldMk cId="3172540420" sldId="265"/>
            <ac:spMk id="4" creationId="{0E15C62B-7357-FF79-7268-EC3D4F66B568}"/>
          </ac:spMkLst>
        </pc:spChg>
        <pc:picChg chg="add mod">
          <ac:chgData name="Hari M" userId="94ff0d5de6e97db0" providerId="LiveId" clId="{3FA86116-12A1-4871-81DC-65236A0F406A}" dt="2023-11-01T10:22:42.525" v="329" actId="1076"/>
          <ac:picMkLst>
            <pc:docMk/>
            <pc:sldMk cId="3172540420" sldId="265"/>
            <ac:picMk id="6" creationId="{B3175528-DA33-ACEC-AB13-E8225CA6E404}"/>
          </ac:picMkLst>
        </pc:picChg>
        <pc:picChg chg="add mod">
          <ac:chgData name="Hari M" userId="94ff0d5de6e97db0" providerId="LiveId" clId="{3FA86116-12A1-4871-81DC-65236A0F406A}" dt="2023-11-01T10:22:45.765" v="330" actId="1076"/>
          <ac:picMkLst>
            <pc:docMk/>
            <pc:sldMk cId="3172540420" sldId="265"/>
            <ac:picMk id="8" creationId="{23ECB6CE-B6BC-F182-A2E4-51B8A9F12C02}"/>
          </ac:picMkLst>
        </pc:picChg>
      </pc:sldChg>
      <pc:sldChg chg="addSp modSp new mod">
        <pc:chgData name="Hari M" userId="94ff0d5de6e97db0" providerId="LiveId" clId="{3FA86116-12A1-4871-81DC-65236A0F406A}" dt="2023-11-01T10:34:56.784" v="341" actId="21"/>
        <pc:sldMkLst>
          <pc:docMk/>
          <pc:sldMk cId="939817366" sldId="266"/>
        </pc:sldMkLst>
        <pc:spChg chg="mod">
          <ac:chgData name="Hari M" userId="94ff0d5de6e97db0" providerId="LiveId" clId="{3FA86116-12A1-4871-81DC-65236A0F406A}" dt="2023-11-01T10:34:56.784" v="341" actId="21"/>
          <ac:spMkLst>
            <pc:docMk/>
            <pc:sldMk cId="939817366" sldId="266"/>
            <ac:spMk id="2" creationId="{E6A5E3E0-40F0-9F56-A741-50F1BF5D27A0}"/>
          </ac:spMkLst>
        </pc:spChg>
        <pc:spChg chg="add mod">
          <ac:chgData name="Hari M" userId="94ff0d5de6e97db0" providerId="LiveId" clId="{3FA86116-12A1-4871-81DC-65236A0F406A}" dt="2023-11-01T10:33:42.733" v="334"/>
          <ac:spMkLst>
            <pc:docMk/>
            <pc:sldMk cId="939817366" sldId="266"/>
            <ac:spMk id="3" creationId="{FF762633-D6FE-302E-D17E-62996BD0CC5F}"/>
          </ac:spMkLst>
        </pc:spChg>
      </pc:sldChg>
      <pc:sldChg chg="addSp modSp new mod">
        <pc:chgData name="Hari M" userId="94ff0d5de6e97db0" providerId="LiveId" clId="{3FA86116-12A1-4871-81DC-65236A0F406A}" dt="2023-11-01T10:35:45.916" v="351" actId="14100"/>
        <pc:sldMkLst>
          <pc:docMk/>
          <pc:sldMk cId="3195865149" sldId="267"/>
        </pc:sldMkLst>
        <pc:spChg chg="add mod">
          <ac:chgData name="Hari M" userId="94ff0d5de6e97db0" providerId="LiveId" clId="{3FA86116-12A1-4871-81DC-65236A0F406A}" dt="2023-11-01T10:35:45.916" v="351" actId="14100"/>
          <ac:spMkLst>
            <pc:docMk/>
            <pc:sldMk cId="3195865149" sldId="267"/>
            <ac:spMk id="2" creationId="{371E0158-233F-C3F6-9D58-E9E9319FC78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8D96-C2D2-B022-8591-03B1363D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9749CA-2561-E272-078C-1EBE5613F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492AE6-A7C2-BD7E-1F6C-6908ED442349}"/>
              </a:ext>
            </a:extLst>
          </p:cNvPr>
          <p:cNvSpPr>
            <a:spLocks noGrp="1"/>
          </p:cNvSpPr>
          <p:nvPr>
            <p:ph type="dt" sz="half" idx="10"/>
          </p:nvPr>
        </p:nvSpPr>
        <p:spPr/>
        <p:txBody>
          <a:bodyPr/>
          <a:lstStyle/>
          <a:p>
            <a:fld id="{13ED7430-4AC2-43E2-85E7-D43025D45AFB}" type="datetimeFigureOut">
              <a:rPr lang="en-IN" smtClean="0"/>
              <a:t>01-Nov-2023</a:t>
            </a:fld>
            <a:endParaRPr lang="en-IN"/>
          </a:p>
        </p:txBody>
      </p:sp>
      <p:sp>
        <p:nvSpPr>
          <p:cNvPr id="5" name="Footer Placeholder 4">
            <a:extLst>
              <a:ext uri="{FF2B5EF4-FFF2-40B4-BE49-F238E27FC236}">
                <a16:creationId xmlns:a16="http://schemas.microsoft.com/office/drawing/2014/main" id="{A509242D-ED44-6AD7-297A-8FE1DD6868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C9D6FB-20D7-DBB1-D9B2-37BF7986D8B3}"/>
              </a:ext>
            </a:extLst>
          </p:cNvPr>
          <p:cNvSpPr>
            <a:spLocks noGrp="1"/>
          </p:cNvSpPr>
          <p:nvPr>
            <p:ph type="sldNum" sz="quarter" idx="12"/>
          </p:nvPr>
        </p:nvSpPr>
        <p:spPr/>
        <p:txBody>
          <a:bodyPr/>
          <a:lstStyle/>
          <a:p>
            <a:fld id="{30B6773D-80BE-4CEB-AF74-AB508CC3AF5F}" type="slidenum">
              <a:rPr lang="en-IN" smtClean="0"/>
              <a:t>‹#›</a:t>
            </a:fld>
            <a:endParaRPr lang="en-IN"/>
          </a:p>
        </p:txBody>
      </p:sp>
    </p:spTree>
    <p:extLst>
      <p:ext uri="{BB962C8B-B14F-4D97-AF65-F5344CB8AC3E}">
        <p14:creationId xmlns:p14="http://schemas.microsoft.com/office/powerpoint/2010/main" val="1113010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6ED0-0E65-1266-A826-C0683784B1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5E94C0-D0FC-7784-416E-1D36878B91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177575-4CAF-D10C-BB01-3B7CF0F28107}"/>
              </a:ext>
            </a:extLst>
          </p:cNvPr>
          <p:cNvSpPr>
            <a:spLocks noGrp="1"/>
          </p:cNvSpPr>
          <p:nvPr>
            <p:ph type="dt" sz="half" idx="10"/>
          </p:nvPr>
        </p:nvSpPr>
        <p:spPr/>
        <p:txBody>
          <a:bodyPr/>
          <a:lstStyle/>
          <a:p>
            <a:fld id="{13ED7430-4AC2-43E2-85E7-D43025D45AFB}" type="datetimeFigureOut">
              <a:rPr lang="en-IN" smtClean="0"/>
              <a:t>01-Nov-2023</a:t>
            </a:fld>
            <a:endParaRPr lang="en-IN"/>
          </a:p>
        </p:txBody>
      </p:sp>
      <p:sp>
        <p:nvSpPr>
          <p:cNvPr id="5" name="Footer Placeholder 4">
            <a:extLst>
              <a:ext uri="{FF2B5EF4-FFF2-40B4-BE49-F238E27FC236}">
                <a16:creationId xmlns:a16="http://schemas.microsoft.com/office/drawing/2014/main" id="{7DCAFFE5-3585-2F5C-AE3B-1C4B51FF91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98DEBD-B8F7-CF3A-94FA-17CB532A80FC}"/>
              </a:ext>
            </a:extLst>
          </p:cNvPr>
          <p:cNvSpPr>
            <a:spLocks noGrp="1"/>
          </p:cNvSpPr>
          <p:nvPr>
            <p:ph type="sldNum" sz="quarter" idx="12"/>
          </p:nvPr>
        </p:nvSpPr>
        <p:spPr/>
        <p:txBody>
          <a:bodyPr/>
          <a:lstStyle/>
          <a:p>
            <a:fld id="{30B6773D-80BE-4CEB-AF74-AB508CC3AF5F}" type="slidenum">
              <a:rPr lang="en-IN" smtClean="0"/>
              <a:t>‹#›</a:t>
            </a:fld>
            <a:endParaRPr lang="en-IN"/>
          </a:p>
        </p:txBody>
      </p:sp>
    </p:spTree>
    <p:extLst>
      <p:ext uri="{BB962C8B-B14F-4D97-AF65-F5344CB8AC3E}">
        <p14:creationId xmlns:p14="http://schemas.microsoft.com/office/powerpoint/2010/main" val="217175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383920-1BF1-C4C6-288E-DC17D854F5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F05545-40F8-029D-C9FD-3E47379570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DA59CA-3A88-C072-4E03-175D41B93FD7}"/>
              </a:ext>
            </a:extLst>
          </p:cNvPr>
          <p:cNvSpPr>
            <a:spLocks noGrp="1"/>
          </p:cNvSpPr>
          <p:nvPr>
            <p:ph type="dt" sz="half" idx="10"/>
          </p:nvPr>
        </p:nvSpPr>
        <p:spPr/>
        <p:txBody>
          <a:bodyPr/>
          <a:lstStyle/>
          <a:p>
            <a:fld id="{13ED7430-4AC2-43E2-85E7-D43025D45AFB}" type="datetimeFigureOut">
              <a:rPr lang="en-IN" smtClean="0"/>
              <a:t>01-Nov-2023</a:t>
            </a:fld>
            <a:endParaRPr lang="en-IN"/>
          </a:p>
        </p:txBody>
      </p:sp>
      <p:sp>
        <p:nvSpPr>
          <p:cNvPr id="5" name="Footer Placeholder 4">
            <a:extLst>
              <a:ext uri="{FF2B5EF4-FFF2-40B4-BE49-F238E27FC236}">
                <a16:creationId xmlns:a16="http://schemas.microsoft.com/office/drawing/2014/main" id="{FF65F2AF-1C85-8F14-4066-14223E6E5B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D23BF3-73E4-DAC8-88E9-BAB087BFFC27}"/>
              </a:ext>
            </a:extLst>
          </p:cNvPr>
          <p:cNvSpPr>
            <a:spLocks noGrp="1"/>
          </p:cNvSpPr>
          <p:nvPr>
            <p:ph type="sldNum" sz="quarter" idx="12"/>
          </p:nvPr>
        </p:nvSpPr>
        <p:spPr/>
        <p:txBody>
          <a:bodyPr/>
          <a:lstStyle/>
          <a:p>
            <a:fld id="{30B6773D-80BE-4CEB-AF74-AB508CC3AF5F}" type="slidenum">
              <a:rPr lang="en-IN" smtClean="0"/>
              <a:t>‹#›</a:t>
            </a:fld>
            <a:endParaRPr lang="en-IN"/>
          </a:p>
        </p:txBody>
      </p:sp>
    </p:spTree>
    <p:extLst>
      <p:ext uri="{BB962C8B-B14F-4D97-AF65-F5344CB8AC3E}">
        <p14:creationId xmlns:p14="http://schemas.microsoft.com/office/powerpoint/2010/main" val="364144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E1FD4-28D4-8D10-0529-B9AD8C8301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6F25BE-6A07-37E0-DB51-9927B47C60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82C6F6-DCB1-C5B4-0A27-D7C617E38A67}"/>
              </a:ext>
            </a:extLst>
          </p:cNvPr>
          <p:cNvSpPr>
            <a:spLocks noGrp="1"/>
          </p:cNvSpPr>
          <p:nvPr>
            <p:ph type="dt" sz="half" idx="10"/>
          </p:nvPr>
        </p:nvSpPr>
        <p:spPr/>
        <p:txBody>
          <a:bodyPr/>
          <a:lstStyle/>
          <a:p>
            <a:fld id="{13ED7430-4AC2-43E2-85E7-D43025D45AFB}" type="datetimeFigureOut">
              <a:rPr lang="en-IN" smtClean="0"/>
              <a:t>01-Nov-2023</a:t>
            </a:fld>
            <a:endParaRPr lang="en-IN"/>
          </a:p>
        </p:txBody>
      </p:sp>
      <p:sp>
        <p:nvSpPr>
          <p:cNvPr id="5" name="Footer Placeholder 4">
            <a:extLst>
              <a:ext uri="{FF2B5EF4-FFF2-40B4-BE49-F238E27FC236}">
                <a16:creationId xmlns:a16="http://schemas.microsoft.com/office/drawing/2014/main" id="{4C4C7AB8-305F-6E16-507B-83BB3AA80F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A77AB4-D467-F698-FD3A-6ACDF5D13842}"/>
              </a:ext>
            </a:extLst>
          </p:cNvPr>
          <p:cNvSpPr>
            <a:spLocks noGrp="1"/>
          </p:cNvSpPr>
          <p:nvPr>
            <p:ph type="sldNum" sz="quarter" idx="12"/>
          </p:nvPr>
        </p:nvSpPr>
        <p:spPr/>
        <p:txBody>
          <a:bodyPr/>
          <a:lstStyle/>
          <a:p>
            <a:fld id="{30B6773D-80BE-4CEB-AF74-AB508CC3AF5F}" type="slidenum">
              <a:rPr lang="en-IN" smtClean="0"/>
              <a:t>‹#›</a:t>
            </a:fld>
            <a:endParaRPr lang="en-IN"/>
          </a:p>
        </p:txBody>
      </p:sp>
    </p:spTree>
    <p:extLst>
      <p:ext uri="{BB962C8B-B14F-4D97-AF65-F5344CB8AC3E}">
        <p14:creationId xmlns:p14="http://schemas.microsoft.com/office/powerpoint/2010/main" val="174410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3A143-5913-9A07-6F0C-62C04910B9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5E35E6-DEF7-C038-D1CC-F97A0D6F95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EA6BFD-90E6-3427-271E-359268DA9632}"/>
              </a:ext>
            </a:extLst>
          </p:cNvPr>
          <p:cNvSpPr>
            <a:spLocks noGrp="1"/>
          </p:cNvSpPr>
          <p:nvPr>
            <p:ph type="dt" sz="half" idx="10"/>
          </p:nvPr>
        </p:nvSpPr>
        <p:spPr/>
        <p:txBody>
          <a:bodyPr/>
          <a:lstStyle/>
          <a:p>
            <a:fld id="{13ED7430-4AC2-43E2-85E7-D43025D45AFB}" type="datetimeFigureOut">
              <a:rPr lang="en-IN" smtClean="0"/>
              <a:t>01-Nov-2023</a:t>
            </a:fld>
            <a:endParaRPr lang="en-IN"/>
          </a:p>
        </p:txBody>
      </p:sp>
      <p:sp>
        <p:nvSpPr>
          <p:cNvPr id="5" name="Footer Placeholder 4">
            <a:extLst>
              <a:ext uri="{FF2B5EF4-FFF2-40B4-BE49-F238E27FC236}">
                <a16:creationId xmlns:a16="http://schemas.microsoft.com/office/drawing/2014/main" id="{6FDDB34D-8E52-BD0C-FF29-5D0DB14F9F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1E3BFB-35A6-6064-A53D-E8EFB52DEA32}"/>
              </a:ext>
            </a:extLst>
          </p:cNvPr>
          <p:cNvSpPr>
            <a:spLocks noGrp="1"/>
          </p:cNvSpPr>
          <p:nvPr>
            <p:ph type="sldNum" sz="quarter" idx="12"/>
          </p:nvPr>
        </p:nvSpPr>
        <p:spPr/>
        <p:txBody>
          <a:bodyPr/>
          <a:lstStyle/>
          <a:p>
            <a:fld id="{30B6773D-80BE-4CEB-AF74-AB508CC3AF5F}" type="slidenum">
              <a:rPr lang="en-IN" smtClean="0"/>
              <a:t>‹#›</a:t>
            </a:fld>
            <a:endParaRPr lang="en-IN"/>
          </a:p>
        </p:txBody>
      </p:sp>
    </p:spTree>
    <p:extLst>
      <p:ext uri="{BB962C8B-B14F-4D97-AF65-F5344CB8AC3E}">
        <p14:creationId xmlns:p14="http://schemas.microsoft.com/office/powerpoint/2010/main" val="3328624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94DD7-066D-D682-A7F1-5EBC70B0C9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4F70E6-F6A7-AC19-1B25-D00B5B07E7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26C307-3C5C-3FF5-D453-62A0EA88BE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B6EB94-ACA4-7967-00EF-7008396DA7C8}"/>
              </a:ext>
            </a:extLst>
          </p:cNvPr>
          <p:cNvSpPr>
            <a:spLocks noGrp="1"/>
          </p:cNvSpPr>
          <p:nvPr>
            <p:ph type="dt" sz="half" idx="10"/>
          </p:nvPr>
        </p:nvSpPr>
        <p:spPr/>
        <p:txBody>
          <a:bodyPr/>
          <a:lstStyle/>
          <a:p>
            <a:fld id="{13ED7430-4AC2-43E2-85E7-D43025D45AFB}" type="datetimeFigureOut">
              <a:rPr lang="en-IN" smtClean="0"/>
              <a:t>01-Nov-2023</a:t>
            </a:fld>
            <a:endParaRPr lang="en-IN"/>
          </a:p>
        </p:txBody>
      </p:sp>
      <p:sp>
        <p:nvSpPr>
          <p:cNvPr id="6" name="Footer Placeholder 5">
            <a:extLst>
              <a:ext uri="{FF2B5EF4-FFF2-40B4-BE49-F238E27FC236}">
                <a16:creationId xmlns:a16="http://schemas.microsoft.com/office/drawing/2014/main" id="{52795718-5635-CEC1-E0BD-0D12373464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655F1A-4248-5C59-FEBD-3DAFE35EC9FC}"/>
              </a:ext>
            </a:extLst>
          </p:cNvPr>
          <p:cNvSpPr>
            <a:spLocks noGrp="1"/>
          </p:cNvSpPr>
          <p:nvPr>
            <p:ph type="sldNum" sz="quarter" idx="12"/>
          </p:nvPr>
        </p:nvSpPr>
        <p:spPr/>
        <p:txBody>
          <a:bodyPr/>
          <a:lstStyle/>
          <a:p>
            <a:fld id="{30B6773D-80BE-4CEB-AF74-AB508CC3AF5F}" type="slidenum">
              <a:rPr lang="en-IN" smtClean="0"/>
              <a:t>‹#›</a:t>
            </a:fld>
            <a:endParaRPr lang="en-IN"/>
          </a:p>
        </p:txBody>
      </p:sp>
    </p:spTree>
    <p:extLst>
      <p:ext uri="{BB962C8B-B14F-4D97-AF65-F5344CB8AC3E}">
        <p14:creationId xmlns:p14="http://schemas.microsoft.com/office/powerpoint/2010/main" val="4075174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108E-CEC7-B9BA-D7F5-799C29CBA5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45349E-075C-742B-23AB-21390CB5A4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2231F6-BF5A-2941-4AA4-5A37145F16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9EA463-878C-9BC6-9867-996364F7BD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14DC3D-4FCF-60C9-B63F-6815553319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5FD401-0165-192C-CE90-35132C4B7609}"/>
              </a:ext>
            </a:extLst>
          </p:cNvPr>
          <p:cNvSpPr>
            <a:spLocks noGrp="1"/>
          </p:cNvSpPr>
          <p:nvPr>
            <p:ph type="dt" sz="half" idx="10"/>
          </p:nvPr>
        </p:nvSpPr>
        <p:spPr/>
        <p:txBody>
          <a:bodyPr/>
          <a:lstStyle/>
          <a:p>
            <a:fld id="{13ED7430-4AC2-43E2-85E7-D43025D45AFB}" type="datetimeFigureOut">
              <a:rPr lang="en-IN" smtClean="0"/>
              <a:t>01-Nov-2023</a:t>
            </a:fld>
            <a:endParaRPr lang="en-IN"/>
          </a:p>
        </p:txBody>
      </p:sp>
      <p:sp>
        <p:nvSpPr>
          <p:cNvPr id="8" name="Footer Placeholder 7">
            <a:extLst>
              <a:ext uri="{FF2B5EF4-FFF2-40B4-BE49-F238E27FC236}">
                <a16:creationId xmlns:a16="http://schemas.microsoft.com/office/drawing/2014/main" id="{D6F3A978-94F7-74AF-547F-EB7FEA3D76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A8E513-962F-376F-1B4C-C2527EE65A1E}"/>
              </a:ext>
            </a:extLst>
          </p:cNvPr>
          <p:cNvSpPr>
            <a:spLocks noGrp="1"/>
          </p:cNvSpPr>
          <p:nvPr>
            <p:ph type="sldNum" sz="quarter" idx="12"/>
          </p:nvPr>
        </p:nvSpPr>
        <p:spPr/>
        <p:txBody>
          <a:bodyPr/>
          <a:lstStyle/>
          <a:p>
            <a:fld id="{30B6773D-80BE-4CEB-AF74-AB508CC3AF5F}" type="slidenum">
              <a:rPr lang="en-IN" smtClean="0"/>
              <a:t>‹#›</a:t>
            </a:fld>
            <a:endParaRPr lang="en-IN"/>
          </a:p>
        </p:txBody>
      </p:sp>
    </p:spTree>
    <p:extLst>
      <p:ext uri="{BB962C8B-B14F-4D97-AF65-F5344CB8AC3E}">
        <p14:creationId xmlns:p14="http://schemas.microsoft.com/office/powerpoint/2010/main" val="336559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F9F6-355F-5D4B-75E3-4BAE50AB98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E2E9FD-46D6-A5D2-11F1-9431219AFADF}"/>
              </a:ext>
            </a:extLst>
          </p:cNvPr>
          <p:cNvSpPr>
            <a:spLocks noGrp="1"/>
          </p:cNvSpPr>
          <p:nvPr>
            <p:ph type="dt" sz="half" idx="10"/>
          </p:nvPr>
        </p:nvSpPr>
        <p:spPr/>
        <p:txBody>
          <a:bodyPr/>
          <a:lstStyle/>
          <a:p>
            <a:fld id="{13ED7430-4AC2-43E2-85E7-D43025D45AFB}" type="datetimeFigureOut">
              <a:rPr lang="en-IN" smtClean="0"/>
              <a:t>01-Nov-2023</a:t>
            </a:fld>
            <a:endParaRPr lang="en-IN"/>
          </a:p>
        </p:txBody>
      </p:sp>
      <p:sp>
        <p:nvSpPr>
          <p:cNvPr id="4" name="Footer Placeholder 3">
            <a:extLst>
              <a:ext uri="{FF2B5EF4-FFF2-40B4-BE49-F238E27FC236}">
                <a16:creationId xmlns:a16="http://schemas.microsoft.com/office/drawing/2014/main" id="{0BA7647D-9AC4-6437-623B-7B548F9CE3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882A33-07A9-90AB-8DF9-828EFA1C0B5C}"/>
              </a:ext>
            </a:extLst>
          </p:cNvPr>
          <p:cNvSpPr>
            <a:spLocks noGrp="1"/>
          </p:cNvSpPr>
          <p:nvPr>
            <p:ph type="sldNum" sz="quarter" idx="12"/>
          </p:nvPr>
        </p:nvSpPr>
        <p:spPr/>
        <p:txBody>
          <a:bodyPr/>
          <a:lstStyle/>
          <a:p>
            <a:fld id="{30B6773D-80BE-4CEB-AF74-AB508CC3AF5F}" type="slidenum">
              <a:rPr lang="en-IN" smtClean="0"/>
              <a:t>‹#›</a:t>
            </a:fld>
            <a:endParaRPr lang="en-IN"/>
          </a:p>
        </p:txBody>
      </p:sp>
    </p:spTree>
    <p:extLst>
      <p:ext uri="{BB962C8B-B14F-4D97-AF65-F5344CB8AC3E}">
        <p14:creationId xmlns:p14="http://schemas.microsoft.com/office/powerpoint/2010/main" val="1014927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DAA7AB-6B43-91F0-4B30-7FB4F33CA228}"/>
              </a:ext>
            </a:extLst>
          </p:cNvPr>
          <p:cNvSpPr>
            <a:spLocks noGrp="1"/>
          </p:cNvSpPr>
          <p:nvPr>
            <p:ph type="dt" sz="half" idx="10"/>
          </p:nvPr>
        </p:nvSpPr>
        <p:spPr/>
        <p:txBody>
          <a:bodyPr/>
          <a:lstStyle/>
          <a:p>
            <a:fld id="{13ED7430-4AC2-43E2-85E7-D43025D45AFB}" type="datetimeFigureOut">
              <a:rPr lang="en-IN" smtClean="0"/>
              <a:t>01-Nov-2023</a:t>
            </a:fld>
            <a:endParaRPr lang="en-IN"/>
          </a:p>
        </p:txBody>
      </p:sp>
      <p:sp>
        <p:nvSpPr>
          <p:cNvPr id="3" name="Footer Placeholder 2">
            <a:extLst>
              <a:ext uri="{FF2B5EF4-FFF2-40B4-BE49-F238E27FC236}">
                <a16:creationId xmlns:a16="http://schemas.microsoft.com/office/drawing/2014/main" id="{19747DD2-DFC0-8238-8F46-9741BA6EAE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CD11F0-22F1-2553-DBF9-9CAF416612E4}"/>
              </a:ext>
            </a:extLst>
          </p:cNvPr>
          <p:cNvSpPr>
            <a:spLocks noGrp="1"/>
          </p:cNvSpPr>
          <p:nvPr>
            <p:ph type="sldNum" sz="quarter" idx="12"/>
          </p:nvPr>
        </p:nvSpPr>
        <p:spPr/>
        <p:txBody>
          <a:bodyPr/>
          <a:lstStyle/>
          <a:p>
            <a:fld id="{30B6773D-80BE-4CEB-AF74-AB508CC3AF5F}" type="slidenum">
              <a:rPr lang="en-IN" smtClean="0"/>
              <a:t>‹#›</a:t>
            </a:fld>
            <a:endParaRPr lang="en-IN"/>
          </a:p>
        </p:txBody>
      </p:sp>
    </p:spTree>
    <p:extLst>
      <p:ext uri="{BB962C8B-B14F-4D97-AF65-F5344CB8AC3E}">
        <p14:creationId xmlns:p14="http://schemas.microsoft.com/office/powerpoint/2010/main" val="323846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4A07-9EFE-B0D8-9BDF-97E4208FD8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263A38-0C1E-F09B-5AA1-B863412F00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BBE7A6-F297-4221-D260-FCF2BEADD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6D72A-232B-F6B9-8CD4-2A475816A49C}"/>
              </a:ext>
            </a:extLst>
          </p:cNvPr>
          <p:cNvSpPr>
            <a:spLocks noGrp="1"/>
          </p:cNvSpPr>
          <p:nvPr>
            <p:ph type="dt" sz="half" idx="10"/>
          </p:nvPr>
        </p:nvSpPr>
        <p:spPr/>
        <p:txBody>
          <a:bodyPr/>
          <a:lstStyle/>
          <a:p>
            <a:fld id="{13ED7430-4AC2-43E2-85E7-D43025D45AFB}" type="datetimeFigureOut">
              <a:rPr lang="en-IN" smtClean="0"/>
              <a:t>01-Nov-2023</a:t>
            </a:fld>
            <a:endParaRPr lang="en-IN"/>
          </a:p>
        </p:txBody>
      </p:sp>
      <p:sp>
        <p:nvSpPr>
          <p:cNvPr id="6" name="Footer Placeholder 5">
            <a:extLst>
              <a:ext uri="{FF2B5EF4-FFF2-40B4-BE49-F238E27FC236}">
                <a16:creationId xmlns:a16="http://schemas.microsoft.com/office/drawing/2014/main" id="{470EF282-82C2-E48B-A24C-D54EEDCDB5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B21B57-1ACD-18DC-7DA5-BDC07E9EBFC3}"/>
              </a:ext>
            </a:extLst>
          </p:cNvPr>
          <p:cNvSpPr>
            <a:spLocks noGrp="1"/>
          </p:cNvSpPr>
          <p:nvPr>
            <p:ph type="sldNum" sz="quarter" idx="12"/>
          </p:nvPr>
        </p:nvSpPr>
        <p:spPr/>
        <p:txBody>
          <a:bodyPr/>
          <a:lstStyle/>
          <a:p>
            <a:fld id="{30B6773D-80BE-4CEB-AF74-AB508CC3AF5F}" type="slidenum">
              <a:rPr lang="en-IN" smtClean="0"/>
              <a:t>‹#›</a:t>
            </a:fld>
            <a:endParaRPr lang="en-IN"/>
          </a:p>
        </p:txBody>
      </p:sp>
    </p:spTree>
    <p:extLst>
      <p:ext uri="{BB962C8B-B14F-4D97-AF65-F5344CB8AC3E}">
        <p14:creationId xmlns:p14="http://schemas.microsoft.com/office/powerpoint/2010/main" val="338473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26AA8-B68A-0E8A-132E-A58BD2122A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F3731D-937E-FA97-392F-874E9A0731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4340D0-4B08-567D-FD8C-E7D3E27C3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800F1A-2CFE-C862-9AE0-D909334D3F53}"/>
              </a:ext>
            </a:extLst>
          </p:cNvPr>
          <p:cNvSpPr>
            <a:spLocks noGrp="1"/>
          </p:cNvSpPr>
          <p:nvPr>
            <p:ph type="dt" sz="half" idx="10"/>
          </p:nvPr>
        </p:nvSpPr>
        <p:spPr/>
        <p:txBody>
          <a:bodyPr/>
          <a:lstStyle/>
          <a:p>
            <a:fld id="{13ED7430-4AC2-43E2-85E7-D43025D45AFB}" type="datetimeFigureOut">
              <a:rPr lang="en-IN" smtClean="0"/>
              <a:t>01-Nov-2023</a:t>
            </a:fld>
            <a:endParaRPr lang="en-IN"/>
          </a:p>
        </p:txBody>
      </p:sp>
      <p:sp>
        <p:nvSpPr>
          <p:cNvPr id="6" name="Footer Placeholder 5">
            <a:extLst>
              <a:ext uri="{FF2B5EF4-FFF2-40B4-BE49-F238E27FC236}">
                <a16:creationId xmlns:a16="http://schemas.microsoft.com/office/drawing/2014/main" id="{A0186111-A635-7BD8-E8AF-74C5DCDBC4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9A8153-9E81-3CE8-C987-261D1B662CF2}"/>
              </a:ext>
            </a:extLst>
          </p:cNvPr>
          <p:cNvSpPr>
            <a:spLocks noGrp="1"/>
          </p:cNvSpPr>
          <p:nvPr>
            <p:ph type="sldNum" sz="quarter" idx="12"/>
          </p:nvPr>
        </p:nvSpPr>
        <p:spPr/>
        <p:txBody>
          <a:bodyPr/>
          <a:lstStyle/>
          <a:p>
            <a:fld id="{30B6773D-80BE-4CEB-AF74-AB508CC3AF5F}" type="slidenum">
              <a:rPr lang="en-IN" smtClean="0"/>
              <a:t>‹#›</a:t>
            </a:fld>
            <a:endParaRPr lang="en-IN"/>
          </a:p>
        </p:txBody>
      </p:sp>
    </p:spTree>
    <p:extLst>
      <p:ext uri="{BB962C8B-B14F-4D97-AF65-F5344CB8AC3E}">
        <p14:creationId xmlns:p14="http://schemas.microsoft.com/office/powerpoint/2010/main" val="4033933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6A9BED-53E4-F44C-290B-DEDC999E80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1F77D0-8259-9F4B-CCCC-7AA267E93B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7D8654-EF45-826B-19D1-26786E4682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ED7430-4AC2-43E2-85E7-D43025D45AFB}" type="datetimeFigureOut">
              <a:rPr lang="en-IN" smtClean="0"/>
              <a:t>01-Nov-2023</a:t>
            </a:fld>
            <a:endParaRPr lang="en-IN"/>
          </a:p>
        </p:txBody>
      </p:sp>
      <p:sp>
        <p:nvSpPr>
          <p:cNvPr id="5" name="Footer Placeholder 4">
            <a:extLst>
              <a:ext uri="{FF2B5EF4-FFF2-40B4-BE49-F238E27FC236}">
                <a16:creationId xmlns:a16="http://schemas.microsoft.com/office/drawing/2014/main" id="{522F59DE-D789-6D53-03F2-218DB9E84F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50D4E7-F2EC-9D9A-823A-38153C59EF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6773D-80BE-4CEB-AF74-AB508CC3AF5F}" type="slidenum">
              <a:rPr lang="en-IN" smtClean="0"/>
              <a:t>‹#›</a:t>
            </a:fld>
            <a:endParaRPr lang="en-IN"/>
          </a:p>
        </p:txBody>
      </p:sp>
    </p:spTree>
    <p:extLst>
      <p:ext uri="{BB962C8B-B14F-4D97-AF65-F5344CB8AC3E}">
        <p14:creationId xmlns:p14="http://schemas.microsoft.com/office/powerpoint/2010/main" val="4034545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566C-27CA-3098-9A36-0A43FDF3A9A4}"/>
              </a:ext>
            </a:extLst>
          </p:cNvPr>
          <p:cNvSpPr>
            <a:spLocks noGrp="1"/>
          </p:cNvSpPr>
          <p:nvPr>
            <p:ph type="ctrTitle"/>
          </p:nvPr>
        </p:nvSpPr>
        <p:spPr/>
        <p:txBody>
          <a:bodyPr>
            <a:normAutofit/>
          </a:bodyPr>
          <a:lstStyle/>
          <a:p>
            <a:pPr algn="l"/>
            <a:r>
              <a:rPr lang="en-US" sz="4000" b="1" u="sng" dirty="0"/>
              <a:t>Project:</a:t>
            </a:r>
            <a:br>
              <a:rPr lang="en-US" sz="4000" b="1" dirty="0"/>
            </a:br>
            <a:r>
              <a:rPr lang="en-US" sz="4000" b="1" dirty="0"/>
              <a:t>registrar of companies</a:t>
            </a:r>
            <a:endParaRPr lang="en-IN" sz="4000" b="1" dirty="0"/>
          </a:p>
        </p:txBody>
      </p:sp>
      <p:sp>
        <p:nvSpPr>
          <p:cNvPr id="3" name="Subtitle 2">
            <a:extLst>
              <a:ext uri="{FF2B5EF4-FFF2-40B4-BE49-F238E27FC236}">
                <a16:creationId xmlns:a16="http://schemas.microsoft.com/office/drawing/2014/main" id="{F5D3A460-0B1E-EC03-8479-218D52646BCB}"/>
              </a:ext>
            </a:extLst>
          </p:cNvPr>
          <p:cNvSpPr>
            <a:spLocks noGrp="1"/>
          </p:cNvSpPr>
          <p:nvPr>
            <p:ph type="subTitle" idx="1"/>
          </p:nvPr>
        </p:nvSpPr>
        <p:spPr>
          <a:xfrm>
            <a:off x="7200899" y="4907756"/>
            <a:ext cx="4152901" cy="1816894"/>
          </a:xfrm>
        </p:spPr>
        <p:txBody>
          <a:bodyPr>
            <a:normAutofit/>
          </a:bodyPr>
          <a:lstStyle/>
          <a:p>
            <a:r>
              <a:rPr lang="en-US" dirty="0" err="1"/>
              <a:t>Submited</a:t>
            </a:r>
            <a:r>
              <a:rPr lang="en-US" dirty="0"/>
              <a:t> by:</a:t>
            </a:r>
          </a:p>
          <a:p>
            <a:r>
              <a:rPr lang="en-US" dirty="0" err="1"/>
              <a:t>T.Nithishkumar</a:t>
            </a:r>
            <a:r>
              <a:rPr lang="en-US" dirty="0"/>
              <a:t> ,</a:t>
            </a:r>
          </a:p>
          <a:p>
            <a:r>
              <a:rPr lang="en-US" dirty="0"/>
              <a:t>BE-CSE,</a:t>
            </a:r>
          </a:p>
          <a:p>
            <a:r>
              <a:rPr lang="en-US" dirty="0"/>
              <a:t>712521104026</a:t>
            </a:r>
            <a:endParaRPr lang="en-IN" dirty="0"/>
          </a:p>
        </p:txBody>
      </p:sp>
      <p:sp>
        <p:nvSpPr>
          <p:cNvPr id="4" name="TextBox 3">
            <a:extLst>
              <a:ext uri="{FF2B5EF4-FFF2-40B4-BE49-F238E27FC236}">
                <a16:creationId xmlns:a16="http://schemas.microsoft.com/office/drawing/2014/main" id="{2EAE1505-2ED2-9B05-20F6-A94395A72C55}"/>
              </a:ext>
            </a:extLst>
          </p:cNvPr>
          <p:cNvSpPr txBox="1"/>
          <p:nvPr/>
        </p:nvSpPr>
        <p:spPr>
          <a:xfrm>
            <a:off x="4257676" y="647700"/>
            <a:ext cx="3333750" cy="707886"/>
          </a:xfrm>
          <a:prstGeom prst="rect">
            <a:avLst/>
          </a:prstGeom>
          <a:noFill/>
        </p:spPr>
        <p:txBody>
          <a:bodyPr wrap="square" rtlCol="0">
            <a:spAutoFit/>
          </a:bodyPr>
          <a:lstStyle/>
          <a:p>
            <a:r>
              <a:rPr lang="en-US" sz="4000" b="1" dirty="0"/>
              <a:t>Ai_phase-4</a:t>
            </a:r>
            <a:endParaRPr lang="en-IN" sz="4000" b="1" dirty="0"/>
          </a:p>
        </p:txBody>
      </p:sp>
    </p:spTree>
    <p:extLst>
      <p:ext uri="{BB962C8B-B14F-4D97-AF65-F5344CB8AC3E}">
        <p14:creationId xmlns:p14="http://schemas.microsoft.com/office/powerpoint/2010/main" val="876782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2CC2-5165-BE1E-E85E-4A8DF282F334}"/>
              </a:ext>
            </a:extLst>
          </p:cNvPr>
          <p:cNvSpPr>
            <a:spLocks noGrp="1"/>
          </p:cNvSpPr>
          <p:nvPr>
            <p:ph type="title"/>
          </p:nvPr>
        </p:nvSpPr>
        <p:spPr>
          <a:xfrm>
            <a:off x="838200" y="365125"/>
            <a:ext cx="10515600" cy="5923915"/>
          </a:xfrm>
        </p:spPr>
        <p:txBody>
          <a:bodyPr>
            <a:noAutofit/>
          </a:bodyPr>
          <a:lstStyle/>
          <a:p>
            <a:r>
              <a:rPr lang="en-US" sz="2400" b="1" dirty="0"/>
              <a:t>Feature Engineering</a:t>
            </a:r>
            <a:r>
              <a:rPr lang="en-US" sz="1800" b="1" dirty="0"/>
              <a:t>:</a:t>
            </a:r>
            <a:br>
              <a:rPr lang="en-US" sz="1800" dirty="0"/>
            </a:br>
            <a:r>
              <a:rPr lang="en-US" sz="1800" dirty="0"/>
              <a:t>Feature engineering aims to create meaningful and informative features for predictive modeling. Some ideas for feature engineering include:</a:t>
            </a:r>
            <a:br>
              <a:rPr lang="en-US" sz="1800" dirty="0"/>
            </a:br>
            <a:r>
              <a:rPr lang="en-US" sz="1800" b="1" dirty="0"/>
              <a:t>Time-Based Features:</a:t>
            </a:r>
            <a:br>
              <a:rPr lang="en-US" sz="1800" dirty="0"/>
            </a:br>
            <a:r>
              <a:rPr lang="en-US" sz="1800" dirty="0"/>
              <a:t> Extract features like day of the week, month, and year from registration dates.</a:t>
            </a:r>
            <a:br>
              <a:rPr lang="en-US" sz="1800" dirty="0"/>
            </a:br>
            <a:br>
              <a:rPr lang="en-US" sz="1800" b="1" dirty="0"/>
            </a:br>
            <a:r>
              <a:rPr lang="en-US" sz="1800" b="1" dirty="0"/>
              <a:t>Lagged Features: </a:t>
            </a:r>
            <a:br>
              <a:rPr lang="en-US" sz="1800" dirty="0"/>
            </a:br>
            <a:r>
              <a:rPr lang="en-US" sz="1800" dirty="0"/>
              <a:t>Create lag features to capture historical trends and dependencies in the registration data.</a:t>
            </a:r>
            <a:br>
              <a:rPr lang="en-US" sz="1800" dirty="0"/>
            </a:br>
            <a:br>
              <a:rPr lang="en-US" sz="1800" dirty="0"/>
            </a:br>
            <a:r>
              <a:rPr lang="en-US" sz="1800" b="1" dirty="0"/>
              <a:t>Rolling Statistics:</a:t>
            </a:r>
            <a:br>
              <a:rPr lang="en-US" sz="1800" dirty="0"/>
            </a:br>
            <a:r>
              <a:rPr lang="en-US" sz="1800" dirty="0"/>
              <a:t> Compute rolling averages or moving sums to capture short-term trends.</a:t>
            </a:r>
            <a:br>
              <a:rPr lang="en-US" sz="1800" dirty="0"/>
            </a:br>
            <a:br>
              <a:rPr lang="en-US" sz="1800" dirty="0"/>
            </a:br>
            <a:r>
              <a:rPr lang="en-US" sz="1800" b="1" dirty="0"/>
              <a:t>One-Hot Encoding: </a:t>
            </a:r>
            <a:br>
              <a:rPr lang="en-US" sz="1800" dirty="0"/>
            </a:br>
            <a:r>
              <a:rPr lang="en-US" sz="1800" dirty="0"/>
              <a:t>Convert categorical variables (e.g., industry sectors) into binary features.</a:t>
            </a:r>
            <a:br>
              <a:rPr lang="en-US" sz="1800" dirty="0"/>
            </a:br>
            <a:br>
              <a:rPr lang="en-US" sz="1800" dirty="0"/>
            </a:br>
            <a:r>
              <a:rPr lang="en-US" sz="1800" b="1" dirty="0"/>
              <a:t>Text Mining: </a:t>
            </a:r>
            <a:br>
              <a:rPr lang="en-US" sz="1800" dirty="0"/>
            </a:br>
            <a:r>
              <a:rPr lang="en-US" sz="1800" dirty="0"/>
              <a:t>If textual descriptions of companies are available, use natural language processing techniques to extract valuable information</a:t>
            </a:r>
            <a:br>
              <a:rPr lang="en-US" sz="1800" dirty="0"/>
            </a:br>
            <a:br>
              <a:rPr lang="en-US" sz="1800" b="1" dirty="0"/>
            </a:br>
            <a:r>
              <a:rPr lang="en-US" sz="1800" b="1" dirty="0"/>
              <a:t>.External Data: </a:t>
            </a:r>
            <a:br>
              <a:rPr lang="en-US" sz="1800" b="1" dirty="0"/>
            </a:br>
            <a:r>
              <a:rPr lang="en-US" sz="1800" dirty="0"/>
              <a:t>Incorporate external economic indicators, news sentiment data, or market data that may impact company registrations.</a:t>
            </a:r>
            <a:endParaRPr lang="en-IN" sz="1800" dirty="0"/>
          </a:p>
        </p:txBody>
      </p:sp>
    </p:spTree>
    <p:extLst>
      <p:ext uri="{BB962C8B-B14F-4D97-AF65-F5344CB8AC3E}">
        <p14:creationId xmlns:p14="http://schemas.microsoft.com/office/powerpoint/2010/main" val="313865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4F9C1-65A1-2E29-518D-6E8140A5EF1B}"/>
              </a:ext>
            </a:extLst>
          </p:cNvPr>
          <p:cNvSpPr>
            <a:spLocks noGrp="1"/>
          </p:cNvSpPr>
          <p:nvPr>
            <p:ph type="title"/>
          </p:nvPr>
        </p:nvSpPr>
        <p:spPr>
          <a:xfrm>
            <a:off x="838200" y="365125"/>
            <a:ext cx="10515600" cy="6350635"/>
          </a:xfrm>
        </p:spPr>
        <p:txBody>
          <a:bodyPr>
            <a:noAutofit/>
          </a:bodyPr>
          <a:lstStyle/>
          <a:p>
            <a:r>
              <a:rPr lang="en-US" sz="2800" b="1" dirty="0"/>
              <a:t>Predictive Modeling:</a:t>
            </a:r>
            <a:br>
              <a:rPr lang="en-US" sz="1800" dirty="0"/>
            </a:br>
            <a:r>
              <a:rPr lang="en-US" sz="1800" dirty="0"/>
              <a:t>Now, it's time to build predictive models to forecast company registration trends. You can start with the following steps:</a:t>
            </a:r>
            <a:br>
              <a:rPr lang="en-US" sz="1800" dirty="0"/>
            </a:br>
            <a:br>
              <a:rPr lang="en-US" sz="1800" dirty="0"/>
            </a:br>
            <a:r>
              <a:rPr lang="en-US" sz="1800" b="1" dirty="0"/>
              <a:t>Data Split:</a:t>
            </a:r>
            <a:br>
              <a:rPr lang="en-US" sz="1800" dirty="0"/>
            </a:br>
            <a:r>
              <a:rPr lang="en-US" sz="1800" dirty="0"/>
              <a:t> Split the data into training, validation, and test sets. Ensure that the time-series nature of the data is preserved.</a:t>
            </a:r>
            <a:br>
              <a:rPr lang="en-US" sz="1800" dirty="0"/>
            </a:br>
            <a:br>
              <a:rPr lang="en-US" sz="1800" dirty="0"/>
            </a:br>
            <a:r>
              <a:rPr lang="en-US" sz="1800" b="1" dirty="0"/>
              <a:t>Select Models:</a:t>
            </a:r>
            <a:br>
              <a:rPr lang="en-US" sz="1800" dirty="0"/>
            </a:br>
            <a:r>
              <a:rPr lang="en-US" sz="1800" dirty="0"/>
              <a:t> Choose appropriate predictive models. Time series forecasting models like ARIMA, Exponential Smoothing, or machine learning models such as </a:t>
            </a:r>
            <a:r>
              <a:rPr lang="en-US" sz="1800" dirty="0" err="1"/>
              <a:t>XGBoost</a:t>
            </a:r>
            <a:r>
              <a:rPr lang="en-US" sz="1800" dirty="0"/>
              <a:t> or LSTM can be effective.</a:t>
            </a:r>
            <a:br>
              <a:rPr lang="en-US" sz="1800" dirty="0"/>
            </a:br>
            <a:br>
              <a:rPr lang="en-US" sz="1800" b="1" dirty="0"/>
            </a:br>
            <a:r>
              <a:rPr lang="en-US" sz="1800" b="1" dirty="0"/>
              <a:t>Hyperparameter Tuning:</a:t>
            </a:r>
            <a:br>
              <a:rPr lang="en-US" sz="1800" dirty="0"/>
            </a:br>
            <a:r>
              <a:rPr lang="en-US" sz="1800" dirty="0"/>
              <a:t> Fine-tune model hyperparameters using techniques like grid search or Bayesian </a:t>
            </a:r>
            <a:r>
              <a:rPr lang="en-US" sz="1800" dirty="0" err="1"/>
              <a:t>optimization.Model</a:t>
            </a:r>
            <a:r>
              <a:rPr lang="en-US" sz="1800" dirty="0"/>
              <a:t> Evaluation: Evaluate models using appropriate metrics (e.g., MAE, MSE) and compare their performance on the validation set.</a:t>
            </a:r>
            <a:br>
              <a:rPr lang="en-US" sz="1800" dirty="0"/>
            </a:br>
            <a:br>
              <a:rPr lang="en-US" sz="1800" dirty="0"/>
            </a:br>
            <a:r>
              <a:rPr lang="en-US" sz="1800" b="1" dirty="0"/>
              <a:t>Ensemble Models:</a:t>
            </a:r>
            <a:br>
              <a:rPr lang="en-US" sz="1800" dirty="0"/>
            </a:br>
            <a:r>
              <a:rPr lang="en-US" sz="1800" dirty="0"/>
              <a:t> Consider ensemble methods to combine the strengths of multiple models for improved </a:t>
            </a:r>
            <a:r>
              <a:rPr lang="en-US" sz="1800" dirty="0" err="1"/>
              <a:t>accuracy.Deployment</a:t>
            </a:r>
            <a:r>
              <a:rPr lang="en-US" sz="1800" dirty="0"/>
              <a:t>: Once you have a well-performing model, deploy it in a production environment to make real-time predictions.</a:t>
            </a:r>
            <a:br>
              <a:rPr lang="en-US" sz="1800" dirty="0"/>
            </a:br>
            <a:br>
              <a:rPr lang="en-US" sz="1800" dirty="0"/>
            </a:br>
            <a:r>
              <a:rPr lang="en-US" sz="1800" b="1" dirty="0"/>
              <a:t>Monitoring:</a:t>
            </a:r>
            <a:br>
              <a:rPr lang="en-US" sz="1800" dirty="0"/>
            </a:br>
            <a:r>
              <a:rPr lang="en-US" sz="1800" dirty="0"/>
              <a:t> Implement continuous monitoring to detect model degradation or data shifts and trigger retraining when necessary.</a:t>
            </a:r>
            <a:br>
              <a:rPr lang="en-US" sz="1800" dirty="0"/>
            </a:br>
            <a:br>
              <a:rPr lang="en-US" sz="1800" dirty="0"/>
            </a:br>
            <a:endParaRPr lang="en-IN" sz="1800" dirty="0"/>
          </a:p>
        </p:txBody>
      </p:sp>
    </p:spTree>
    <p:extLst>
      <p:ext uri="{BB962C8B-B14F-4D97-AF65-F5344CB8AC3E}">
        <p14:creationId xmlns:p14="http://schemas.microsoft.com/office/powerpoint/2010/main" val="2129191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EE0A-493F-5284-3AF3-1F917919974C}"/>
              </a:ext>
            </a:extLst>
          </p:cNvPr>
          <p:cNvSpPr>
            <a:spLocks noGrp="1"/>
          </p:cNvSpPr>
          <p:nvPr>
            <p:ph type="title"/>
          </p:nvPr>
        </p:nvSpPr>
        <p:spPr>
          <a:xfrm>
            <a:off x="426720" y="792480"/>
            <a:ext cx="10226040" cy="2550159"/>
          </a:xfrm>
        </p:spPr>
        <p:txBody>
          <a:bodyPr>
            <a:normAutofit fontScale="90000"/>
          </a:bodyPr>
          <a:lstStyle/>
          <a:p>
            <a:r>
              <a:rPr lang="en-US" sz="1800" b="1" dirty="0"/>
              <a:t>Interpretation:</a:t>
            </a:r>
            <a:br>
              <a:rPr lang="en-US" sz="1800" dirty="0"/>
            </a:br>
            <a:r>
              <a:rPr lang="en-US" sz="1800" dirty="0"/>
              <a:t> Make sure the model's predictions are interpretable, so stakeholders can understand the reasons behind forecasts.</a:t>
            </a:r>
            <a:br>
              <a:rPr lang="en-US" sz="1800" dirty="0"/>
            </a:br>
            <a:br>
              <a:rPr lang="en-US" sz="1800" b="1" dirty="0"/>
            </a:br>
            <a:br>
              <a:rPr lang="en-US" sz="1800" b="1" dirty="0"/>
            </a:br>
            <a:r>
              <a:rPr lang="en-US" sz="1800" b="1" dirty="0"/>
              <a:t>Conclusion:</a:t>
            </a:r>
            <a:br>
              <a:rPr lang="en-US" sz="1800" dirty="0"/>
            </a:br>
            <a:r>
              <a:rPr lang="en-US" sz="1800" dirty="0"/>
              <a:t> Establish a feedback mechanism to incorporate new data and user feedback for model </a:t>
            </a:r>
            <a:r>
              <a:rPr lang="en-US" sz="1800" dirty="0" err="1"/>
              <a:t>improvement.Remember</a:t>
            </a:r>
            <a:r>
              <a:rPr lang="en-US" sz="1800" dirty="0"/>
              <a:t> that the success of your AI-driven project heavily depends on the quality of data and iterations in model development. It's essential to continually refine and improve your models to make accurate predictions of company registration trends.</a:t>
            </a:r>
            <a:endParaRPr lang="en-IN" sz="1800" dirty="0"/>
          </a:p>
        </p:txBody>
      </p:sp>
    </p:spTree>
    <p:extLst>
      <p:ext uri="{BB962C8B-B14F-4D97-AF65-F5344CB8AC3E}">
        <p14:creationId xmlns:p14="http://schemas.microsoft.com/office/powerpoint/2010/main" val="3183943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5969-CF4E-3ACE-AE34-0182B281A62A}"/>
              </a:ext>
            </a:extLst>
          </p:cNvPr>
          <p:cNvSpPr>
            <a:spLocks noGrp="1"/>
          </p:cNvSpPr>
          <p:nvPr>
            <p:ph type="title"/>
          </p:nvPr>
        </p:nvSpPr>
        <p:spPr>
          <a:xfrm>
            <a:off x="838200" y="365125"/>
            <a:ext cx="10515600" cy="6289675"/>
          </a:xfrm>
        </p:spPr>
        <p:txBody>
          <a:bodyPr>
            <a:noAutofit/>
          </a:bodyPr>
          <a:lstStyle/>
          <a:p>
            <a:r>
              <a:rPr lang="en-US" sz="2000" b="0" i="0" dirty="0">
                <a:solidFill>
                  <a:srgbClr val="222222"/>
                </a:solidFill>
                <a:effectLst/>
                <a:latin typeface="Arial" panose="020B0604020202020204" pitchFamily="34" charset="0"/>
              </a:rPr>
              <a:t>Exploring and predicting company registration trends with the Registrar of Companies (</a:t>
            </a:r>
            <a:r>
              <a:rPr lang="en-US" sz="2000" b="0" i="0" dirty="0" err="1">
                <a:solidFill>
                  <a:srgbClr val="222222"/>
                </a:solidFill>
                <a:effectLst/>
                <a:latin typeface="Arial" panose="020B0604020202020204" pitchFamily="34" charset="0"/>
              </a:rPr>
              <a:t>RoC</a:t>
            </a:r>
            <a:r>
              <a:rPr lang="en-US" sz="2000" b="0" i="0" dirty="0">
                <a:solidFill>
                  <a:srgbClr val="222222"/>
                </a:solidFill>
                <a:effectLst/>
                <a:latin typeface="Arial" panose="020B0604020202020204" pitchFamily="34" charset="0"/>
              </a:rPr>
              <a:t>) data using AI can be a valuable endeavor. Here are some guidelines to get started:</a:t>
            </a:r>
            <a:br>
              <a:rPr lang="en-US" sz="2000" b="0" i="0" dirty="0">
                <a:solidFill>
                  <a:srgbClr val="222222"/>
                </a:solidFill>
                <a:effectLst/>
                <a:latin typeface="Arial" panose="020B0604020202020204" pitchFamily="34" charset="0"/>
              </a:rPr>
            </a:br>
            <a:br>
              <a:rPr lang="en-US" sz="2000" b="0" i="0" dirty="0">
                <a:solidFill>
                  <a:srgbClr val="222222"/>
                </a:solidFill>
                <a:effectLst/>
                <a:latin typeface="Arial" panose="020B0604020202020204" pitchFamily="34" charset="0"/>
              </a:rPr>
            </a:br>
            <a:br>
              <a:rPr lang="en-US" sz="2000" b="0" i="0" dirty="0">
                <a:solidFill>
                  <a:srgbClr val="222222"/>
                </a:solidFill>
                <a:effectLst/>
                <a:latin typeface="Arial" panose="020B0604020202020204" pitchFamily="34" charset="0"/>
              </a:rPr>
            </a:br>
            <a:r>
              <a:rPr lang="en-US" sz="2000" b="1" i="0" dirty="0">
                <a:solidFill>
                  <a:srgbClr val="222222"/>
                </a:solidFill>
                <a:effectLst/>
                <a:latin typeface="Arial" panose="020B0604020202020204" pitchFamily="34" charset="0"/>
              </a:rPr>
              <a:t>Data Collection:</a:t>
            </a:r>
            <a:br>
              <a:rPr lang="en-US" sz="2000" b="1" i="0" dirty="0">
                <a:solidFill>
                  <a:srgbClr val="222222"/>
                </a:solidFill>
                <a:effectLst/>
                <a:latin typeface="Arial" panose="020B0604020202020204" pitchFamily="34" charset="0"/>
              </a:rPr>
            </a:br>
            <a:r>
              <a:rPr lang="en-US" sz="2000" b="0" i="0" dirty="0">
                <a:solidFill>
                  <a:srgbClr val="222222"/>
                </a:solidFill>
                <a:effectLst/>
                <a:latin typeface="Arial" panose="020B0604020202020204" pitchFamily="34" charset="0"/>
              </a:rPr>
              <a:t>Gather historical data from the </a:t>
            </a:r>
            <a:r>
              <a:rPr lang="en-US" sz="2000" b="0" i="0" dirty="0" err="1">
                <a:solidFill>
                  <a:srgbClr val="222222"/>
                </a:solidFill>
                <a:effectLst/>
                <a:latin typeface="Arial" panose="020B0604020202020204" pitchFamily="34" charset="0"/>
              </a:rPr>
              <a:t>RoC</a:t>
            </a:r>
            <a:r>
              <a:rPr lang="en-US" sz="2000" b="0" i="0" dirty="0">
                <a:solidFill>
                  <a:srgbClr val="222222"/>
                </a:solidFill>
                <a:effectLst/>
                <a:latin typeface="Arial" panose="020B0604020202020204" pitchFamily="34" charset="0"/>
              </a:rPr>
              <a:t>, which includes information about newly registered companies, industry types, locations, and registration dates.</a:t>
            </a:r>
            <a:br>
              <a:rPr lang="en-US" sz="2000" b="0" i="0" dirty="0">
                <a:solidFill>
                  <a:srgbClr val="222222"/>
                </a:solidFill>
                <a:effectLst/>
                <a:latin typeface="Arial" panose="020B0604020202020204" pitchFamily="34" charset="0"/>
              </a:rPr>
            </a:br>
            <a:br>
              <a:rPr lang="en-US" sz="2000" b="1" i="0" dirty="0">
                <a:solidFill>
                  <a:srgbClr val="222222"/>
                </a:solidFill>
                <a:effectLst/>
                <a:latin typeface="Arial" panose="020B0604020202020204" pitchFamily="34" charset="0"/>
              </a:rPr>
            </a:br>
            <a:r>
              <a:rPr lang="en-US" sz="2000" b="1" i="0" dirty="0">
                <a:solidFill>
                  <a:srgbClr val="222222"/>
                </a:solidFill>
                <a:effectLst/>
                <a:latin typeface="Arial" panose="020B0604020202020204" pitchFamily="34" charset="0"/>
              </a:rPr>
              <a:t>Data Preprocessing:</a:t>
            </a:r>
            <a:br>
              <a:rPr lang="en-US" sz="2000" b="0" i="0" dirty="0">
                <a:solidFill>
                  <a:srgbClr val="222222"/>
                </a:solidFill>
                <a:effectLst/>
                <a:latin typeface="Arial" panose="020B0604020202020204" pitchFamily="34" charset="0"/>
              </a:rPr>
            </a:br>
            <a:r>
              <a:rPr lang="en-US" sz="2000" b="0" i="0" dirty="0">
                <a:solidFill>
                  <a:srgbClr val="222222"/>
                </a:solidFill>
                <a:effectLst/>
                <a:latin typeface="Arial" panose="020B0604020202020204" pitchFamily="34" charset="0"/>
              </a:rPr>
              <a:t>Clean and preprocess the data to handle missing values and outliers. Ensure data consistency and accuracy.</a:t>
            </a:r>
            <a:br>
              <a:rPr lang="en-US" sz="2000" b="0" i="0" dirty="0">
                <a:solidFill>
                  <a:srgbClr val="222222"/>
                </a:solidFill>
                <a:effectLst/>
                <a:latin typeface="Arial" panose="020B0604020202020204" pitchFamily="34" charset="0"/>
              </a:rPr>
            </a:br>
            <a:br>
              <a:rPr lang="en-US" sz="2000" b="1" i="0" dirty="0">
                <a:solidFill>
                  <a:srgbClr val="222222"/>
                </a:solidFill>
                <a:effectLst/>
                <a:latin typeface="Arial" panose="020B0604020202020204" pitchFamily="34" charset="0"/>
              </a:rPr>
            </a:br>
            <a:r>
              <a:rPr lang="en-US" sz="2000" b="1" i="0" dirty="0">
                <a:solidFill>
                  <a:srgbClr val="222222"/>
                </a:solidFill>
                <a:effectLst/>
                <a:latin typeface="Arial" panose="020B0604020202020204" pitchFamily="34" charset="0"/>
              </a:rPr>
              <a:t>Feature Engineering</a:t>
            </a:r>
            <a:r>
              <a:rPr lang="en-US" sz="2000" b="0" i="0" dirty="0">
                <a:solidFill>
                  <a:srgbClr val="222222"/>
                </a:solidFill>
                <a:effectLst/>
                <a:latin typeface="Arial" panose="020B0604020202020204" pitchFamily="34" charset="0"/>
              </a:rPr>
              <a:t>:</a:t>
            </a:r>
            <a:br>
              <a:rPr lang="en-US" sz="2000" b="0" i="0" dirty="0">
                <a:solidFill>
                  <a:srgbClr val="222222"/>
                </a:solidFill>
                <a:effectLst/>
                <a:latin typeface="Arial" panose="020B0604020202020204" pitchFamily="34" charset="0"/>
              </a:rPr>
            </a:br>
            <a:r>
              <a:rPr lang="en-US" sz="2000" b="0" i="0" dirty="0">
                <a:solidFill>
                  <a:srgbClr val="222222"/>
                </a:solidFill>
                <a:effectLst/>
                <a:latin typeface="Arial" panose="020B0604020202020204" pitchFamily="34" charset="0"/>
              </a:rPr>
              <a:t>Extract relevant features, such as registration date, industry sector, geographical location, and economic indicators, to enhance the predictive power of your model.</a:t>
            </a:r>
            <a:br>
              <a:rPr lang="en-US" sz="2000" b="0" i="0" dirty="0">
                <a:solidFill>
                  <a:srgbClr val="222222"/>
                </a:solidFill>
                <a:effectLst/>
                <a:latin typeface="Arial" panose="020B0604020202020204" pitchFamily="34" charset="0"/>
              </a:rPr>
            </a:br>
            <a:br>
              <a:rPr lang="en-US" sz="2000" b="0" i="0" dirty="0">
                <a:solidFill>
                  <a:srgbClr val="222222"/>
                </a:solidFill>
                <a:effectLst/>
                <a:latin typeface="Arial" panose="020B0604020202020204" pitchFamily="34" charset="0"/>
              </a:rPr>
            </a:br>
            <a:r>
              <a:rPr lang="en-US" sz="2000" b="1" i="0" dirty="0">
                <a:solidFill>
                  <a:srgbClr val="222222"/>
                </a:solidFill>
                <a:effectLst/>
                <a:latin typeface="Arial" panose="020B0604020202020204" pitchFamily="34" charset="0"/>
              </a:rPr>
              <a:t>Exploratory Data Analysis (EDA):</a:t>
            </a:r>
            <a:br>
              <a:rPr lang="en-US" sz="2000" b="0" i="0" dirty="0">
                <a:solidFill>
                  <a:srgbClr val="222222"/>
                </a:solidFill>
                <a:effectLst/>
                <a:latin typeface="Arial" panose="020B0604020202020204" pitchFamily="34" charset="0"/>
              </a:rPr>
            </a:br>
            <a:r>
              <a:rPr lang="en-US" sz="2000" b="0" i="0" dirty="0">
                <a:solidFill>
                  <a:srgbClr val="222222"/>
                </a:solidFill>
                <a:effectLst/>
                <a:latin typeface="Arial" panose="020B0604020202020204" pitchFamily="34" charset="0"/>
              </a:rPr>
              <a:t>Perform EDA to understand the distribution of data, identify patterns, and visualize trends in company registrations.</a:t>
            </a:r>
            <a:br>
              <a:rPr lang="en-US" sz="2000" b="0" i="0" dirty="0">
                <a:solidFill>
                  <a:srgbClr val="222222"/>
                </a:solidFill>
                <a:effectLst/>
                <a:latin typeface="Arial" panose="020B0604020202020204" pitchFamily="34" charset="0"/>
              </a:rPr>
            </a:br>
            <a:br>
              <a:rPr lang="en-US" sz="2000" b="0" i="0" dirty="0">
                <a:solidFill>
                  <a:srgbClr val="222222"/>
                </a:solidFill>
                <a:effectLst/>
                <a:latin typeface="Arial" panose="020B0604020202020204" pitchFamily="34" charset="0"/>
              </a:rPr>
            </a:br>
            <a:endParaRPr lang="en-IN" sz="2000" dirty="0"/>
          </a:p>
        </p:txBody>
      </p:sp>
    </p:spTree>
    <p:extLst>
      <p:ext uri="{BB962C8B-B14F-4D97-AF65-F5344CB8AC3E}">
        <p14:creationId xmlns:p14="http://schemas.microsoft.com/office/powerpoint/2010/main" val="2016944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B4EE5-E2A3-3091-A09A-12FCC9B862AB}"/>
              </a:ext>
            </a:extLst>
          </p:cNvPr>
          <p:cNvSpPr>
            <a:spLocks noGrp="1"/>
          </p:cNvSpPr>
          <p:nvPr>
            <p:ph type="title"/>
          </p:nvPr>
        </p:nvSpPr>
        <p:spPr>
          <a:xfrm>
            <a:off x="838200" y="365125"/>
            <a:ext cx="10515600" cy="7041515"/>
          </a:xfrm>
        </p:spPr>
        <p:txBody>
          <a:bodyPr>
            <a:noAutofit/>
          </a:bodyPr>
          <a:lstStyle/>
          <a:p>
            <a:r>
              <a:rPr lang="en-US" sz="1800" b="1" i="0" dirty="0">
                <a:solidFill>
                  <a:srgbClr val="222222"/>
                </a:solidFill>
                <a:effectLst/>
                <a:latin typeface="Arial" panose="020B0604020202020204" pitchFamily="34" charset="0"/>
              </a:rPr>
              <a:t>Model Selection:</a:t>
            </a:r>
            <a:br>
              <a:rPr lang="en-US" sz="1800" b="1"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Choose appropriate machine learning or deep learning models for time series forecasting and regression tasks, as they are commonly used for predicting trends.</a:t>
            </a:r>
            <a:br>
              <a:rPr lang="en-US" sz="1800" b="0" i="0" dirty="0">
                <a:solidFill>
                  <a:srgbClr val="222222"/>
                </a:solidFill>
                <a:effectLst/>
                <a:latin typeface="Arial" panose="020B0604020202020204" pitchFamily="34" charset="0"/>
              </a:rPr>
            </a:br>
            <a:br>
              <a:rPr lang="en-US" sz="1800" b="0" i="0" dirty="0">
                <a:solidFill>
                  <a:srgbClr val="222222"/>
                </a:solidFill>
                <a:effectLst/>
                <a:latin typeface="Arial" panose="020B0604020202020204" pitchFamily="34" charset="0"/>
              </a:rPr>
            </a:br>
            <a:r>
              <a:rPr lang="en-US" sz="1800" b="1" i="0" dirty="0">
                <a:solidFill>
                  <a:srgbClr val="222222"/>
                </a:solidFill>
                <a:effectLst/>
                <a:latin typeface="Arial" panose="020B0604020202020204" pitchFamily="34" charset="0"/>
              </a:rPr>
              <a:t>Training and Testing:</a:t>
            </a:r>
            <a:br>
              <a:rPr lang="en-US" sz="1800" b="1"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Split the data into training and testing sets, and possibly into validation sets if needed. Use time series cross-validation techniques for robust model evaluation.</a:t>
            </a:r>
            <a:br>
              <a:rPr lang="en-US" sz="1800" b="0" i="0" dirty="0">
                <a:solidFill>
                  <a:srgbClr val="222222"/>
                </a:solidFill>
                <a:effectLst/>
                <a:latin typeface="Arial" panose="020B0604020202020204" pitchFamily="34" charset="0"/>
              </a:rPr>
            </a:br>
            <a:br>
              <a:rPr lang="en-US" sz="1800" b="0" i="0" dirty="0">
                <a:solidFill>
                  <a:srgbClr val="222222"/>
                </a:solidFill>
                <a:effectLst/>
                <a:latin typeface="Arial" panose="020B0604020202020204" pitchFamily="34" charset="0"/>
              </a:rPr>
            </a:br>
            <a:r>
              <a:rPr lang="en-US" sz="1800" b="1" i="0" dirty="0">
                <a:solidFill>
                  <a:srgbClr val="222222"/>
                </a:solidFill>
                <a:effectLst/>
                <a:latin typeface="Arial" panose="020B0604020202020204" pitchFamily="34" charset="0"/>
              </a:rPr>
              <a:t>Feature Selection:</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Select the most relevant features for prediction to improve model accuracy.</a:t>
            </a:r>
            <a:br>
              <a:rPr lang="en-US" sz="1800" b="0" i="0" dirty="0">
                <a:solidFill>
                  <a:srgbClr val="222222"/>
                </a:solidFill>
                <a:effectLst/>
                <a:latin typeface="Arial" panose="020B0604020202020204" pitchFamily="34" charset="0"/>
              </a:rPr>
            </a:br>
            <a:br>
              <a:rPr lang="en-US" sz="1800" b="0" i="0" dirty="0">
                <a:solidFill>
                  <a:srgbClr val="222222"/>
                </a:solidFill>
                <a:effectLst/>
                <a:latin typeface="Arial" panose="020B0604020202020204" pitchFamily="34" charset="0"/>
              </a:rPr>
            </a:br>
            <a:r>
              <a:rPr lang="en-US" sz="1800" b="1" i="0" dirty="0">
                <a:solidFill>
                  <a:srgbClr val="222222"/>
                </a:solidFill>
                <a:effectLst/>
                <a:latin typeface="Arial" panose="020B0604020202020204" pitchFamily="34" charset="0"/>
              </a:rPr>
              <a:t>Model Tuning:</a:t>
            </a:r>
            <a:br>
              <a:rPr lang="en-US" sz="1800" b="0"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Fine-tune hyperparameters and optimize your chosen model to achieve the best performance.</a:t>
            </a:r>
            <a:br>
              <a:rPr lang="en-US" sz="1800" b="0" i="0" dirty="0">
                <a:solidFill>
                  <a:srgbClr val="222222"/>
                </a:solidFill>
                <a:effectLst/>
                <a:latin typeface="Arial" panose="020B0604020202020204" pitchFamily="34" charset="0"/>
              </a:rPr>
            </a:br>
            <a:br>
              <a:rPr lang="en-US" sz="1800" b="0" i="0" dirty="0">
                <a:solidFill>
                  <a:srgbClr val="222222"/>
                </a:solidFill>
                <a:effectLst/>
                <a:latin typeface="Arial" panose="020B0604020202020204" pitchFamily="34" charset="0"/>
              </a:rPr>
            </a:br>
            <a:r>
              <a:rPr lang="en-US" sz="1800" b="1" i="0" dirty="0">
                <a:solidFill>
                  <a:srgbClr val="222222"/>
                </a:solidFill>
                <a:effectLst/>
                <a:latin typeface="Arial" panose="020B0604020202020204" pitchFamily="34" charset="0"/>
              </a:rPr>
              <a:t>Evaluation Metrics:</a:t>
            </a:r>
            <a:br>
              <a:rPr lang="en-US" sz="1800" b="1" i="0" dirty="0">
                <a:solidFill>
                  <a:srgbClr val="222222"/>
                </a:solidFill>
                <a:effectLst/>
                <a:latin typeface="Arial" panose="020B0604020202020204" pitchFamily="34" charset="0"/>
              </a:rPr>
            </a:br>
            <a:r>
              <a:rPr lang="en-US" sz="1800" b="0" i="0" dirty="0">
                <a:solidFill>
                  <a:srgbClr val="222222"/>
                </a:solidFill>
                <a:effectLst/>
                <a:latin typeface="Arial" panose="020B0604020202020204" pitchFamily="34" charset="0"/>
              </a:rPr>
              <a:t>Select appropriate evaluation metrics, such as Mean Absolute Error (MAE), Mean Squared Error (MSE), or R-squared, to measure the model's predictive accuracy.</a:t>
            </a:r>
            <a:br>
              <a:rPr lang="en-US" sz="1800" b="0" i="0" dirty="0">
                <a:solidFill>
                  <a:srgbClr val="222222"/>
                </a:solidFill>
                <a:effectLst/>
                <a:latin typeface="Arial" panose="020B0604020202020204" pitchFamily="34" charset="0"/>
              </a:rPr>
            </a:br>
            <a:endParaRPr lang="en-IN" sz="1800" dirty="0"/>
          </a:p>
        </p:txBody>
      </p:sp>
    </p:spTree>
    <p:extLst>
      <p:ext uri="{BB962C8B-B14F-4D97-AF65-F5344CB8AC3E}">
        <p14:creationId xmlns:p14="http://schemas.microsoft.com/office/powerpoint/2010/main" val="117779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C1B50-2639-6A19-4D33-1988402A6DCA}"/>
              </a:ext>
            </a:extLst>
          </p:cNvPr>
          <p:cNvSpPr>
            <a:spLocks noGrp="1"/>
          </p:cNvSpPr>
          <p:nvPr>
            <p:ph type="title"/>
          </p:nvPr>
        </p:nvSpPr>
        <p:spPr>
          <a:xfrm>
            <a:off x="838200" y="527050"/>
            <a:ext cx="10515600" cy="5803900"/>
          </a:xfrm>
        </p:spPr>
        <p:txBody>
          <a:bodyPr>
            <a:noAutofit/>
          </a:bodyPr>
          <a:lstStyle/>
          <a:p>
            <a:r>
              <a:rPr lang="en-US" sz="1800" dirty="0"/>
              <a:t>Exploring and predicting company registration trends with the Registrar of Companies (</a:t>
            </a:r>
            <a:r>
              <a:rPr lang="en-US" sz="1800" dirty="0" err="1"/>
              <a:t>RoC</a:t>
            </a:r>
            <a:r>
              <a:rPr lang="en-US" sz="1800" dirty="0"/>
              <a:t>) data using AI can be a valuable endeavor. Here are some guidelines to get started:</a:t>
            </a:r>
            <a:br>
              <a:rPr lang="en-US" sz="1800" dirty="0"/>
            </a:br>
            <a:br>
              <a:rPr lang="en-US" sz="1800" dirty="0"/>
            </a:br>
            <a:r>
              <a:rPr lang="en-US" sz="1800" b="1" dirty="0"/>
              <a:t>Data Collection:</a:t>
            </a:r>
            <a:br>
              <a:rPr lang="en-US" sz="1800" b="1" dirty="0"/>
            </a:br>
            <a:r>
              <a:rPr lang="en-US" sz="1800" dirty="0"/>
              <a:t>Gather historical data from the </a:t>
            </a:r>
            <a:r>
              <a:rPr lang="en-US" sz="1800" dirty="0" err="1"/>
              <a:t>RoC</a:t>
            </a:r>
            <a:r>
              <a:rPr lang="en-US" sz="1800" dirty="0"/>
              <a:t>, which includes information about newly registered companies, industry types, locations, and registration dates.</a:t>
            </a:r>
            <a:br>
              <a:rPr lang="en-US" sz="1800" dirty="0"/>
            </a:br>
            <a:br>
              <a:rPr lang="en-US" sz="1800" b="1" dirty="0"/>
            </a:br>
            <a:r>
              <a:rPr lang="en-US" sz="1800" b="1" dirty="0"/>
              <a:t>Data Preprocessing:</a:t>
            </a:r>
            <a:br>
              <a:rPr lang="en-US" sz="1800" dirty="0"/>
            </a:br>
            <a:r>
              <a:rPr lang="en-US" sz="1800" dirty="0"/>
              <a:t>Clean and preprocess the data to handle missing values and outliers. Ensure data consistency and accuracy.</a:t>
            </a:r>
            <a:br>
              <a:rPr lang="en-US" sz="1800" dirty="0"/>
            </a:br>
            <a:br>
              <a:rPr lang="en-US" sz="1800" b="1" dirty="0"/>
            </a:br>
            <a:r>
              <a:rPr lang="en-US" sz="1800" b="1" dirty="0"/>
              <a:t>Feature Engineering:</a:t>
            </a:r>
            <a:br>
              <a:rPr lang="en-US" sz="1800" b="1" dirty="0"/>
            </a:br>
            <a:r>
              <a:rPr lang="en-US" sz="1800" dirty="0"/>
              <a:t>Extract relevant features, such as registration date, industry sector, geographical location, and economic indicators, to enhance the predictive power of your model.</a:t>
            </a:r>
            <a:br>
              <a:rPr lang="en-US" sz="1800" dirty="0"/>
            </a:br>
            <a:br>
              <a:rPr lang="en-US" sz="1800" dirty="0"/>
            </a:br>
            <a:r>
              <a:rPr lang="en-US" sz="1800" b="1" dirty="0"/>
              <a:t>Exploratory Data Analysis (EDA):</a:t>
            </a:r>
            <a:br>
              <a:rPr lang="en-US" sz="1800" dirty="0"/>
            </a:br>
            <a:r>
              <a:rPr lang="en-US" sz="1800" dirty="0"/>
              <a:t>Perform EDA to understand the distribution of data, identify patterns, and visualize trends in company </a:t>
            </a:r>
            <a:r>
              <a:rPr lang="en-US" sz="1800" dirty="0" err="1"/>
              <a:t>registrations.Model</a:t>
            </a:r>
            <a:r>
              <a:rPr lang="en-US" sz="1800" dirty="0"/>
              <a:t> </a:t>
            </a:r>
            <a:r>
              <a:rPr lang="en-US" sz="1800" dirty="0" err="1"/>
              <a:t>Selection:Choose</a:t>
            </a:r>
            <a:r>
              <a:rPr lang="en-US" sz="1800" dirty="0"/>
              <a:t> appropriate machine learning or deep learning models for time series forecasting and regression tasks, as they are commonly used for predicting trends. Exploratory Data Analysis (EDA):Perform EDA to understand the distribution of data, identify patterns, and visualize trends in company registrations.</a:t>
            </a:r>
            <a:br>
              <a:rPr lang="en-US" sz="1800" dirty="0"/>
            </a:br>
            <a:br>
              <a:rPr lang="en-US" sz="1800" dirty="0"/>
            </a:br>
            <a:r>
              <a:rPr lang="en-US" sz="1800" b="1" dirty="0"/>
              <a:t>Model Selection:</a:t>
            </a:r>
            <a:br>
              <a:rPr lang="en-US" sz="1800" b="1" dirty="0"/>
            </a:br>
            <a:r>
              <a:rPr lang="en-US" sz="1800" dirty="0"/>
              <a:t>Choose appropriate machine learning or deep learning models for time series forecasting and regression tasks, as they are commonly used for predicting trends.</a:t>
            </a:r>
            <a:endParaRPr lang="en-IN" sz="1800" dirty="0"/>
          </a:p>
        </p:txBody>
      </p:sp>
    </p:spTree>
    <p:extLst>
      <p:ext uri="{BB962C8B-B14F-4D97-AF65-F5344CB8AC3E}">
        <p14:creationId xmlns:p14="http://schemas.microsoft.com/office/powerpoint/2010/main" val="357676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C1C1-0A05-B7BB-B095-D7E25C067D21}"/>
              </a:ext>
            </a:extLst>
          </p:cNvPr>
          <p:cNvSpPr>
            <a:spLocks noGrp="1"/>
          </p:cNvSpPr>
          <p:nvPr>
            <p:ph type="title"/>
          </p:nvPr>
        </p:nvSpPr>
        <p:spPr>
          <a:xfrm>
            <a:off x="838200" y="365125"/>
            <a:ext cx="10515600" cy="6276975"/>
          </a:xfrm>
        </p:spPr>
        <p:txBody>
          <a:bodyPr>
            <a:normAutofit/>
          </a:bodyPr>
          <a:lstStyle/>
          <a:p>
            <a:r>
              <a:rPr lang="en-US" sz="1800" b="1" dirty="0"/>
              <a:t>Training and Testing:</a:t>
            </a:r>
            <a:br>
              <a:rPr lang="en-US" sz="1800" b="1" dirty="0"/>
            </a:br>
            <a:r>
              <a:rPr lang="en-US" sz="1800" dirty="0"/>
              <a:t>Split the data into training and testing sets, and possibly into validation sets if needed. Use time series cross-validation techniques for robust model evaluation.</a:t>
            </a:r>
            <a:br>
              <a:rPr lang="en-US" sz="1800" dirty="0"/>
            </a:br>
            <a:br>
              <a:rPr lang="en-US" sz="1800" dirty="0"/>
            </a:br>
            <a:r>
              <a:rPr lang="en-US" sz="1800" b="1" dirty="0"/>
              <a:t>Feature Selection:</a:t>
            </a:r>
            <a:br>
              <a:rPr lang="en-US" sz="1800" dirty="0"/>
            </a:br>
            <a:r>
              <a:rPr lang="en-US" sz="1800" dirty="0"/>
              <a:t>Select the most relevant features for prediction to improve model accuracy.</a:t>
            </a:r>
            <a:br>
              <a:rPr lang="en-US" sz="1800" dirty="0"/>
            </a:br>
            <a:br>
              <a:rPr lang="en-US" sz="1800" b="1" dirty="0"/>
            </a:br>
            <a:r>
              <a:rPr lang="en-US" sz="1800" b="1" dirty="0"/>
              <a:t>Model Tuning:</a:t>
            </a:r>
            <a:br>
              <a:rPr lang="en-US" sz="1800" b="1" dirty="0"/>
            </a:br>
            <a:r>
              <a:rPr lang="en-US" sz="1800" dirty="0"/>
              <a:t>Fine-tune hyperparameters and optimize your chosen model to achieve the best performance.</a:t>
            </a:r>
            <a:br>
              <a:rPr lang="en-US" sz="1800" dirty="0"/>
            </a:br>
            <a:br>
              <a:rPr lang="en-US" sz="1800" b="1" dirty="0"/>
            </a:br>
            <a:r>
              <a:rPr lang="en-US" sz="1800" b="1" dirty="0"/>
              <a:t>Evaluation Metrics:</a:t>
            </a:r>
            <a:br>
              <a:rPr lang="en-US" sz="1800" dirty="0"/>
            </a:br>
            <a:r>
              <a:rPr lang="en-US" sz="1800" dirty="0"/>
              <a:t>Select appropriate evaluation metrics, such as Mean Absolute Error (MAE), Mean Squared Error (MSE), or R-squared, to measure the model's predictive accuracy.</a:t>
            </a:r>
            <a:br>
              <a:rPr lang="en-US" sz="1800" dirty="0"/>
            </a:br>
            <a:br>
              <a:rPr lang="en-US" sz="1800" dirty="0"/>
            </a:br>
            <a:r>
              <a:rPr lang="en-US" sz="1800" b="1" dirty="0"/>
              <a:t>Deployment:</a:t>
            </a:r>
            <a:br>
              <a:rPr lang="en-US" sz="1800" dirty="0"/>
            </a:br>
            <a:r>
              <a:rPr lang="en-US" sz="1800" dirty="0"/>
              <a:t>Deploy the AI model to make real-time predictions or generate forecasts based on new data.</a:t>
            </a:r>
            <a:br>
              <a:rPr lang="en-US" sz="1800" dirty="0"/>
            </a:br>
            <a:br>
              <a:rPr lang="en-US" sz="1800" b="1" dirty="0"/>
            </a:br>
            <a:r>
              <a:rPr lang="en-US" sz="1800" b="1" dirty="0"/>
              <a:t>Continuous Monitoring:</a:t>
            </a:r>
            <a:br>
              <a:rPr lang="en-US" sz="1800" dirty="0"/>
            </a:br>
            <a:r>
              <a:rPr lang="en-US" sz="1800" dirty="0"/>
              <a:t>Regularly update the model with fresh data to ensure its predictive accuracy over </a:t>
            </a:r>
            <a:r>
              <a:rPr lang="en-US" sz="1800" dirty="0" err="1"/>
              <a:t>time.Interpretability</a:t>
            </a:r>
            <a:r>
              <a:rPr lang="en-US" sz="1800" dirty="0"/>
              <a:t>:</a:t>
            </a:r>
            <a:endParaRPr lang="en-IN" sz="1800" dirty="0"/>
          </a:p>
        </p:txBody>
      </p:sp>
    </p:spTree>
    <p:extLst>
      <p:ext uri="{BB962C8B-B14F-4D97-AF65-F5344CB8AC3E}">
        <p14:creationId xmlns:p14="http://schemas.microsoft.com/office/powerpoint/2010/main" val="142566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3175528-DA33-ACEC-AB13-E8225CA6E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80" y="386080"/>
            <a:ext cx="5989320" cy="6238240"/>
          </a:xfrm>
          <a:prstGeom prst="rect">
            <a:avLst/>
          </a:prstGeom>
        </p:spPr>
      </p:pic>
      <p:pic>
        <p:nvPicPr>
          <p:cNvPr id="8" name="Picture 7">
            <a:extLst>
              <a:ext uri="{FF2B5EF4-FFF2-40B4-BE49-F238E27FC236}">
                <a16:creationId xmlns:a16="http://schemas.microsoft.com/office/drawing/2014/main" id="{23ECB6CE-B6BC-F182-A2E4-51B8A9F12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525" y="928200"/>
            <a:ext cx="5505755" cy="5153999"/>
          </a:xfrm>
          <a:prstGeom prst="rect">
            <a:avLst/>
          </a:prstGeom>
        </p:spPr>
      </p:pic>
    </p:spTree>
    <p:extLst>
      <p:ext uri="{BB962C8B-B14F-4D97-AF65-F5344CB8AC3E}">
        <p14:creationId xmlns:p14="http://schemas.microsoft.com/office/powerpoint/2010/main" val="3172540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E3E0-40F0-9F56-A741-50F1BF5D27A0}"/>
              </a:ext>
            </a:extLst>
          </p:cNvPr>
          <p:cNvSpPr>
            <a:spLocks noGrp="1"/>
          </p:cNvSpPr>
          <p:nvPr>
            <p:ph type="title"/>
          </p:nvPr>
        </p:nvSpPr>
        <p:spPr>
          <a:xfrm>
            <a:off x="838200" y="365125"/>
            <a:ext cx="10515600" cy="7569835"/>
          </a:xfrm>
        </p:spPr>
        <p:txBody>
          <a:bodyPr>
            <a:noAutofit/>
          </a:bodyPr>
          <a:lstStyle/>
          <a:p>
            <a:r>
              <a:rPr lang="en-US" sz="1800" dirty="0"/>
              <a:t>import sqlite3</a:t>
            </a:r>
            <a:br>
              <a:rPr lang="en-US" sz="1800" dirty="0"/>
            </a:br>
            <a:br>
              <a:rPr lang="en-US" sz="1800" dirty="0"/>
            </a:br>
            <a:r>
              <a:rPr lang="en-US" sz="1800" dirty="0"/>
              <a:t># Connect to the database</a:t>
            </a:r>
            <a:br>
              <a:rPr lang="en-US" sz="1800" dirty="0"/>
            </a:br>
            <a:r>
              <a:rPr lang="en-US" sz="1800" dirty="0"/>
              <a:t>conn = sqlite3.connect('</a:t>
            </a:r>
            <a:r>
              <a:rPr lang="en-US" sz="1800" dirty="0" err="1"/>
              <a:t>company_registry.db</a:t>
            </a:r>
            <a:r>
              <a:rPr lang="en-US" sz="1800" dirty="0"/>
              <a:t>')</a:t>
            </a:r>
            <a:br>
              <a:rPr lang="en-US" sz="1800" dirty="0"/>
            </a:br>
            <a:r>
              <a:rPr lang="en-US" sz="1800" dirty="0"/>
              <a:t>cursor = </a:t>
            </a:r>
            <a:r>
              <a:rPr lang="en-US" sz="1800" dirty="0" err="1"/>
              <a:t>conn.cursor</a:t>
            </a:r>
            <a:r>
              <a:rPr lang="en-US" sz="1800" dirty="0"/>
              <a:t>()</a:t>
            </a:r>
            <a:br>
              <a:rPr lang="en-US" sz="1800" dirty="0"/>
            </a:br>
            <a:br>
              <a:rPr lang="en-US" sz="1800" dirty="0"/>
            </a:br>
            <a:r>
              <a:rPr lang="en-US" sz="1800" dirty="0"/>
              <a:t># Create a table to store company information</a:t>
            </a:r>
            <a:br>
              <a:rPr lang="en-US" sz="1800" dirty="0"/>
            </a:br>
            <a:r>
              <a:rPr lang="en-US" sz="1800" dirty="0" err="1"/>
              <a:t>cursor.execute</a:t>
            </a:r>
            <a:r>
              <a:rPr lang="en-US" sz="1800" dirty="0"/>
              <a:t>('''</a:t>
            </a:r>
            <a:br>
              <a:rPr lang="en-US" sz="1800" dirty="0"/>
            </a:br>
            <a:r>
              <a:rPr lang="en-US" sz="1800" dirty="0"/>
              <a:t>    CREATE TABLE IF NOT EXISTS companies (</a:t>
            </a:r>
            <a:br>
              <a:rPr lang="en-US" sz="1800" dirty="0"/>
            </a:br>
            <a:r>
              <a:rPr lang="en-US" sz="1800" dirty="0"/>
              <a:t>        id INTEGER PRIMARY KEY AUTOINCREMENT,</a:t>
            </a:r>
            <a:br>
              <a:rPr lang="en-US" sz="1800" dirty="0"/>
            </a:br>
            <a:r>
              <a:rPr lang="en-US" sz="1800" dirty="0"/>
              <a:t>        name TEXT NOT NULL,</a:t>
            </a:r>
            <a:br>
              <a:rPr lang="en-US" sz="1800" dirty="0"/>
            </a:br>
            <a:r>
              <a:rPr lang="en-US" sz="1800" dirty="0"/>
              <a:t>        </a:t>
            </a:r>
            <a:r>
              <a:rPr lang="en-US" sz="1800" dirty="0" err="1"/>
              <a:t>registration_number</a:t>
            </a:r>
            <a:r>
              <a:rPr lang="en-US" sz="1800" dirty="0"/>
              <a:t> TEXT NOT NULL,</a:t>
            </a:r>
            <a:br>
              <a:rPr lang="en-US" sz="1800" dirty="0"/>
            </a:br>
            <a:r>
              <a:rPr lang="en-US" sz="1800" dirty="0"/>
              <a:t>        address TEXT NOT NULL</a:t>
            </a:r>
            <a:br>
              <a:rPr lang="en-US" sz="1800" dirty="0"/>
            </a:br>
            <a:r>
              <a:rPr lang="en-US" sz="1800" dirty="0"/>
              <a:t>    )</a:t>
            </a:r>
            <a:br>
              <a:rPr lang="en-US" sz="1800" dirty="0"/>
            </a:br>
            <a:r>
              <a:rPr lang="en-US" sz="1800" dirty="0"/>
              <a:t>''')</a:t>
            </a:r>
            <a:br>
              <a:rPr lang="en-US" sz="1800" dirty="0"/>
            </a:br>
            <a:r>
              <a:rPr lang="en-US" sz="1800" dirty="0" err="1"/>
              <a:t>conn.commit</a:t>
            </a:r>
            <a:r>
              <a:rPr lang="en-US" sz="1800" dirty="0"/>
              <a:t>()</a:t>
            </a:r>
            <a:br>
              <a:rPr lang="en-US" sz="1800" dirty="0"/>
            </a:br>
            <a:br>
              <a:rPr lang="en-US" sz="1800" dirty="0"/>
            </a:br>
            <a:r>
              <a:rPr lang="en-US" sz="1800" dirty="0"/>
              <a:t>def </a:t>
            </a:r>
            <a:r>
              <a:rPr lang="en-US" sz="1800" dirty="0" err="1"/>
              <a:t>register_company</a:t>
            </a:r>
            <a:r>
              <a:rPr lang="en-US" sz="1800" dirty="0"/>
              <a:t>(name, </a:t>
            </a:r>
            <a:r>
              <a:rPr lang="en-US" sz="1800" dirty="0" err="1"/>
              <a:t>registration_number</a:t>
            </a:r>
            <a:r>
              <a:rPr lang="en-US" sz="1800" dirty="0"/>
              <a:t>, address):</a:t>
            </a:r>
            <a:br>
              <a:rPr lang="en-US" sz="1800" dirty="0"/>
            </a:br>
            <a:r>
              <a:rPr lang="en-US" sz="1800" dirty="0"/>
              <a:t>    </a:t>
            </a:r>
            <a:r>
              <a:rPr lang="en-US" sz="1800" dirty="0" err="1"/>
              <a:t>cursor.execute</a:t>
            </a:r>
            <a:r>
              <a:rPr lang="en-US" sz="1800" dirty="0"/>
              <a:t>('''</a:t>
            </a:r>
            <a:br>
              <a:rPr lang="en-US" sz="1800" dirty="0"/>
            </a:br>
            <a:r>
              <a:rPr lang="en-US" sz="1800" dirty="0"/>
              <a:t>        INSERT INTO companies (name, </a:t>
            </a:r>
            <a:r>
              <a:rPr lang="en-US" sz="1800" dirty="0" err="1"/>
              <a:t>registration_number</a:t>
            </a:r>
            <a:r>
              <a:rPr lang="en-US" sz="1800" dirty="0"/>
              <a:t>, address)</a:t>
            </a:r>
            <a:br>
              <a:rPr lang="en-US" sz="1800" dirty="0"/>
            </a:br>
            <a:r>
              <a:rPr lang="en-US" sz="1800" dirty="0"/>
              <a:t>        VALUES (?, ?, ?)</a:t>
            </a:r>
            <a:br>
              <a:rPr lang="en-US" sz="1800" dirty="0"/>
            </a:br>
            <a:r>
              <a:rPr lang="en-US" sz="1800" dirty="0"/>
              <a:t>    </a:t>
            </a:r>
            <a:endParaRPr lang="en-IN" sz="1800" dirty="0"/>
          </a:p>
        </p:txBody>
      </p:sp>
      <p:sp>
        <p:nvSpPr>
          <p:cNvPr id="3" name="TextBox 2">
            <a:extLst>
              <a:ext uri="{FF2B5EF4-FFF2-40B4-BE49-F238E27FC236}">
                <a16:creationId xmlns:a16="http://schemas.microsoft.com/office/drawing/2014/main" id="{FF762633-D6FE-302E-D17E-62996BD0CC5F}"/>
              </a:ext>
            </a:extLst>
          </p:cNvPr>
          <p:cNvSpPr txBox="1"/>
          <p:nvPr/>
        </p:nvSpPr>
        <p:spPr>
          <a:xfrm>
            <a:off x="4711700" y="2647950"/>
            <a:ext cx="45719"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939817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1E0158-233F-C3F6-9D58-E9E9319FC783}"/>
              </a:ext>
            </a:extLst>
          </p:cNvPr>
          <p:cNvSpPr txBox="1"/>
          <p:nvPr/>
        </p:nvSpPr>
        <p:spPr>
          <a:xfrm>
            <a:off x="772160" y="420132"/>
            <a:ext cx="8473440" cy="6740307"/>
          </a:xfrm>
          <a:prstGeom prst="rect">
            <a:avLst/>
          </a:prstGeom>
          <a:noFill/>
        </p:spPr>
        <p:txBody>
          <a:bodyPr wrap="square" rtlCol="0">
            <a:spAutoFit/>
          </a:bodyPr>
          <a:lstStyle/>
          <a:p>
            <a:r>
              <a:rPr lang="en-US" sz="1800" dirty="0"/>
              <a:t>''', (name, </a:t>
            </a:r>
            <a:r>
              <a:rPr lang="en-US" sz="1800" dirty="0" err="1"/>
              <a:t>registration_number</a:t>
            </a:r>
            <a:r>
              <a:rPr lang="en-US" sz="1800" dirty="0"/>
              <a:t>, address))</a:t>
            </a:r>
            <a:br>
              <a:rPr lang="en-US" sz="1800" dirty="0"/>
            </a:br>
            <a:r>
              <a:rPr lang="en-US" sz="1800" dirty="0"/>
              <a:t>    </a:t>
            </a:r>
            <a:r>
              <a:rPr lang="en-US" sz="1800" dirty="0" err="1"/>
              <a:t>conn.commit</a:t>
            </a:r>
            <a:r>
              <a:rPr lang="en-US" sz="1800" dirty="0"/>
              <a:t>()</a:t>
            </a:r>
            <a:br>
              <a:rPr lang="en-US" sz="1800" dirty="0"/>
            </a:br>
            <a:r>
              <a:rPr lang="en-US" sz="1800" dirty="0"/>
              <a:t>    print(</a:t>
            </a:r>
            <a:r>
              <a:rPr lang="en-US" sz="1800" dirty="0" err="1"/>
              <a:t>f"Company</a:t>
            </a:r>
            <a:r>
              <a:rPr lang="en-US" sz="1800" dirty="0"/>
              <a:t> '{name}' registered successfully.")</a:t>
            </a:r>
            <a:br>
              <a:rPr lang="en-US" sz="1800" dirty="0"/>
            </a:br>
            <a:br>
              <a:rPr lang="en-US" sz="1800" dirty="0"/>
            </a:br>
            <a:r>
              <a:rPr lang="en-US" sz="1800" dirty="0"/>
              <a:t>def </a:t>
            </a:r>
            <a:r>
              <a:rPr lang="en-US" sz="1800" dirty="0" err="1"/>
              <a:t>get_company_details</a:t>
            </a:r>
            <a:r>
              <a:rPr lang="en-US" sz="1800" dirty="0"/>
              <a:t>(</a:t>
            </a:r>
            <a:r>
              <a:rPr lang="en-US" sz="1800" dirty="0" err="1"/>
              <a:t>company_id</a:t>
            </a:r>
            <a:r>
              <a:rPr lang="en-US" sz="1800" dirty="0"/>
              <a:t>):</a:t>
            </a:r>
            <a:br>
              <a:rPr lang="en-US" sz="1800" dirty="0"/>
            </a:br>
            <a:r>
              <a:rPr lang="en-US" sz="1800" dirty="0"/>
              <a:t>    </a:t>
            </a:r>
            <a:r>
              <a:rPr lang="en-US" sz="1800" dirty="0" err="1"/>
              <a:t>cursor.execute</a:t>
            </a:r>
            <a:r>
              <a:rPr lang="en-US" sz="1800" dirty="0"/>
              <a:t>('''</a:t>
            </a:r>
            <a:br>
              <a:rPr lang="en-US" sz="1800" dirty="0"/>
            </a:br>
            <a:r>
              <a:rPr lang="en-US" sz="1800" dirty="0"/>
              <a:t>        SELECT * FROM companies WHERE id = ?</a:t>
            </a:r>
            <a:br>
              <a:rPr lang="en-US" sz="1800" dirty="0"/>
            </a:br>
            <a:r>
              <a:rPr lang="en-US" sz="1800" dirty="0"/>
              <a:t>    ''', (</a:t>
            </a:r>
            <a:r>
              <a:rPr lang="en-US" sz="1800" dirty="0" err="1"/>
              <a:t>company_id</a:t>
            </a:r>
            <a:r>
              <a:rPr lang="en-US" sz="1800" dirty="0"/>
              <a:t>,))</a:t>
            </a:r>
            <a:br>
              <a:rPr lang="en-US" sz="1800" dirty="0"/>
            </a:br>
            <a:r>
              <a:rPr lang="en-US" sz="1800" dirty="0"/>
              <a:t>    company = </a:t>
            </a:r>
            <a:r>
              <a:rPr lang="en-US" sz="1800" dirty="0" err="1"/>
              <a:t>cursor.fetchone</a:t>
            </a:r>
            <a:r>
              <a:rPr lang="en-US" sz="1800" dirty="0"/>
              <a:t>()</a:t>
            </a:r>
            <a:br>
              <a:rPr lang="en-US" sz="1800" dirty="0"/>
            </a:br>
            <a:r>
              <a:rPr lang="en-US" sz="1800" dirty="0"/>
              <a:t>    if company:</a:t>
            </a:r>
            <a:br>
              <a:rPr lang="en-US" sz="1800" dirty="0"/>
            </a:br>
            <a:r>
              <a:rPr lang="en-US" sz="1800" dirty="0"/>
              <a:t>        print(</a:t>
            </a:r>
            <a:r>
              <a:rPr lang="en-US" sz="1800" dirty="0" err="1"/>
              <a:t>f"Company</a:t>
            </a:r>
            <a:r>
              <a:rPr lang="en-US" sz="1800" dirty="0"/>
              <a:t> ID: {company[0]}")</a:t>
            </a:r>
            <a:br>
              <a:rPr lang="en-US" sz="1800" dirty="0"/>
            </a:br>
            <a:r>
              <a:rPr lang="en-US" sz="1800" dirty="0"/>
              <a:t>        print(</a:t>
            </a:r>
            <a:r>
              <a:rPr lang="en-US" sz="1800" dirty="0" err="1"/>
              <a:t>f"Name</a:t>
            </a:r>
            <a:r>
              <a:rPr lang="en-US" sz="1800" dirty="0"/>
              <a:t>: {company[1]}")</a:t>
            </a:r>
            <a:br>
              <a:rPr lang="en-US" sz="1800" dirty="0"/>
            </a:br>
            <a:r>
              <a:rPr lang="en-US" sz="1800" dirty="0"/>
              <a:t>        print(</a:t>
            </a:r>
            <a:r>
              <a:rPr lang="en-US" sz="1800" dirty="0" err="1"/>
              <a:t>f"Registration</a:t>
            </a:r>
            <a:r>
              <a:rPr lang="en-US" sz="1800" dirty="0"/>
              <a:t> Number: {company[2]}")</a:t>
            </a:r>
            <a:br>
              <a:rPr lang="en-US" sz="1800" dirty="0"/>
            </a:br>
            <a:r>
              <a:rPr lang="en-US" sz="1800" dirty="0"/>
              <a:t>        print(</a:t>
            </a:r>
            <a:r>
              <a:rPr lang="en-US" sz="1800" dirty="0" err="1"/>
              <a:t>f"Address</a:t>
            </a:r>
            <a:r>
              <a:rPr lang="en-US" sz="1800" dirty="0"/>
              <a:t>: {company[3]}")</a:t>
            </a:r>
            <a:br>
              <a:rPr lang="en-US" sz="1800" dirty="0"/>
            </a:br>
            <a:r>
              <a:rPr lang="en-US" sz="1800" dirty="0"/>
              <a:t>    else:</a:t>
            </a:r>
            <a:br>
              <a:rPr lang="en-US" sz="1800" dirty="0"/>
            </a:br>
            <a:r>
              <a:rPr lang="en-US" sz="1800" dirty="0"/>
              <a:t>        print("Company not found.")</a:t>
            </a:r>
            <a:br>
              <a:rPr lang="en-US" sz="1800" dirty="0"/>
            </a:br>
            <a:br>
              <a:rPr lang="en-US" sz="1800" dirty="0"/>
            </a:br>
            <a:r>
              <a:rPr lang="en-US" sz="1800" dirty="0"/>
              <a:t># Example usage:</a:t>
            </a:r>
            <a:br>
              <a:rPr lang="en-US" sz="1800" dirty="0"/>
            </a:br>
            <a:r>
              <a:rPr lang="en-US" sz="1800" dirty="0" err="1"/>
              <a:t>register_company</a:t>
            </a:r>
            <a:r>
              <a:rPr lang="en-US" sz="1800" dirty="0"/>
              <a:t>("ABC Inc.", "123456", "123 Main St")</a:t>
            </a:r>
            <a:br>
              <a:rPr lang="en-US" sz="1800" dirty="0"/>
            </a:br>
            <a:r>
              <a:rPr lang="en-US" sz="1800" dirty="0" err="1"/>
              <a:t>get_company_details</a:t>
            </a:r>
            <a:r>
              <a:rPr lang="en-US" sz="1800" dirty="0"/>
              <a:t>(1)</a:t>
            </a:r>
            <a:br>
              <a:rPr lang="en-US" sz="1800" dirty="0"/>
            </a:br>
            <a:br>
              <a:rPr lang="en-US" sz="1800" dirty="0"/>
            </a:br>
            <a:r>
              <a:rPr lang="en-US" sz="1800" dirty="0"/>
              <a:t># Close the connection when done</a:t>
            </a:r>
            <a:br>
              <a:rPr lang="en-US" sz="1800" dirty="0"/>
            </a:br>
            <a:r>
              <a:rPr lang="en-US" sz="1800" dirty="0" err="1"/>
              <a:t>conn.close</a:t>
            </a:r>
            <a:r>
              <a:rPr lang="en-US" sz="1800" dirty="0"/>
              <a:t>()</a:t>
            </a:r>
            <a:br>
              <a:rPr lang="en-US" sz="1800" dirty="0"/>
            </a:br>
            <a:endParaRPr lang="en-IN" dirty="0"/>
          </a:p>
        </p:txBody>
      </p:sp>
    </p:spTree>
    <p:extLst>
      <p:ext uri="{BB962C8B-B14F-4D97-AF65-F5344CB8AC3E}">
        <p14:creationId xmlns:p14="http://schemas.microsoft.com/office/powerpoint/2010/main" val="3195865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28E0-2990-0C23-D455-29D7C19CD4F4}"/>
              </a:ext>
            </a:extLst>
          </p:cNvPr>
          <p:cNvSpPr>
            <a:spLocks noGrp="1"/>
          </p:cNvSpPr>
          <p:nvPr>
            <p:ph type="title"/>
          </p:nvPr>
        </p:nvSpPr>
        <p:spPr>
          <a:xfrm>
            <a:off x="838200" y="365125"/>
            <a:ext cx="10515600" cy="6635115"/>
          </a:xfrm>
        </p:spPr>
        <p:txBody>
          <a:bodyPr>
            <a:noAutofit/>
          </a:bodyPr>
          <a:lstStyle/>
          <a:p>
            <a:r>
              <a:rPr lang="en-US" sz="2400" b="1" dirty="0"/>
              <a:t>Exploratory Data Analysis (EDA):</a:t>
            </a:r>
            <a:br>
              <a:rPr lang="en-US" sz="1800" dirty="0"/>
            </a:br>
            <a:r>
              <a:rPr lang="en-US" sz="1800" dirty="0"/>
              <a:t>Exploratory Data Analysis is a crucial step to understand the characteristics of the </a:t>
            </a:r>
            <a:r>
              <a:rPr lang="en-US" sz="1800" dirty="0" err="1"/>
              <a:t>RoC</a:t>
            </a:r>
            <a:r>
              <a:rPr lang="en-US" sz="1800" dirty="0"/>
              <a:t> data and uncover insights. Here's what you can do:</a:t>
            </a:r>
            <a:br>
              <a:rPr lang="en-US" sz="1800" dirty="0"/>
            </a:br>
            <a:br>
              <a:rPr lang="en-US" sz="1800" dirty="0"/>
            </a:br>
            <a:r>
              <a:rPr lang="en-US" sz="1800" b="1" dirty="0"/>
              <a:t>Summary Statistics:</a:t>
            </a:r>
            <a:br>
              <a:rPr lang="en-US" sz="1800" dirty="0"/>
            </a:br>
            <a:r>
              <a:rPr lang="en-US" sz="1800" dirty="0"/>
              <a:t> Compute basic statistics such as mean, median, standard deviation, and quartiles for relevant features.</a:t>
            </a:r>
            <a:br>
              <a:rPr lang="en-US" sz="1800" dirty="0"/>
            </a:br>
            <a:br>
              <a:rPr lang="en-US" sz="1800" dirty="0"/>
            </a:br>
            <a:r>
              <a:rPr lang="en-US" sz="1800" b="1" dirty="0"/>
              <a:t>Data Visualization:</a:t>
            </a:r>
            <a:br>
              <a:rPr lang="en-US" sz="1800" dirty="0"/>
            </a:br>
            <a:r>
              <a:rPr lang="en-US" sz="1800" dirty="0"/>
              <a:t> Create visualizations like histograms, time series plots, and scatter plots to visualize data distributions, trends, and relationships between variables.</a:t>
            </a:r>
            <a:br>
              <a:rPr lang="en-US" sz="1800" dirty="0"/>
            </a:br>
            <a:br>
              <a:rPr lang="en-US" sz="1800" dirty="0"/>
            </a:br>
            <a:r>
              <a:rPr lang="en-US" sz="1800" b="1" dirty="0"/>
              <a:t>Seasonal Decomposition:</a:t>
            </a:r>
            <a:br>
              <a:rPr lang="en-US" sz="1800" b="1" dirty="0"/>
            </a:br>
            <a:r>
              <a:rPr lang="en-US" sz="1800" dirty="0"/>
              <a:t> Use seasonal decomposition techniques like STL (Seasonal and Trend decomposition using Loess) to identify underlying trends and seasonality in company registrations.</a:t>
            </a:r>
            <a:br>
              <a:rPr lang="en-US" sz="1800" dirty="0"/>
            </a:br>
            <a:br>
              <a:rPr lang="en-US" sz="1800" b="1" dirty="0"/>
            </a:br>
            <a:r>
              <a:rPr lang="en-US" sz="1800" b="1" dirty="0"/>
              <a:t>Correlation Analysis:</a:t>
            </a:r>
            <a:br>
              <a:rPr lang="en-US" sz="1800" b="1" dirty="0"/>
            </a:br>
            <a:r>
              <a:rPr lang="en-US" sz="1800" dirty="0"/>
              <a:t> Investigate the correlation between features to understand how they relate to one another.</a:t>
            </a:r>
            <a:br>
              <a:rPr lang="en-US" sz="1800" dirty="0"/>
            </a:br>
            <a:br>
              <a:rPr lang="en-US" sz="1800" dirty="0"/>
            </a:br>
            <a:r>
              <a:rPr lang="en-US" sz="1800" b="1" dirty="0"/>
              <a:t>Geospatial Analysis: </a:t>
            </a:r>
            <a:br>
              <a:rPr lang="en-US" sz="1800" dirty="0"/>
            </a:br>
            <a:r>
              <a:rPr lang="en-US" sz="1800" dirty="0"/>
              <a:t>If geographical data is available, create maps to visualize the distribution of registered companies across regions.</a:t>
            </a:r>
            <a:endParaRPr lang="en-IN" sz="1800" dirty="0"/>
          </a:p>
        </p:txBody>
      </p:sp>
    </p:spTree>
    <p:extLst>
      <p:ext uri="{BB962C8B-B14F-4D97-AF65-F5344CB8AC3E}">
        <p14:creationId xmlns:p14="http://schemas.microsoft.com/office/powerpoint/2010/main" val="2077379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TotalTime>
  <Words>1610</Words>
  <Application>Microsoft Office PowerPoint</Application>
  <PresentationFormat>Widescreen</PresentationFormat>
  <Paragraphs>16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Project: registrar of companies</vt:lpstr>
      <vt:lpstr>Exploring and predicting company registration trends with the Registrar of Companies (RoC) data using AI can be a valuable endeavor. Here are some guidelines to get started:   Data Collection: Gather historical data from the RoC, which includes information about newly registered companies, industry types, locations, and registration dates.  Data Preprocessing: Clean and preprocess the data to handle missing values and outliers. Ensure data consistency and accuracy.  Feature Engineering: Extract relevant features, such as registration date, industry sector, geographical location, and economic indicators, to enhance the predictive power of your model.  Exploratory Data Analysis (EDA): Perform EDA to understand the distribution of data, identify patterns, and visualize trends in company registrations.  </vt:lpstr>
      <vt:lpstr>Model Selection: Choose appropriate machine learning or deep learning models for time series forecasting and regression tasks, as they are commonly used for predicting trends.  Training and Testing: Split the data into training and testing sets, and possibly into validation sets if needed. Use time series cross-validation techniques for robust model evaluation.  Feature Selection: Select the most relevant features for prediction to improve model accuracy.  Model Tuning: Fine-tune hyperparameters and optimize your chosen model to achieve the best performance.  Evaluation Metrics: Select appropriate evaluation metrics, such as Mean Absolute Error (MAE), Mean Squared Error (MSE), or R-squared, to measure the model's predictive accuracy. </vt:lpstr>
      <vt:lpstr>Exploring and predicting company registration trends with the Registrar of Companies (RoC) data using AI can be a valuable endeavor. Here are some guidelines to get started:  Data Collection: Gather historical data from the RoC, which includes information about newly registered companies, industry types, locations, and registration dates.  Data Preprocessing: Clean and preprocess the data to handle missing values and outliers. Ensure data consistency and accuracy.  Feature Engineering: Extract relevant features, such as registration date, industry sector, geographical location, and economic indicators, to enhance the predictive power of your model.  Exploratory Data Analysis (EDA): Perform EDA to understand the distribution of data, identify patterns, and visualize trends in company registrations.Model Selection:Choose appropriate machine learning or deep learning models for time series forecasting and regression tasks, as they are commonly used for predicting trends. Exploratory Data Analysis (EDA):Perform EDA to understand the distribution of data, identify patterns, and visualize trends in company registrations.  Model Selection: Choose appropriate machine learning or deep learning models for time series forecasting and regression tasks, as they are commonly used for predicting trends.</vt:lpstr>
      <vt:lpstr>Training and Testing: Split the data into training and testing sets, and possibly into validation sets if needed. Use time series cross-validation techniques for robust model evaluation.  Feature Selection: Select the most relevant features for prediction to improve model accuracy.  Model Tuning: Fine-tune hyperparameters and optimize your chosen model to achieve the best performance.  Evaluation Metrics: Select appropriate evaluation metrics, such as Mean Absolute Error (MAE), Mean Squared Error (MSE), or R-squared, to measure the model's predictive accuracy.  Deployment: Deploy the AI model to make real-time predictions or generate forecasts based on new data.  Continuous Monitoring: Regularly update the model with fresh data to ensure its predictive accuracy over time.Interpretability:</vt:lpstr>
      <vt:lpstr>PowerPoint Presentation</vt:lpstr>
      <vt:lpstr>import sqlite3  # Connect to the database conn = sqlite3.connect('company_registry.db') cursor = conn.cursor()  # Create a table to store company information cursor.execute('''     CREATE TABLE IF NOT EXISTS companies (         id INTEGER PRIMARY KEY AUTOINCREMENT,         name TEXT NOT NULL,         registration_number TEXT NOT NULL,         address TEXT NOT NULL     ) ''') conn.commit()  def register_company(name, registration_number, address):     cursor.execute('''         INSERT INTO companies (name, registration_number, address)         VALUES (?, ?, ?)     </vt:lpstr>
      <vt:lpstr>PowerPoint Presentation</vt:lpstr>
      <vt:lpstr>Exploratory Data Analysis (EDA): Exploratory Data Analysis is a crucial step to understand the characteristics of the RoC data and uncover insights. Here's what you can do:  Summary Statistics:  Compute basic statistics such as mean, median, standard deviation, and quartiles for relevant features.  Data Visualization:  Create visualizations like histograms, time series plots, and scatter plots to visualize data distributions, trends, and relationships between variables.  Seasonal Decomposition:  Use seasonal decomposition techniques like STL (Seasonal and Trend decomposition using Loess) to identify underlying trends and seasonality in company registrations.  Correlation Analysis:  Investigate the correlation between features to understand how they relate to one another.  Geospatial Analysis:  If geographical data is available, create maps to visualize the distribution of registered companies across regions.</vt:lpstr>
      <vt:lpstr>Feature Engineering: Feature engineering aims to create meaningful and informative features for predictive modeling. Some ideas for feature engineering include: Time-Based Features:  Extract features like day of the week, month, and year from registration dates.  Lagged Features:  Create lag features to capture historical trends and dependencies in the registration data.  Rolling Statistics:  Compute rolling averages or moving sums to capture short-term trends.  One-Hot Encoding:  Convert categorical variables (e.g., industry sectors) into binary features.  Text Mining:  If textual descriptions of companies are available, use natural language processing techniques to extract valuable information  .External Data:  Incorporate external economic indicators, news sentiment data, or market data that may impact company registrations.</vt:lpstr>
      <vt:lpstr>Predictive Modeling: Now, it's time to build predictive models to forecast company registration trends. You can start with the following steps:  Data Split:  Split the data into training, validation, and test sets. Ensure that the time-series nature of the data is preserved.  Select Models:  Choose appropriate predictive models. Time series forecasting models like ARIMA, Exponential Smoothing, or machine learning models such as XGBoost or LSTM can be effective.  Hyperparameter Tuning:  Fine-tune model hyperparameters using techniques like grid search or Bayesian optimization.Model Evaluation: Evaluate models using appropriate metrics (e.g., MAE, MSE) and compare their performance on the validation set.  Ensemble Models:  Consider ensemble methods to combine the strengths of multiple models for improved accuracy.Deployment: Once you have a well-performing model, deploy it in a production environment to make real-time predictions.  Monitoring:  Implement continuous monitoring to detect model degradation or data shifts and trigger retraining when necessary.  </vt:lpstr>
      <vt:lpstr>Interpretation:  Make sure the model's predictions are interpretable, so stakeholders can understand the reasons behind forecasts.   Conclusion:  Establish a feedback mechanism to incorporate new data and user feedback for model improvement.Remember that the success of your AI-driven project heavily depends on the quality of data and iterations in model development. It's essential to continually refine and improve your models to make accurate predictions of company registration trends.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registrar of companies</dc:title>
  <dc:creator>Hari M</dc:creator>
  <cp:lastModifiedBy>Hari M</cp:lastModifiedBy>
  <cp:revision>1</cp:revision>
  <dcterms:created xsi:type="dcterms:W3CDTF">2023-11-01T09:36:41Z</dcterms:created>
  <dcterms:modified xsi:type="dcterms:W3CDTF">2023-11-01T10:35:50Z</dcterms:modified>
</cp:coreProperties>
</file>