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4F1500-1488-4AFF-B51D-A3041B1D5B4D}" v="14" dt="2024-08-28T10:06:08.2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3" d="100"/>
          <a:sy n="63" d="100"/>
        </p:scale>
        <p:origin x="80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9/6/2024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EB47A-98C0-C9F2-2A49-492D5FEAB2E5}"/>
              </a:ext>
            </a:extLst>
          </p:cNvPr>
          <p:cNvSpPr>
            <a:spLocks noGrp="1"/>
          </p:cNvSpPr>
          <p:nvPr>
            <p:ph type="ctrTitle"/>
          </p:nvPr>
        </p:nvSpPr>
        <p:spPr>
          <a:xfrm>
            <a:off x="1349751" y="1307635"/>
            <a:ext cx="7766936" cy="1024466"/>
          </a:xfrm>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Performance Analysis Using Excel</a:t>
            </a:r>
          </a:p>
        </p:txBody>
      </p:sp>
      <p:sp>
        <p:nvSpPr>
          <p:cNvPr id="3" name="Subtitle 2">
            <a:extLst>
              <a:ext uri="{FF2B5EF4-FFF2-40B4-BE49-F238E27FC236}">
                <a16:creationId xmlns:a16="http://schemas.microsoft.com/office/drawing/2014/main" id="{0BB9F80C-ADBE-657B-1436-B3E36129C4B3}"/>
              </a:ext>
            </a:extLst>
          </p:cNvPr>
          <p:cNvSpPr>
            <a:spLocks noGrp="1"/>
          </p:cNvSpPr>
          <p:nvPr>
            <p:ph type="subTitle" idx="1"/>
          </p:nvPr>
        </p:nvSpPr>
        <p:spPr>
          <a:xfrm>
            <a:off x="422786" y="4601523"/>
            <a:ext cx="7796654" cy="1897683"/>
          </a:xfrm>
        </p:spPr>
        <p:txBody>
          <a:bodyPr>
            <a:normAutofit/>
          </a:bodyPr>
          <a:lstStyle/>
          <a:p>
            <a:pPr algn="l"/>
            <a:r>
              <a:rPr lang="en-IN" dirty="0">
                <a:solidFill>
                  <a:schemeClr val="tx1"/>
                </a:solidFill>
                <a:latin typeface="Times New Roman" panose="02020603050405020304" pitchFamily="18" charset="0"/>
                <a:cs typeface="Times New Roman" panose="02020603050405020304" pitchFamily="18" charset="0"/>
              </a:rPr>
              <a:t>PRESENTED BY : </a:t>
            </a:r>
            <a:r>
              <a:rPr lang="en-IN" dirty="0" smtClean="0">
                <a:solidFill>
                  <a:schemeClr val="tx1"/>
                </a:solidFill>
                <a:latin typeface="Times New Roman" panose="02020603050405020304" pitchFamily="18" charset="0"/>
                <a:cs typeface="Times New Roman" panose="02020603050405020304" pitchFamily="18" charset="0"/>
              </a:rPr>
              <a:t>Joshua Garry </a:t>
            </a:r>
            <a:r>
              <a:rPr lang="en-IN" dirty="0" err="1" smtClean="0">
                <a:solidFill>
                  <a:schemeClr val="tx1"/>
                </a:solidFill>
                <a:latin typeface="Times New Roman" panose="02020603050405020304" pitchFamily="18" charset="0"/>
                <a:cs typeface="Times New Roman" panose="02020603050405020304" pitchFamily="18" charset="0"/>
              </a:rPr>
              <a:t>Cristen</a:t>
            </a:r>
            <a:r>
              <a:rPr lang="en-IN">
                <a:solidFill>
                  <a:schemeClr val="tx1"/>
                </a:solidFill>
                <a:latin typeface="Times New Roman" panose="02020603050405020304" pitchFamily="18" charset="0"/>
                <a:cs typeface="Times New Roman" panose="02020603050405020304" pitchFamily="18" charset="0"/>
              </a:rPr>
              <a:t> </a:t>
            </a:r>
            <a:r>
              <a:rPr lang="en-IN" smtClean="0">
                <a:solidFill>
                  <a:schemeClr val="tx1"/>
                </a:solidFill>
                <a:latin typeface="Times New Roman" panose="02020603050405020304" pitchFamily="18" charset="0"/>
                <a:cs typeface="Times New Roman" panose="02020603050405020304" pitchFamily="18" charset="0"/>
              </a:rPr>
              <a:t>A</a:t>
            </a:r>
            <a:endParaRPr lang="en-IN" dirty="0">
              <a:solidFill>
                <a:schemeClr val="tx1"/>
              </a:solidFill>
              <a:latin typeface="Times New Roman" panose="02020603050405020304" pitchFamily="18" charset="0"/>
              <a:cs typeface="Times New Roman" panose="02020603050405020304" pitchFamily="18" charset="0"/>
            </a:endParaRPr>
          </a:p>
          <a:p>
            <a:pPr algn="l"/>
            <a:r>
              <a:rPr lang="en-IN" dirty="0">
                <a:solidFill>
                  <a:schemeClr val="tx1"/>
                </a:solidFill>
                <a:latin typeface="Times New Roman" panose="02020603050405020304" pitchFamily="18" charset="0"/>
                <a:cs typeface="Times New Roman" panose="02020603050405020304" pitchFamily="18" charset="0"/>
              </a:rPr>
              <a:t>REGISTER NO: </a:t>
            </a:r>
            <a:r>
              <a:rPr lang="en-IN" dirty="0" smtClean="0">
                <a:solidFill>
                  <a:schemeClr val="tx1"/>
                </a:solidFill>
                <a:latin typeface="Times New Roman" panose="02020603050405020304" pitchFamily="18" charset="0"/>
                <a:cs typeface="Times New Roman" panose="02020603050405020304" pitchFamily="18" charset="0"/>
              </a:rPr>
              <a:t>312220788</a:t>
            </a:r>
            <a:endParaRPr lang="en-IN" dirty="0">
              <a:solidFill>
                <a:schemeClr val="tx1"/>
              </a:solidFill>
              <a:latin typeface="Times New Roman" panose="02020603050405020304" pitchFamily="18" charset="0"/>
              <a:cs typeface="Times New Roman" panose="02020603050405020304" pitchFamily="18" charset="0"/>
            </a:endParaRPr>
          </a:p>
          <a:p>
            <a:pPr algn="l"/>
            <a:r>
              <a:rPr lang="en-IN" dirty="0">
                <a:solidFill>
                  <a:schemeClr val="tx1"/>
                </a:solidFill>
                <a:latin typeface="Times New Roman" panose="02020603050405020304" pitchFamily="18" charset="0"/>
                <a:cs typeface="Times New Roman" panose="02020603050405020304" pitchFamily="18" charset="0"/>
              </a:rPr>
              <a:t>DEPARTMENT: </a:t>
            </a:r>
            <a:r>
              <a:rPr lang="en-IN" dirty="0" smtClean="0">
                <a:solidFill>
                  <a:schemeClr val="tx1"/>
                </a:solidFill>
                <a:latin typeface="Times New Roman" panose="02020603050405020304" pitchFamily="18" charset="0"/>
                <a:cs typeface="Times New Roman" panose="02020603050405020304" pitchFamily="18" charset="0"/>
              </a:rPr>
              <a:t>B.COM</a:t>
            </a:r>
            <a:endParaRPr lang="en-IN" dirty="0">
              <a:solidFill>
                <a:schemeClr val="tx1"/>
              </a:solidFill>
              <a:latin typeface="Times New Roman" panose="02020603050405020304" pitchFamily="18" charset="0"/>
              <a:cs typeface="Times New Roman" panose="02020603050405020304" pitchFamily="18" charset="0"/>
            </a:endParaRPr>
          </a:p>
          <a:p>
            <a:pPr algn="l"/>
            <a:r>
              <a:rPr lang="en-IN" dirty="0" err="1" smtClean="0">
                <a:solidFill>
                  <a:schemeClr val="tx1"/>
                </a:solidFill>
                <a:latin typeface="Times New Roman" panose="02020603050405020304" pitchFamily="18" charset="0"/>
                <a:cs typeface="Times New Roman" panose="02020603050405020304" pitchFamily="18" charset="0"/>
              </a:rPr>
              <a:t>COLLEGE:Government</a:t>
            </a:r>
            <a:r>
              <a:rPr lang="en-IN" dirty="0" smtClean="0">
                <a:solidFill>
                  <a:schemeClr val="tx1"/>
                </a:solidFill>
                <a:latin typeface="Times New Roman" panose="02020603050405020304" pitchFamily="18" charset="0"/>
                <a:cs typeface="Times New Roman" panose="02020603050405020304" pitchFamily="18" charset="0"/>
              </a:rPr>
              <a:t> Arts and Science College – </a:t>
            </a:r>
            <a:r>
              <a:rPr lang="en-IN" dirty="0" err="1" smtClean="0">
                <a:solidFill>
                  <a:schemeClr val="tx1"/>
                </a:solidFill>
                <a:latin typeface="Times New Roman" panose="02020603050405020304" pitchFamily="18" charset="0"/>
                <a:cs typeface="Times New Roman" panose="02020603050405020304" pitchFamily="18" charset="0"/>
              </a:rPr>
              <a:t>Sriperumbudur,Kundrathur</a:t>
            </a:r>
            <a:endParaRPr lang="en-IN" dirty="0"/>
          </a:p>
        </p:txBody>
      </p:sp>
    </p:spTree>
    <p:extLst>
      <p:ext uri="{BB962C8B-B14F-4D97-AF65-F5344CB8AC3E}">
        <p14:creationId xmlns:p14="http://schemas.microsoft.com/office/powerpoint/2010/main" val="394777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7F16A-61F7-8B3D-2477-216932BEA0D7}"/>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MODELLING APPROACH</a:t>
            </a:r>
          </a:p>
        </p:txBody>
      </p:sp>
      <p:sp>
        <p:nvSpPr>
          <p:cNvPr id="3" name="Content Placeholder 2">
            <a:extLst>
              <a:ext uri="{FF2B5EF4-FFF2-40B4-BE49-F238E27FC236}">
                <a16:creationId xmlns:a16="http://schemas.microsoft.com/office/drawing/2014/main" id="{4E28DCF5-14B4-5ECD-EE0F-B1DE5DFC82CC}"/>
              </a:ext>
            </a:extLst>
          </p:cNvPr>
          <p:cNvSpPr>
            <a:spLocks noGrp="1"/>
          </p:cNvSpPr>
          <p:nvPr>
            <p:ph idx="1"/>
          </p:nvPr>
        </p:nvSpPr>
        <p:spPr>
          <a:xfrm>
            <a:off x="677334" y="1534161"/>
            <a:ext cx="8596668" cy="4507202"/>
          </a:xfrm>
        </p:spPr>
        <p:txBody>
          <a:bodyPr>
            <a:normAutofit/>
          </a:bodyPr>
          <a:lstStyle/>
          <a:p>
            <a:pPr algn="just"/>
            <a:r>
              <a:rPr lang="en-IN" sz="2400" dirty="0">
                <a:latin typeface="Times New Roman" panose="02020603050405020304" pitchFamily="18" charset="0"/>
                <a:cs typeface="Times New Roman" panose="02020603050405020304"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p>
          <a:p>
            <a:pPr algn="just"/>
            <a:r>
              <a:rPr lang="en-IN" sz="2400" dirty="0">
                <a:latin typeface="Times New Roman" panose="02020603050405020304" pitchFamily="18" charset="0"/>
                <a:cs typeface="Times New Roman" panose="02020603050405020304" pitchFamily="18" charset="0"/>
              </a:rPr>
              <a:t>Statistical modelling.</a:t>
            </a:r>
          </a:p>
          <a:p>
            <a:pPr algn="just"/>
            <a:r>
              <a:rPr lang="en-IN" sz="2400" dirty="0">
                <a:latin typeface="Times New Roman" panose="02020603050405020304" pitchFamily="18" charset="0"/>
                <a:cs typeface="Times New Roman" panose="02020603050405020304" pitchFamily="18" charset="0"/>
              </a:rPr>
              <a:t>Modelling instruction.</a:t>
            </a:r>
          </a:p>
          <a:p>
            <a:pPr algn="just"/>
            <a:r>
              <a:rPr lang="en-IN" sz="2400" dirty="0">
                <a:latin typeface="Times New Roman" panose="02020603050405020304" pitchFamily="18" charset="0"/>
                <a:cs typeface="Times New Roman" panose="02020603050405020304" pitchFamily="18" charset="0"/>
              </a:rPr>
              <a:t>Immuno-dynamics modelling.</a:t>
            </a:r>
          </a:p>
          <a:p>
            <a:pPr algn="just"/>
            <a:r>
              <a:rPr lang="en-IN" sz="2400" dirty="0">
                <a:latin typeface="Times New Roman" panose="02020603050405020304" pitchFamily="18" charset="0"/>
                <a:cs typeface="Times New Roman" panose="02020603050405020304" pitchFamily="18" charset="0"/>
              </a:rPr>
              <a:t>Integrated modelling method.</a:t>
            </a:r>
          </a:p>
        </p:txBody>
      </p:sp>
    </p:spTree>
    <p:extLst>
      <p:ext uri="{BB962C8B-B14F-4D97-AF65-F5344CB8AC3E}">
        <p14:creationId xmlns:p14="http://schemas.microsoft.com/office/powerpoint/2010/main" val="1676077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75F40-F314-9F29-2BD8-7D3ACC86A20B}"/>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 AND DISCUSSION</a:t>
            </a:r>
          </a:p>
        </p:txBody>
      </p:sp>
      <p:sp>
        <p:nvSpPr>
          <p:cNvPr id="3" name="Content Placeholder 2">
            <a:extLst>
              <a:ext uri="{FF2B5EF4-FFF2-40B4-BE49-F238E27FC236}">
                <a16:creationId xmlns:a16="http://schemas.microsoft.com/office/drawing/2014/main" id="{4C519C15-2E7E-8A83-9A90-E9C196734306}"/>
              </a:ext>
            </a:extLst>
          </p:cNvPr>
          <p:cNvSpPr>
            <a:spLocks noGrp="1"/>
          </p:cNvSpPr>
          <p:nvPr>
            <p:ph idx="1"/>
          </p:nvPr>
        </p:nvSpPr>
        <p:spPr>
          <a:xfrm>
            <a:off x="677334" y="1422401"/>
            <a:ext cx="8596668" cy="4618962"/>
          </a:xfrm>
        </p:spPr>
        <p:txBody>
          <a:bodyPr>
            <a:normAutofit fontScale="92500" lnSpcReduction="20000"/>
          </a:bodyPr>
          <a:lstStyle/>
          <a:p>
            <a:pPr marL="0" indent="0" algn="just">
              <a:buNone/>
            </a:pPr>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p>
          <a:p>
            <a:pPr algn="just"/>
            <a:r>
              <a:rPr lang="en-IN" sz="2800" dirty="0">
                <a:latin typeface="Times New Roman" panose="02020603050405020304" pitchFamily="18" charset="0"/>
                <a:cs typeface="Times New Roman" panose="02020603050405020304" pitchFamily="18" charset="0"/>
              </a:rPr>
              <a:t>Before publishing or creating a poster, you can run the result and discussion section by committee members and your chair to make sure they are congruent with your research purpose, objectives, hypothesis, and methods.</a:t>
            </a:r>
          </a:p>
        </p:txBody>
      </p:sp>
    </p:spTree>
    <p:extLst>
      <p:ext uri="{BB962C8B-B14F-4D97-AF65-F5344CB8AC3E}">
        <p14:creationId xmlns:p14="http://schemas.microsoft.com/office/powerpoint/2010/main" val="131763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AF30B-DA8D-6EAD-332F-FE16C4867874}"/>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83A06FE-11D7-4040-3884-D1FF4023E2EA}"/>
              </a:ext>
            </a:extLst>
          </p:cNvPr>
          <p:cNvSpPr>
            <a:spLocks noGrp="1"/>
          </p:cNvSpPr>
          <p:nvPr>
            <p:ph idx="1"/>
          </p:nvPr>
        </p:nvSpPr>
        <p:spPr>
          <a:xfrm>
            <a:off x="677334" y="1249681"/>
            <a:ext cx="8596668" cy="4791682"/>
          </a:xfrm>
        </p:spPr>
        <p:txBody>
          <a:bodyPr>
            <a:normAutofit/>
          </a:bodyPr>
          <a:lstStyle/>
          <a:p>
            <a:pPr algn="just"/>
            <a:r>
              <a:rPr lang="en-IN" sz="2800" dirty="0">
                <a:latin typeface="Times New Roman" panose="02020603050405020304" pitchFamily="18" charset="0"/>
                <a:cs typeface="Times New Roman" panose="02020603050405020304"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p>
        </p:txBody>
      </p:sp>
    </p:spTree>
    <p:extLst>
      <p:ext uri="{BB962C8B-B14F-4D97-AF65-F5344CB8AC3E}">
        <p14:creationId xmlns:p14="http://schemas.microsoft.com/office/powerpoint/2010/main" val="264609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C864-9FD8-B08F-9B72-02BA9711A349}"/>
              </a:ext>
            </a:extLst>
          </p:cNvPr>
          <p:cNvSpPr>
            <a:spLocks noGrp="1"/>
          </p:cNvSpPr>
          <p:nvPr>
            <p:ph type="title"/>
          </p:nvPr>
        </p:nvSpPr>
        <p:spPr>
          <a:xfrm>
            <a:off x="2734079" y="2661920"/>
            <a:ext cx="6723842" cy="1534160"/>
          </a:xfrm>
        </p:spPr>
        <p:txBody>
          <a:bodyPr>
            <a:normAutofit/>
          </a:bodyPr>
          <a:lstStyle/>
          <a:p>
            <a:pPr algn="ctr"/>
            <a:r>
              <a:rPr lang="en-IN"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6765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B74E3B-21F3-4911-FDA9-2D45CAABEA4E}"/>
              </a:ext>
            </a:extLst>
          </p:cNvPr>
          <p:cNvSpPr>
            <a:spLocks noGrp="1"/>
          </p:cNvSpPr>
          <p:nvPr>
            <p:ph type="body" idx="1"/>
          </p:nvPr>
        </p:nvSpPr>
        <p:spPr>
          <a:xfrm>
            <a:off x="1259841" y="2899439"/>
            <a:ext cx="8770154" cy="1570962"/>
          </a:xfrm>
        </p:spPr>
        <p:txBody>
          <a:bodyPr>
            <a:normAutofit/>
          </a:bodyPr>
          <a:lstStyle/>
          <a:p>
            <a:pPr algn="ctr"/>
            <a:r>
              <a:rPr lang="en-IN" sz="3200"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PERFORMANCE ANALYSIS</a:t>
            </a:r>
          </a:p>
        </p:txBody>
      </p:sp>
    </p:spTree>
    <p:extLst>
      <p:ext uri="{BB962C8B-B14F-4D97-AF65-F5344CB8AC3E}">
        <p14:creationId xmlns:p14="http://schemas.microsoft.com/office/powerpoint/2010/main" val="4143722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DB21B-73D5-FFD1-8915-B24CF6FD6B4C}"/>
              </a:ext>
            </a:extLst>
          </p:cNvPr>
          <p:cNvSpPr>
            <a:spLocks noGrp="1"/>
          </p:cNvSpPr>
          <p:nvPr>
            <p:ph type="title"/>
          </p:nvPr>
        </p:nvSpPr>
        <p:spPr/>
        <p:txBody>
          <a:bodyPr>
            <a:normAutofit/>
          </a:bodyPr>
          <a:lstStyle/>
          <a:p>
            <a:pPr algn="ctr"/>
            <a:r>
              <a:rPr lang="en-IN"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ABFC1A9A-7D61-FA9E-7E90-DDF18730876F}"/>
              </a:ext>
            </a:extLst>
          </p:cNvPr>
          <p:cNvSpPr>
            <a:spLocks noGrp="1"/>
          </p:cNvSpPr>
          <p:nvPr>
            <p:ph idx="1"/>
          </p:nvPr>
        </p:nvSpPr>
        <p:spPr>
          <a:xfrm>
            <a:off x="677334" y="2611120"/>
            <a:ext cx="8596668" cy="3430242"/>
          </a:xfrm>
        </p:spPr>
        <p:txBody>
          <a:bodyPr/>
          <a:lstStyle/>
          <a:p>
            <a:r>
              <a:rPr lang="en-IN" b="1" dirty="0">
                <a:solidFill>
                  <a:schemeClr val="tx1"/>
                </a:solidFill>
                <a:latin typeface="Times New Roman" panose="02020603050405020304" pitchFamily="18" charset="0"/>
                <a:cs typeface="Times New Roman" panose="02020603050405020304" pitchFamily="18" charset="0"/>
              </a:rPr>
              <a:t>Problem Statement</a:t>
            </a:r>
          </a:p>
          <a:p>
            <a:r>
              <a:rPr lang="en-IN" b="1" dirty="0">
                <a:solidFill>
                  <a:schemeClr val="tx1"/>
                </a:solidFill>
                <a:latin typeface="Times New Roman" panose="02020603050405020304" pitchFamily="18" charset="0"/>
                <a:cs typeface="Times New Roman" panose="02020603050405020304" pitchFamily="18" charset="0"/>
              </a:rPr>
              <a:t>Project Overview</a:t>
            </a:r>
          </a:p>
          <a:p>
            <a:r>
              <a:rPr lang="en-IN" b="1" dirty="0">
                <a:solidFill>
                  <a:schemeClr val="tx1"/>
                </a:solidFill>
                <a:latin typeface="Times New Roman" panose="02020603050405020304" pitchFamily="18" charset="0"/>
                <a:cs typeface="Times New Roman" panose="02020603050405020304" pitchFamily="18" charset="0"/>
              </a:rPr>
              <a:t>End User</a:t>
            </a:r>
          </a:p>
          <a:p>
            <a:r>
              <a:rPr lang="en-IN" b="1" dirty="0">
                <a:solidFill>
                  <a:schemeClr val="tx1"/>
                </a:solidFill>
                <a:latin typeface="Times New Roman" panose="02020603050405020304" pitchFamily="18" charset="0"/>
                <a:cs typeface="Times New Roman" panose="02020603050405020304" pitchFamily="18" charset="0"/>
              </a:rPr>
              <a:t>Our Solution and Proposition</a:t>
            </a:r>
          </a:p>
          <a:p>
            <a:r>
              <a:rPr lang="en-IN" b="1" dirty="0">
                <a:solidFill>
                  <a:schemeClr val="tx1"/>
                </a:solidFill>
                <a:latin typeface="Times New Roman" panose="02020603050405020304" pitchFamily="18" charset="0"/>
                <a:cs typeface="Times New Roman" panose="02020603050405020304" pitchFamily="18" charset="0"/>
              </a:rPr>
              <a:t>Dataset Description</a:t>
            </a:r>
          </a:p>
          <a:p>
            <a:r>
              <a:rPr lang="en-IN" b="1" dirty="0">
                <a:solidFill>
                  <a:schemeClr val="tx1"/>
                </a:solidFill>
                <a:latin typeface="Times New Roman" panose="02020603050405020304" pitchFamily="18" charset="0"/>
                <a:cs typeface="Times New Roman" panose="02020603050405020304" pitchFamily="18" charset="0"/>
              </a:rPr>
              <a:t>Modelling Approach</a:t>
            </a:r>
          </a:p>
          <a:p>
            <a:r>
              <a:rPr lang="en-IN" b="1" dirty="0">
                <a:solidFill>
                  <a:schemeClr val="tx1"/>
                </a:solidFill>
                <a:latin typeface="Times New Roman" panose="02020603050405020304" pitchFamily="18" charset="0"/>
                <a:cs typeface="Times New Roman" panose="02020603050405020304" pitchFamily="18" charset="0"/>
              </a:rPr>
              <a:t>Result and Discussion</a:t>
            </a:r>
          </a:p>
          <a:p>
            <a:r>
              <a:rPr lang="en-IN" b="1" dirty="0">
                <a:solidFill>
                  <a:schemeClr val="tx1"/>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323677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C0A96-3D0C-0C84-C857-1DAD237DC1FE}"/>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STATEMENT</a:t>
            </a:r>
          </a:p>
        </p:txBody>
      </p:sp>
      <p:sp>
        <p:nvSpPr>
          <p:cNvPr id="3" name="Content Placeholder 2">
            <a:extLst>
              <a:ext uri="{FF2B5EF4-FFF2-40B4-BE49-F238E27FC236}">
                <a16:creationId xmlns:a16="http://schemas.microsoft.com/office/drawing/2014/main" id="{6BF51E0D-1BEE-2644-D99B-E1845BEB8ED2}"/>
              </a:ext>
            </a:extLst>
          </p:cNvPr>
          <p:cNvSpPr>
            <a:spLocks noGrp="1"/>
          </p:cNvSpPr>
          <p:nvPr>
            <p:ph idx="1"/>
          </p:nvPr>
        </p:nvSpPr>
        <p:spPr>
          <a:xfrm>
            <a:off x="677334" y="1442721"/>
            <a:ext cx="8596668" cy="4598642"/>
          </a:xfrm>
        </p:spPr>
        <p:txBody>
          <a:bodyPr>
            <a:normAutofit/>
          </a:bodyPr>
          <a:lstStyle/>
          <a:p>
            <a:pPr algn="just"/>
            <a:r>
              <a:rPr lang="en-IN" sz="2400" dirty="0">
                <a:latin typeface="Times New Roman" panose="02020603050405020304" pitchFamily="18" charset="0"/>
                <a:cs typeface="Times New Roman" panose="02020603050405020304" pitchFamily="18" charset="0"/>
              </a:rPr>
              <a:t>Employee performance is often inconsistent, leading  to reduced productivity and missed goals. This can be due to factors like unclear expectations, lack of training, or ineffective communication.</a:t>
            </a:r>
          </a:p>
          <a:p>
            <a:pPr algn="just"/>
            <a:r>
              <a:rPr lang="en-IN" sz="2400" dirty="0">
                <a:latin typeface="Times New Roman" panose="02020603050405020304" pitchFamily="18" charset="0"/>
                <a:cs typeface="Times New Roman" panose="02020603050405020304" pitchFamily="18" charset="0"/>
              </a:rPr>
              <a:t>Employees may be dissatisfied with their roles or the company, leading to turnover. Employees may not be developing their skills or advancing in their careers.</a:t>
            </a:r>
          </a:p>
          <a:p>
            <a:pPr algn="just"/>
            <a:r>
              <a:rPr lang="en-IN" sz="2400" dirty="0">
                <a:latin typeface="Times New Roman" panose="02020603050405020304" pitchFamily="18" charset="0"/>
                <a:cs typeface="Times New Roman" panose="02020603050405020304" pitchFamily="18" charset="0"/>
              </a:rPr>
              <a:t>The organisation may not be achieving its goals due to inadequate employee performance.  </a:t>
            </a:r>
          </a:p>
        </p:txBody>
      </p:sp>
    </p:spTree>
    <p:extLst>
      <p:ext uri="{BB962C8B-B14F-4D97-AF65-F5344CB8AC3E}">
        <p14:creationId xmlns:p14="http://schemas.microsoft.com/office/powerpoint/2010/main" val="2677967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F3F8B-5A62-625D-BAEE-03C13341E1EE}"/>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OVERVIEW </a:t>
            </a:r>
          </a:p>
        </p:txBody>
      </p:sp>
      <p:sp>
        <p:nvSpPr>
          <p:cNvPr id="3" name="Content Placeholder 2">
            <a:extLst>
              <a:ext uri="{FF2B5EF4-FFF2-40B4-BE49-F238E27FC236}">
                <a16:creationId xmlns:a16="http://schemas.microsoft.com/office/drawing/2014/main" id="{00B06063-0F14-4BB0-D548-B61B12736B1C}"/>
              </a:ext>
            </a:extLst>
          </p:cNvPr>
          <p:cNvSpPr>
            <a:spLocks noGrp="1"/>
          </p:cNvSpPr>
          <p:nvPr>
            <p:ph idx="1"/>
          </p:nvPr>
        </p:nvSpPr>
        <p:spPr>
          <a:xfrm>
            <a:off x="677334" y="1645921"/>
            <a:ext cx="8596668" cy="4395442"/>
          </a:xfrm>
        </p:spPr>
        <p:txBody>
          <a:bodyPr>
            <a:normAutofit lnSpcReduction="10000"/>
          </a:bodyPr>
          <a:lstStyle/>
          <a:p>
            <a:pPr algn="just"/>
            <a:r>
              <a:rPr lang="en-IN" sz="2400" dirty="0">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a:t>
            </a:r>
          </a:p>
          <a:p>
            <a:pPr algn="just"/>
            <a:r>
              <a:rPr lang="en-IN" sz="2400" dirty="0">
                <a:latin typeface="Times New Roman" panose="02020603050405020304" pitchFamily="18" charset="0"/>
                <a:cs typeface="Times New Roman" panose="02020603050405020304" pitchFamily="18" charset="0"/>
              </a:rPr>
              <a:t>By leveraging data </a:t>
            </a:r>
            <a:r>
              <a:rPr lang="en-IN" sz="2400" dirty="0" err="1">
                <a:latin typeface="Times New Roman" panose="02020603050405020304" pitchFamily="18" charset="0"/>
                <a:cs typeface="Times New Roman" panose="02020603050405020304" pitchFamily="18" charset="0"/>
              </a:rPr>
              <a:t>analysis,organisation</a:t>
            </a:r>
            <a:r>
              <a:rPr lang="en-IN" sz="2400" dirty="0">
                <a:latin typeface="Times New Roman" panose="02020603050405020304" pitchFamily="18" charset="0"/>
                <a:cs typeface="Times New Roman" panose="02020603050405020304" pitchFamily="18" charset="0"/>
              </a:rPr>
              <a:t> can identify top performers, areas for improvement, and potential training needs.</a:t>
            </a:r>
          </a:p>
          <a:p>
            <a:pPr algn="just"/>
            <a:r>
              <a:rPr lang="en-IN" sz="2400" dirty="0">
                <a:latin typeface="Times New Roman" panose="02020603050405020304" pitchFamily="18" charset="0"/>
                <a:cs typeface="Times New Roman" panose="02020603050405020304" pitchFamily="18" charset="0"/>
              </a:rPr>
              <a:t>An employee data sheet is a paperwork form used by business to store information on employee such as their duties, contact information, and performance records.</a:t>
            </a:r>
          </a:p>
          <a:p>
            <a:pPr algn="just"/>
            <a:r>
              <a:rPr lang="en-IN" sz="2400" dirty="0">
                <a:latin typeface="Times New Roman" panose="02020603050405020304" pitchFamily="18" charset="0"/>
                <a:cs typeface="Times New Roman" panose="02020603050405020304" pitchFamily="18" charset="0"/>
              </a:rPr>
              <a:t>Use this employee data sheet to gather contact </a:t>
            </a:r>
            <a:r>
              <a:rPr lang="en-IN" sz="2400" dirty="0" err="1">
                <a:latin typeface="Times New Roman" panose="02020603050405020304" pitchFamily="18" charset="0"/>
                <a:cs typeface="Times New Roman" panose="02020603050405020304" pitchFamily="18" charset="0"/>
              </a:rPr>
              <a:t>details,notify</a:t>
            </a:r>
            <a:r>
              <a:rPr lang="en-IN" sz="2400" dirty="0">
                <a:latin typeface="Times New Roman" panose="02020603050405020304" pitchFamily="18" charset="0"/>
                <a:cs typeface="Times New Roman" panose="02020603050405020304" pitchFamily="18" charset="0"/>
              </a:rPr>
              <a:t> employees of a new position, or keep track of performance in your company.</a:t>
            </a:r>
          </a:p>
        </p:txBody>
      </p:sp>
    </p:spTree>
    <p:extLst>
      <p:ext uri="{BB962C8B-B14F-4D97-AF65-F5344CB8AC3E}">
        <p14:creationId xmlns:p14="http://schemas.microsoft.com/office/powerpoint/2010/main" val="726984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5874-2798-6E14-8DD8-11413AD757E8}"/>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END USERS </a:t>
            </a:r>
          </a:p>
        </p:txBody>
      </p:sp>
      <p:sp>
        <p:nvSpPr>
          <p:cNvPr id="3" name="Content Placeholder 2">
            <a:extLst>
              <a:ext uri="{FF2B5EF4-FFF2-40B4-BE49-F238E27FC236}">
                <a16:creationId xmlns:a16="http://schemas.microsoft.com/office/drawing/2014/main" id="{B8D17688-01C1-0317-4CB2-2EE26AD75F89}"/>
              </a:ext>
            </a:extLst>
          </p:cNvPr>
          <p:cNvSpPr>
            <a:spLocks noGrp="1"/>
          </p:cNvSpPr>
          <p:nvPr>
            <p:ph idx="1"/>
          </p:nvPr>
        </p:nvSpPr>
        <p:spPr>
          <a:xfrm>
            <a:off x="677334" y="1564641"/>
            <a:ext cx="8596668" cy="4476722"/>
          </a:xfrm>
        </p:spPr>
        <p:txBody>
          <a:bodyPr>
            <a:normAutofit/>
          </a:bodyPr>
          <a:lstStyle/>
          <a:p>
            <a:pPr algn="just"/>
            <a:r>
              <a:rPr lang="en-IN" sz="2400" dirty="0">
                <a:latin typeface="Times New Roman" panose="02020603050405020304" pitchFamily="18" charset="0"/>
                <a:cs typeface="Times New Roman" panose="02020603050405020304" pitchFamily="18" charset="0"/>
              </a:rPr>
              <a:t>Human resources professionals use performance analysis to design and implement training programs, compensation </a:t>
            </a:r>
            <a:r>
              <a:rPr lang="en-IN" sz="2400" dirty="0" err="1">
                <a:latin typeface="Times New Roman" panose="02020603050405020304" pitchFamily="18" charset="0"/>
                <a:cs typeface="Times New Roman" panose="02020603050405020304" pitchFamily="18" charset="0"/>
              </a:rPr>
              <a:t>strategies,and</a:t>
            </a:r>
            <a:r>
              <a:rPr lang="en-IN" sz="2400" dirty="0">
                <a:latin typeface="Times New Roman" panose="02020603050405020304" pitchFamily="18" charset="0"/>
                <a:cs typeface="Times New Roman" panose="02020603050405020304" pitchFamily="18" charset="0"/>
              </a:rPr>
              <a:t> performance management system.</a:t>
            </a:r>
          </a:p>
          <a:p>
            <a:pPr algn="just"/>
            <a:r>
              <a:rPr lang="en-IN" sz="2400" dirty="0">
                <a:latin typeface="Times New Roman" panose="02020603050405020304" pitchFamily="18" charset="0"/>
                <a:cs typeface="Times New Roman" panose="02020603050405020304" pitchFamily="18" charset="0"/>
              </a:rPr>
              <a:t>Managers use performance analysis to provide feedback to employees, identify development needs, and make informed decisions about promotions and salary adjustment.</a:t>
            </a:r>
          </a:p>
          <a:p>
            <a:pPr algn="just"/>
            <a:r>
              <a:rPr lang="en-IN" sz="2400" dirty="0">
                <a:latin typeface="Times New Roman" panose="02020603050405020304" pitchFamily="18" charset="0"/>
                <a:cs typeface="Times New Roman" panose="02020603050405020304" pitchFamily="18" charset="0"/>
              </a:rPr>
              <a:t>Employees benefit  from performance analysis by receiving </a:t>
            </a:r>
            <a:r>
              <a:rPr lang="en-IN" sz="2400" dirty="0" err="1">
                <a:latin typeface="Times New Roman" panose="02020603050405020304" pitchFamily="18" charset="0"/>
                <a:cs typeface="Times New Roman" panose="02020603050405020304" pitchFamily="18" charset="0"/>
              </a:rPr>
              <a:t>feedback,identifying</a:t>
            </a:r>
            <a:r>
              <a:rPr lang="en-IN" sz="2400" dirty="0">
                <a:latin typeface="Times New Roman" panose="02020603050405020304" pitchFamily="18" charset="0"/>
                <a:cs typeface="Times New Roman" panose="02020603050405020304" pitchFamily="18" charset="0"/>
              </a:rPr>
              <a:t> areas from improvement, and setting goals for professional growth.   </a:t>
            </a:r>
          </a:p>
        </p:txBody>
      </p:sp>
    </p:spTree>
    <p:extLst>
      <p:ext uri="{BB962C8B-B14F-4D97-AF65-F5344CB8AC3E}">
        <p14:creationId xmlns:p14="http://schemas.microsoft.com/office/powerpoint/2010/main" val="2760269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2B64A-D80F-7906-9B76-9E421BAFB9E7}"/>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OUR SOLUTION AND PROPOSITION </a:t>
            </a:r>
          </a:p>
        </p:txBody>
      </p:sp>
      <p:sp>
        <p:nvSpPr>
          <p:cNvPr id="3" name="Content Placeholder 2">
            <a:extLst>
              <a:ext uri="{FF2B5EF4-FFF2-40B4-BE49-F238E27FC236}">
                <a16:creationId xmlns:a16="http://schemas.microsoft.com/office/drawing/2014/main" id="{E4263A4A-243E-B821-7BD6-71C28F4C129C}"/>
              </a:ext>
            </a:extLst>
          </p:cNvPr>
          <p:cNvSpPr>
            <a:spLocks noGrp="1"/>
          </p:cNvSpPr>
          <p:nvPr>
            <p:ph idx="1"/>
          </p:nvPr>
        </p:nvSpPr>
        <p:spPr>
          <a:xfrm>
            <a:off x="677334" y="1595121"/>
            <a:ext cx="8596668" cy="4446242"/>
          </a:xfrm>
        </p:spPr>
        <p:txBody>
          <a:bodyPr>
            <a:normAutofit/>
          </a:bodyPr>
          <a:lstStyle/>
          <a:p>
            <a:pPr algn="just"/>
            <a:r>
              <a:rPr lang="en-IN" sz="2400" dirty="0">
                <a:latin typeface="Times New Roman" panose="02020603050405020304" pitchFamily="18" charset="0"/>
                <a:cs typeface="Times New Roman" panose="02020603050405020304" pitchFamily="18" charset="0"/>
              </a:rPr>
              <a:t>Employee performance analysis is critical for organisation success. It allows organisation to identify areas of improvement optimize </a:t>
            </a:r>
            <a:r>
              <a:rPr lang="en-IN" sz="2400" dirty="0" err="1">
                <a:latin typeface="Times New Roman" panose="02020603050405020304" pitchFamily="18" charset="0"/>
                <a:cs typeface="Times New Roman" panose="02020603050405020304" pitchFamily="18" charset="0"/>
              </a:rPr>
              <a:t>talent,and</a:t>
            </a:r>
            <a:r>
              <a:rPr lang="en-IN" sz="2400" dirty="0">
                <a:latin typeface="Times New Roman" panose="02020603050405020304" pitchFamily="18" charset="0"/>
                <a:cs typeface="Times New Roman" panose="02020603050405020304" pitchFamily="18" charset="0"/>
              </a:rPr>
              <a:t> drive </a:t>
            </a:r>
            <a:r>
              <a:rPr lang="en-IN" sz="2400" dirty="0" err="1">
                <a:latin typeface="Times New Roman" panose="02020603050405020304" pitchFamily="18" charset="0"/>
                <a:cs typeface="Times New Roman" panose="02020603050405020304" pitchFamily="18" charset="0"/>
              </a:rPr>
              <a:t>growth.Our</a:t>
            </a:r>
            <a:r>
              <a:rPr lang="en-IN" sz="2400" dirty="0">
                <a:latin typeface="Times New Roman" panose="02020603050405020304" pitchFamily="18" charset="0"/>
                <a:cs typeface="Times New Roman" panose="02020603050405020304" pitchFamily="18" charset="0"/>
              </a:rPr>
              <a:t> solution provides a comprehensive and data-driven approach to performance evaluation.</a:t>
            </a:r>
          </a:p>
          <a:p>
            <a:pPr algn="just"/>
            <a:r>
              <a:rPr lang="en-IN" sz="2400" dirty="0">
                <a:latin typeface="Times New Roman" panose="02020603050405020304" pitchFamily="18" charset="0"/>
                <a:cs typeface="Times New Roman" panose="02020603050405020304" pitchFamily="18" charset="0"/>
              </a:rPr>
              <a:t>Reward like salary, stock options and bonuses. Employment benefits like paid time off, health insurance, retirement funds, parental leave and company-sponsored holidays.</a:t>
            </a:r>
          </a:p>
          <a:p>
            <a:pPr algn="just"/>
            <a:r>
              <a:rPr lang="en-IN" sz="2400" dirty="0">
                <a:latin typeface="Times New Roman" panose="02020603050405020304" pitchFamily="18" charset="0"/>
                <a:cs typeface="Times New Roman" panose="02020603050405020304" pitchFamily="18" charset="0"/>
              </a:rPr>
              <a:t>EVPs: financial rewards like salary.</a:t>
            </a:r>
          </a:p>
          <a:p>
            <a:endParaRPr lang="en-IN" dirty="0"/>
          </a:p>
        </p:txBody>
      </p:sp>
    </p:spTree>
    <p:extLst>
      <p:ext uri="{BB962C8B-B14F-4D97-AF65-F5344CB8AC3E}">
        <p14:creationId xmlns:p14="http://schemas.microsoft.com/office/powerpoint/2010/main" val="1225305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BB3C8-3D5F-7B6F-59E6-E021EAF140BA}"/>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 DESCRIPTION</a:t>
            </a:r>
          </a:p>
        </p:txBody>
      </p:sp>
      <p:sp>
        <p:nvSpPr>
          <p:cNvPr id="3" name="Content Placeholder 2">
            <a:extLst>
              <a:ext uri="{FF2B5EF4-FFF2-40B4-BE49-F238E27FC236}">
                <a16:creationId xmlns:a16="http://schemas.microsoft.com/office/drawing/2014/main" id="{8A2238B1-8CE4-DBB4-638D-5185C0108952}"/>
              </a:ext>
            </a:extLst>
          </p:cNvPr>
          <p:cNvSpPr>
            <a:spLocks noGrp="1"/>
          </p:cNvSpPr>
          <p:nvPr>
            <p:ph idx="1"/>
          </p:nvPr>
        </p:nvSpPr>
        <p:spPr>
          <a:xfrm>
            <a:off x="677334" y="1432561"/>
            <a:ext cx="8596668" cy="4608802"/>
          </a:xfrm>
        </p:spPr>
        <p:txBody>
          <a:bodyPr>
            <a:normAutofit/>
          </a:bodyPr>
          <a:lstStyle/>
          <a:p>
            <a:pPr algn="just"/>
            <a:r>
              <a:rPr lang="en-IN" sz="2400" dirty="0">
                <a:latin typeface="Times New Roman" panose="02020603050405020304" pitchFamily="18" charset="0"/>
                <a:cs typeface="Times New Roman" panose="02020603050405020304" pitchFamily="18" charset="0"/>
              </a:rPr>
              <a:t>The data set contains data like age, gender, job satisfaction, environment satisfaction, education field, job role, income, overtime, percentage salary hike, tenure, training time, years in current role, relationship status, and more.</a:t>
            </a:r>
          </a:p>
          <a:p>
            <a:pPr algn="just"/>
            <a:r>
              <a:rPr lang="en-IN" sz="2400" dirty="0">
                <a:latin typeface="Times New Roman" panose="02020603050405020304" pitchFamily="18" charset="0"/>
                <a:cs typeface="Times New Roman" panose="02020603050405020304"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p>
        </p:txBody>
      </p:sp>
    </p:spTree>
    <p:extLst>
      <p:ext uri="{BB962C8B-B14F-4D97-AF65-F5344CB8AC3E}">
        <p14:creationId xmlns:p14="http://schemas.microsoft.com/office/powerpoint/2010/main" val="20725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A6051-A1C0-4154-8F86-D284E29708AF}"/>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“WOW” IN OUR SOLUTION</a:t>
            </a:r>
          </a:p>
        </p:txBody>
      </p:sp>
      <p:sp>
        <p:nvSpPr>
          <p:cNvPr id="3" name="Content Placeholder 2">
            <a:extLst>
              <a:ext uri="{FF2B5EF4-FFF2-40B4-BE49-F238E27FC236}">
                <a16:creationId xmlns:a16="http://schemas.microsoft.com/office/drawing/2014/main" id="{ABB66EF8-CFE6-F7A2-89A0-95946125C6F3}"/>
              </a:ext>
            </a:extLst>
          </p:cNvPr>
          <p:cNvSpPr>
            <a:spLocks noGrp="1"/>
          </p:cNvSpPr>
          <p:nvPr>
            <p:ph idx="1"/>
          </p:nvPr>
        </p:nvSpPr>
        <p:spPr>
          <a:xfrm>
            <a:off x="677334" y="1686561"/>
            <a:ext cx="8596668" cy="4354802"/>
          </a:xfrm>
        </p:spPr>
        <p:txBody>
          <a:bodyPr>
            <a:normAutofit/>
          </a:bodyPr>
          <a:lstStyle/>
          <a:p>
            <a:pPr algn="just"/>
            <a:r>
              <a:rPr lang="en-IN" sz="3600" dirty="0">
                <a:latin typeface="Times New Roman" panose="02020603050405020304" pitchFamily="18" charset="0"/>
                <a:cs typeface="Times New Roman" panose="02020603050405020304" pitchFamily="18" charset="0"/>
              </a:rPr>
              <a:t>Are unique and memorable experiences during the onboarding process that leave a lasting impression on new hires.</a:t>
            </a:r>
          </a:p>
          <a:p>
            <a:pPr algn="just"/>
            <a:r>
              <a:rPr lang="en-IN" sz="3600" dirty="0">
                <a:latin typeface="Times New Roman" panose="02020603050405020304" pitchFamily="18" charset="0"/>
                <a:cs typeface="Times New Roman" panose="02020603050405020304" pitchFamily="18" charset="0"/>
              </a:rPr>
              <a:t>These moments typically evoke positive emotions and establish a strong connection between the employee and the organization.</a:t>
            </a:r>
          </a:p>
        </p:txBody>
      </p:sp>
    </p:spTree>
    <p:extLst>
      <p:ext uri="{BB962C8B-B14F-4D97-AF65-F5344CB8AC3E}">
        <p14:creationId xmlns:p14="http://schemas.microsoft.com/office/powerpoint/2010/main" val="26058811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143</TotalTime>
  <Words>726</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Times New Roman</vt:lpstr>
      <vt:lpstr>Trebuchet MS</vt:lpstr>
      <vt:lpstr>Wingdings 3</vt:lpstr>
      <vt:lpstr>Facet</vt:lpstr>
      <vt:lpstr>Employee Performance Analysis Using Excel</vt:lpstr>
      <vt:lpstr>PowerPoint Presentation</vt:lpstr>
      <vt:lpstr>AGENDA</vt:lpstr>
      <vt:lpstr>PROJECT STATEMENT</vt:lpstr>
      <vt:lpstr>PROJECT OVERVIEW </vt:lpstr>
      <vt:lpstr>END USERS </vt:lpstr>
      <vt:lpstr>OUR SOLUTION AND PROPOSITION </vt:lpstr>
      <vt:lpstr>DATASET DESCRIPTION</vt:lpstr>
      <vt:lpstr>THE “WOW” IN OUR SOLUTION</vt:lpstr>
      <vt:lpstr>MODELLING APPROACH</vt:lpstr>
      <vt:lpstr>RESULT AND DISCUSSION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dc:title>
  <dc:creator>prakash chiyaan</dc:creator>
  <cp:lastModifiedBy>BALA SHANKAR</cp:lastModifiedBy>
  <cp:revision>4</cp:revision>
  <dcterms:created xsi:type="dcterms:W3CDTF">2024-08-28T07:48:53Z</dcterms:created>
  <dcterms:modified xsi:type="dcterms:W3CDTF">2024-09-06T02:40:27Z</dcterms:modified>
</cp:coreProperties>
</file>