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j e" initials="ne" lastIdx="1" clrIdx="0">
    <p:extLst>
      <p:ext uri="{19B8F6BF-5375-455C-9EA6-DF929625EA0E}">
        <p15:presenceInfo xmlns:p15="http://schemas.microsoft.com/office/powerpoint/2012/main" userId="ecc6ef3f63747f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87423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E.MAGESHWARI</a:t>
            </a:r>
          </a:p>
          <a:p>
            <a:r>
              <a:rPr lang="en-US" sz="2400" dirty="0"/>
              <a:t>REGISTER NO:312220819  USERNAME: asunm1743312220819</a:t>
            </a:r>
          </a:p>
          <a:p>
            <a:r>
              <a:rPr lang="en-US" sz="2400" dirty="0"/>
              <a:t>DEPARTMENT:COMMERCE –B.COM (GENERAL)</a:t>
            </a:r>
          </a:p>
          <a:p>
            <a:r>
              <a:rPr lang="en-US" sz="2400" dirty="0"/>
              <a:t>COLLEGE: GOVERNMENT ARTS AND SCIENCE COLLEGE SRIPERUMBUDUR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0D37564-B643-875D-937E-C405C42F6EE7}"/>
              </a:ext>
            </a:extLst>
          </p:cNvPr>
          <p:cNvSpPr txBox="1"/>
          <p:nvPr/>
        </p:nvSpPr>
        <p:spPr>
          <a:xfrm>
            <a:off x="381000" y="1049337"/>
            <a:ext cx="9448800" cy="5970865"/>
          </a:xfrm>
          <a:prstGeom prst="rect">
            <a:avLst/>
          </a:prstGeom>
          <a:noFill/>
        </p:spPr>
        <p:txBody>
          <a:bodyPr wrap="square" rtlCol="0">
            <a:spAutoFit/>
          </a:bodyPr>
          <a:lstStyle/>
          <a:p>
            <a:r>
              <a:rPr lang="en-US" sz="2800" dirty="0">
                <a:solidFill>
                  <a:schemeClr val="accent4"/>
                </a:solidFill>
              </a:rPr>
              <a:t>DATA COLLECTION </a:t>
            </a:r>
            <a:r>
              <a:rPr lang="en-US" sz="2800" dirty="0"/>
              <a:t>:</a:t>
            </a:r>
          </a:p>
          <a:p>
            <a:pPr marL="571500" indent="-571500">
              <a:buFont typeface="+mj-lt"/>
              <a:buAutoNum type="romanUcPeriod"/>
            </a:pPr>
            <a:r>
              <a:rPr lang="en-US" sz="2800" dirty="0"/>
              <a:t>Kaggle</a:t>
            </a:r>
          </a:p>
          <a:p>
            <a:pPr marL="571500" indent="-571500">
              <a:buFont typeface="+mj-lt"/>
              <a:buAutoNum type="romanUcPeriod"/>
            </a:pPr>
            <a:r>
              <a:rPr lang="en-US" sz="2800" dirty="0"/>
              <a:t>Feature collection</a:t>
            </a:r>
          </a:p>
          <a:p>
            <a:r>
              <a:rPr lang="en-US" sz="2800" dirty="0">
                <a:solidFill>
                  <a:schemeClr val="accent4"/>
                </a:solidFill>
              </a:rPr>
              <a:t>DATA CLEANING </a:t>
            </a:r>
            <a:r>
              <a:rPr lang="en-US" sz="2800" dirty="0"/>
              <a:t>:</a:t>
            </a:r>
          </a:p>
          <a:p>
            <a:pPr marL="571500" indent="-571500">
              <a:buFont typeface="+mj-lt"/>
              <a:buAutoNum type="romanLcPeriod"/>
            </a:pPr>
            <a:r>
              <a:rPr lang="en-US" sz="2800" dirty="0"/>
              <a:t>Missing value </a:t>
            </a:r>
          </a:p>
          <a:p>
            <a:pPr marL="571500" indent="-571500">
              <a:buFont typeface="+mj-lt"/>
              <a:buAutoNum type="romanLcPeriod"/>
            </a:pPr>
            <a:r>
              <a:rPr lang="en-US" sz="2800" dirty="0"/>
              <a:t>Filtering value </a:t>
            </a:r>
          </a:p>
          <a:p>
            <a:r>
              <a:rPr lang="en-US" sz="2800" dirty="0">
                <a:solidFill>
                  <a:schemeClr val="accent4"/>
                </a:solidFill>
              </a:rPr>
              <a:t>SALARY LEVEL CALCULATE </a:t>
            </a:r>
            <a:r>
              <a:rPr lang="en-US" sz="2800" dirty="0"/>
              <a:t>:</a:t>
            </a:r>
          </a:p>
          <a:p>
            <a:pPr marL="457200" indent="-457200">
              <a:buFont typeface="Wingdings" panose="05000000000000000000" pitchFamily="2" charset="2"/>
              <a:buChar char="§"/>
            </a:pPr>
            <a:r>
              <a:rPr lang="en-US" sz="2800" dirty="0"/>
              <a:t>Employee Income salary</a:t>
            </a:r>
          </a:p>
          <a:p>
            <a:r>
              <a:rPr lang="en-US" sz="2800" dirty="0">
                <a:solidFill>
                  <a:schemeClr val="accent4"/>
                </a:solidFill>
              </a:rPr>
              <a:t>PIVOT TABLE</a:t>
            </a:r>
            <a:r>
              <a:rPr lang="en-US" sz="2800" dirty="0"/>
              <a:t>: </a:t>
            </a:r>
          </a:p>
          <a:p>
            <a:pPr marL="514350" indent="-514350">
              <a:buFont typeface="+mj-lt"/>
              <a:buAutoNum type="arabicPeriod"/>
            </a:pPr>
            <a:r>
              <a:rPr lang="en-US" sz="2800" dirty="0"/>
              <a:t>Data visualization</a:t>
            </a:r>
          </a:p>
          <a:p>
            <a:pPr marL="514350" indent="-514350">
              <a:buFont typeface="+mj-lt"/>
              <a:buAutoNum type="arabicPeriod"/>
            </a:pPr>
            <a:r>
              <a:rPr lang="en-US" sz="2800" dirty="0"/>
              <a:t>Charts</a:t>
            </a:r>
          </a:p>
          <a:p>
            <a:pPr marL="514350" indent="-514350">
              <a:buFont typeface="+mj-lt"/>
              <a:buAutoNum type="arabicPeriod"/>
            </a:pPr>
            <a:r>
              <a:rPr lang="en-US" sz="2800" dirty="0"/>
              <a:t>Graph</a:t>
            </a:r>
          </a:p>
          <a:p>
            <a:endParaRPr lang="en-US" sz="28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F2B78A-FA9A-6CFB-8E1E-98492C815A32}"/>
              </a:ext>
            </a:extLst>
          </p:cNvPr>
          <p:cNvSpPr>
            <a:spLocks noGrp="1"/>
          </p:cNvSpPr>
          <p:nvPr>
            <p:ph type="body" idx="1"/>
          </p:nvPr>
        </p:nvSpPr>
        <p:spPr>
          <a:xfrm>
            <a:off x="609600" y="1752600"/>
            <a:ext cx="8763000" cy="4585871"/>
          </a:xfrm>
        </p:spPr>
        <p:txBody>
          <a:bodyPr/>
          <a:lstStyle/>
          <a:p>
            <a:pPr marL="457200" indent="-457200">
              <a:buFont typeface="Wingdings" panose="05000000000000000000" pitchFamily="2" charset="2"/>
              <a:buChar char="Ø"/>
            </a:pPr>
            <a:r>
              <a:rPr lang="en-US" sz="2800" dirty="0"/>
              <a:t>A modeling approach is a way of using a particular type of model to study a scientific phenomenon.</a:t>
            </a:r>
          </a:p>
          <a:p>
            <a:pPr marL="457200" indent="-457200">
              <a:buFont typeface="Wingdings" panose="05000000000000000000" pitchFamily="2" charset="2"/>
              <a:buChar char="Ø"/>
            </a:pPr>
            <a:r>
              <a:rPr lang="en-US" sz="2800" dirty="0"/>
              <a:t>It can involve combining different methods and techniques and the approach you take may depend on the problem you retrying to solve and the domain you re working.</a:t>
            </a:r>
          </a:p>
          <a:p>
            <a:pPr marL="457200" indent="-457200">
              <a:buFont typeface="Wingdings" panose="05000000000000000000" pitchFamily="2" charset="2"/>
              <a:buChar char="Ø"/>
            </a:pPr>
            <a:r>
              <a:rPr lang="en-US" sz="2800" dirty="0"/>
              <a:t>Statistical modeling.</a:t>
            </a:r>
          </a:p>
          <a:p>
            <a:pPr marL="457200" indent="-457200">
              <a:buFont typeface="Wingdings" panose="05000000000000000000" pitchFamily="2" charset="2"/>
              <a:buChar char="Ø"/>
            </a:pPr>
            <a:r>
              <a:rPr lang="en-US" sz="2800" dirty="0"/>
              <a:t>Modeling instruction.</a:t>
            </a:r>
          </a:p>
          <a:p>
            <a:pPr marL="457200" indent="-457200">
              <a:buFont typeface="Wingdings" panose="05000000000000000000" pitchFamily="2" charset="2"/>
              <a:buChar char="Ø"/>
            </a:pPr>
            <a:r>
              <a:rPr lang="en-US" sz="2800" dirty="0"/>
              <a:t>Integrated modeling method.</a:t>
            </a:r>
          </a:p>
          <a:p>
            <a:pPr marL="457200" indent="-457200">
              <a:buFont typeface="Wingdings" panose="05000000000000000000" pitchFamily="2" charset="2"/>
              <a:buChar char="Ø"/>
            </a:pPr>
            <a:r>
              <a:rPr lang="en-US" sz="2800" dirty="0"/>
              <a:t>IFS True condition formula.</a:t>
            </a:r>
          </a:p>
          <a:p>
            <a:endParaRPr lang="en-US" dirty="0"/>
          </a:p>
        </p:txBody>
      </p:sp>
      <p:sp>
        <p:nvSpPr>
          <p:cNvPr id="4" name="TextBox 3">
            <a:extLst>
              <a:ext uri="{FF2B5EF4-FFF2-40B4-BE49-F238E27FC236}">
                <a16:creationId xmlns:a16="http://schemas.microsoft.com/office/drawing/2014/main" id="{A2782148-B7D5-AD6D-970A-CA577C00B094}"/>
              </a:ext>
            </a:extLst>
          </p:cNvPr>
          <p:cNvSpPr txBox="1"/>
          <p:nvPr/>
        </p:nvSpPr>
        <p:spPr>
          <a:xfrm>
            <a:off x="1371600" y="519529"/>
            <a:ext cx="3505200" cy="1077218"/>
          </a:xfrm>
          <a:prstGeom prst="rect">
            <a:avLst/>
          </a:prstGeom>
          <a:noFill/>
        </p:spPr>
        <p:txBody>
          <a:bodyPr wrap="square" rtlCol="0">
            <a:spAutoFit/>
          </a:bodyPr>
          <a:lstStyle/>
          <a:p>
            <a:r>
              <a:rPr lang="en-US" sz="3200" dirty="0">
                <a:solidFill>
                  <a:schemeClr val="accent4"/>
                </a:solidFill>
              </a:rPr>
              <a:t>MODELING APPROACH</a:t>
            </a:r>
            <a:r>
              <a:rPr lang="en-US" dirty="0"/>
              <a:t>:</a:t>
            </a:r>
          </a:p>
        </p:txBody>
      </p:sp>
    </p:spTree>
    <p:extLst>
      <p:ext uri="{BB962C8B-B14F-4D97-AF65-F5344CB8AC3E}">
        <p14:creationId xmlns:p14="http://schemas.microsoft.com/office/powerpoint/2010/main" val="142714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EEE6AEE7-B67F-73F8-F9BB-C9335490FE51}"/>
              </a:ext>
            </a:extLst>
          </p:cNvPr>
          <p:cNvPicPr>
            <a:picLocks noChangeAspect="1"/>
          </p:cNvPicPr>
          <p:nvPr/>
        </p:nvPicPr>
        <p:blipFill>
          <a:blip r:embed="rId3"/>
          <a:stretch>
            <a:fillRect/>
          </a:stretch>
        </p:blipFill>
        <p:spPr>
          <a:xfrm>
            <a:off x="1219200" y="1294280"/>
            <a:ext cx="7291230" cy="40682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A4E388-B430-E525-432D-6F772D76AABE}"/>
              </a:ext>
            </a:extLst>
          </p:cNvPr>
          <p:cNvPicPr>
            <a:picLocks noChangeAspect="1"/>
          </p:cNvPicPr>
          <p:nvPr/>
        </p:nvPicPr>
        <p:blipFill>
          <a:blip r:embed="rId2"/>
          <a:stretch>
            <a:fillRect/>
          </a:stretch>
        </p:blipFill>
        <p:spPr>
          <a:xfrm>
            <a:off x="2209800" y="1492141"/>
            <a:ext cx="5486400" cy="4114801"/>
          </a:xfrm>
          <a:prstGeom prst="rect">
            <a:avLst/>
          </a:prstGeom>
        </p:spPr>
      </p:pic>
    </p:spTree>
    <p:extLst>
      <p:ext uri="{BB962C8B-B14F-4D97-AF65-F5344CB8AC3E}">
        <p14:creationId xmlns:p14="http://schemas.microsoft.com/office/powerpoint/2010/main" val="360406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3451CE-3411-23BE-0ACA-0C69BC5164BE}"/>
              </a:ext>
            </a:extLst>
          </p:cNvPr>
          <p:cNvSpPr txBox="1"/>
          <p:nvPr/>
        </p:nvSpPr>
        <p:spPr>
          <a:xfrm>
            <a:off x="1066800" y="1447800"/>
            <a:ext cx="6172200"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 analysis of employee salary from different departments and performance rating.</a:t>
            </a:r>
          </a:p>
          <a:p>
            <a:pPr marL="342900" indent="-342900">
              <a:buFont typeface="Wingdings" panose="05000000000000000000" pitchFamily="2" charset="2"/>
              <a:buChar char="q"/>
            </a:pPr>
            <a:r>
              <a:rPr lang="en-US" sz="2400" dirty="0"/>
              <a:t>However ,challenges such as workload, research quality, and time management remain critical factors influencing outcomes at each level. Addressing these challenges with targeted support can further enhance academic success across all tires.</a:t>
            </a:r>
          </a:p>
          <a:p>
            <a:pPr marL="342900" indent="-342900">
              <a:buFont typeface="Wingdings" panose="05000000000000000000" pitchFamily="2" charset="2"/>
              <a:buChar char="q"/>
            </a:pPr>
            <a:r>
              <a:rPr lang="en-US" sz="2400" dirty="0"/>
              <a:t>Collecting all the information about the company and it’s workers.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575054"/>
            <a:ext cx="73152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a:t>
            </a:r>
            <a:r>
              <a:rPr lang="en-US" sz="4250" dirty="0"/>
              <a:t>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AF7F399-B490-A1E9-D1F1-8F34A924B189}"/>
              </a:ext>
            </a:extLst>
          </p:cNvPr>
          <p:cNvSpPr txBox="1"/>
          <p:nvPr/>
        </p:nvSpPr>
        <p:spPr>
          <a:xfrm>
            <a:off x="676275" y="2227069"/>
            <a:ext cx="7172325" cy="353943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57375"/>
            <a:ext cx="8207375" cy="440120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IN" sz="2000" dirty="0">
                <a:solidFill>
                  <a:srgbClr val="FF0000"/>
                </a:solidFill>
                <a:latin typeface="Times New Roman" panose="02020603050405020304" pitchFamily="18" charset="0"/>
                <a:cs typeface="Times New Roman" panose="02020603050405020304" pitchFamily="18" charset="0"/>
              </a:rPr>
              <a:t>COLLECT DATA</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Gather details on employee roles ,salaries, and project allocations.</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BREAK DOWN ANALYSIS </a:t>
            </a:r>
            <a:r>
              <a:rPr lang="en-US" sz="2000" dirty="0">
                <a:latin typeface="Times New Roman" panose="02020603050405020304" pitchFamily="18" charset="0"/>
                <a:cs typeface="Times New Roman" panose="02020603050405020304" pitchFamily="18" charset="0"/>
              </a:rPr>
              <a:t>: Calculate total salary costs ,analyze salaries by role, </a:t>
            </a:r>
          </a:p>
          <a:p>
            <a:r>
              <a:rPr lang="en-US" sz="2000" dirty="0">
                <a:latin typeface="Times New Roman" panose="02020603050405020304" pitchFamily="18" charset="0"/>
                <a:cs typeface="Times New Roman" panose="02020603050405020304" pitchFamily="18" charset="0"/>
              </a:rPr>
              <a:t>department, and experience level, and compare with industry benchmarks.</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USE VISUALIZATIONS</a:t>
            </a:r>
            <a:r>
              <a:rPr lang="en-US" sz="2000" dirty="0">
                <a:latin typeface="Times New Roman" panose="02020603050405020304" pitchFamily="18" charset="0"/>
                <a:cs typeface="Times New Roman" panose="02020603050405020304" pitchFamily="18" charset="0"/>
              </a:rPr>
              <a:t>: Use charts and graphs to display salary distributions and trends.</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EVALUATE KEY METRICS</a:t>
            </a:r>
            <a:r>
              <a:rPr lang="en-US" sz="2000" dirty="0">
                <a:latin typeface="Times New Roman" panose="02020603050405020304" pitchFamily="18" charset="0"/>
                <a:cs typeface="Times New Roman" panose="02020603050405020304" pitchFamily="18" charset="0"/>
              </a:rPr>
              <a:t>: Focus on average salary, median salary, salary range, and salary’s share of the project budget.</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PROVIDE INSIGHTS</a:t>
            </a:r>
            <a:r>
              <a:rPr lang="en-US" sz="2000" dirty="0">
                <a:latin typeface="Times New Roman" panose="02020603050405020304" pitchFamily="18" charset="0"/>
                <a:cs typeface="Times New Roman" panose="02020603050405020304" pitchFamily="18" charset="0"/>
              </a:rPr>
              <a:t>:  Identify cost-saving opportunities, suggest salary adjustments, and recommend budget reallocation .</a:t>
            </a:r>
          </a:p>
          <a:p>
            <a:endParaRPr lang="en-US" sz="20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1CF485A8-EE90-6CA7-CA08-EDABD25CB804}"/>
              </a:ext>
            </a:extLst>
          </p:cNvPr>
          <p:cNvPicPr>
            <a:picLocks noChangeAspect="1"/>
          </p:cNvPicPr>
          <p:nvPr/>
        </p:nvPicPr>
        <p:blipFill>
          <a:blip r:embed="rId3"/>
          <a:stretch>
            <a:fillRect/>
          </a:stretch>
        </p:blipFill>
        <p:spPr>
          <a:xfrm>
            <a:off x="357764" y="1572336"/>
            <a:ext cx="2913496" cy="2218739"/>
          </a:xfrm>
          <a:prstGeom prst="rect">
            <a:avLst/>
          </a:prstGeom>
        </p:spPr>
      </p:pic>
      <p:pic>
        <p:nvPicPr>
          <p:cNvPr id="10" name="Picture 9">
            <a:extLst>
              <a:ext uri="{FF2B5EF4-FFF2-40B4-BE49-F238E27FC236}">
                <a16:creationId xmlns:a16="http://schemas.microsoft.com/office/drawing/2014/main" id="{4B3D2B02-596E-6D3D-956D-D4AAEF50C351}"/>
              </a:ext>
            </a:extLst>
          </p:cNvPr>
          <p:cNvPicPr>
            <a:picLocks noChangeAspect="1"/>
          </p:cNvPicPr>
          <p:nvPr/>
        </p:nvPicPr>
        <p:blipFill>
          <a:blip r:embed="rId4"/>
          <a:stretch>
            <a:fillRect/>
          </a:stretch>
        </p:blipFill>
        <p:spPr>
          <a:xfrm>
            <a:off x="4724400" y="1447632"/>
            <a:ext cx="3409950" cy="2362200"/>
          </a:xfrm>
          <a:prstGeom prst="rect">
            <a:avLst/>
          </a:prstGeom>
        </p:spPr>
      </p:pic>
      <p:pic>
        <p:nvPicPr>
          <p:cNvPr id="11" name="Picture 10">
            <a:extLst>
              <a:ext uri="{FF2B5EF4-FFF2-40B4-BE49-F238E27FC236}">
                <a16:creationId xmlns:a16="http://schemas.microsoft.com/office/drawing/2014/main" id="{426B0D17-811B-D167-8D32-3366D6132802}"/>
              </a:ext>
            </a:extLst>
          </p:cNvPr>
          <p:cNvPicPr>
            <a:picLocks noChangeAspect="1"/>
          </p:cNvPicPr>
          <p:nvPr/>
        </p:nvPicPr>
        <p:blipFill>
          <a:blip r:embed="rId5"/>
          <a:stretch>
            <a:fillRect/>
          </a:stretch>
        </p:blipFill>
        <p:spPr>
          <a:xfrm>
            <a:off x="4843462" y="4176486"/>
            <a:ext cx="4019550" cy="2088370"/>
          </a:xfrm>
          <a:prstGeom prst="rect">
            <a:avLst/>
          </a:prstGeom>
        </p:spPr>
      </p:pic>
      <p:pic>
        <p:nvPicPr>
          <p:cNvPr id="12" name="Picture 11">
            <a:extLst>
              <a:ext uri="{FF2B5EF4-FFF2-40B4-BE49-F238E27FC236}">
                <a16:creationId xmlns:a16="http://schemas.microsoft.com/office/drawing/2014/main" id="{9543B3E1-BB61-1880-F0E1-2E042AB1DF2F}"/>
              </a:ext>
            </a:extLst>
          </p:cNvPr>
          <p:cNvPicPr>
            <a:picLocks noChangeAspect="1"/>
          </p:cNvPicPr>
          <p:nvPr/>
        </p:nvPicPr>
        <p:blipFill>
          <a:blip r:embed="rId6"/>
          <a:stretch>
            <a:fillRect/>
          </a:stretch>
        </p:blipFill>
        <p:spPr>
          <a:xfrm>
            <a:off x="347662" y="3761985"/>
            <a:ext cx="3886200" cy="2644775"/>
          </a:xfrm>
          <a:prstGeom prst="rect">
            <a:avLst/>
          </a:prstGeom>
        </p:spPr>
      </p:pic>
      <p:sp>
        <p:nvSpPr>
          <p:cNvPr id="13" name="TextBox 12">
            <a:extLst>
              <a:ext uri="{FF2B5EF4-FFF2-40B4-BE49-F238E27FC236}">
                <a16:creationId xmlns:a16="http://schemas.microsoft.com/office/drawing/2014/main" id="{9979BF92-C2ED-1818-66F9-C69C8F229E7E}"/>
              </a:ext>
            </a:extLst>
          </p:cNvPr>
          <p:cNvSpPr txBox="1"/>
          <p:nvPr/>
        </p:nvSpPr>
        <p:spPr>
          <a:xfrm>
            <a:off x="5029200" y="6179332"/>
            <a:ext cx="1066800" cy="369332"/>
          </a:xfrm>
          <a:prstGeom prst="rect">
            <a:avLst/>
          </a:prstGeom>
          <a:noFill/>
        </p:spPr>
        <p:txBody>
          <a:bodyPr wrap="square" rtlCol="0">
            <a:spAutoFit/>
          </a:bodyPr>
          <a:lstStyle/>
          <a:p>
            <a:r>
              <a:rPr lang="en-US" dirty="0">
                <a:solidFill>
                  <a:srgbClr val="FFFF00"/>
                </a:solidFill>
              </a:rPr>
              <a:t> </a:t>
            </a:r>
          </a:p>
        </p:txBody>
      </p:sp>
      <p:sp>
        <p:nvSpPr>
          <p:cNvPr id="14" name="TextBox 13">
            <a:extLst>
              <a:ext uri="{FF2B5EF4-FFF2-40B4-BE49-F238E27FC236}">
                <a16:creationId xmlns:a16="http://schemas.microsoft.com/office/drawing/2014/main" id="{B399CC97-0136-F400-8D87-B9D067BBD1B6}"/>
              </a:ext>
            </a:extLst>
          </p:cNvPr>
          <p:cNvSpPr txBox="1"/>
          <p:nvPr/>
        </p:nvSpPr>
        <p:spPr>
          <a:xfrm>
            <a:off x="4843462" y="6473337"/>
            <a:ext cx="1709738" cy="369332"/>
          </a:xfrm>
          <a:prstGeom prst="rect">
            <a:avLst/>
          </a:prstGeom>
          <a:noFill/>
        </p:spPr>
        <p:txBody>
          <a:bodyPr wrap="square" rtlCol="0">
            <a:spAutoFit/>
          </a:bodyPr>
          <a:lstStyle/>
          <a:p>
            <a:r>
              <a:rPr lang="en-US" dirty="0"/>
              <a:t>IT SECTOR </a:t>
            </a:r>
          </a:p>
        </p:txBody>
      </p:sp>
      <p:sp>
        <p:nvSpPr>
          <p:cNvPr id="16" name="TextBox 15">
            <a:extLst>
              <a:ext uri="{FF2B5EF4-FFF2-40B4-BE49-F238E27FC236}">
                <a16:creationId xmlns:a16="http://schemas.microsoft.com/office/drawing/2014/main" id="{A8F341EA-CBFB-E3ED-925E-8D7143F23043}"/>
              </a:ext>
            </a:extLst>
          </p:cNvPr>
          <p:cNvSpPr txBox="1"/>
          <p:nvPr/>
        </p:nvSpPr>
        <p:spPr>
          <a:xfrm>
            <a:off x="533400" y="6665107"/>
            <a:ext cx="1709738" cy="369332"/>
          </a:xfrm>
          <a:prstGeom prst="rect">
            <a:avLst/>
          </a:prstGeom>
          <a:noFill/>
        </p:spPr>
        <p:txBody>
          <a:bodyPr wrap="square" rtlCol="0">
            <a:spAutoFit/>
          </a:bodyPr>
          <a:lstStyle/>
          <a:p>
            <a:r>
              <a:rPr lang="en-US" dirty="0"/>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9698696-F898-FF57-895B-13C24D381872}"/>
              </a:ext>
            </a:extLst>
          </p:cNvPr>
          <p:cNvSpPr txBox="1"/>
          <p:nvPr/>
        </p:nvSpPr>
        <p:spPr>
          <a:xfrm>
            <a:off x="3276600" y="2019300"/>
            <a:ext cx="6076950"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rgbClr val="00B050"/>
                </a:solidFill>
              </a:rPr>
              <a:t>Fair compensation</a:t>
            </a:r>
            <a:r>
              <a:rPr lang="en-US" sz="2400" dirty="0"/>
              <a:t>: Ensuring equitable pay for all employees.</a:t>
            </a:r>
          </a:p>
          <a:p>
            <a:pPr marL="342900" indent="-342900">
              <a:buFont typeface="Wingdings" panose="05000000000000000000" pitchFamily="2" charset="2"/>
              <a:buChar char="ü"/>
            </a:pPr>
            <a:r>
              <a:rPr lang="en-US" sz="2400" dirty="0">
                <a:solidFill>
                  <a:srgbClr val="00B050"/>
                </a:solidFill>
              </a:rPr>
              <a:t>Informed decision –making</a:t>
            </a:r>
            <a:r>
              <a:rPr lang="en-US" sz="2400" dirty="0"/>
              <a:t>: Providing data-driven  insights to HR and management.</a:t>
            </a:r>
          </a:p>
          <a:p>
            <a:pPr marL="342900" indent="-342900">
              <a:buFont typeface="Wingdings" panose="05000000000000000000" pitchFamily="2" charset="2"/>
              <a:buChar char="ü"/>
            </a:pPr>
            <a:r>
              <a:rPr lang="en-US" sz="2400" dirty="0">
                <a:solidFill>
                  <a:srgbClr val="00B050"/>
                </a:solidFill>
              </a:rPr>
              <a:t>Formula use</a:t>
            </a:r>
            <a:r>
              <a:rPr lang="en-US" sz="2400" dirty="0"/>
              <a:t>: Employees salary level analysis</a:t>
            </a:r>
          </a:p>
          <a:p>
            <a:pPr marL="342900" indent="-342900">
              <a:buFont typeface="Wingdings" panose="05000000000000000000" pitchFamily="2" charset="2"/>
              <a:buChar char="ü"/>
            </a:pPr>
            <a:r>
              <a:rPr lang="en-US" sz="2400" dirty="0">
                <a:solidFill>
                  <a:srgbClr val="00B050"/>
                </a:solidFill>
              </a:rPr>
              <a:t>Efficiency:</a:t>
            </a:r>
            <a:r>
              <a:rPr lang="en-US" sz="2400" dirty="0"/>
              <a:t> Automating salary analysis, saving time and reducing errors </a:t>
            </a:r>
          </a:p>
          <a:p>
            <a:pPr marL="342900" indent="-342900">
              <a:buFont typeface="Wingdings" panose="05000000000000000000" pitchFamily="2" charset="2"/>
              <a:buChar char="ü"/>
            </a:pPr>
            <a:r>
              <a:rPr lang="en-US" sz="2400" dirty="0">
                <a:solidFill>
                  <a:srgbClr val="00B050"/>
                </a:solidFill>
              </a:rPr>
              <a:t>Pivot table</a:t>
            </a:r>
            <a:r>
              <a:rPr lang="en-US" sz="2400" dirty="0"/>
              <a:t>: Summary analysis</a:t>
            </a:r>
          </a:p>
          <a:p>
            <a:pPr marL="342900" indent="-342900">
              <a:buFont typeface="Wingdings" panose="05000000000000000000" pitchFamily="2" charset="2"/>
              <a:buChar char="ü"/>
            </a:pPr>
            <a:r>
              <a:rPr lang="en-US" sz="2400" dirty="0">
                <a:solidFill>
                  <a:srgbClr val="00B050"/>
                </a:solidFill>
              </a:rPr>
              <a:t>Graph:</a:t>
            </a:r>
            <a:r>
              <a:rPr lang="en-US" sz="2400" dirty="0"/>
              <a:t>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AF4ACB9-6276-D023-5E53-2B2446CF37E9}"/>
              </a:ext>
            </a:extLst>
          </p:cNvPr>
          <p:cNvSpPr txBox="1"/>
          <p:nvPr/>
        </p:nvSpPr>
        <p:spPr>
          <a:xfrm>
            <a:off x="457200" y="1295400"/>
            <a:ext cx="8001000" cy="5170646"/>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accent6">
                    <a:lumMod val="75000"/>
                  </a:schemeClr>
                </a:solidFill>
              </a:rPr>
              <a:t>Employee dataset</a:t>
            </a:r>
            <a:r>
              <a:rPr lang="en-US" sz="2400" dirty="0"/>
              <a:t>: Kaggle.</a:t>
            </a:r>
          </a:p>
          <a:p>
            <a:pPr marL="342900" indent="-342900">
              <a:buFont typeface="Wingdings" panose="05000000000000000000" pitchFamily="2" charset="2"/>
              <a:buChar char="v"/>
            </a:pPr>
            <a:r>
              <a:rPr lang="en-US" sz="2400" dirty="0">
                <a:solidFill>
                  <a:schemeClr val="accent6">
                    <a:lumMod val="75000"/>
                  </a:schemeClr>
                </a:solidFill>
              </a:rPr>
              <a:t>Employee ID</a:t>
            </a:r>
            <a:r>
              <a:rPr lang="en-US" sz="2400" dirty="0"/>
              <a:t>: Unique identifier for each employee.</a:t>
            </a:r>
          </a:p>
          <a:p>
            <a:pPr marL="342900" indent="-342900">
              <a:buFont typeface="Wingdings" panose="05000000000000000000" pitchFamily="2" charset="2"/>
              <a:buChar char="v"/>
            </a:pPr>
            <a:r>
              <a:rPr lang="en-US" sz="2400" dirty="0">
                <a:solidFill>
                  <a:schemeClr val="accent6">
                    <a:lumMod val="75000"/>
                  </a:schemeClr>
                </a:solidFill>
              </a:rPr>
              <a:t>Gender</a:t>
            </a:r>
            <a:r>
              <a:rPr lang="en-US" sz="2400" dirty="0"/>
              <a:t> : Male, Female , or Other for gender analysis.</a:t>
            </a:r>
          </a:p>
          <a:p>
            <a:pPr marL="342900" indent="-342900">
              <a:buFont typeface="Wingdings" panose="05000000000000000000" pitchFamily="2" charset="2"/>
              <a:buChar char="v"/>
            </a:pPr>
            <a:r>
              <a:rPr lang="en-US" sz="2400" dirty="0">
                <a:solidFill>
                  <a:schemeClr val="accent6">
                    <a:lumMod val="75000"/>
                  </a:schemeClr>
                </a:solidFill>
              </a:rPr>
              <a:t>Department:</a:t>
            </a:r>
            <a:r>
              <a:rPr lang="en-US" sz="2400" dirty="0"/>
              <a:t> sales Executive, Research Scientist, Sales Representative, Health care Representative, etc. (e.g. HR,IT).</a:t>
            </a:r>
          </a:p>
          <a:p>
            <a:pPr marL="342900" indent="-342900">
              <a:buFont typeface="Wingdings" panose="05000000000000000000" pitchFamily="2" charset="2"/>
              <a:buChar char="v"/>
            </a:pPr>
            <a:r>
              <a:rPr lang="en-US" sz="2400" dirty="0">
                <a:solidFill>
                  <a:schemeClr val="accent6">
                    <a:lumMod val="75000"/>
                  </a:schemeClr>
                </a:solidFill>
              </a:rPr>
              <a:t>Years of Experience</a:t>
            </a:r>
            <a:r>
              <a:rPr lang="en-US" sz="2400" dirty="0"/>
              <a:t>: Total years of  experience.</a:t>
            </a:r>
          </a:p>
          <a:p>
            <a:pPr marL="342900" indent="-342900">
              <a:buFont typeface="Wingdings" panose="05000000000000000000" pitchFamily="2" charset="2"/>
              <a:buChar char="v"/>
            </a:pPr>
            <a:r>
              <a:rPr lang="en-US" sz="2400" dirty="0">
                <a:solidFill>
                  <a:schemeClr val="accent6">
                    <a:lumMod val="75000"/>
                  </a:schemeClr>
                </a:solidFill>
              </a:rPr>
              <a:t>Salary</a:t>
            </a:r>
            <a:r>
              <a:rPr lang="en-US" sz="2400" dirty="0"/>
              <a:t>: Current salary of the employee.</a:t>
            </a:r>
          </a:p>
          <a:p>
            <a:pPr marL="342900" indent="-342900">
              <a:buFont typeface="Wingdings" panose="05000000000000000000" pitchFamily="2" charset="2"/>
              <a:buChar char="v"/>
            </a:pPr>
            <a:r>
              <a:rPr lang="en-US" sz="2400" dirty="0">
                <a:solidFill>
                  <a:schemeClr val="accent6">
                    <a:lumMod val="75000"/>
                  </a:schemeClr>
                </a:solidFill>
              </a:rPr>
              <a:t>Performance Rating</a:t>
            </a:r>
            <a:r>
              <a:rPr lang="en-US" sz="2400" dirty="0"/>
              <a:t>: Employees performance score or grade.</a:t>
            </a:r>
          </a:p>
          <a:p>
            <a:pPr marL="342900" indent="-342900">
              <a:buFont typeface="Wingdings" panose="05000000000000000000" pitchFamily="2" charset="2"/>
              <a:buChar char="v"/>
            </a:pPr>
            <a:r>
              <a:rPr lang="en-US" sz="2400" dirty="0">
                <a:solidFill>
                  <a:schemeClr val="accent6">
                    <a:lumMod val="75000"/>
                  </a:schemeClr>
                </a:solidFill>
              </a:rPr>
              <a:t>Married status</a:t>
            </a:r>
            <a:r>
              <a:rPr lang="en-US" sz="2400" dirty="0"/>
              <a:t>: Single, Marriage and Divorced.</a:t>
            </a:r>
          </a:p>
          <a:p>
            <a:pPr marL="342900" indent="-342900">
              <a:buFont typeface="Wingdings" panose="05000000000000000000" pitchFamily="2" charset="2"/>
              <a:buChar char="v"/>
            </a:pPr>
            <a:r>
              <a:rPr lang="en-US" sz="2400" dirty="0">
                <a:solidFill>
                  <a:schemeClr val="accent6">
                    <a:lumMod val="75000"/>
                  </a:schemeClr>
                </a:solidFill>
              </a:rPr>
              <a:t>Human Resources</a:t>
            </a:r>
            <a:r>
              <a:rPr lang="en-US" sz="2400" dirty="0"/>
              <a:t>: Technical, Medical , Marketing,  Life Science,  etc.</a:t>
            </a:r>
          </a:p>
          <a:p>
            <a:pPr marL="342900" indent="-342900">
              <a:buFont typeface="Wingdings" panose="05000000000000000000" pitchFamily="2" charset="2"/>
              <a:buChar char="v"/>
            </a:pPr>
            <a:r>
              <a:rPr lang="en-US" sz="2400" dirty="0">
                <a:solidFill>
                  <a:schemeClr val="accent6">
                    <a:lumMod val="75000"/>
                  </a:schemeClr>
                </a:solidFill>
              </a:rPr>
              <a:t>Distance From Home</a:t>
            </a:r>
            <a:r>
              <a:rPr lang="en-US" sz="2400" dirty="0"/>
              <a:t>: For traveling facility.</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EA3188-F020-C96D-1F19-110522A9B5BB}"/>
              </a:ext>
            </a:extLst>
          </p:cNvPr>
          <p:cNvSpPr txBox="1"/>
          <p:nvPr/>
        </p:nvSpPr>
        <p:spPr>
          <a:xfrm>
            <a:off x="2743200" y="2389116"/>
            <a:ext cx="6172200" cy="4801314"/>
          </a:xfrm>
          <a:prstGeom prst="rect">
            <a:avLst/>
          </a:prstGeom>
          <a:noFill/>
        </p:spPr>
        <p:txBody>
          <a:bodyPr wrap="square" rtlCol="0">
            <a:spAutoFit/>
          </a:bodyPr>
          <a:lstStyle/>
          <a:p>
            <a:pPr marL="514350" indent="-514350">
              <a:buFont typeface="+mj-lt"/>
              <a:buAutoNum type="arabicPeriod"/>
            </a:pPr>
            <a:r>
              <a:rPr lang="en-US" sz="3200" dirty="0"/>
              <a:t>The data is collected for Salary, Age, Experience ,Gender Department, Performance rating, Married status ,Human resource, etc.</a:t>
            </a:r>
          </a:p>
          <a:p>
            <a:pPr marL="514350" indent="-514350">
              <a:buFont typeface="+mj-lt"/>
              <a:buAutoNum type="arabicPeriod"/>
            </a:pPr>
            <a:r>
              <a:rPr lang="en-US" sz="3200" dirty="0"/>
              <a:t>I analysis the data in Human resource, Research and Development, and Sales.</a:t>
            </a:r>
          </a:p>
          <a:p>
            <a:endParaRPr lang="en-US" sz="32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612</Words>
  <Application>Microsoft Office PowerPoint</Application>
  <PresentationFormat>Widescreen</PresentationFormat>
  <Paragraphs>92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nagarj e</cp:lastModifiedBy>
  <cp:revision>22</cp:revision>
  <dcterms:created xsi:type="dcterms:W3CDTF">2024-03-29T15:07:22Z</dcterms:created>
  <dcterms:modified xsi:type="dcterms:W3CDTF">2024-08-31T16:45:55Z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