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94"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zh-CN" altLang="en-US" smtClean="0">
                <a:latin typeface="微软雅黑" panose="020B0503020204020204" charset="-122"/>
                <a:ea typeface="微软雅黑" panose="020B0503020204020204" charset="-122"/>
              </a:rPr>
              <a:t>暴力破解 - Burpsuite设置HTTP认证</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3" name="组合 29"/>
          <p:cNvGrpSpPr/>
          <p:nvPr/>
        </p:nvGrpSpPr>
        <p:grpSpPr bwMode="auto">
          <a:xfrm rot="0">
            <a:off x="328930" y="2874010"/>
            <a:ext cx="6476365" cy="549275"/>
            <a:chOff x="3702051" y="2081213"/>
            <a:chExt cx="647668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59067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Burpsuite HTTP</a:t>
              </a:r>
              <a:r>
                <a:rPr lang="zh-CN" altLang="en-US" sz="2800" b="1">
                  <a:solidFill>
                    <a:schemeClr val="bg1"/>
                  </a:solidFill>
                  <a:latin typeface="微软雅黑" panose="020B0503020204020204" charset="-122"/>
                  <a:ea typeface="微软雅黑" panose="020B0503020204020204" charset="-122"/>
                </a:rPr>
                <a:t>认证的原因</a:t>
              </a:r>
              <a:endParaRPr lang="zh-CN" altLang="en-US" sz="2800" b="1">
                <a:solidFill>
                  <a:schemeClr val="bg1"/>
                </a:solidFill>
                <a:latin typeface="微软雅黑" panose="020B0503020204020204" charset="-122"/>
                <a:ea typeface="微软雅黑" panose="020B0503020204020204" charset="-122"/>
              </a:endParaRPr>
            </a:p>
          </p:txBody>
        </p:sp>
      </p:grpSp>
      <p:grpSp>
        <p:nvGrpSpPr>
          <p:cNvPr id="7173" name="组合 1"/>
          <p:cNvGrpSpPr/>
          <p:nvPr/>
        </p:nvGrpSpPr>
        <p:grpSpPr bwMode="auto">
          <a:xfrm>
            <a:off x="7378065" y="2873693"/>
            <a:ext cx="4317048" cy="546100"/>
            <a:chOff x="4322762" y="4113213"/>
            <a:chExt cx="4317050" cy="546100"/>
          </a:xfrm>
        </p:grpSpPr>
        <p:sp>
          <p:nvSpPr>
            <p:cNvPr id="7179" name="文本框 8"/>
            <p:cNvSpPr txBox="1">
              <a:spLocks noChangeArrowheads="1"/>
            </p:cNvSpPr>
            <p:nvPr/>
          </p:nvSpPr>
          <p:spPr bwMode="auto">
            <a:xfrm>
              <a:off x="4883150" y="4113213"/>
              <a:ext cx="37566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Burpsuite</a:t>
              </a:r>
              <a:r>
                <a:rPr lang="zh-CN" altLang="en-US" sz="2800" b="1">
                  <a:solidFill>
                    <a:schemeClr val="bg1"/>
                  </a:solidFill>
                  <a:latin typeface="微软雅黑" panose="020B0503020204020204" charset="-122"/>
                  <a:ea typeface="微软雅黑" panose="020B0503020204020204" charset="-122"/>
                </a:rPr>
                <a:t>设置认证</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698115" y="3163570"/>
            <a:ext cx="6796405" cy="695325"/>
          </a:xfrm>
        </p:spPr>
        <p:txBody>
          <a:bodyPr/>
          <a:lstStyle/>
          <a:p>
            <a:pPr>
              <a:lnSpc>
                <a:spcPct val="100000"/>
              </a:lnSpc>
            </a:pPr>
            <a:r>
              <a:rPr lang="zh-CN" altLang="en-US" b="1">
                <a:latin typeface="微软雅黑" panose="020B0503020204020204" charset="-122"/>
                <a:ea typeface="微软雅黑" panose="020B0503020204020204" charset="-122"/>
                <a:sym typeface="+mn-ea"/>
              </a:rPr>
              <a:t>设置</a:t>
            </a:r>
            <a:r>
              <a:rPr lang="en-US" altLang="zh-CN" b="1">
                <a:latin typeface="微软雅黑" panose="020B0503020204020204" charset="-122"/>
                <a:ea typeface="微软雅黑" panose="020B0503020204020204" charset="-122"/>
                <a:sym typeface="+mn-ea"/>
              </a:rPr>
              <a:t>Burpsuite HTTP</a:t>
            </a:r>
            <a:r>
              <a:rPr lang="zh-CN" altLang="en-US" b="1">
                <a:latin typeface="微软雅黑" panose="020B0503020204020204" charset="-122"/>
                <a:ea typeface="微软雅黑" panose="020B0503020204020204" charset="-122"/>
                <a:sym typeface="+mn-ea"/>
              </a:rPr>
              <a:t>认证的原因</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55030"/>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设置</a:t>
            </a:r>
            <a:r>
              <a:rPr lang="en-US" altLang="zh-CN" b="1">
                <a:solidFill>
                  <a:schemeClr val="bg1"/>
                </a:solidFill>
                <a:latin typeface="微软雅黑" panose="020B0503020204020204" charset="-122"/>
                <a:ea typeface="微软雅黑" panose="020B0503020204020204" charset="-122"/>
                <a:sym typeface="+mn-ea"/>
              </a:rPr>
              <a:t>Burpsuite HTTP</a:t>
            </a:r>
            <a:r>
              <a:rPr lang="zh-CN" altLang="en-US" b="1">
                <a:solidFill>
                  <a:schemeClr val="bg1"/>
                </a:solidFill>
                <a:latin typeface="微软雅黑" panose="020B0503020204020204" charset="-122"/>
                <a:ea typeface="微软雅黑" panose="020B0503020204020204" charset="-122"/>
                <a:sym typeface="+mn-ea"/>
              </a:rPr>
              <a:t>认证的原因</a:t>
            </a:r>
            <a:endParaRPr lang="zh-CN" altLang="en-US">
              <a:solidFill>
                <a:schemeClr val="bg1"/>
              </a:solidFill>
            </a:endParaRPr>
          </a:p>
        </p:txBody>
      </p:sp>
      <p:sp>
        <p:nvSpPr>
          <p:cNvPr id="4" name="文本框 3"/>
          <p:cNvSpPr txBox="1"/>
          <p:nvPr/>
        </p:nvSpPr>
        <p:spPr>
          <a:xfrm>
            <a:off x="762000" y="1403985"/>
            <a:ext cx="10600690" cy="368300"/>
          </a:xfrm>
          <a:prstGeom prst="rect">
            <a:avLst/>
          </a:prstGeom>
          <a:noFill/>
        </p:spPr>
        <p:txBody>
          <a:bodyPr wrap="square" rtlCol="0">
            <a:spAutoFit/>
          </a:bodyPr>
          <a:p>
            <a:pPr>
              <a:lnSpc>
                <a:spcPct val="100000"/>
              </a:lnSpc>
              <a:spcBef>
                <a:spcPct val="0"/>
              </a:spcBef>
              <a:buFontTx/>
              <a:buNone/>
            </a:pPr>
            <a:r>
              <a:rPr lang="en-US">
                <a:solidFill>
                  <a:schemeClr val="bg1"/>
                </a:solidFill>
                <a:latin typeface="微软雅黑" panose="020B0503020204020204" charset="-122"/>
                <a:ea typeface="微软雅黑" panose="020B0503020204020204" charset="-122"/>
                <a:sym typeface="+mn-ea"/>
              </a:rPr>
              <a:t>Burpsuite </a:t>
            </a:r>
            <a:r>
              <a:rPr lang="zh-CN" altLang="en-US">
                <a:solidFill>
                  <a:schemeClr val="bg1"/>
                </a:solidFill>
                <a:latin typeface="微软雅黑" panose="020B0503020204020204" charset="-122"/>
                <a:ea typeface="微软雅黑" panose="020B0503020204020204" charset="-122"/>
                <a:sym typeface="+mn-ea"/>
              </a:rPr>
              <a:t>是一款功能强大的</a:t>
            </a:r>
            <a:r>
              <a:rPr lang="en-US" altLang="zh-CN">
                <a:solidFill>
                  <a:schemeClr val="bg1"/>
                </a:solidFill>
                <a:latin typeface="微软雅黑" panose="020B0503020204020204" charset="-122"/>
                <a:ea typeface="微软雅黑" panose="020B0503020204020204" charset="-122"/>
                <a:sym typeface="+mn-ea"/>
              </a:rPr>
              <a:t>Web</a:t>
            </a:r>
            <a:r>
              <a:rPr lang="zh-CN" altLang="en-US">
                <a:solidFill>
                  <a:schemeClr val="bg1"/>
                </a:solidFill>
                <a:latin typeface="微软雅黑" panose="020B0503020204020204" charset="-122"/>
                <a:ea typeface="微软雅黑" panose="020B0503020204020204" charset="-122"/>
                <a:sym typeface="+mn-ea"/>
              </a:rPr>
              <a:t>测试软件，在很多情况下充当着对</a:t>
            </a:r>
            <a:r>
              <a:rPr lang="en-US" altLang="zh-CN">
                <a:solidFill>
                  <a:schemeClr val="bg1"/>
                </a:solidFill>
                <a:latin typeface="微软雅黑" panose="020B0503020204020204" charset="-122"/>
                <a:ea typeface="微软雅黑" panose="020B0503020204020204" charset="-122"/>
                <a:sym typeface="+mn-ea"/>
              </a:rPr>
              <a:t>Web</a:t>
            </a:r>
            <a:r>
              <a:rPr lang="zh-CN" altLang="en-US">
                <a:solidFill>
                  <a:schemeClr val="bg1"/>
                </a:solidFill>
                <a:latin typeface="微软雅黑" panose="020B0503020204020204" charset="-122"/>
                <a:ea typeface="微软雅黑" panose="020B0503020204020204" charset="-122"/>
                <a:sym typeface="+mn-ea"/>
              </a:rPr>
              <a:t>测试软件首选。</a:t>
            </a:r>
            <a:endParaRPr lang="zh-CN" altLang="en-US">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795655" y="2424430"/>
            <a:ext cx="10600690" cy="645160"/>
          </a:xfrm>
          <a:prstGeom prst="rect">
            <a:avLst/>
          </a:prstGeom>
          <a:noFill/>
        </p:spPr>
        <p:txBody>
          <a:bodyPr wrap="square" rtlCol="0">
            <a:spAutoFit/>
          </a:bodyPr>
          <a:p>
            <a:pPr>
              <a:lnSpc>
                <a:spcPct val="100000"/>
              </a:lnSpc>
              <a:spcBef>
                <a:spcPct val="0"/>
              </a:spcBef>
              <a:buFontTx/>
              <a:buNone/>
            </a:pPr>
            <a:r>
              <a:rPr lang="zh-CN" altLang="en-US">
                <a:solidFill>
                  <a:schemeClr val="bg1"/>
                </a:solidFill>
                <a:latin typeface="微软雅黑" panose="020B0503020204020204" charset="-122"/>
                <a:ea typeface="微软雅黑" panose="020B0503020204020204" charset="-122"/>
                <a:sym typeface="+mn-ea"/>
              </a:rPr>
              <a:t>在</a:t>
            </a:r>
            <a:r>
              <a:rPr lang="en-US" altLang="zh-CN">
                <a:solidFill>
                  <a:schemeClr val="bg1"/>
                </a:solidFill>
                <a:latin typeface="微软雅黑" panose="020B0503020204020204" charset="-122"/>
                <a:ea typeface="微软雅黑" panose="020B0503020204020204" charset="-122"/>
                <a:sym typeface="+mn-ea"/>
              </a:rPr>
              <a:t>Web</a:t>
            </a:r>
            <a:r>
              <a:rPr lang="zh-CN" altLang="en-US">
                <a:solidFill>
                  <a:schemeClr val="bg1"/>
                </a:solidFill>
                <a:latin typeface="微软雅黑" panose="020B0503020204020204" charset="-122"/>
                <a:ea typeface="微软雅黑" panose="020B0503020204020204" charset="-122"/>
                <a:sym typeface="+mn-ea"/>
              </a:rPr>
              <a:t>应用程序过程中，如果</a:t>
            </a:r>
            <a:r>
              <a:rPr lang="en-US" altLang="zh-CN">
                <a:solidFill>
                  <a:schemeClr val="bg1"/>
                </a:solidFill>
                <a:latin typeface="微软雅黑" panose="020B0503020204020204" charset="-122"/>
                <a:ea typeface="微软雅黑" panose="020B0503020204020204" charset="-122"/>
                <a:sym typeface="+mn-ea"/>
              </a:rPr>
              <a:t>Web</a:t>
            </a:r>
            <a:r>
              <a:rPr lang="zh-CN" altLang="en-US">
                <a:solidFill>
                  <a:schemeClr val="bg1"/>
                </a:solidFill>
                <a:latin typeface="微软雅黑" panose="020B0503020204020204" charset="-122"/>
                <a:ea typeface="微软雅黑" panose="020B0503020204020204" charset="-122"/>
                <a:sym typeface="+mn-ea"/>
              </a:rPr>
              <a:t>设置了</a:t>
            </a:r>
            <a:r>
              <a:rPr lang="en-US" altLang="zh-CN">
                <a:solidFill>
                  <a:schemeClr val="bg1"/>
                </a:solidFill>
                <a:latin typeface="微软雅黑" panose="020B0503020204020204" charset="-122"/>
                <a:ea typeface="微软雅黑" panose="020B0503020204020204" charset="-122"/>
                <a:sym typeface="+mn-ea"/>
              </a:rPr>
              <a:t>HTTP</a:t>
            </a:r>
            <a:r>
              <a:rPr lang="zh-CN" altLang="en-US">
                <a:solidFill>
                  <a:schemeClr val="bg1"/>
                </a:solidFill>
                <a:latin typeface="微软雅黑" panose="020B0503020204020204" charset="-122"/>
                <a:ea typeface="微软雅黑" panose="020B0503020204020204" charset="-122"/>
                <a:sym typeface="+mn-ea"/>
              </a:rPr>
              <a:t>认证，那么就需要使用用户名和密码进行登录才能进行保护区域的资源访问。</a:t>
            </a:r>
            <a:endParaRPr lang="zh-CN" altLang="en-US">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795655" y="4070350"/>
            <a:ext cx="10600690" cy="368300"/>
          </a:xfrm>
          <a:prstGeom prst="rect">
            <a:avLst/>
          </a:prstGeom>
          <a:noFill/>
        </p:spPr>
        <p:txBody>
          <a:bodyPr wrap="square" rtlCol="0">
            <a:spAutoFit/>
          </a:bodyPr>
          <a:p>
            <a:pPr>
              <a:lnSpc>
                <a:spcPct val="100000"/>
              </a:lnSpc>
              <a:spcBef>
                <a:spcPct val="0"/>
              </a:spcBef>
              <a:buFontTx/>
              <a:buNone/>
            </a:pPr>
            <a:r>
              <a:rPr lang="en-US">
                <a:solidFill>
                  <a:schemeClr val="bg1"/>
                </a:solidFill>
                <a:latin typeface="微软雅黑" panose="020B0503020204020204" charset="-122"/>
                <a:ea typeface="微软雅黑" panose="020B0503020204020204" charset="-122"/>
                <a:sym typeface="+mn-ea"/>
              </a:rPr>
              <a:t>Burpsuite</a:t>
            </a:r>
            <a:r>
              <a:rPr lang="zh-CN" altLang="en-US">
                <a:solidFill>
                  <a:schemeClr val="bg1"/>
                </a:solidFill>
                <a:latin typeface="微软雅黑" panose="020B0503020204020204" charset="-122"/>
                <a:ea typeface="微软雅黑" panose="020B0503020204020204" charset="-122"/>
                <a:sym typeface="+mn-ea"/>
              </a:rPr>
              <a:t>中提供了用于认证设置的功能模块可以设置</a:t>
            </a:r>
            <a:r>
              <a:rPr lang="en-US" altLang="zh-CN">
                <a:solidFill>
                  <a:schemeClr val="bg1"/>
                </a:solidFill>
                <a:latin typeface="微软雅黑" panose="020B0503020204020204" charset="-122"/>
                <a:ea typeface="微软雅黑" panose="020B0503020204020204" charset="-122"/>
                <a:sym typeface="+mn-ea"/>
              </a:rPr>
              <a:t>HTTP</a:t>
            </a:r>
            <a:r>
              <a:rPr lang="zh-CN" altLang="en-US">
                <a:solidFill>
                  <a:schemeClr val="bg1"/>
                </a:solidFill>
                <a:latin typeface="微软雅黑" panose="020B0503020204020204" charset="-122"/>
                <a:ea typeface="微软雅黑" panose="020B0503020204020204" charset="-122"/>
                <a:sym typeface="+mn-ea"/>
              </a:rPr>
              <a:t>认证需要的用户名和密码，方便测试。</a:t>
            </a:r>
            <a:endParaRPr lang="zh-CN" altLang="en-US">
              <a:solidFill>
                <a:schemeClr val="bg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107690" y="3163570"/>
            <a:ext cx="597598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Burpsuite</a:t>
            </a:r>
            <a:r>
              <a:rPr lang="zh-CN" altLang="en-US" b="1">
                <a:latin typeface="微软雅黑" panose="020B0503020204020204" charset="-122"/>
                <a:ea typeface="微软雅黑" panose="020B0503020204020204" charset="-122"/>
                <a:sym typeface="+mn-ea"/>
              </a:rPr>
              <a:t>设置认证</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pPr>
              <a:lnSpc>
                <a:spcPct val="100000"/>
              </a:lnSpc>
            </a:pPr>
            <a:r>
              <a:rPr lang="en-US" altLang="zh-CN" b="1">
                <a:solidFill>
                  <a:schemeClr val="bg1"/>
                </a:solidFill>
                <a:latin typeface="微软雅黑" panose="020B0503020204020204" charset="-122"/>
                <a:ea typeface="微软雅黑" panose="020B0503020204020204" charset="-122"/>
                <a:sym typeface="+mn-ea"/>
              </a:rPr>
              <a:t>Burpsuite</a:t>
            </a:r>
            <a:r>
              <a:rPr lang="zh-CN" altLang="en-US" b="1">
                <a:solidFill>
                  <a:schemeClr val="bg1"/>
                </a:solidFill>
                <a:latin typeface="微软雅黑" panose="020B0503020204020204" charset="-122"/>
                <a:ea typeface="微软雅黑" panose="020B0503020204020204" charset="-122"/>
                <a:sym typeface="+mn-ea"/>
              </a:rPr>
              <a:t>设置认证</a:t>
            </a:r>
            <a:endParaRPr lang="zh-CN" altLang="en-US" b="1">
              <a:solidFill>
                <a:schemeClr val="bg1"/>
              </a:solidFill>
              <a:latin typeface="微软雅黑" panose="020B0503020204020204" charset="-122"/>
              <a:ea typeface="微软雅黑" panose="020B0503020204020204" charset="-122"/>
              <a:sym typeface="+mn-ea"/>
            </a:endParaRPr>
          </a:p>
        </p:txBody>
      </p:sp>
      <p:sp>
        <p:nvSpPr>
          <p:cNvPr id="4" name="文本框 3"/>
          <p:cNvSpPr txBox="1"/>
          <p:nvPr/>
        </p:nvSpPr>
        <p:spPr>
          <a:xfrm>
            <a:off x="795655" y="1348740"/>
            <a:ext cx="10600690" cy="368300"/>
          </a:xfrm>
          <a:prstGeom prst="rect">
            <a:avLst/>
          </a:prstGeom>
          <a:noFill/>
        </p:spPr>
        <p:txBody>
          <a:bodyPr wrap="square" rtlCol="0">
            <a:spAutoFit/>
          </a:bodyPr>
          <a:p>
            <a:r>
              <a:rPr lang="zh-CN" altLang="en-US">
                <a:solidFill>
                  <a:schemeClr val="bg1"/>
                </a:solidFill>
              </a:rPr>
              <a:t>在</a:t>
            </a:r>
            <a:r>
              <a:rPr lang="en-US" altLang="zh-CN">
                <a:solidFill>
                  <a:schemeClr val="bg1"/>
                </a:solidFill>
              </a:rPr>
              <a:t>Burpsuite</a:t>
            </a:r>
            <a:r>
              <a:rPr lang="zh-CN" altLang="en-US">
                <a:solidFill>
                  <a:schemeClr val="bg1"/>
                </a:solidFill>
              </a:rPr>
              <a:t>中的</a:t>
            </a:r>
            <a:r>
              <a:rPr lang="en-US" altLang="zh-CN">
                <a:solidFill>
                  <a:schemeClr val="bg1"/>
                </a:solidFill>
              </a:rPr>
              <a:t>User Options </a:t>
            </a:r>
            <a:r>
              <a:rPr lang="zh-CN" altLang="en-US">
                <a:solidFill>
                  <a:schemeClr val="bg1"/>
                </a:solidFill>
              </a:rPr>
              <a:t>中的</a:t>
            </a:r>
            <a:r>
              <a:rPr lang="en-US" altLang="zh-CN">
                <a:solidFill>
                  <a:schemeClr val="bg1"/>
                </a:solidFill>
              </a:rPr>
              <a:t>Platform</a:t>
            </a:r>
            <a:r>
              <a:rPr lang="zh-CN" altLang="en-US">
                <a:solidFill>
                  <a:schemeClr val="bg1"/>
                </a:solidFill>
              </a:rPr>
              <a:t>认证模块中可以设置认证凭证</a:t>
            </a:r>
            <a:r>
              <a:rPr lang="zh-CN" altLang="en-US">
                <a:solidFill>
                  <a:schemeClr val="bg1"/>
                </a:solidFill>
              </a:rPr>
              <a:t>。</a:t>
            </a:r>
            <a:r>
              <a:rPr lang="en-US" altLang="zh-CN">
                <a:solidFill>
                  <a:schemeClr val="bg1"/>
                </a:solidFill>
              </a:rPr>
              <a:t> </a:t>
            </a:r>
            <a:endParaRPr lang="en-US" altLang="zh-CN">
              <a:solidFill>
                <a:schemeClr val="bg1"/>
              </a:solidFill>
            </a:endParaRPr>
          </a:p>
        </p:txBody>
      </p:sp>
      <p:pic>
        <p:nvPicPr>
          <p:cNvPr id="2" name="图片 1" descr="1"/>
          <p:cNvPicPr>
            <a:picLocks noChangeAspect="1"/>
          </p:cNvPicPr>
          <p:nvPr/>
        </p:nvPicPr>
        <p:blipFill>
          <a:blip r:embed="rId1"/>
          <a:stretch>
            <a:fillRect/>
          </a:stretch>
        </p:blipFill>
        <p:spPr>
          <a:xfrm>
            <a:off x="1188085" y="1717040"/>
            <a:ext cx="9815195" cy="503364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3" name="组合 29"/>
          <p:cNvGrpSpPr/>
          <p:nvPr/>
        </p:nvGrpSpPr>
        <p:grpSpPr bwMode="auto">
          <a:xfrm rot="0">
            <a:off x="328930" y="2874010"/>
            <a:ext cx="6476365" cy="549275"/>
            <a:chOff x="3702051" y="2081213"/>
            <a:chExt cx="647668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59067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Burpsuite HTTP</a:t>
              </a:r>
              <a:r>
                <a:rPr lang="zh-CN" altLang="en-US" sz="2800" b="1">
                  <a:solidFill>
                    <a:schemeClr val="bg1"/>
                  </a:solidFill>
                  <a:latin typeface="微软雅黑" panose="020B0503020204020204" charset="-122"/>
                  <a:ea typeface="微软雅黑" panose="020B0503020204020204" charset="-122"/>
                </a:rPr>
                <a:t>认证的原因</a:t>
              </a:r>
              <a:endParaRPr lang="zh-CN" altLang="en-US" sz="2800" b="1">
                <a:solidFill>
                  <a:schemeClr val="bg1"/>
                </a:solidFill>
                <a:latin typeface="微软雅黑" panose="020B0503020204020204" charset="-122"/>
                <a:ea typeface="微软雅黑" panose="020B0503020204020204" charset="-122"/>
              </a:endParaRPr>
            </a:p>
          </p:txBody>
        </p:sp>
      </p:grpSp>
      <p:grpSp>
        <p:nvGrpSpPr>
          <p:cNvPr id="7173" name="组合 1"/>
          <p:cNvGrpSpPr/>
          <p:nvPr/>
        </p:nvGrpSpPr>
        <p:grpSpPr bwMode="auto">
          <a:xfrm>
            <a:off x="7378065" y="2873693"/>
            <a:ext cx="4317048" cy="546100"/>
            <a:chOff x="4322762" y="4113213"/>
            <a:chExt cx="4317050" cy="546100"/>
          </a:xfrm>
        </p:grpSpPr>
        <p:sp>
          <p:nvSpPr>
            <p:cNvPr id="7179" name="文本框 8"/>
            <p:cNvSpPr txBox="1">
              <a:spLocks noChangeArrowheads="1"/>
            </p:cNvSpPr>
            <p:nvPr/>
          </p:nvSpPr>
          <p:spPr bwMode="auto">
            <a:xfrm>
              <a:off x="4883150" y="4113213"/>
              <a:ext cx="37566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Burpsuite</a:t>
              </a:r>
              <a:r>
                <a:rPr lang="zh-CN" altLang="en-US" sz="2800" b="1">
                  <a:solidFill>
                    <a:schemeClr val="bg1"/>
                  </a:solidFill>
                  <a:latin typeface="微软雅黑" panose="020B0503020204020204" charset="-122"/>
                  <a:ea typeface="微软雅黑" panose="020B0503020204020204" charset="-122"/>
                </a:rPr>
                <a:t>设置认证</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grpSp>
      <p:grpSp>
        <p:nvGrpSpPr>
          <p:cNvPr id="7174" name="组合 22"/>
          <p:cNvGrpSpPr/>
          <p:nvPr/>
        </p:nvGrpSpPr>
        <p:grpSpPr bwMode="auto">
          <a:xfrm>
            <a:off x="3875088" y="1207770"/>
            <a:ext cx="4281487" cy="706755"/>
            <a:chOff x="3875085" y="1207055"/>
            <a:chExt cx="4280697" cy="708204"/>
          </a:xfrm>
        </p:grpSpPr>
        <p:sp>
          <p:nvSpPr>
            <p:cNvPr id="7176" name="文本框 26"/>
            <p:cNvSpPr txBox="1">
              <a:spLocks noChangeArrowheads="1"/>
            </p:cNvSpPr>
            <p:nvPr/>
          </p:nvSpPr>
          <p:spPr bwMode="auto">
            <a:xfrm>
              <a:off x="5462463" y="1207055"/>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 name="KSO_WM_SLIDE_MODEL_TYPE" val="cover"/>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Words>
  <Application>WPS 演示</Application>
  <PresentationFormat>宽屏</PresentationFormat>
  <Paragraphs>40</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vt:i4>
      </vt:variant>
    </vt:vector>
  </HeadingPairs>
  <TitlesOfParts>
    <vt:vector size="22" baseType="lpstr">
      <vt:lpstr>Arial</vt:lpstr>
      <vt:lpstr>宋体</vt:lpstr>
      <vt:lpstr>Wingdings</vt:lpstr>
      <vt:lpstr>黑体</vt:lpstr>
      <vt:lpstr>Calibri Light</vt:lpstr>
      <vt:lpstr>Adobe Gothic Std B</vt:lpstr>
      <vt:lpstr>微软雅黑</vt:lpstr>
      <vt:lpstr>Impact</vt:lpstr>
      <vt:lpstr>Consolas</vt:lpstr>
      <vt:lpstr>Yu Gothic UI Semibold</vt:lpstr>
      <vt:lpstr>Arial Unicode MS</vt:lpstr>
      <vt:lpstr>Calibri</vt:lpstr>
      <vt:lpstr>1_Office 主题</vt:lpstr>
      <vt:lpstr>2_Office 主题</vt:lpstr>
      <vt:lpstr>Web攻防 训练营</vt:lpstr>
      <vt:lpstr>PowerPoint 演示文稿</vt:lpstr>
      <vt:lpstr>字典生成思路</vt:lpstr>
      <vt:lpstr>PowerPoint 演示文稿</vt:lpstr>
      <vt:lpstr>Python语言基础</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158</cp:revision>
  <dcterms:created xsi:type="dcterms:W3CDTF">2018-08-20T13:57:00Z</dcterms:created>
  <dcterms:modified xsi:type="dcterms:W3CDTF">2019-01-02T23:41:32Z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