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5"/>
  </p:notesMasterIdLst>
  <p:sldIdLst>
    <p:sldId id="257" r:id="rId3"/>
    <p:sldId id="258" r:id="rId4"/>
    <p:sldId id="259" r:id="rId5"/>
    <p:sldId id="262" r:id="rId6"/>
    <p:sldId id="263" r:id="rId7"/>
    <p:sldId id="264" r:id="rId8"/>
    <p:sldId id="265" r:id="rId9"/>
    <p:sldId id="266" r:id="rId10"/>
    <p:sldId id="267" r:id="rId11"/>
    <p:sldId id="268" r:id="rId12"/>
    <p:sldId id="276" r:id="rId13"/>
    <p:sldId id="26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B995E-7C45-4F8D-9B75-8227BBAD175B}" type="datetimeFigureOut">
              <a:rPr lang="zh-CN" altLang="en-US" smtClean="0"/>
              <a:t>2019/10/17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ED6F5-4D10-481B-8E6E-8FE8C8AD32CC}" type="slidenum">
              <a:rPr lang="zh-CN" altLang="en-US" smtClean="0"/>
              <a:t>‹#›</a:t>
            </a:fld>
            <a:endParaRPr lang="zh-CN" altLang="en-US"/>
          </a:p>
        </p:txBody>
      </p:sp>
    </p:spTree>
    <p:extLst>
      <p:ext uri="{BB962C8B-B14F-4D97-AF65-F5344CB8AC3E}">
        <p14:creationId xmlns:p14="http://schemas.microsoft.com/office/powerpoint/2010/main" val="855009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a:t>编辑标题</a:t>
            </a:r>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t>2019/10/17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t>2019/10/17</a:t>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a:t>编辑标题</a:t>
            </a:r>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t>2019/10/17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t>2019/10/17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a:t>编辑标题</a:t>
            </a:r>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t>2019/10/17</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t>2019/10/17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t>2019/10/17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a:t>编辑标题</a:t>
            </a:r>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t>2019/10/17</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t>2019/10/17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t>2019/10/17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t>2019/10/17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t>2019/10/17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t>2019/10/17</a:t>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a:t>编辑标题</a:t>
            </a:r>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t>2019/10/17</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t>2019/10/17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t>2019/10/17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a:t>编辑标题</a:t>
            </a:r>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t>2019/10/17</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t>2019/10/17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t>2019/10/17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t>2019/10/17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1.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t>2019/10/17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t>‹#›</a:t>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t>2019/10/17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t>‹#›</a:t>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110355" y="3343275"/>
            <a:ext cx="7045325" cy="1063625"/>
          </a:xfrm>
        </p:spPr>
        <p:txBody>
          <a:bodyPr/>
          <a:lstStyle/>
          <a:p>
            <a:pPr>
              <a:lnSpc>
                <a:spcPct val="100000"/>
              </a:lnSpc>
            </a:pPr>
            <a:r>
              <a:rPr lang="en-US" altLang="zh-CN" b="1">
                <a:solidFill>
                  <a:srgbClr val="00B683"/>
                </a:solidFill>
                <a:latin typeface="微软雅黑" panose="020B0503020204020204" charset="-122"/>
                <a:ea typeface="微软雅黑" panose="020B0503020204020204" charset="-122"/>
              </a:rPr>
              <a:t>Web</a:t>
            </a:r>
            <a:r>
              <a:rPr lang="zh-CN" altLang="en-US" b="1">
                <a:solidFill>
                  <a:srgbClr val="00B683"/>
                </a:solidFill>
                <a:latin typeface="微软雅黑" panose="020B0503020204020204" charset="-122"/>
                <a:ea typeface="微软雅黑" panose="020B0503020204020204" charset="-122"/>
              </a:rPr>
              <a:t>攻防 训练营</a:t>
            </a:r>
            <a:endParaRPr lang="zh-CN" altLang="en-US" b="1">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a:xfrm>
            <a:off x="5281930" y="4406900"/>
            <a:ext cx="6191250" cy="850900"/>
          </a:xfrm>
        </p:spPr>
        <p:txBody>
          <a:bodyPr/>
          <a:lstStyle/>
          <a:p>
            <a:pPr algn="l">
              <a:lnSpc>
                <a:spcPct val="100000"/>
              </a:lnSpc>
              <a:spcBef>
                <a:spcPct val="0"/>
              </a:spcBef>
            </a:pPr>
            <a:r>
              <a:rPr lang="en-US">
                <a:latin typeface="微软雅黑" panose="020B0503020204020204" charset="-122"/>
                <a:ea typeface="微软雅黑" panose="020B0503020204020204" charset="-122"/>
              </a:rPr>
              <a:t>CSRF</a:t>
            </a:r>
            <a:r>
              <a:rPr lang="zh-CN" altLang="en-US">
                <a:latin typeface="微软雅黑" panose="020B0503020204020204" charset="-122"/>
                <a:ea typeface="微软雅黑" panose="020B0503020204020204" charset="-122"/>
              </a:rPr>
              <a:t>漏洞自动化探测</a:t>
            </a:r>
          </a:p>
        </p:txBody>
      </p:sp>
      <p:sp>
        <p:nvSpPr>
          <p:cNvPr id="2" name="页脚占位符 1">
            <a:extLst>
              <a:ext uri="{FF2B5EF4-FFF2-40B4-BE49-F238E27FC236}">
                <a16:creationId xmlns:a16="http://schemas.microsoft.com/office/drawing/2014/main" id="{529ACD48-7BAF-4C55-B390-BB5C29655C1B}"/>
              </a:ext>
            </a:extLst>
          </p:cNvPr>
          <p:cNvSpPr>
            <a:spLocks noGrp="1"/>
          </p:cNvSpPr>
          <p:nvPr>
            <p:ph type="ftr" sz="quarter" idx="11"/>
          </p:nvPr>
        </p:nvSpPr>
        <p:spPr/>
        <p:txBody>
          <a:bodyPr/>
          <a:lstStyle/>
          <a:p>
            <a:pPr>
              <a:defRPr/>
            </a:pPr>
            <a:r>
              <a:rPr lang="en-US" altLang="zh-CN"/>
              <a:t>www.itjc8.com</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46760"/>
            <a:ext cx="10600690" cy="368300"/>
          </a:xfrm>
          <a:prstGeom prst="rect">
            <a:avLst/>
          </a:prstGeom>
          <a:noFill/>
        </p:spPr>
        <p:txBody>
          <a:bodyPr wrap="square" rtlCol="0">
            <a:spAutoFit/>
          </a:bodyPr>
          <a:lstStyle/>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利用</a:t>
            </a:r>
            <a:r>
              <a:rPr lang="en-US" altLang="zh-CN" b="1">
                <a:solidFill>
                  <a:schemeClr val="bg1"/>
                </a:solidFill>
                <a:latin typeface="微软雅黑" panose="020B0503020204020204" charset="-122"/>
                <a:ea typeface="微软雅黑" panose="020B0503020204020204" charset="-122"/>
                <a:sym typeface="+mn-ea"/>
              </a:rPr>
              <a:t>CSRF</a:t>
            </a:r>
            <a:r>
              <a:rPr lang="zh-CN" altLang="en-US" b="1">
                <a:solidFill>
                  <a:schemeClr val="bg1"/>
                </a:solidFill>
                <a:latin typeface="微软雅黑" panose="020B0503020204020204" charset="-122"/>
                <a:ea typeface="微软雅黑" panose="020B0503020204020204" charset="-122"/>
                <a:sym typeface="+mn-ea"/>
              </a:rPr>
              <a:t>漏洞</a:t>
            </a:r>
            <a:endParaRPr lang="zh-CN" altLang="en-US">
              <a:solidFill>
                <a:schemeClr val="bg1"/>
              </a:solidFill>
              <a:latin typeface="Consolas" panose="020B0609020204030204" charset="0"/>
              <a:cs typeface="Consolas" panose="020B0609020204030204" charset="0"/>
            </a:endParaRPr>
          </a:p>
        </p:txBody>
      </p:sp>
      <p:sp>
        <p:nvSpPr>
          <p:cNvPr id="2" name="文本框 1"/>
          <p:cNvSpPr txBox="1"/>
          <p:nvPr/>
        </p:nvSpPr>
        <p:spPr>
          <a:xfrm>
            <a:off x="762000" y="1618615"/>
            <a:ext cx="10600690" cy="368300"/>
          </a:xfrm>
          <a:prstGeom prst="rect">
            <a:avLst/>
          </a:prstGeom>
          <a:noFill/>
        </p:spPr>
        <p:txBody>
          <a:bodyPr wrap="square" rtlCol="0">
            <a:spAutoFit/>
          </a:bodyPr>
          <a:lstStyle/>
          <a:p>
            <a:r>
              <a:rPr lang="zh-CN" altLang="en-US">
                <a:solidFill>
                  <a:schemeClr val="bg1"/>
                </a:solidFill>
              </a:rPr>
              <a:t>使用服务器搭建</a:t>
            </a:r>
            <a:r>
              <a:rPr lang="en-US" altLang="zh-CN">
                <a:solidFill>
                  <a:schemeClr val="bg1"/>
                </a:solidFill>
              </a:rPr>
              <a:t>CSRF POC</a:t>
            </a:r>
            <a:r>
              <a:rPr lang="zh-CN" altLang="en-US">
                <a:solidFill>
                  <a:schemeClr val="bg1"/>
                </a:solidFill>
              </a:rPr>
              <a:t>访问页面。</a:t>
            </a:r>
          </a:p>
        </p:txBody>
      </p:sp>
      <p:sp>
        <p:nvSpPr>
          <p:cNvPr id="4" name="文本框 3"/>
          <p:cNvSpPr txBox="1"/>
          <p:nvPr/>
        </p:nvSpPr>
        <p:spPr>
          <a:xfrm>
            <a:off x="762000" y="4240530"/>
            <a:ext cx="10600690" cy="368300"/>
          </a:xfrm>
          <a:prstGeom prst="rect">
            <a:avLst/>
          </a:prstGeom>
          <a:noFill/>
        </p:spPr>
        <p:txBody>
          <a:bodyPr wrap="square" rtlCol="0">
            <a:spAutoFit/>
          </a:bodyPr>
          <a:lstStyle/>
          <a:p>
            <a:r>
              <a:rPr lang="zh-CN" altLang="en-US">
                <a:solidFill>
                  <a:schemeClr val="bg1"/>
                </a:solidFill>
              </a:rPr>
              <a:t>一定不要轻易点击一些未知链接。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162685" y="2886075"/>
            <a:ext cx="4394200" cy="1489075"/>
            <a:chOff x="4298950" y="2274888"/>
            <a:chExt cx="4394200" cy="1489075"/>
          </a:xfrm>
        </p:grpSpPr>
        <p:grpSp>
          <p:nvGrpSpPr>
            <p:cNvPr id="7183" name="组合 29"/>
            <p:cNvGrpSpPr/>
            <p:nvPr/>
          </p:nvGrpSpPr>
          <p:grpSpPr bwMode="auto">
            <a:xfrm>
              <a:off x="4313238" y="2274888"/>
              <a:ext cx="3313112" cy="549275"/>
              <a:chOff x="3702051" y="2081213"/>
              <a:chExt cx="331311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手动探测原理</a:t>
                </a:r>
              </a:p>
            </p:txBody>
          </p:sp>
        </p:grpSp>
        <p:sp>
          <p:nvSpPr>
            <p:cNvPr id="7184" name="文本框 7"/>
            <p:cNvSpPr txBox="1">
              <a:spLocks noChangeArrowheads="1"/>
            </p:cNvSpPr>
            <p:nvPr/>
          </p:nvSpPr>
          <p:spPr bwMode="auto">
            <a:xfrm>
              <a:off x="4883150" y="3241993"/>
              <a:ext cx="3810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a:t>
              </a:r>
              <a:r>
                <a:rPr lang="zh-CN" altLang="en-US" sz="2800" b="1">
                  <a:solidFill>
                    <a:schemeClr val="bg1"/>
                  </a:solidFill>
                  <a:latin typeface="微软雅黑" panose="020B0503020204020204" charset="-122"/>
                  <a:ea typeface="微软雅黑" panose="020B0503020204020204" charset="-122"/>
                </a:rPr>
                <a:t> 自动化探测工具介绍</a:t>
              </a: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7058978" y="2885758"/>
            <a:ext cx="4394200" cy="1458912"/>
            <a:chOff x="4298950" y="4113213"/>
            <a:chExt cx="4394201" cy="1458912"/>
          </a:xfrm>
        </p:grpSpPr>
        <p:sp>
          <p:nvSpPr>
            <p:cNvPr id="7179" name="文本框 8"/>
            <p:cNvSpPr txBox="1">
              <a:spLocks noChangeArrowheads="1"/>
            </p:cNvSpPr>
            <p:nvPr/>
          </p:nvSpPr>
          <p:spPr bwMode="auto">
            <a:xfrm>
              <a:off x="4883150" y="4113213"/>
              <a:ext cx="381000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a:t>
              </a:r>
              <a:r>
                <a:rPr lang="zh-CN" altLang="en-US" sz="2800" b="1">
                  <a:solidFill>
                    <a:schemeClr val="bg1"/>
                  </a:solidFill>
                  <a:latin typeface="微软雅黑" panose="020B0503020204020204" charset="-122"/>
                  <a:ea typeface="微软雅黑" panose="020B0503020204020204" charset="-122"/>
                </a:rPr>
                <a:t>自动化探测工具使用</a:t>
              </a:r>
            </a:p>
          </p:txBody>
        </p:sp>
        <p:sp>
          <p:nvSpPr>
            <p:cNvPr id="7180" name="文本框 9"/>
            <p:cNvSpPr txBox="1">
              <a:spLocks noChangeArrowheads="1"/>
            </p:cNvSpPr>
            <p:nvPr/>
          </p:nvSpPr>
          <p:spPr bwMode="auto">
            <a:xfrm>
              <a:off x="4883150" y="5049838"/>
              <a:ext cx="293243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a:t>
              </a:r>
              <a:r>
                <a:rPr lang="zh-CN" altLang="en-US" sz="2800" b="1">
                  <a:solidFill>
                    <a:schemeClr val="bg1"/>
                  </a:solidFill>
                  <a:latin typeface="微软雅黑" panose="020B0503020204020204" charset="-122"/>
                  <a:ea typeface="微软雅黑" panose="020B0503020204020204" charset="-122"/>
                </a:rPr>
                <a:t>利用</a:t>
              </a:r>
              <a:r>
                <a:rPr lang="en-US" altLang="zh-CN" sz="2800" b="1">
                  <a:solidFill>
                    <a:schemeClr val="bg1"/>
                  </a:solidFill>
                  <a:latin typeface="微软雅黑" panose="020B0503020204020204" charset="-122"/>
                  <a:ea typeface="微软雅黑" panose="020B0503020204020204" charset="-122"/>
                </a:rPr>
                <a:t>CSRF</a:t>
              </a:r>
              <a:r>
                <a:rPr lang="zh-CN" altLang="en-US" sz="2800" b="1">
                  <a:solidFill>
                    <a:schemeClr val="bg1"/>
                  </a:solidFill>
                  <a:latin typeface="微软雅黑" panose="020B0503020204020204" charset="-122"/>
                  <a:ea typeface="微软雅黑" panose="020B0503020204020204" charset="-122"/>
                </a:rPr>
                <a:t>漏洞</a:t>
              </a: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5496112" y="1202601"/>
              <a:ext cx="1198659"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总结</a:t>
              </a: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a:latin typeface="微软雅黑" panose="020B0503020204020204" charset="-122"/>
                <a:ea typeface="微软雅黑" panose="020B0503020204020204" charset="-122"/>
              </a:rPr>
              <a:t>再见</a:t>
            </a:r>
          </a:p>
        </p:txBody>
      </p:sp>
      <p:sp>
        <p:nvSpPr>
          <p:cNvPr id="29699" name="副标题 2"/>
          <p:cNvSpPr>
            <a:spLocks noGrp="1"/>
          </p:cNvSpPr>
          <p:nvPr>
            <p:ph type="subTitle" idx="1"/>
          </p:nvPr>
        </p:nvSpPr>
        <p:spPr>
          <a:xfrm>
            <a:off x="6836013" y="3790950"/>
            <a:ext cx="4516436" cy="850900"/>
          </a:xfrm>
        </p:spPr>
        <p:txBody>
          <a:bodyPr/>
          <a:lstStyle/>
          <a:p>
            <a:pPr algn="l" eaLnBrk="1" hangingPunct="1">
              <a:lnSpc>
                <a:spcPct val="100000"/>
              </a:lnSpc>
              <a:spcBef>
                <a:spcPct val="0"/>
              </a:spcBef>
            </a:pPr>
            <a:r>
              <a:rPr lang="zh-CN">
                <a:latin typeface="微软雅黑" panose="020B0503020204020204" charset="-122"/>
                <a:ea typeface="微软雅黑" panose="020B0503020204020204" charset="-122"/>
              </a:rPr>
              <a:t>欢迎关注  </a:t>
            </a:r>
            <a:r>
              <a:rPr lang="en-US" altLang="zh-CN">
                <a:latin typeface="微软雅黑" panose="020B0503020204020204" charset="-122"/>
                <a:ea typeface="微软雅黑" panose="020B0503020204020204" charset="-122"/>
              </a:rPr>
              <a:t>Web</a:t>
            </a:r>
            <a:r>
              <a:rPr lang="zh-CN" altLang="en-US">
                <a:latin typeface="微软雅黑" panose="020B0503020204020204" charset="-122"/>
                <a:ea typeface="微软雅黑" panose="020B0503020204020204" charset="-122"/>
              </a:rPr>
              <a:t>安全 训练营课程</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162685" y="2886075"/>
            <a:ext cx="4394200" cy="1489075"/>
            <a:chOff x="4298950" y="2274888"/>
            <a:chExt cx="4394200" cy="1489075"/>
          </a:xfrm>
        </p:grpSpPr>
        <p:grpSp>
          <p:nvGrpSpPr>
            <p:cNvPr id="7183" name="组合 29"/>
            <p:cNvGrpSpPr/>
            <p:nvPr/>
          </p:nvGrpSpPr>
          <p:grpSpPr bwMode="auto">
            <a:xfrm>
              <a:off x="4313238" y="2274888"/>
              <a:ext cx="3313112" cy="549275"/>
              <a:chOff x="3702051" y="2081213"/>
              <a:chExt cx="331311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手动探测原理</a:t>
                </a:r>
              </a:p>
            </p:txBody>
          </p:sp>
        </p:grpSp>
        <p:sp>
          <p:nvSpPr>
            <p:cNvPr id="7184" name="文本框 7"/>
            <p:cNvSpPr txBox="1">
              <a:spLocks noChangeArrowheads="1"/>
            </p:cNvSpPr>
            <p:nvPr/>
          </p:nvSpPr>
          <p:spPr bwMode="auto">
            <a:xfrm>
              <a:off x="4883150" y="3241993"/>
              <a:ext cx="3810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a:t>
              </a:r>
              <a:r>
                <a:rPr lang="zh-CN" altLang="en-US" sz="2800" b="1">
                  <a:solidFill>
                    <a:schemeClr val="bg1"/>
                  </a:solidFill>
                  <a:latin typeface="微软雅黑" panose="020B0503020204020204" charset="-122"/>
                  <a:ea typeface="微软雅黑" panose="020B0503020204020204" charset="-122"/>
                </a:rPr>
                <a:t> 自动化探测工具介绍</a:t>
              </a: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7058978" y="2885758"/>
            <a:ext cx="4394200" cy="1458912"/>
            <a:chOff x="4298950" y="4113213"/>
            <a:chExt cx="4394201" cy="1458912"/>
          </a:xfrm>
        </p:grpSpPr>
        <p:sp>
          <p:nvSpPr>
            <p:cNvPr id="7179" name="文本框 8"/>
            <p:cNvSpPr txBox="1">
              <a:spLocks noChangeArrowheads="1"/>
            </p:cNvSpPr>
            <p:nvPr/>
          </p:nvSpPr>
          <p:spPr bwMode="auto">
            <a:xfrm>
              <a:off x="4883150" y="4113213"/>
              <a:ext cx="381000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a:t>
              </a:r>
              <a:r>
                <a:rPr lang="zh-CN" altLang="en-US" sz="2800" b="1">
                  <a:solidFill>
                    <a:schemeClr val="bg1"/>
                  </a:solidFill>
                  <a:latin typeface="微软雅黑" panose="020B0503020204020204" charset="-122"/>
                  <a:ea typeface="微软雅黑" panose="020B0503020204020204" charset="-122"/>
                </a:rPr>
                <a:t>自动化探测工具使用</a:t>
              </a:r>
            </a:p>
          </p:txBody>
        </p:sp>
        <p:sp>
          <p:nvSpPr>
            <p:cNvPr id="7180" name="文本框 9"/>
            <p:cNvSpPr txBox="1">
              <a:spLocks noChangeArrowheads="1"/>
            </p:cNvSpPr>
            <p:nvPr/>
          </p:nvSpPr>
          <p:spPr bwMode="auto">
            <a:xfrm>
              <a:off x="4883150" y="5049838"/>
              <a:ext cx="293243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a:t>
              </a:r>
              <a:r>
                <a:rPr lang="zh-CN" altLang="en-US" sz="2800" b="1">
                  <a:solidFill>
                    <a:schemeClr val="bg1"/>
                  </a:solidFill>
                  <a:latin typeface="微软雅黑" panose="020B0503020204020204" charset="-122"/>
                  <a:ea typeface="微软雅黑" panose="020B0503020204020204" charset="-122"/>
                </a:rPr>
                <a:t>利用</a:t>
              </a:r>
              <a:r>
                <a:rPr lang="en-US" altLang="zh-CN" sz="2800" b="1">
                  <a:solidFill>
                    <a:schemeClr val="bg1"/>
                  </a:solidFill>
                  <a:latin typeface="微软雅黑" panose="020B0503020204020204" charset="-122"/>
                  <a:ea typeface="微软雅黑" panose="020B0503020204020204" charset="-122"/>
                </a:rPr>
                <a:t>CSRF</a:t>
              </a:r>
              <a:r>
                <a:rPr lang="zh-CN" altLang="en-US" sz="2800" b="1">
                  <a:solidFill>
                    <a:schemeClr val="bg1"/>
                  </a:solidFill>
                  <a:latin typeface="微软雅黑" panose="020B0503020204020204" charset="-122"/>
                  <a:ea typeface="微软雅黑" panose="020B0503020204020204" charset="-122"/>
                </a:rPr>
                <a:t>漏洞</a:t>
              </a: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327400" y="3163570"/>
            <a:ext cx="5537200" cy="695325"/>
          </a:xfrm>
        </p:spPr>
        <p:txBody>
          <a:bodyPr/>
          <a:lstStyle/>
          <a:p>
            <a:pPr>
              <a:lnSpc>
                <a:spcPct val="100000"/>
              </a:lnSpc>
            </a:pPr>
            <a:r>
              <a:rPr lang="zh-CN" altLang="en-US" b="1">
                <a:latin typeface="微软雅黑" panose="020B0503020204020204" charset="-122"/>
                <a:ea typeface="微软雅黑" panose="020B0503020204020204" charset="-122"/>
                <a:sym typeface="+mn-ea"/>
              </a:rPr>
              <a:t>手动探测原理</a:t>
            </a:r>
            <a:endParaRPr lang="zh-CN" altLang="en-US" b="1">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368300"/>
          </a:xfrm>
          <a:prstGeom prst="rect">
            <a:avLst/>
          </a:prstGeom>
          <a:noFill/>
        </p:spPr>
        <p:txBody>
          <a:bodyPr wrap="square" rtlCol="0">
            <a:spAutoFit/>
          </a:bodyPr>
          <a:lstStyle/>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手动探测原理</a:t>
            </a:r>
            <a:endParaRPr lang="zh-CN" altLang="en-US">
              <a:solidFill>
                <a:schemeClr val="bg1"/>
              </a:solidFill>
            </a:endParaRPr>
          </a:p>
        </p:txBody>
      </p:sp>
      <p:sp>
        <p:nvSpPr>
          <p:cNvPr id="4" name="文本框 3"/>
          <p:cNvSpPr txBox="1"/>
          <p:nvPr/>
        </p:nvSpPr>
        <p:spPr>
          <a:xfrm>
            <a:off x="762000" y="1403985"/>
            <a:ext cx="10600690" cy="368300"/>
          </a:xfrm>
          <a:prstGeom prst="rect">
            <a:avLst/>
          </a:prstGeom>
          <a:noFill/>
        </p:spPr>
        <p:txBody>
          <a:bodyPr wrap="square" rtlCol="0">
            <a:spAutoFit/>
          </a:bodyPr>
          <a:lstStyle/>
          <a:p>
            <a:r>
              <a:rPr lang="zh-CN" altLang="en-US">
                <a:solidFill>
                  <a:schemeClr val="bg1"/>
                </a:solidFill>
              </a:rPr>
              <a:t>手动探测原理在于探测</a:t>
            </a:r>
            <a:r>
              <a:rPr lang="en-US" altLang="zh-CN">
                <a:solidFill>
                  <a:schemeClr val="bg1"/>
                </a:solidFill>
              </a:rPr>
              <a:t>web</a:t>
            </a:r>
            <a:r>
              <a:rPr lang="zh-CN" altLang="en-US">
                <a:solidFill>
                  <a:schemeClr val="bg1"/>
                </a:solidFill>
              </a:rPr>
              <a:t>应用程序具有防止</a:t>
            </a:r>
            <a:r>
              <a:rPr lang="en-US" altLang="zh-CN">
                <a:solidFill>
                  <a:schemeClr val="bg1"/>
                </a:solidFill>
              </a:rPr>
              <a:t>CSRF</a:t>
            </a:r>
            <a:r>
              <a:rPr lang="zh-CN" altLang="en-US">
                <a:solidFill>
                  <a:schemeClr val="bg1"/>
                </a:solidFill>
              </a:rPr>
              <a:t>的措施。</a:t>
            </a:r>
          </a:p>
        </p:txBody>
      </p:sp>
      <p:pic>
        <p:nvPicPr>
          <p:cNvPr id="2" name="图片 1"/>
          <p:cNvPicPr>
            <a:picLocks noChangeAspect="1"/>
          </p:cNvPicPr>
          <p:nvPr/>
        </p:nvPicPr>
        <p:blipFill>
          <a:blip r:embed="rId3"/>
          <a:stretch>
            <a:fillRect/>
          </a:stretch>
        </p:blipFill>
        <p:spPr>
          <a:xfrm>
            <a:off x="700405" y="1835785"/>
            <a:ext cx="10915015" cy="3657600"/>
          </a:xfrm>
          <a:prstGeom prst="rect">
            <a:avLst/>
          </a:prstGeom>
        </p:spPr>
      </p:pic>
      <p:sp>
        <p:nvSpPr>
          <p:cNvPr id="5" name="文本框 4"/>
          <p:cNvSpPr txBox="1"/>
          <p:nvPr/>
        </p:nvSpPr>
        <p:spPr>
          <a:xfrm>
            <a:off x="762635" y="5687695"/>
            <a:ext cx="10600690" cy="368300"/>
          </a:xfrm>
          <a:prstGeom prst="rect">
            <a:avLst/>
          </a:prstGeom>
          <a:noFill/>
        </p:spPr>
        <p:txBody>
          <a:bodyPr wrap="square" rtlCol="0">
            <a:spAutoFit/>
          </a:bodyPr>
          <a:lstStyle/>
          <a:p>
            <a:r>
              <a:rPr lang="zh-CN" altLang="en-US">
                <a:solidFill>
                  <a:schemeClr val="bg1"/>
                </a:solidFill>
              </a:rPr>
              <a:t>如果</a:t>
            </a:r>
            <a:r>
              <a:rPr lang="en-US" altLang="zh-CN">
                <a:solidFill>
                  <a:schemeClr val="bg1"/>
                </a:solidFill>
              </a:rPr>
              <a:t>Web</a:t>
            </a:r>
            <a:r>
              <a:rPr lang="zh-CN" altLang="en-US">
                <a:solidFill>
                  <a:schemeClr val="bg1"/>
                </a:solidFill>
              </a:rPr>
              <a:t>应用程序的</a:t>
            </a:r>
            <a:r>
              <a:rPr lang="en-US" altLang="zh-CN">
                <a:solidFill>
                  <a:schemeClr val="bg1"/>
                </a:solidFill>
              </a:rPr>
              <a:t>HTTP</a:t>
            </a:r>
            <a:r>
              <a:rPr lang="zh-CN" altLang="en-US">
                <a:solidFill>
                  <a:schemeClr val="bg1"/>
                </a:solidFill>
              </a:rPr>
              <a:t>请求中没有对应的预防措施，那么很大程度上就确定存在</a:t>
            </a:r>
            <a:r>
              <a:rPr lang="en-US" altLang="zh-CN">
                <a:solidFill>
                  <a:schemeClr val="bg1"/>
                </a:solidFill>
              </a:rPr>
              <a:t>CSRF</a:t>
            </a:r>
            <a:r>
              <a:rPr lang="zh-CN" altLang="en-US">
                <a:solidFill>
                  <a:schemeClr val="bg1"/>
                </a:solidFill>
              </a:rPr>
              <a:t>漏洞。</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758565" y="3163570"/>
            <a:ext cx="4674870" cy="695325"/>
          </a:xfrm>
        </p:spPr>
        <p:txBody>
          <a:bodyPr/>
          <a:lstStyle/>
          <a:p>
            <a:pPr>
              <a:lnSpc>
                <a:spcPct val="100000"/>
              </a:lnSpc>
            </a:pPr>
            <a:r>
              <a:rPr lang="zh-CN" altLang="en-US" b="1">
                <a:latin typeface="微软雅黑" panose="020B0503020204020204" charset="-122"/>
                <a:ea typeface="微软雅黑" panose="020B0503020204020204" charset="-122"/>
                <a:sym typeface="+mn-ea"/>
              </a:rPr>
              <a:t>自动化探测工具介绍</a:t>
            </a:r>
            <a:endParaRPr lang="zh-CN" altLang="en-US" b="1">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368300"/>
          </a:xfrm>
          <a:prstGeom prst="rect">
            <a:avLst/>
          </a:prstGeom>
          <a:noFill/>
        </p:spPr>
        <p:txBody>
          <a:bodyPr wrap="square" rtlCol="0">
            <a:spAutoFit/>
          </a:bodyPr>
          <a:lstStyle/>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自动化探测工具介绍</a:t>
            </a:r>
            <a:endParaRPr lang="zh-CN" altLang="en-US">
              <a:solidFill>
                <a:schemeClr val="bg1"/>
              </a:solidFill>
            </a:endParaRPr>
          </a:p>
        </p:txBody>
      </p:sp>
      <p:sp>
        <p:nvSpPr>
          <p:cNvPr id="4" name="文本框 3"/>
          <p:cNvSpPr txBox="1"/>
          <p:nvPr/>
        </p:nvSpPr>
        <p:spPr>
          <a:xfrm>
            <a:off x="796290" y="1401445"/>
            <a:ext cx="10600690" cy="368300"/>
          </a:xfrm>
          <a:prstGeom prst="rect">
            <a:avLst/>
          </a:prstGeom>
          <a:noFill/>
        </p:spPr>
        <p:txBody>
          <a:bodyPr wrap="square" rtlCol="0">
            <a:spAutoFit/>
          </a:bodyPr>
          <a:lstStyle/>
          <a:p>
            <a:r>
              <a:rPr>
                <a:solidFill>
                  <a:schemeClr val="bg1"/>
                </a:solidFill>
              </a:rPr>
              <a:t>CSRFTester是一款CSRF漏洞的测试工具</a:t>
            </a:r>
            <a:r>
              <a:rPr lang="zh-CN">
                <a:solidFill>
                  <a:schemeClr val="bg1"/>
                </a:solidFill>
              </a:rPr>
              <a:t>。</a:t>
            </a:r>
          </a:p>
        </p:txBody>
      </p:sp>
      <p:sp>
        <p:nvSpPr>
          <p:cNvPr id="5" name="文本框 4"/>
          <p:cNvSpPr txBox="1"/>
          <p:nvPr/>
        </p:nvSpPr>
        <p:spPr>
          <a:xfrm>
            <a:off x="762000" y="2318385"/>
            <a:ext cx="10600690" cy="1198880"/>
          </a:xfrm>
          <a:prstGeom prst="rect">
            <a:avLst/>
          </a:prstGeom>
          <a:noFill/>
        </p:spPr>
        <p:txBody>
          <a:bodyPr wrap="square" rtlCol="0">
            <a:spAutoFit/>
          </a:bodyPr>
          <a:lstStyle/>
          <a:p>
            <a:r>
              <a:rPr>
                <a:solidFill>
                  <a:schemeClr val="bg1"/>
                </a:solidFill>
              </a:rPr>
              <a:t>CSRFTester工具的测试原理大概是这样的，使用代理抓取我们在浏览器中访问过的所有的连接以及所有的表单等信息，通过在CSRFTester中修改相应的表单等信息，重新提交，相当于一次伪造客户端请求，如果修测试的请求成功被网站服务器接受，则说明存在CSRF漏洞，当然此款工具也可以被用来进行CSRF攻击。</a:t>
            </a:r>
          </a:p>
        </p:txBody>
      </p:sp>
      <p:sp>
        <p:nvSpPr>
          <p:cNvPr id="7" name="文本框 6"/>
          <p:cNvSpPr txBox="1"/>
          <p:nvPr/>
        </p:nvSpPr>
        <p:spPr>
          <a:xfrm>
            <a:off x="796290" y="4407535"/>
            <a:ext cx="10600690" cy="368300"/>
          </a:xfrm>
          <a:prstGeom prst="rect">
            <a:avLst/>
          </a:prstGeom>
          <a:noFill/>
        </p:spPr>
        <p:txBody>
          <a:bodyPr wrap="square" rtlCol="0">
            <a:spAutoFit/>
          </a:bodyPr>
          <a:lstStyle/>
          <a:p>
            <a:r>
              <a:rPr lang="zh-CN">
                <a:solidFill>
                  <a:schemeClr val="bg1"/>
                </a:solidFill>
              </a:rPr>
              <a:t>下载地址：https://www.owasp.org/index.php/File:CSRFTester-1.0.zip</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03</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083685" y="3163570"/>
            <a:ext cx="4023995" cy="695325"/>
          </a:xfrm>
        </p:spPr>
        <p:txBody>
          <a:bodyPr/>
          <a:lstStyle/>
          <a:p>
            <a:pPr>
              <a:lnSpc>
                <a:spcPct val="100000"/>
              </a:lnSpc>
            </a:pPr>
            <a:r>
              <a:rPr lang="zh-CN" altLang="en-US" b="1">
                <a:latin typeface="微软雅黑" panose="020B0503020204020204" charset="-122"/>
                <a:ea typeface="微软雅黑" panose="020B0503020204020204" charset="-122"/>
                <a:sym typeface="+mn-ea"/>
              </a:rPr>
              <a:t>自动化探测工具使用</a:t>
            </a:r>
            <a:endParaRPr lang="zh-CN" altLang="en-US" b="1">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57555"/>
            <a:ext cx="10600690" cy="368300"/>
          </a:xfrm>
          <a:prstGeom prst="rect">
            <a:avLst/>
          </a:prstGeom>
          <a:noFill/>
        </p:spPr>
        <p:txBody>
          <a:bodyPr wrap="square" rtlCol="0">
            <a:spAutoFit/>
          </a:bodyPr>
          <a:lstStyle/>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自动化探测工具使用</a:t>
            </a:r>
            <a:endParaRPr lang="zh-CN" altLang="en-US">
              <a:solidFill>
                <a:schemeClr val="bg1"/>
              </a:solidFill>
            </a:endParaRPr>
          </a:p>
        </p:txBody>
      </p:sp>
      <p:sp>
        <p:nvSpPr>
          <p:cNvPr id="4" name="文本框 3"/>
          <p:cNvSpPr txBox="1"/>
          <p:nvPr/>
        </p:nvSpPr>
        <p:spPr>
          <a:xfrm>
            <a:off x="796290" y="1401445"/>
            <a:ext cx="10600690" cy="1198880"/>
          </a:xfrm>
          <a:prstGeom prst="rect">
            <a:avLst/>
          </a:prstGeom>
          <a:noFill/>
        </p:spPr>
        <p:txBody>
          <a:bodyPr wrap="square" rtlCol="0">
            <a:spAutoFit/>
          </a:bodyPr>
          <a:lstStyle/>
          <a:p>
            <a:r>
              <a:rPr lang="en-US">
                <a:solidFill>
                  <a:schemeClr val="bg1"/>
                </a:solidFill>
              </a:rPr>
              <a:t>1</a:t>
            </a:r>
            <a:r>
              <a:rPr lang="zh-CN" altLang="en-US">
                <a:solidFill>
                  <a:schemeClr val="bg1"/>
                </a:solidFill>
              </a:rPr>
              <a:t>、设置浏览器代理：</a:t>
            </a:r>
            <a:r>
              <a:rPr lang="en-US" altLang="zh-CN">
                <a:solidFill>
                  <a:schemeClr val="bg1"/>
                </a:solidFill>
              </a:rPr>
              <a:t>127.0.0.1:8008</a:t>
            </a:r>
          </a:p>
          <a:p>
            <a:r>
              <a:rPr lang="en-US" altLang="zh-CN">
                <a:solidFill>
                  <a:schemeClr val="bg1"/>
                </a:solidFill>
              </a:rPr>
              <a:t>2</a:t>
            </a:r>
            <a:r>
              <a:rPr lang="zh-CN" altLang="en-US">
                <a:solidFill>
                  <a:schemeClr val="bg1"/>
                </a:solidFill>
              </a:rPr>
              <a:t>、登录</a:t>
            </a:r>
            <a:r>
              <a:rPr lang="en-US" altLang="zh-CN">
                <a:solidFill>
                  <a:schemeClr val="bg1"/>
                </a:solidFill>
              </a:rPr>
              <a:t>Web</a:t>
            </a:r>
            <a:r>
              <a:rPr lang="zh-CN" altLang="en-US">
                <a:solidFill>
                  <a:schemeClr val="bg1"/>
                </a:solidFill>
              </a:rPr>
              <a:t>应用程序，提交表单，在</a:t>
            </a:r>
            <a:r>
              <a:rPr lang="en-US" altLang="zh-CN">
                <a:solidFill>
                  <a:schemeClr val="bg1"/>
                </a:solidFill>
              </a:rPr>
              <a:t>CSRF</a:t>
            </a:r>
            <a:r>
              <a:rPr lang="zh-CN" altLang="en-US">
                <a:solidFill>
                  <a:schemeClr val="bg1"/>
                </a:solidFill>
              </a:rPr>
              <a:t>工具中修改表单内容，查看是否更改，如果更改表面存在</a:t>
            </a:r>
            <a:r>
              <a:rPr lang="en-US" altLang="zh-CN">
                <a:solidFill>
                  <a:schemeClr val="bg1"/>
                </a:solidFill>
              </a:rPr>
              <a:t>CSRF</a:t>
            </a:r>
            <a:r>
              <a:rPr lang="zh-CN" altLang="en-US">
                <a:solidFill>
                  <a:schemeClr val="bg1"/>
                </a:solidFill>
              </a:rPr>
              <a:t>漏洞。</a:t>
            </a:r>
          </a:p>
          <a:p>
            <a:r>
              <a:rPr lang="en-US" altLang="zh-CN">
                <a:solidFill>
                  <a:schemeClr val="bg1"/>
                </a:solidFill>
              </a:rPr>
              <a:t>3</a:t>
            </a:r>
            <a:r>
              <a:rPr lang="zh-CN" altLang="en-US">
                <a:solidFill>
                  <a:schemeClr val="bg1"/>
                </a:solidFill>
              </a:rPr>
              <a:t>、生产</a:t>
            </a:r>
            <a:r>
              <a:rPr lang="en-US" altLang="zh-CN">
                <a:solidFill>
                  <a:schemeClr val="bg1"/>
                </a:solidFill>
              </a:rPr>
              <a:t>POC</a:t>
            </a:r>
            <a:r>
              <a:rPr lang="zh-CN" altLang="en-US">
                <a:solidFill>
                  <a:schemeClr val="bg1"/>
                </a:solidFill>
              </a:rPr>
              <a:t>代码。</a:t>
            </a:r>
          </a:p>
        </p:txBody>
      </p:sp>
      <p:pic>
        <p:nvPicPr>
          <p:cNvPr id="8" name="图片 7"/>
          <p:cNvPicPr>
            <a:picLocks noChangeAspect="1"/>
          </p:cNvPicPr>
          <p:nvPr/>
        </p:nvPicPr>
        <p:blipFill>
          <a:blip r:embed="rId3"/>
          <a:stretch>
            <a:fillRect/>
          </a:stretch>
        </p:blipFill>
        <p:spPr>
          <a:xfrm>
            <a:off x="1761490" y="2688590"/>
            <a:ext cx="8668385" cy="3757295"/>
          </a:xfrm>
          <a:prstGeom prst="rect">
            <a:avLst/>
          </a:prstGeom>
        </p:spPr>
      </p:pic>
      <p:pic>
        <p:nvPicPr>
          <p:cNvPr id="9" name="图片 8"/>
          <p:cNvPicPr>
            <a:picLocks noChangeAspect="1"/>
          </p:cNvPicPr>
          <p:nvPr/>
        </p:nvPicPr>
        <p:blipFill>
          <a:blip r:embed="rId4"/>
          <a:stretch>
            <a:fillRect/>
          </a:stretch>
        </p:blipFill>
        <p:spPr>
          <a:xfrm>
            <a:off x="1616075" y="2764155"/>
            <a:ext cx="8961120" cy="235140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04</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027170" y="3081655"/>
            <a:ext cx="4137025" cy="695325"/>
          </a:xfrm>
        </p:spPr>
        <p:txBody>
          <a:bodyPr/>
          <a:lstStyle/>
          <a:p>
            <a:pPr>
              <a:lnSpc>
                <a:spcPct val="100000"/>
              </a:lnSpc>
            </a:pPr>
            <a:r>
              <a:rPr lang="zh-CN" altLang="en-US" b="1">
                <a:latin typeface="微软雅黑" panose="020B0503020204020204" charset="-122"/>
                <a:ea typeface="微软雅黑" panose="020B0503020204020204" charset="-122"/>
                <a:sym typeface="+mn-ea"/>
              </a:rPr>
              <a:t>利用</a:t>
            </a:r>
            <a:r>
              <a:rPr lang="en-US" altLang="zh-CN" b="1">
                <a:latin typeface="微软雅黑" panose="020B0503020204020204" charset="-122"/>
                <a:ea typeface="微软雅黑" panose="020B0503020204020204" charset="-122"/>
                <a:sym typeface="+mn-ea"/>
              </a:rPr>
              <a:t>CSRF</a:t>
            </a:r>
            <a:r>
              <a:rPr lang="zh-CN" altLang="en-US" b="1">
                <a:latin typeface="微软雅黑" panose="020B0503020204020204" charset="-122"/>
                <a:ea typeface="微软雅黑" panose="020B0503020204020204" charset="-122"/>
                <a:sym typeface="+mn-ea"/>
              </a:rPr>
              <a:t>漏洞</a:t>
            </a:r>
            <a:endParaRPr lang="zh-CN" b="1">
              <a:latin typeface="微软雅黑" panose="020B0503020204020204" charset="-122"/>
              <a:ea typeface="微软雅黑" panose="020B0503020204020204"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17"/>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1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17"/>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Words>
  <Application>Microsoft Office PowerPoint</Application>
  <PresentationFormat>宽屏</PresentationFormat>
  <Paragraphs>37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Adobe Gothic Std B</vt:lpstr>
      <vt:lpstr>等线</vt:lpstr>
      <vt:lpstr>微软雅黑</vt:lpstr>
      <vt:lpstr>Arial</vt:lpstr>
      <vt:lpstr>Calibri Light</vt:lpstr>
      <vt:lpstr>Consolas</vt:lpstr>
      <vt:lpstr>Impact</vt:lpstr>
      <vt:lpstr>1_Office 主题</vt:lpstr>
      <vt:lpstr>2_Office 主题</vt:lpstr>
      <vt:lpstr>Web攻防 训练营</vt:lpstr>
      <vt:lpstr>PowerPoint 演示文稿</vt:lpstr>
      <vt:lpstr>手动探测原理</vt:lpstr>
      <vt:lpstr>PowerPoint 演示文稿</vt:lpstr>
      <vt:lpstr>自动化探测工具介绍</vt:lpstr>
      <vt:lpstr>PowerPoint 演示文稿</vt:lpstr>
      <vt:lpstr>自动化探测工具使用</vt:lpstr>
      <vt:lpstr>PowerPoint 演示文稿</vt:lpstr>
      <vt:lpstr>利用CSRF漏洞</vt:lpstr>
      <vt:lpstr>PowerPoint 演示文稿</vt:lpstr>
      <vt:lpstr>PowerPoint 演示文稿</vt:lpstr>
      <vt:lpstr>再见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Web攻防 训练营</dc:title>
  <dc:creator/>
  <cp:lastModifiedBy>MC Y</cp:lastModifiedBy>
  <cp:revision>100</cp:revision>
  <dcterms:created xsi:type="dcterms:W3CDTF">2018-08-20T13:57:00Z</dcterms:created>
  <dcterms:modified xsi:type="dcterms:W3CDTF">2019-10-17T09:48:12Z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