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5"/>
  </p:notesMasterIdLst>
  <p:sldIdLst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80" r:id="rId13"/>
    <p:sldId id="2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80045-07B5-43A7-88CA-A30DBD0E9809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A2E6A-E98B-4FEF-99C0-3179813AF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92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微软雅黑" panose="020B0503020204020204" charset="-122"/>
                <a:ea typeface="微软雅黑" panose="020B0503020204020204" charset="-122"/>
              </a:rPr>
              <a:t>CSRF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漏洞防御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888818D-62DB-482F-A473-8C5593EC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5655" y="5435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Token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泄露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1414780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例如：</a:t>
            </a:r>
            <a:r>
              <a:rPr lang="en-US" altLang="zh-CN">
                <a:solidFill>
                  <a:schemeClr val="bg1"/>
                </a:solidFill>
              </a:rPr>
              <a:t>GET</a:t>
            </a:r>
            <a:r>
              <a:rPr lang="zh-CN" altLang="en-US">
                <a:solidFill>
                  <a:schemeClr val="bg1"/>
                </a:solidFill>
              </a:rPr>
              <a:t>型</a:t>
            </a:r>
            <a:r>
              <a:rPr lang="en-US" altLang="zh-CN">
                <a:solidFill>
                  <a:schemeClr val="bg1"/>
                </a:solidFill>
              </a:rPr>
              <a:t>Token</a:t>
            </a:r>
            <a:r>
              <a:rPr lang="zh-CN" altLang="en-US">
                <a:solidFill>
                  <a:schemeClr val="bg1"/>
                </a:solidFill>
              </a:rPr>
              <a:t>泄露</a:t>
            </a:r>
          </a:p>
          <a:p>
            <a:r>
              <a:rPr lang="zh-CN" altLang="en-US">
                <a:solidFill>
                  <a:schemeClr val="bg1"/>
                </a:solidFill>
              </a:rPr>
              <a:t>页面包含 </a:t>
            </a:r>
            <a:r>
              <a:rPr lang="en-US" altLang="zh-CN">
                <a:solidFill>
                  <a:schemeClr val="bg1"/>
                </a:solidFill>
              </a:rPr>
              <a:t>&lt;img src=”http://evil.com/” /&gt; </a:t>
            </a:r>
            <a:r>
              <a:rPr lang="zh-CN" altLang="en-US">
                <a:solidFill>
                  <a:schemeClr val="bg1"/>
                </a:solidFill>
              </a:rPr>
              <a:t>那么请求中的</a:t>
            </a:r>
            <a:r>
              <a:rPr lang="en-US" altLang="zh-CN">
                <a:solidFill>
                  <a:schemeClr val="bg1"/>
                </a:solidFill>
              </a:rPr>
              <a:t>Referer</a:t>
            </a:r>
            <a:r>
              <a:rPr lang="zh-CN" altLang="en-US">
                <a:solidFill>
                  <a:schemeClr val="bg1"/>
                </a:solidFill>
              </a:rPr>
              <a:t>就会携带对应的</a:t>
            </a:r>
            <a:r>
              <a:rPr lang="en-US" altLang="zh-CN">
                <a:solidFill>
                  <a:schemeClr val="bg1"/>
                </a:solidFill>
              </a:rPr>
              <a:t>GET Token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5655" y="3605530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例如：</a:t>
            </a:r>
            <a:r>
              <a:rPr lang="en-US" altLang="zh-CN">
                <a:solidFill>
                  <a:schemeClr val="bg1"/>
                </a:solidFill>
              </a:rPr>
              <a:t>POST</a:t>
            </a:r>
            <a:r>
              <a:rPr lang="zh-CN" altLang="en-US">
                <a:solidFill>
                  <a:schemeClr val="bg1"/>
                </a:solidFill>
              </a:rPr>
              <a:t>型</a:t>
            </a:r>
            <a:r>
              <a:rPr lang="en-US" altLang="zh-CN">
                <a:solidFill>
                  <a:schemeClr val="bg1"/>
                </a:solidFill>
              </a:rPr>
              <a:t>Token</a:t>
            </a:r>
            <a:r>
              <a:rPr lang="zh-CN" altLang="en-US">
                <a:solidFill>
                  <a:schemeClr val="bg1"/>
                </a:solidFill>
              </a:rPr>
              <a:t>泄露</a:t>
            </a:r>
          </a:p>
          <a:p>
            <a:r>
              <a:rPr lang="zh-CN" altLang="en-US">
                <a:solidFill>
                  <a:schemeClr val="bg1"/>
                </a:solidFill>
              </a:rPr>
              <a:t>利用</a:t>
            </a:r>
            <a:r>
              <a:rPr lang="en-US" altLang="zh-CN">
                <a:solidFill>
                  <a:schemeClr val="bg1"/>
                </a:solidFill>
              </a:rPr>
              <a:t>XSS</a:t>
            </a:r>
            <a:r>
              <a:rPr lang="zh-CN" altLang="en-US">
                <a:solidFill>
                  <a:schemeClr val="bg1"/>
                </a:solidFill>
              </a:rPr>
              <a:t>漏洞读取</a:t>
            </a:r>
            <a:r>
              <a:rPr lang="en-US" altLang="zh-CN">
                <a:solidFill>
                  <a:schemeClr val="bg1"/>
                </a:solidFill>
              </a:rPr>
              <a:t>Cookie</a:t>
            </a:r>
            <a:r>
              <a:rPr lang="zh-CN" altLang="en-US">
                <a:solidFill>
                  <a:schemeClr val="bg1"/>
                </a:solidFill>
              </a:rPr>
              <a:t>，获取存储在其中的</a:t>
            </a:r>
            <a:r>
              <a:rPr lang="en-US" altLang="zh-CN">
                <a:solidFill>
                  <a:schemeClr val="bg1"/>
                </a:solidFill>
              </a:rPr>
              <a:t>Token</a:t>
            </a:r>
            <a:r>
              <a:rPr lang="zh-CN" altLang="en-US">
                <a:solidFill>
                  <a:schemeClr val="bg1"/>
                </a:solidFill>
              </a:rPr>
              <a:t>值。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257300" y="2792095"/>
            <a:ext cx="4384675" cy="1489075"/>
            <a:chOff x="4298950" y="2274888"/>
            <a:chExt cx="438467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2957512" cy="549275"/>
              <a:chOff x="3702051" y="2081213"/>
              <a:chExt cx="29575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3876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验证码防御</a:t>
                </a: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80047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Referer Check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防御</a:t>
              </a: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382068" y="2791778"/>
            <a:ext cx="4832350" cy="1458912"/>
            <a:chOff x="4298950" y="4113213"/>
            <a:chExt cx="483235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24815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Anti CSRF Token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防御</a:t>
              </a: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38506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Token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泄露</a:t>
              </a: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96112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</a:rPr>
              <a:t>再见</a:t>
            </a: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257300" y="2792095"/>
            <a:ext cx="4384675" cy="1489075"/>
            <a:chOff x="4298950" y="2274888"/>
            <a:chExt cx="438467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2957512" cy="549275"/>
              <a:chOff x="3702051" y="2081213"/>
              <a:chExt cx="29575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3876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验证码防御</a:t>
                </a: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80047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Referer Check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防御</a:t>
              </a: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382068" y="2791778"/>
            <a:ext cx="4832350" cy="1458912"/>
            <a:chOff x="4298950" y="4113213"/>
            <a:chExt cx="483235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24815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Anti CSRF Token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防御</a:t>
              </a: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38506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Token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泄露</a:t>
              </a: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7400" y="3163570"/>
            <a:ext cx="55372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验证码防御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验证码防御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6300" y="140398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验证码防御被认为是对抗</a:t>
            </a:r>
            <a:r>
              <a:rPr lang="en-US" altLang="zh-CN">
                <a:solidFill>
                  <a:schemeClr val="bg1"/>
                </a:solidFill>
              </a:rPr>
              <a:t>CSRF</a:t>
            </a:r>
            <a:r>
              <a:rPr lang="zh-CN" altLang="en-US">
                <a:solidFill>
                  <a:schemeClr val="bg1"/>
                </a:solidFill>
              </a:rPr>
              <a:t>最为简单而且有效的防御方法。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76300" y="2752090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CSRF</a:t>
            </a:r>
            <a:r>
              <a:rPr lang="zh-CN" altLang="en-US">
                <a:solidFill>
                  <a:schemeClr val="bg1"/>
                </a:solidFill>
              </a:rPr>
              <a:t>在用户不知情的情况下完成对应操作，而验证码强制用户与应用程序交互，才能最终完成操作。通常情况下，验证码能够很好的遏制</a:t>
            </a:r>
            <a:r>
              <a:rPr lang="en-US" altLang="zh-CN">
                <a:solidFill>
                  <a:schemeClr val="bg1"/>
                </a:solidFill>
              </a:rPr>
              <a:t>CSRF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76300" y="4297045"/>
            <a:ext cx="106006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出于用户体验考虑，不可能每一个操作都加入验证码。所以验证码只作为辅助手段，不能作为防御</a:t>
            </a:r>
            <a:r>
              <a:rPr lang="en-US" altLang="zh-CN">
                <a:solidFill>
                  <a:schemeClr val="bg1"/>
                </a:solidFill>
              </a:rPr>
              <a:t>CSRF</a:t>
            </a:r>
            <a:r>
              <a:rPr lang="zh-CN" altLang="en-US">
                <a:solidFill>
                  <a:schemeClr val="bg1"/>
                </a:solidFill>
              </a:rPr>
              <a:t>的主要解决方案。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- </a:t>
            </a:r>
            <a:r>
              <a:rPr lang="zh-CN" altLang="en-US">
                <a:solidFill>
                  <a:schemeClr val="bg1"/>
                </a:solidFill>
              </a:rPr>
              <a:t>验证码防御也可以被认为是二次验证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758565" y="3163570"/>
            <a:ext cx="467487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Referer Check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防御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Referer Check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防御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290" y="14014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Referer Check</a:t>
            </a:r>
            <a:r>
              <a:rPr lang="zh-CN" altLang="en-US">
                <a:solidFill>
                  <a:schemeClr val="bg1"/>
                </a:solidFill>
              </a:rPr>
              <a:t>主要用于防止盗链。同理也可以用来检查请求是否来自合法的</a:t>
            </a:r>
            <a:r>
              <a:rPr lang="en-US" altLang="zh-CN">
                <a:solidFill>
                  <a:schemeClr val="bg1"/>
                </a:solidFill>
              </a:rPr>
              <a:t>“</a:t>
            </a:r>
            <a:r>
              <a:rPr lang="zh-CN" altLang="en-US">
                <a:solidFill>
                  <a:schemeClr val="bg1"/>
                </a:solidFill>
              </a:rPr>
              <a:t>源</a:t>
            </a:r>
            <a:r>
              <a:rPr lang="en-US" altLang="zh-CN">
                <a:solidFill>
                  <a:schemeClr val="bg1"/>
                </a:solidFill>
              </a:rPr>
              <a:t>”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62000" y="251904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>
                <a:solidFill>
                  <a:schemeClr val="bg1"/>
                </a:solidFill>
              </a:rPr>
              <a:t>比如用户修改密码，一定是在登录系统后台之后进行操作。所以在修改提交表单的时候，一定会从系统后台页面提交。携带</a:t>
            </a:r>
            <a:r>
              <a:rPr lang="en-US" altLang="zh-CN">
                <a:solidFill>
                  <a:schemeClr val="bg1"/>
                </a:solidFill>
              </a:rPr>
              <a:t>Referer</a:t>
            </a:r>
            <a:r>
              <a:rPr lang="zh-CN" altLang="en-US">
                <a:solidFill>
                  <a:schemeClr val="bg1"/>
                </a:solidFill>
              </a:rPr>
              <a:t>头。如果</a:t>
            </a:r>
            <a:r>
              <a:rPr lang="en-US" altLang="zh-CN">
                <a:solidFill>
                  <a:schemeClr val="bg1"/>
                </a:solidFill>
              </a:rPr>
              <a:t>Referer</a:t>
            </a:r>
            <a:r>
              <a:rPr lang="zh-CN" altLang="en-US">
                <a:solidFill>
                  <a:schemeClr val="bg1"/>
                </a:solidFill>
              </a:rPr>
              <a:t>不是当前系统的域，那么极有可能遭受</a:t>
            </a:r>
            <a:r>
              <a:rPr lang="en-US" altLang="zh-CN">
                <a:solidFill>
                  <a:schemeClr val="bg1"/>
                </a:solidFill>
              </a:rPr>
              <a:t>CSRF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39795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>
                <a:solidFill>
                  <a:schemeClr val="bg1"/>
                </a:solidFill>
              </a:rPr>
              <a:t>缺陷：服务器并非任何时候都可以取到</a:t>
            </a:r>
            <a:r>
              <a:rPr lang="en-US" altLang="zh-CN">
                <a:solidFill>
                  <a:schemeClr val="bg1"/>
                </a:solidFill>
              </a:rPr>
              <a:t>Referer</a:t>
            </a:r>
            <a:r>
              <a:rPr lang="zh-CN" altLang="en-US">
                <a:solidFill>
                  <a:schemeClr val="bg1"/>
                </a:solidFill>
              </a:rPr>
              <a:t>。例如</a:t>
            </a:r>
            <a:r>
              <a:rPr lang="en-US" altLang="zh-CN">
                <a:solidFill>
                  <a:schemeClr val="bg1"/>
                </a:solidFill>
              </a:rPr>
              <a:t>HTTPS</a:t>
            </a:r>
            <a:r>
              <a:rPr lang="zh-CN" altLang="en-US">
                <a:solidFill>
                  <a:schemeClr val="bg1"/>
                </a:solidFill>
              </a:rPr>
              <a:t>跳转到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766820" y="3163570"/>
            <a:ext cx="465836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Anti CSRF Token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防御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803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Anti CSRF Token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防御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290" y="14014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CSRF</a:t>
            </a:r>
            <a:r>
              <a:rPr lang="zh-CN" altLang="en-US">
                <a:solidFill>
                  <a:schemeClr val="bg1"/>
                </a:solidFill>
              </a:rPr>
              <a:t>本质原因：重要操作的所有参数都是被恶意攻击者猜测到的。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5655" y="202628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那么防御措施就是生成一个随机且不被轻易猜测的参数。目前大多数防御都采用</a:t>
            </a:r>
            <a:r>
              <a:rPr lang="en-US" altLang="zh-CN">
                <a:solidFill>
                  <a:schemeClr val="bg1"/>
                </a:solidFill>
              </a:rPr>
              <a:t>token</a:t>
            </a:r>
            <a:r>
              <a:rPr lang="zh-CN" altLang="en-US">
                <a:solidFill>
                  <a:schemeClr val="bg1"/>
                </a:solidFill>
              </a:rPr>
              <a:t>（不可预测）。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90" y="2489835"/>
            <a:ext cx="10600690" cy="38296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79470" y="3081655"/>
            <a:ext cx="568198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Token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泄露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  <p:tag name="KSO_WM_SLIDE_MODEL_TYPE" val="cov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宽屏</PresentationFormat>
  <Paragraphs>41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Adobe Gothic Std B</vt:lpstr>
      <vt:lpstr>等线</vt:lpstr>
      <vt:lpstr>微软雅黑</vt:lpstr>
      <vt:lpstr>Arial</vt:lpstr>
      <vt:lpstr>Calibri Light</vt:lpstr>
      <vt:lpstr>Impact</vt:lpstr>
      <vt:lpstr>1_Office 主题</vt:lpstr>
      <vt:lpstr>2_Office 主题</vt:lpstr>
      <vt:lpstr>Web攻防 训练营</vt:lpstr>
      <vt:lpstr>PowerPoint 演示文稿</vt:lpstr>
      <vt:lpstr>验证码防御</vt:lpstr>
      <vt:lpstr>PowerPoint 演示文稿</vt:lpstr>
      <vt:lpstr>Referer Check防御</vt:lpstr>
      <vt:lpstr>PowerPoint 演示文稿</vt:lpstr>
      <vt:lpstr>Anti CSRF Token防御</vt:lpstr>
      <vt:lpstr>PowerPoint 演示文稿</vt:lpstr>
      <vt:lpstr>Token泄露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Web攻防 训练营</dc:title>
  <dc:creator/>
  <cp:lastModifiedBy>MC Y</cp:lastModifiedBy>
  <cp:revision>134</cp:revision>
  <dcterms:created xsi:type="dcterms:W3CDTF">2018-08-20T13:57:00Z</dcterms:created>
  <dcterms:modified xsi:type="dcterms:W3CDTF">2019-10-17T09:47:09Z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