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5"/>
  </p:notesMasterIdLst>
  <p:sldIdLst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8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C3C79-CEED-4E2C-81F7-89A22153E3E9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53A9F-1CBD-4B6C-876E-C6E140CC9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6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CSRF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漏洞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防御介绍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1EB3F4F-1D43-4717-9258-C40159E8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Token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CSRF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漏洞防御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618615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、登录验证成功之后，在会话</a:t>
            </a:r>
            <a:r>
              <a:rPr lang="en-US" altLang="zh-CN">
                <a:solidFill>
                  <a:schemeClr val="bg1"/>
                </a:solidFill>
              </a:rPr>
              <a:t>SESSION[“user_token”]</a:t>
            </a:r>
            <a:r>
              <a:rPr lang="zh-CN" altLang="en-US">
                <a:solidFill>
                  <a:schemeClr val="bg1"/>
                </a:solidFill>
              </a:rPr>
              <a:t>中保存</a:t>
            </a:r>
            <a:r>
              <a:rPr lang="en-US" altLang="zh-CN">
                <a:solidFill>
                  <a:schemeClr val="bg1"/>
                </a:solidFill>
              </a:rPr>
              <a:t>Token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、在后台操作中，增删改表单中添加隐藏域 </a:t>
            </a:r>
            <a:r>
              <a:rPr lang="en-US" altLang="zh-CN">
                <a:solidFill>
                  <a:schemeClr val="bg1"/>
                </a:solidFill>
              </a:rPr>
              <a:t>hidden</a:t>
            </a:r>
            <a:r>
              <a:rPr lang="zh-CN" altLang="en-US">
                <a:solidFill>
                  <a:schemeClr val="bg1"/>
                </a:solidFill>
              </a:rPr>
              <a:t>，设置</a:t>
            </a:r>
            <a:r>
              <a:rPr lang="en-US" altLang="zh-CN">
                <a:solidFill>
                  <a:schemeClr val="bg1"/>
                </a:solidFill>
              </a:rPr>
              <a:t>value</a:t>
            </a:r>
            <a:r>
              <a:rPr lang="zh-CN" altLang="en-US">
                <a:solidFill>
                  <a:schemeClr val="bg1"/>
                </a:solidFill>
              </a:rPr>
              <a:t>为</a:t>
            </a:r>
            <a:r>
              <a:rPr lang="en-US" altLang="zh-CN">
                <a:solidFill>
                  <a:schemeClr val="bg1"/>
                </a:solidFill>
              </a:rPr>
              <a:t>Token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、提交之后进行验证</a:t>
            </a:r>
            <a:r>
              <a:rPr lang="en-US" altLang="zh-CN">
                <a:solidFill>
                  <a:schemeClr val="bg1"/>
                </a:solidFill>
              </a:rPr>
              <a:t>Token</a:t>
            </a:r>
            <a:r>
              <a:rPr lang="zh-CN" altLang="en-US">
                <a:solidFill>
                  <a:schemeClr val="bg1"/>
                </a:solidFill>
              </a:rPr>
              <a:t>是否正确。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5655" y="421132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简化代码演示：</a:t>
            </a:r>
          </a:p>
          <a:p>
            <a:r>
              <a:rPr lang="en-US" altLang="zh-CN">
                <a:solidFill>
                  <a:schemeClr val="bg1"/>
                </a:solidFill>
              </a:rPr>
              <a:t>Token</a:t>
            </a:r>
            <a:r>
              <a:rPr lang="zh-CN" altLang="en-US">
                <a:solidFill>
                  <a:schemeClr val="bg1"/>
                </a:solidFill>
              </a:rPr>
              <a:t>验证过程，从实践中理解</a:t>
            </a:r>
            <a:r>
              <a:rPr lang="en-US" altLang="zh-CN">
                <a:solidFill>
                  <a:schemeClr val="bg1"/>
                </a:solidFill>
              </a:rPr>
              <a:t>Token</a:t>
            </a:r>
            <a:r>
              <a:rPr lang="zh-CN" altLang="en-US">
                <a:solidFill>
                  <a:schemeClr val="bg1"/>
                </a:solidFill>
              </a:rPr>
              <a:t>防御</a:t>
            </a:r>
            <a:r>
              <a:rPr lang="en-US" altLang="zh-CN">
                <a:solidFill>
                  <a:schemeClr val="bg1"/>
                </a:solidFill>
              </a:rPr>
              <a:t>CSRF</a:t>
            </a:r>
            <a:r>
              <a:rPr lang="zh-CN" altLang="en-US">
                <a:solidFill>
                  <a:schemeClr val="bg1"/>
                </a:solidFill>
              </a:rPr>
              <a:t>的过程。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722630" y="2855595"/>
            <a:ext cx="4038600" cy="1489075"/>
            <a:chOff x="4298950" y="2274888"/>
            <a:chExt cx="40386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024312" cy="549275"/>
              <a:chOff x="3702051" y="2081213"/>
              <a:chExt cx="40243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4544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漏洞修补逻辑分析</a:t>
                </a: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4544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简单代码模型分析</a:t>
              </a: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5887403" y="2885758"/>
            <a:ext cx="6003290" cy="1458912"/>
            <a:chOff x="4298950" y="4113213"/>
            <a:chExt cx="600329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80746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生成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Token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代码分析</a:t>
              </a: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541909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Token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进行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CSRF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漏洞防御</a:t>
              </a: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再见</a:t>
            </a: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722630" y="2855595"/>
            <a:ext cx="4038600" cy="1489075"/>
            <a:chOff x="4298950" y="2274888"/>
            <a:chExt cx="403860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024312" cy="549275"/>
              <a:chOff x="3702051" y="2081213"/>
              <a:chExt cx="40243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34544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漏洞修补逻辑分析</a:t>
                </a: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4544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简单代码模型分析</a:t>
              </a: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5887403" y="2885758"/>
            <a:ext cx="6003290" cy="1458912"/>
            <a:chOff x="4298950" y="4113213"/>
            <a:chExt cx="600329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80746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生成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Token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代码分析</a:t>
              </a: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541909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Token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进行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CSRF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漏洞防御</a:t>
              </a: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漏洞修补逻辑分析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102553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漏洞修补逻辑分析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4039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CSRF</a:t>
            </a:r>
            <a:r>
              <a:rPr lang="zh-CN" altLang="en-US">
                <a:solidFill>
                  <a:schemeClr val="bg1"/>
                </a:solidFill>
              </a:rPr>
              <a:t>漏洞实质：服务器无法准确判断当前请求是否是合法用户的自定义操作。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000" y="3130550"/>
            <a:ext cx="10600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如果服务器在用户登录之后给予用户一个唯一合法令牌，每一次操作过程中，服务器都会验证令牌是否正确，如果正确那么执行操作。不正确不执行操作。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一般情况下，给予的令牌会写入表单中隐藏域的</a:t>
            </a:r>
            <a:r>
              <a:rPr lang="en-US" altLang="zh-CN">
                <a:solidFill>
                  <a:schemeClr val="bg1"/>
                </a:solidFill>
              </a:rPr>
              <a:t>value</a:t>
            </a:r>
            <a:r>
              <a:rPr lang="zh-CN" altLang="en-US">
                <a:solidFill>
                  <a:schemeClr val="bg1"/>
                </a:solidFill>
              </a:rPr>
              <a:t>值中，随着表单内容进行提交。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8565" y="3163570"/>
            <a:ext cx="467487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简单代码模型分析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简单代码模型分析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1875" y="1873250"/>
            <a:ext cx="3307715" cy="33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登录验证 </a:t>
            </a:r>
            <a:r>
              <a:rPr lang="en-US" altLang="zh-CN"/>
              <a:t>login.php</a:t>
            </a:r>
          </a:p>
        </p:txBody>
      </p:sp>
      <p:sp>
        <p:nvSpPr>
          <p:cNvPr id="6" name="矩形 5"/>
          <p:cNvSpPr/>
          <p:nvPr/>
        </p:nvSpPr>
        <p:spPr>
          <a:xfrm>
            <a:off x="3571875" y="3641725"/>
            <a:ext cx="3307715" cy="33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登录后执行操作（增删改查）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4007485" y="2289175"/>
            <a:ext cx="19050" cy="1352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739265" y="2757170"/>
            <a:ext cx="2202180" cy="33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没有登录成功执行操作自动跳回登录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6607175" y="2251710"/>
            <a:ext cx="0" cy="132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720840" y="2799715"/>
            <a:ext cx="2202180" cy="33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登录成功执行操作，操作故工程中有</a:t>
            </a:r>
            <a:r>
              <a:rPr lang="en-US" altLang="zh-CN" sz="1200"/>
              <a:t>cookie</a:t>
            </a:r>
            <a:r>
              <a:rPr lang="zh-CN" altLang="en-US" sz="1200"/>
              <a:t>提交的身份凭证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9760" y="467360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远程构造</a:t>
            </a:r>
            <a:r>
              <a:rPr lang="en-US" altLang="zh-CN">
                <a:solidFill>
                  <a:schemeClr val="bg1"/>
                </a:solidFill>
              </a:rPr>
              <a:t>CSRF</a:t>
            </a:r>
            <a:r>
              <a:rPr lang="zh-CN" altLang="en-US">
                <a:solidFill>
                  <a:schemeClr val="bg1"/>
                </a:solidFill>
              </a:rPr>
              <a:t>利用</a:t>
            </a:r>
            <a:r>
              <a:rPr lang="en-US" altLang="zh-CN">
                <a:solidFill>
                  <a:schemeClr val="bg1"/>
                </a:solidFill>
              </a:rPr>
              <a:t>POC</a:t>
            </a:r>
            <a:r>
              <a:rPr lang="zh-CN" altLang="en-US">
                <a:solidFill>
                  <a:schemeClr val="bg1"/>
                </a:solidFill>
              </a:rPr>
              <a:t>，那么直接中招。如果利用在增删改中设置唯一令牌，执行操作时只有提交令牌才能操作的话，就可以有效防止</a:t>
            </a:r>
            <a:r>
              <a:rPr lang="en-US" altLang="zh-CN">
                <a:solidFill>
                  <a:schemeClr val="bg1"/>
                </a:solidFill>
              </a:rPr>
              <a:t>CSRF</a:t>
            </a:r>
            <a:r>
              <a:rPr lang="zh-CN" altLang="en-US">
                <a:solidFill>
                  <a:schemeClr val="bg1"/>
                </a:solidFill>
              </a:rPr>
              <a:t>。如果令牌不正确，那么不执行操作。并给出提示内容。</a:t>
            </a:r>
          </a:p>
        </p:txBody>
      </p:sp>
      <p:sp>
        <p:nvSpPr>
          <p:cNvPr id="13" name="矩形 12"/>
          <p:cNvSpPr/>
          <p:nvPr/>
        </p:nvSpPr>
        <p:spPr>
          <a:xfrm>
            <a:off x="7929880" y="1845310"/>
            <a:ext cx="3884295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登录成功后，给与唯一令牌</a:t>
            </a:r>
          </a:p>
        </p:txBody>
      </p:sp>
      <p:sp>
        <p:nvSpPr>
          <p:cNvPr id="14" name="矩形 13"/>
          <p:cNvSpPr/>
          <p:nvPr/>
        </p:nvSpPr>
        <p:spPr>
          <a:xfrm>
            <a:off x="7958455" y="3722370"/>
            <a:ext cx="3884295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增删改部分给与令牌，并在提交操作时，提交令牌并进行验证。一般情况下，使用表单</a:t>
            </a:r>
            <a:r>
              <a:rPr lang="en-US" altLang="zh-CN" sz="1000"/>
              <a:t>hidden</a:t>
            </a:r>
            <a:r>
              <a:rPr lang="zh-CN" altLang="en-US" sz="1000"/>
              <a:t>进行提交，或者</a:t>
            </a:r>
            <a:r>
              <a:rPr lang="en-US" altLang="zh-CN" sz="1000"/>
              <a:t>Cookie</a:t>
            </a:r>
            <a:r>
              <a:rPr lang="zh-CN" altLang="en-US" sz="1000"/>
              <a:t>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ldLvl="0" animBg="1"/>
      <p:bldP spid="6" grpId="0" bldLvl="0" animBg="1"/>
      <p:bldP spid="9" grpId="0" bldLvl="0" animBg="1"/>
      <p:bldP spid="11" grpId="0" bldLvl="0" animBg="1"/>
      <p:bldP spid="12" grpId="0"/>
      <p:bldP spid="13" grpId="0" animBg="1"/>
      <p:bldP spid="1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083685" y="3163570"/>
            <a:ext cx="402399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Token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代码分析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Token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代码分析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391920"/>
            <a:ext cx="106006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Token</a:t>
            </a:r>
            <a:r>
              <a:rPr lang="zh-CN" altLang="en-US">
                <a:solidFill>
                  <a:schemeClr val="bg1"/>
                </a:solidFill>
              </a:rPr>
              <a:t>作为识别操作是否是当前用户自己操作的唯一凭证，需要设置为复杂难以被破解的内容。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例如：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function generateToken(){</a:t>
            </a:r>
          </a:p>
          <a:p>
            <a:r>
              <a:rPr lang="en-US" altLang="zh-CN">
                <a:solidFill>
                  <a:schemeClr val="bg1"/>
                </a:solidFill>
              </a:rPr>
              <a:t>	$salt = “test” .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date("Y/m/d")</a:t>
            </a:r>
            <a:r>
              <a:rPr lang="en-US" altLang="zh-CN">
                <a:solidFill>
                  <a:schemeClr val="bg1"/>
                </a:solidFill>
              </a:rPr>
              <a:t> ;   </a:t>
            </a:r>
            <a:r>
              <a:rPr lang="zh-CN" altLang="en-US">
                <a:solidFill>
                  <a:schemeClr val="bg1"/>
                </a:solidFill>
              </a:rPr>
              <a:t>出现问题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$token = md5($salt);</a:t>
            </a:r>
          </a:p>
          <a:p>
            <a:r>
              <a:rPr lang="en-US" altLang="zh-CN">
                <a:solidFill>
                  <a:schemeClr val="bg1"/>
                </a:solidFill>
              </a:rPr>
              <a:t>	return $token;</a:t>
            </a:r>
          </a:p>
          <a:p>
            <a:r>
              <a:rPr lang="en-US" altLang="zh-CN">
                <a:solidFill>
                  <a:schemeClr val="bg1"/>
                </a:solidFill>
              </a:rPr>
              <a:t>}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调用函数查看生成的</a:t>
            </a:r>
            <a:r>
              <a:rPr lang="en-US" altLang="zh-CN">
                <a:solidFill>
                  <a:schemeClr val="bg1"/>
                </a:solidFill>
              </a:rPr>
              <a:t>token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704465" y="3081655"/>
            <a:ext cx="67837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Token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CSRF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漏洞防御</a:t>
            </a:r>
            <a:endParaRPr 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宽屏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Adobe Gothic Std B</vt:lpstr>
      <vt:lpstr>等线</vt:lpstr>
      <vt:lpstr>微软雅黑</vt:lpstr>
      <vt:lpstr>Arial</vt:lpstr>
      <vt:lpstr>Calibri Light</vt:lpstr>
      <vt:lpstr>Impact</vt:lpstr>
      <vt:lpstr>1_Office 主题</vt:lpstr>
      <vt:lpstr>2_Office 主题</vt:lpstr>
      <vt:lpstr>Web攻防 训练营</vt:lpstr>
      <vt:lpstr>PowerPoint 演示文稿</vt:lpstr>
      <vt:lpstr>漏洞修补逻辑分析</vt:lpstr>
      <vt:lpstr>PowerPoint 演示文稿</vt:lpstr>
      <vt:lpstr>简单代码模型分析</vt:lpstr>
      <vt:lpstr>PowerPoint 演示文稿</vt:lpstr>
      <vt:lpstr>生成Token代码分析</vt:lpstr>
      <vt:lpstr>PowerPoint 演示文稿</vt:lpstr>
      <vt:lpstr>使用Token进行CSRF漏洞防御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Web攻防 训练营</dc:title>
  <dc:creator/>
  <cp:lastModifiedBy>MC Y</cp:lastModifiedBy>
  <cp:revision>127</cp:revision>
  <dcterms:created xsi:type="dcterms:W3CDTF">2018-08-20T13:57:00Z</dcterms:created>
  <dcterms:modified xsi:type="dcterms:W3CDTF">2019-10-17T09:46:55Z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