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3"/>
  </p:sldMasterIdLst>
  <p:sldIdLst>
    <p:sldId id="257" r:id="rId4"/>
    <p:sldId id="258" r:id="rId5"/>
    <p:sldId id="259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84" r:id="rId14"/>
    <p:sldId id="260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175147" y="1552664"/>
            <a:ext cx="5308827" cy="18620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zh-CN" sz="11500" b="1" dirty="0" smtClean="0">
                <a:gradFill>
                  <a:gsLst>
                    <a:gs pos="0">
                      <a:srgbClr val="7DD5B1"/>
                    </a:gs>
                    <a:gs pos="100000">
                      <a:srgbClr val="1F352C"/>
                    </a:gs>
                  </a:gsLst>
                  <a:lin ang="5400000" scaled="1"/>
                </a:gra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2018</a:t>
            </a:r>
            <a:endParaRPr lang="zh-CN" altLang="en-US" sz="11500" b="1" dirty="0">
              <a:gradFill>
                <a:gsLst>
                  <a:gs pos="0">
                    <a:srgbClr val="7DD5B1"/>
                  </a:gs>
                  <a:gs pos="100000">
                    <a:srgbClr val="1F352C"/>
                  </a:gs>
                </a:gsLst>
                <a:lin ang="5400000" scaled="1"/>
              </a:gradFill>
              <a:latin typeface="Adobe Gothic Std B" panose="020B0800000000000000" pitchFamily="34" charset="-128"/>
            </a:endParaRPr>
          </a:p>
        </p:txBody>
      </p:sp>
      <p:sp>
        <p:nvSpPr>
          <p:cNvPr id="5" name="等腰三角形 4"/>
          <p:cNvSpPr/>
          <p:nvPr/>
        </p:nvSpPr>
        <p:spPr>
          <a:xfrm>
            <a:off x="3411538" y="0"/>
            <a:ext cx="3540125" cy="6858000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5292725" y="4406900"/>
            <a:ext cx="61912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029201" y="3308349"/>
            <a:ext cx="6454774" cy="1063625"/>
          </a:xfrm>
        </p:spPr>
        <p:txBody>
          <a:bodyPr anchor="b"/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292725" y="4406900"/>
            <a:ext cx="6191250" cy="850900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9B8277-F295-4F6C-AB0E-FDB2692B0415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99C834-9BBB-4CDA-8D99-03C04A2819F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652463"/>
            <a:ext cx="10515600" cy="5486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953CC5-B0FB-4DAA-942A-7F43EE3E537F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B1180E-2B95-46B3-BB1C-3C91311E7BC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175147" y="1552664"/>
            <a:ext cx="5308827" cy="18611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zh-CN" sz="11500" b="1" dirty="0" smtClean="0">
                <a:gradFill>
                  <a:gsLst>
                    <a:gs pos="0">
                      <a:srgbClr val="7DD5B1"/>
                    </a:gs>
                    <a:gs pos="100000">
                      <a:srgbClr val="1F352C"/>
                    </a:gs>
                  </a:gsLst>
                  <a:lin ang="5400000" scaled="1"/>
                </a:gra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2018</a:t>
            </a:r>
            <a:endParaRPr lang="zh-CN" altLang="en-US" sz="11500" b="1" dirty="0">
              <a:gradFill>
                <a:gsLst>
                  <a:gs pos="0">
                    <a:srgbClr val="7DD5B1"/>
                  </a:gs>
                  <a:gs pos="100000">
                    <a:srgbClr val="1F352C"/>
                  </a:gs>
                </a:gsLst>
                <a:lin ang="5400000" scaled="1"/>
              </a:gradFill>
              <a:latin typeface="Adobe Gothic Std B" panose="020B0800000000000000" pitchFamily="34" charset="-128"/>
            </a:endParaRPr>
          </a:p>
        </p:txBody>
      </p:sp>
      <p:sp>
        <p:nvSpPr>
          <p:cNvPr id="5" name="等腰三角形 4"/>
          <p:cNvSpPr/>
          <p:nvPr/>
        </p:nvSpPr>
        <p:spPr>
          <a:xfrm>
            <a:off x="3411538" y="0"/>
            <a:ext cx="3540125" cy="6858000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5292725" y="4406900"/>
            <a:ext cx="61912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029201" y="3308349"/>
            <a:ext cx="6454774" cy="1063625"/>
          </a:xfrm>
        </p:spPr>
        <p:txBody>
          <a:bodyPr anchor="b"/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292725" y="4406900"/>
            <a:ext cx="6191250" cy="850900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9B8277-F295-4F6C-AB0E-FDB2692B0415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99C834-9BBB-4CDA-8D99-03C04A2819F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D3E00F-55BB-485E-8EF7-AE1B50AF66FC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FA5BE1-3942-47A9-893B-FA967778B28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 flipH="1">
            <a:off x="3500438" y="2211388"/>
            <a:ext cx="1743075" cy="14573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 flipH="1">
            <a:off x="6754813" y="3122613"/>
            <a:ext cx="1743075" cy="14573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276725" y="3130550"/>
            <a:ext cx="3352800" cy="695325"/>
          </a:xfrm>
        </p:spPr>
        <p:txBody>
          <a:bodyPr/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BC603B-3B31-47AC-AEE9-79C26789A923}" type="datetimeFigureOut">
              <a:rPr lang="zh-CN" altLang="en-US"/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FEC5CE-6D15-4499-B970-C0D87B64A45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E0797D-3859-405B-B9D9-5EAE4AA5E8E0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C4B14D-6A07-44EE-955A-CB638E02C6E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9DF7F7-FE35-4CFB-BFE5-91E7ED9D27EE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486924-8C7B-4F86-9F8D-72173A4EA2A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4"/>
          <p:cNvSpPr/>
          <p:nvPr/>
        </p:nvSpPr>
        <p:spPr>
          <a:xfrm>
            <a:off x="3411538" y="0"/>
            <a:ext cx="3540125" cy="6858000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cxnSp>
        <p:nvCxnSpPr>
          <p:cNvPr id="5" name="直接连接符 4"/>
          <p:cNvCxnSpPr/>
          <p:nvPr/>
        </p:nvCxnSpPr>
        <p:spPr bwMode="auto">
          <a:xfrm>
            <a:off x="6334125" y="3672567"/>
            <a:ext cx="4184650" cy="222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168628" y="2276701"/>
            <a:ext cx="4516436" cy="1325563"/>
          </a:xfrm>
        </p:spPr>
        <p:txBody>
          <a:bodyPr/>
          <a:lstStyle>
            <a:lvl1pPr algn="ctr">
              <a:defRPr sz="54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/>
          </p:nvPr>
        </p:nvSpPr>
        <p:spPr>
          <a:xfrm>
            <a:off x="6168628" y="3790950"/>
            <a:ext cx="4516436" cy="850900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9A0711-113B-4E7F-A2FE-D0D26434726B}" type="datetimeFigureOut">
              <a:rPr lang="zh-CN" altLang="en-US"/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FAE3A9-B448-4B7B-8901-859B5A20490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212638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8468FD-FA67-41A8-9D0A-4DC8BA551B06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ADB1F9-A5AE-475E-8694-87C70B03E99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22E531-C830-4365-BAB0-6648F089779D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703D24-F4EB-45BB-B402-B0488F90AD2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E1CB42-26F3-41EC-A8D5-98600AD9D234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0D3DF7-17ED-4C15-82D4-F36FCCE3ECE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D3E00F-55BB-485E-8EF7-AE1B50AF66FC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FA5BE1-3942-47A9-893B-FA967778B28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652463"/>
            <a:ext cx="10515600" cy="5486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953CC5-B0FB-4DAA-942A-7F43EE3E537F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B1180E-2B95-46B3-BB1C-3C91311E7BC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 flipH="1">
            <a:off x="3500438" y="2211388"/>
            <a:ext cx="1743075" cy="14573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 flipH="1">
            <a:off x="6754813" y="3122613"/>
            <a:ext cx="1743075" cy="14573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276725" y="3130550"/>
            <a:ext cx="3352800" cy="695325"/>
          </a:xfrm>
        </p:spPr>
        <p:txBody>
          <a:bodyPr/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BC603B-3B31-47AC-AEE9-79C26789A923}" type="datetimeFigureOut">
              <a:rPr lang="zh-CN" altLang="en-US"/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FEC5CE-6D15-4499-B970-C0D87B64A45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E0797D-3859-405B-B9D9-5EAE4AA5E8E0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C4B14D-6A07-44EE-955A-CB638E02C6E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9DF7F7-FE35-4CFB-BFE5-91E7ED9D27EE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486924-8C7B-4F86-9F8D-72173A4EA2A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4"/>
          <p:cNvSpPr/>
          <p:nvPr/>
        </p:nvSpPr>
        <p:spPr>
          <a:xfrm>
            <a:off x="3411538" y="0"/>
            <a:ext cx="3540125" cy="6858000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cxnSp>
        <p:nvCxnSpPr>
          <p:cNvPr id="5" name="直接连接符 4"/>
          <p:cNvCxnSpPr/>
          <p:nvPr/>
        </p:nvCxnSpPr>
        <p:spPr bwMode="auto">
          <a:xfrm>
            <a:off x="6334125" y="3672567"/>
            <a:ext cx="4184650" cy="222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168628" y="2276701"/>
            <a:ext cx="4516436" cy="1325563"/>
          </a:xfrm>
        </p:spPr>
        <p:txBody>
          <a:bodyPr/>
          <a:lstStyle>
            <a:lvl1pPr algn="ctr">
              <a:defRPr sz="54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/>
          </p:nvPr>
        </p:nvSpPr>
        <p:spPr>
          <a:xfrm>
            <a:off x="6168628" y="3790950"/>
            <a:ext cx="4516436" cy="850900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9A0711-113B-4E7F-A2FE-D0D26434726B}" type="datetimeFigureOut">
              <a:rPr lang="zh-CN" altLang="en-US"/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FAE3A9-B448-4B7B-8901-859B5A20490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212638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8468FD-FA67-41A8-9D0A-4DC8BA551B06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ADB1F9-A5AE-475E-8694-87C70B03E99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22E531-C830-4365-BAB0-6648F089779D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703D24-F4EB-45BB-B402-B0488F90AD2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E1CB42-26F3-41EC-A8D5-98600AD9D234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0D3DF7-17ED-4C15-82D4-F36FCCE3ECE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tags" Target="../tags/tag3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.xml"/><Relationship Id="rId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5" Type="http://schemas.openxmlformats.org/officeDocument/2006/relationships/theme" Target="../theme/theme2.xml"/><Relationship Id="rId14" Type="http://schemas.openxmlformats.org/officeDocument/2006/relationships/tags" Target="../tags/tag6.xml"/><Relationship Id="rId13" Type="http://schemas.openxmlformats.org/officeDocument/2006/relationships/tags" Target="../tags/tag5.xml"/><Relationship Id="rId12" Type="http://schemas.openxmlformats.org/officeDocument/2006/relationships/tags" Target="../tags/tag4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212638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27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8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091575B-DFED-4CC8-A870-B96A91CFAAA4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C13F164-98D7-4393-970F-6AE6117ABFB7}" type="slidenum">
              <a:rPr lang="zh-CN" altLang="en-US"/>
            </a:fld>
            <a:endParaRPr lang="zh-CN" altLang="en-US"/>
          </a:p>
        </p:txBody>
      </p:sp>
      <p:sp>
        <p:nvSpPr>
          <p:cNvPr id="2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kern="1200">
          <a:solidFill>
            <a:srgbClr val="00B683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212638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27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8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091575B-DFED-4CC8-A870-B96A91CFAAA4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C13F164-98D7-4393-970F-6AE6117ABFB7}" type="slidenum">
              <a:rPr lang="zh-CN" altLang="en-US"/>
            </a:fld>
            <a:endParaRPr lang="zh-CN" altLang="en-US"/>
          </a:p>
        </p:txBody>
      </p:sp>
      <p:sp>
        <p:nvSpPr>
          <p:cNvPr id="2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kern="1200">
          <a:solidFill>
            <a:srgbClr val="00B683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6.xml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0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3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14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ctrTitle"/>
          </p:nvPr>
        </p:nvSpPr>
        <p:spPr>
          <a:xfrm>
            <a:off x="4110355" y="3343275"/>
            <a:ext cx="7045325" cy="10636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b="1" smtClean="0">
                <a:solidFill>
                  <a:srgbClr val="00B683"/>
                </a:solidFill>
                <a:latin typeface="微软雅黑" panose="020B0503020204020204" charset="-122"/>
                <a:ea typeface="微软雅黑" panose="020B0503020204020204" charset="-122"/>
              </a:rPr>
              <a:t>Web</a:t>
            </a:r>
            <a:r>
              <a:rPr lang="zh-CN" altLang="en-US" b="1" smtClean="0">
                <a:solidFill>
                  <a:srgbClr val="00B683"/>
                </a:solidFill>
                <a:latin typeface="微软雅黑" panose="020B0503020204020204" charset="-122"/>
                <a:ea typeface="微软雅黑" panose="020B0503020204020204" charset="-122"/>
              </a:rPr>
              <a:t>攻防 训练营</a:t>
            </a:r>
            <a:endParaRPr lang="zh-CN" altLang="en-US" b="1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147" name="副标题 2"/>
          <p:cNvSpPr>
            <a:spLocks noGrp="1"/>
          </p:cNvSpPr>
          <p:nvPr>
            <p:ph type="subTitle" idx="1"/>
          </p:nvPr>
        </p:nvSpPr>
        <p:spPr>
          <a:xfrm>
            <a:off x="5281930" y="4406900"/>
            <a:ext cx="6191250" cy="850900"/>
          </a:xfrm>
        </p:spPr>
        <p:txBody>
          <a:bodyPr/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altLang="zh-CN" smtClean="0">
                <a:latin typeface="微软雅黑" panose="020B0503020204020204" charset="-122"/>
                <a:ea typeface="微软雅黑" panose="020B0503020204020204" charset="-122"/>
              </a:rPr>
              <a:t>Git</a:t>
            </a:r>
            <a:r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信息泄露</a:t>
            </a:r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</a:pPr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62000" y="746760"/>
            <a:ext cx="10600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Git</a:t>
            </a:r>
            <a:r>
              <a:rPr lang="zh-CN" altLang="en-US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信息泄露利用</a:t>
            </a:r>
            <a:endParaRPr lang="zh-CN" altLang="en-US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95655" y="1344930"/>
            <a:ext cx="1060069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>
                <a:solidFill>
                  <a:schemeClr val="bg1"/>
                </a:solidFill>
              </a:rPr>
              <a:t>下载  </a:t>
            </a:r>
            <a:r>
              <a:rPr lang="en-US" altLang="zh-CN">
                <a:solidFill>
                  <a:schemeClr val="bg1"/>
                </a:solidFill>
              </a:rPr>
              <a:t>git clone https://github.com/lijiejie/GitHack.git</a:t>
            </a:r>
            <a:endParaRPr lang="en-US" altLang="zh-CN">
              <a:solidFill>
                <a:schemeClr val="bg1"/>
              </a:solidFill>
            </a:endParaRPr>
          </a:p>
          <a:p>
            <a:endParaRPr lang="zh-CN">
              <a:solidFill>
                <a:schemeClr val="bg1"/>
              </a:solidFill>
            </a:endParaRPr>
          </a:p>
          <a:p>
            <a:endParaRPr lang="zh-CN">
              <a:solidFill>
                <a:schemeClr val="bg1"/>
              </a:solidFill>
            </a:endParaRPr>
          </a:p>
          <a:p>
            <a:endParaRPr lang="zh-CN">
              <a:solidFill>
                <a:schemeClr val="bg1"/>
              </a:solidFill>
            </a:endParaRPr>
          </a:p>
          <a:p>
            <a:r>
              <a:rPr lang="zh-CN">
                <a:solidFill>
                  <a:schemeClr val="bg1"/>
                </a:solidFill>
              </a:rPr>
              <a:t>使用 GitHack.py http://网址/.git/</a:t>
            </a:r>
            <a:endParaRPr lang="zh-CN">
              <a:solidFill>
                <a:schemeClr val="bg1"/>
              </a:solidFill>
            </a:endParaRPr>
          </a:p>
        </p:txBody>
      </p:sp>
      <p:pic>
        <p:nvPicPr>
          <p:cNvPr id="5" name="图片 4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5655" y="3164840"/>
            <a:ext cx="10058400" cy="304863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2" name="组合 2"/>
          <p:cNvGrpSpPr/>
          <p:nvPr/>
        </p:nvGrpSpPr>
        <p:grpSpPr bwMode="auto">
          <a:xfrm>
            <a:off x="1776730" y="2886075"/>
            <a:ext cx="3851910" cy="1489075"/>
            <a:chOff x="4298950" y="2274888"/>
            <a:chExt cx="3851910" cy="1489075"/>
          </a:xfrm>
        </p:grpSpPr>
        <p:grpSp>
          <p:nvGrpSpPr>
            <p:cNvPr id="7183" name="组合 29"/>
            <p:cNvGrpSpPr/>
            <p:nvPr/>
          </p:nvGrpSpPr>
          <p:grpSpPr bwMode="auto">
            <a:xfrm>
              <a:off x="4313238" y="2274888"/>
              <a:ext cx="3126422" cy="549275"/>
              <a:chOff x="3702051" y="2081213"/>
              <a:chExt cx="3126422" cy="549275"/>
            </a:xfrm>
          </p:grpSpPr>
          <p:sp>
            <p:nvSpPr>
              <p:cNvPr id="18" name="任意多边形 17"/>
              <p:cNvSpPr/>
              <p:nvPr/>
            </p:nvSpPr>
            <p:spPr>
              <a:xfrm>
                <a:off x="3702051" y="2281238"/>
                <a:ext cx="392112" cy="349250"/>
              </a:xfrm>
              <a:custGeom>
                <a:avLst/>
                <a:gdLst>
                  <a:gd name="connsiteX0" fmla="*/ 0 w 637309"/>
                  <a:gd name="connsiteY0" fmla="*/ 235527 h 568036"/>
                  <a:gd name="connsiteX1" fmla="*/ 637309 w 637309"/>
                  <a:gd name="connsiteY1" fmla="*/ 0 h 568036"/>
                  <a:gd name="connsiteX2" fmla="*/ 318655 w 637309"/>
                  <a:gd name="connsiteY2" fmla="*/ 568036 h 568036"/>
                  <a:gd name="connsiteX3" fmla="*/ 318655 w 637309"/>
                  <a:gd name="connsiteY3" fmla="*/ 332509 h 568036"/>
                  <a:gd name="connsiteX4" fmla="*/ 0 w 637309"/>
                  <a:gd name="connsiteY4" fmla="*/ 235527 h 5680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37309" h="568036">
                    <a:moveTo>
                      <a:pt x="0" y="235527"/>
                    </a:moveTo>
                    <a:lnTo>
                      <a:pt x="637309" y="0"/>
                    </a:lnTo>
                    <a:lnTo>
                      <a:pt x="318655" y="568036"/>
                    </a:lnTo>
                    <a:lnTo>
                      <a:pt x="318655" y="332509"/>
                    </a:lnTo>
                    <a:lnTo>
                      <a:pt x="0" y="23552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1600">
                  <a:solidFill>
                    <a:prstClr val="white"/>
                  </a:solidFill>
                </a:endParaRPr>
              </a:p>
            </p:txBody>
          </p:sp>
          <p:sp>
            <p:nvSpPr>
              <p:cNvPr id="7187" name="文本框 6"/>
              <p:cNvSpPr txBox="1">
                <a:spLocks noChangeArrowheads="1"/>
              </p:cNvSpPr>
              <p:nvPr/>
            </p:nvSpPr>
            <p:spPr bwMode="auto">
              <a:xfrm>
                <a:off x="4271963" y="2081213"/>
                <a:ext cx="2556510" cy="5219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800" b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1. </a:t>
                </a:r>
                <a:r>
                  <a:rPr lang="en-US" sz="2800" b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Git</a:t>
                </a:r>
                <a:r>
                  <a:rPr lang="zh-CN" altLang="en-US" sz="2800" b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仓库介绍</a:t>
                </a:r>
                <a:endPara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sp>
          <p:nvSpPr>
            <p:cNvPr id="7184" name="文本框 7"/>
            <p:cNvSpPr txBox="1">
              <a:spLocks noChangeArrowheads="1"/>
            </p:cNvSpPr>
            <p:nvPr/>
          </p:nvSpPr>
          <p:spPr bwMode="auto">
            <a:xfrm>
              <a:off x="4883150" y="3241993"/>
              <a:ext cx="3267710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2.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 </a:t>
              </a:r>
              <a:r>
                <a:rPr 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Git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信息泄露原理</a:t>
              </a:r>
              <a:endPara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" name="任意多边形 14"/>
            <p:cNvSpPr/>
            <p:nvPr/>
          </p:nvSpPr>
          <p:spPr bwMode="auto">
            <a:xfrm>
              <a:off x="4298950" y="3414713"/>
              <a:ext cx="392113" cy="349250"/>
            </a:xfrm>
            <a:custGeom>
              <a:avLst/>
              <a:gdLst>
                <a:gd name="connsiteX0" fmla="*/ 0 w 637309"/>
                <a:gd name="connsiteY0" fmla="*/ 235527 h 568036"/>
                <a:gd name="connsiteX1" fmla="*/ 637309 w 637309"/>
                <a:gd name="connsiteY1" fmla="*/ 0 h 568036"/>
                <a:gd name="connsiteX2" fmla="*/ 318655 w 637309"/>
                <a:gd name="connsiteY2" fmla="*/ 568036 h 568036"/>
                <a:gd name="connsiteX3" fmla="*/ 318655 w 637309"/>
                <a:gd name="connsiteY3" fmla="*/ 332509 h 568036"/>
                <a:gd name="connsiteX4" fmla="*/ 0 w 637309"/>
                <a:gd name="connsiteY4" fmla="*/ 235527 h 56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309" h="568036">
                  <a:moveTo>
                    <a:pt x="0" y="235527"/>
                  </a:moveTo>
                  <a:lnTo>
                    <a:pt x="637309" y="0"/>
                  </a:lnTo>
                  <a:lnTo>
                    <a:pt x="318655" y="568036"/>
                  </a:lnTo>
                  <a:lnTo>
                    <a:pt x="318655" y="332509"/>
                  </a:lnTo>
                  <a:lnTo>
                    <a:pt x="0" y="2355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7173" name="组合 1"/>
          <p:cNvGrpSpPr/>
          <p:nvPr/>
        </p:nvGrpSpPr>
        <p:grpSpPr bwMode="auto">
          <a:xfrm>
            <a:off x="6539548" y="2885758"/>
            <a:ext cx="3851910" cy="1458912"/>
            <a:chOff x="4298950" y="4113213"/>
            <a:chExt cx="3851911" cy="1458912"/>
          </a:xfrm>
        </p:grpSpPr>
        <p:sp>
          <p:nvSpPr>
            <p:cNvPr id="7179" name="文本框 8"/>
            <p:cNvSpPr txBox="1">
              <a:spLocks noChangeArrowheads="1"/>
            </p:cNvSpPr>
            <p:nvPr/>
          </p:nvSpPr>
          <p:spPr bwMode="auto">
            <a:xfrm>
              <a:off x="4883150" y="4113213"/>
              <a:ext cx="3267711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3. Git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实验环境搭建</a:t>
              </a:r>
              <a:endPara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180" name="文本框 9"/>
            <p:cNvSpPr txBox="1">
              <a:spLocks noChangeArrowheads="1"/>
            </p:cNvSpPr>
            <p:nvPr/>
          </p:nvSpPr>
          <p:spPr bwMode="auto">
            <a:xfrm>
              <a:off x="4883150" y="5049838"/>
              <a:ext cx="3267711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4. Git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信息泄露利用</a:t>
              </a:r>
              <a:endPara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" name="任意多边形 15"/>
            <p:cNvSpPr/>
            <p:nvPr/>
          </p:nvSpPr>
          <p:spPr bwMode="auto">
            <a:xfrm>
              <a:off x="4322762" y="4310063"/>
              <a:ext cx="392113" cy="349250"/>
            </a:xfrm>
            <a:custGeom>
              <a:avLst/>
              <a:gdLst>
                <a:gd name="connsiteX0" fmla="*/ 0 w 637309"/>
                <a:gd name="connsiteY0" fmla="*/ 235527 h 568036"/>
                <a:gd name="connsiteX1" fmla="*/ 637309 w 637309"/>
                <a:gd name="connsiteY1" fmla="*/ 0 h 568036"/>
                <a:gd name="connsiteX2" fmla="*/ 318655 w 637309"/>
                <a:gd name="connsiteY2" fmla="*/ 568036 h 568036"/>
                <a:gd name="connsiteX3" fmla="*/ 318655 w 637309"/>
                <a:gd name="connsiteY3" fmla="*/ 332509 h 568036"/>
                <a:gd name="connsiteX4" fmla="*/ 0 w 637309"/>
                <a:gd name="connsiteY4" fmla="*/ 235527 h 56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309" h="568036">
                  <a:moveTo>
                    <a:pt x="0" y="235527"/>
                  </a:moveTo>
                  <a:lnTo>
                    <a:pt x="637309" y="0"/>
                  </a:lnTo>
                  <a:lnTo>
                    <a:pt x="318655" y="568036"/>
                  </a:lnTo>
                  <a:lnTo>
                    <a:pt x="318655" y="332509"/>
                  </a:lnTo>
                  <a:lnTo>
                    <a:pt x="0" y="2355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600">
                <a:solidFill>
                  <a:prstClr val="white"/>
                </a:solidFill>
              </a:endParaRPr>
            </a:p>
          </p:txBody>
        </p:sp>
        <p:sp>
          <p:nvSpPr>
            <p:cNvPr id="17" name="任意多边形 16"/>
            <p:cNvSpPr/>
            <p:nvPr/>
          </p:nvSpPr>
          <p:spPr bwMode="auto">
            <a:xfrm>
              <a:off x="4298950" y="5222875"/>
              <a:ext cx="392112" cy="349250"/>
            </a:xfrm>
            <a:custGeom>
              <a:avLst/>
              <a:gdLst>
                <a:gd name="connsiteX0" fmla="*/ 0 w 637309"/>
                <a:gd name="connsiteY0" fmla="*/ 235527 h 568036"/>
                <a:gd name="connsiteX1" fmla="*/ 637309 w 637309"/>
                <a:gd name="connsiteY1" fmla="*/ 0 h 568036"/>
                <a:gd name="connsiteX2" fmla="*/ 318655 w 637309"/>
                <a:gd name="connsiteY2" fmla="*/ 568036 h 568036"/>
                <a:gd name="connsiteX3" fmla="*/ 318655 w 637309"/>
                <a:gd name="connsiteY3" fmla="*/ 332509 h 568036"/>
                <a:gd name="connsiteX4" fmla="*/ 0 w 637309"/>
                <a:gd name="connsiteY4" fmla="*/ 235527 h 56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309" h="568036">
                  <a:moveTo>
                    <a:pt x="0" y="235527"/>
                  </a:moveTo>
                  <a:lnTo>
                    <a:pt x="637309" y="0"/>
                  </a:lnTo>
                  <a:lnTo>
                    <a:pt x="318655" y="568036"/>
                  </a:lnTo>
                  <a:lnTo>
                    <a:pt x="318655" y="332509"/>
                  </a:lnTo>
                  <a:lnTo>
                    <a:pt x="0" y="2355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7174" name="组合 22"/>
          <p:cNvGrpSpPr/>
          <p:nvPr/>
        </p:nvGrpSpPr>
        <p:grpSpPr bwMode="auto">
          <a:xfrm>
            <a:off x="3875088" y="1203325"/>
            <a:ext cx="4281487" cy="706755"/>
            <a:chOff x="3875085" y="1202601"/>
            <a:chExt cx="4280697" cy="708204"/>
          </a:xfrm>
        </p:grpSpPr>
        <p:sp>
          <p:nvSpPr>
            <p:cNvPr id="7176" name="文本框 26"/>
            <p:cNvSpPr txBox="1">
              <a:spLocks noChangeArrowheads="1"/>
            </p:cNvSpPr>
            <p:nvPr/>
          </p:nvSpPr>
          <p:spPr bwMode="auto">
            <a:xfrm>
              <a:off x="5462463" y="1202601"/>
              <a:ext cx="1198659" cy="708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4000">
                  <a:solidFill>
                    <a:srgbClr val="00B683"/>
                  </a:solidFill>
                  <a:latin typeface="Impact" panose="020B0806030902050204" pitchFamily="34" charset="0"/>
                  <a:ea typeface="宋体" panose="02010600030101010101" pitchFamily="2" charset="-122"/>
                </a:rPr>
                <a:t>总结</a:t>
              </a:r>
              <a:endParaRPr lang="zh-CN" altLang="en-US" sz="4000">
                <a:solidFill>
                  <a:srgbClr val="00B683"/>
                </a:solidFill>
                <a:latin typeface="Impact" panose="020B080603090205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9" name="直接连接符 8"/>
            <p:cNvCxnSpPr/>
            <p:nvPr/>
          </p:nvCxnSpPr>
          <p:spPr bwMode="auto">
            <a:xfrm flipH="1">
              <a:off x="3875085" y="1560521"/>
              <a:ext cx="88566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 bwMode="auto">
            <a:xfrm flipH="1">
              <a:off x="7270120" y="1555748"/>
              <a:ext cx="885662" cy="159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zh-CN" b="1" smtClean="0">
                <a:latin typeface="微软雅黑" panose="020B0503020204020204" charset="-122"/>
                <a:ea typeface="微软雅黑" panose="020B0503020204020204" charset="-122"/>
              </a:rPr>
              <a:t>再见</a:t>
            </a:r>
            <a:endParaRPr lang="zh-CN" b="1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9699" name="副标题 2"/>
          <p:cNvSpPr>
            <a:spLocks noGrp="1"/>
          </p:cNvSpPr>
          <p:nvPr>
            <p:ph type="subTitle" idx="1"/>
          </p:nvPr>
        </p:nvSpPr>
        <p:spPr>
          <a:xfrm>
            <a:off x="6836013" y="3790950"/>
            <a:ext cx="4516436" cy="850900"/>
          </a:xfrm>
        </p:spPr>
        <p:txBody>
          <a:bodyPr/>
          <a:lstStyle/>
          <a:p>
            <a:pPr algn="l"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smtClean="0">
                <a:latin typeface="微软雅黑" panose="020B0503020204020204" charset="-122"/>
                <a:ea typeface="微软雅黑" panose="020B0503020204020204" charset="-122"/>
              </a:rPr>
              <a:t>欢迎关注  </a:t>
            </a:r>
            <a:r>
              <a:rPr lang="en-US" altLang="zh-CN" smtClean="0">
                <a:latin typeface="微软雅黑" panose="020B0503020204020204" charset="-122"/>
                <a:ea typeface="微软雅黑" panose="020B0503020204020204" charset="-122"/>
              </a:rPr>
              <a:t>Web</a:t>
            </a:r>
            <a:r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安全 训练营课程</a:t>
            </a:r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2" name="组合 2"/>
          <p:cNvGrpSpPr/>
          <p:nvPr/>
        </p:nvGrpSpPr>
        <p:grpSpPr bwMode="auto">
          <a:xfrm>
            <a:off x="1670685" y="2886075"/>
            <a:ext cx="3851910" cy="1489075"/>
            <a:chOff x="4298950" y="2274888"/>
            <a:chExt cx="3851910" cy="1489075"/>
          </a:xfrm>
        </p:grpSpPr>
        <p:grpSp>
          <p:nvGrpSpPr>
            <p:cNvPr id="7183" name="组合 29"/>
            <p:cNvGrpSpPr/>
            <p:nvPr/>
          </p:nvGrpSpPr>
          <p:grpSpPr bwMode="auto">
            <a:xfrm>
              <a:off x="4313238" y="2274888"/>
              <a:ext cx="3126422" cy="549275"/>
              <a:chOff x="3702051" y="2081213"/>
              <a:chExt cx="3126422" cy="549275"/>
            </a:xfrm>
          </p:grpSpPr>
          <p:sp>
            <p:nvSpPr>
              <p:cNvPr id="18" name="任意多边形 17"/>
              <p:cNvSpPr/>
              <p:nvPr/>
            </p:nvSpPr>
            <p:spPr>
              <a:xfrm>
                <a:off x="3702051" y="2281238"/>
                <a:ext cx="392112" cy="349250"/>
              </a:xfrm>
              <a:custGeom>
                <a:avLst/>
                <a:gdLst>
                  <a:gd name="connsiteX0" fmla="*/ 0 w 637309"/>
                  <a:gd name="connsiteY0" fmla="*/ 235527 h 568036"/>
                  <a:gd name="connsiteX1" fmla="*/ 637309 w 637309"/>
                  <a:gd name="connsiteY1" fmla="*/ 0 h 568036"/>
                  <a:gd name="connsiteX2" fmla="*/ 318655 w 637309"/>
                  <a:gd name="connsiteY2" fmla="*/ 568036 h 568036"/>
                  <a:gd name="connsiteX3" fmla="*/ 318655 w 637309"/>
                  <a:gd name="connsiteY3" fmla="*/ 332509 h 568036"/>
                  <a:gd name="connsiteX4" fmla="*/ 0 w 637309"/>
                  <a:gd name="connsiteY4" fmla="*/ 235527 h 5680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37309" h="568036">
                    <a:moveTo>
                      <a:pt x="0" y="235527"/>
                    </a:moveTo>
                    <a:lnTo>
                      <a:pt x="637309" y="0"/>
                    </a:lnTo>
                    <a:lnTo>
                      <a:pt x="318655" y="568036"/>
                    </a:lnTo>
                    <a:lnTo>
                      <a:pt x="318655" y="332509"/>
                    </a:lnTo>
                    <a:lnTo>
                      <a:pt x="0" y="23552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1600">
                  <a:solidFill>
                    <a:prstClr val="white"/>
                  </a:solidFill>
                </a:endParaRPr>
              </a:p>
            </p:txBody>
          </p:sp>
          <p:sp>
            <p:nvSpPr>
              <p:cNvPr id="7187" name="文本框 6"/>
              <p:cNvSpPr txBox="1">
                <a:spLocks noChangeArrowheads="1"/>
              </p:cNvSpPr>
              <p:nvPr/>
            </p:nvSpPr>
            <p:spPr bwMode="auto">
              <a:xfrm>
                <a:off x="4271963" y="2081213"/>
                <a:ext cx="2556510" cy="5219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800" b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1. </a:t>
                </a:r>
                <a:r>
                  <a:rPr lang="en-US" sz="2800" b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Git</a:t>
                </a:r>
                <a:r>
                  <a:rPr lang="zh-CN" altLang="en-US" sz="2800" b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仓库介绍</a:t>
                </a:r>
                <a:endPara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sp>
          <p:nvSpPr>
            <p:cNvPr id="7184" name="文本框 7"/>
            <p:cNvSpPr txBox="1">
              <a:spLocks noChangeArrowheads="1"/>
            </p:cNvSpPr>
            <p:nvPr/>
          </p:nvSpPr>
          <p:spPr bwMode="auto">
            <a:xfrm>
              <a:off x="4883150" y="3241993"/>
              <a:ext cx="3267710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2.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 </a:t>
              </a:r>
              <a:r>
                <a:rPr 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Git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信息泄露原理</a:t>
              </a:r>
              <a:endPara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" name="任意多边形 14"/>
            <p:cNvSpPr/>
            <p:nvPr/>
          </p:nvSpPr>
          <p:spPr bwMode="auto">
            <a:xfrm>
              <a:off x="4298950" y="3414713"/>
              <a:ext cx="392113" cy="349250"/>
            </a:xfrm>
            <a:custGeom>
              <a:avLst/>
              <a:gdLst>
                <a:gd name="connsiteX0" fmla="*/ 0 w 637309"/>
                <a:gd name="connsiteY0" fmla="*/ 235527 h 568036"/>
                <a:gd name="connsiteX1" fmla="*/ 637309 w 637309"/>
                <a:gd name="connsiteY1" fmla="*/ 0 h 568036"/>
                <a:gd name="connsiteX2" fmla="*/ 318655 w 637309"/>
                <a:gd name="connsiteY2" fmla="*/ 568036 h 568036"/>
                <a:gd name="connsiteX3" fmla="*/ 318655 w 637309"/>
                <a:gd name="connsiteY3" fmla="*/ 332509 h 568036"/>
                <a:gd name="connsiteX4" fmla="*/ 0 w 637309"/>
                <a:gd name="connsiteY4" fmla="*/ 235527 h 56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309" h="568036">
                  <a:moveTo>
                    <a:pt x="0" y="235527"/>
                  </a:moveTo>
                  <a:lnTo>
                    <a:pt x="637309" y="0"/>
                  </a:lnTo>
                  <a:lnTo>
                    <a:pt x="318655" y="568036"/>
                  </a:lnTo>
                  <a:lnTo>
                    <a:pt x="318655" y="332509"/>
                  </a:lnTo>
                  <a:lnTo>
                    <a:pt x="0" y="2355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7173" name="组合 1"/>
          <p:cNvGrpSpPr/>
          <p:nvPr/>
        </p:nvGrpSpPr>
        <p:grpSpPr bwMode="auto">
          <a:xfrm>
            <a:off x="6539548" y="2885758"/>
            <a:ext cx="3851910" cy="1458912"/>
            <a:chOff x="4298950" y="4113213"/>
            <a:chExt cx="3851911" cy="1458912"/>
          </a:xfrm>
        </p:grpSpPr>
        <p:sp>
          <p:nvSpPr>
            <p:cNvPr id="7179" name="文本框 8"/>
            <p:cNvSpPr txBox="1">
              <a:spLocks noChangeArrowheads="1"/>
            </p:cNvSpPr>
            <p:nvPr/>
          </p:nvSpPr>
          <p:spPr bwMode="auto">
            <a:xfrm>
              <a:off x="4883150" y="4113213"/>
              <a:ext cx="3267711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3. Git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实验环境搭建</a:t>
              </a:r>
              <a:endPara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180" name="文本框 9"/>
            <p:cNvSpPr txBox="1">
              <a:spLocks noChangeArrowheads="1"/>
            </p:cNvSpPr>
            <p:nvPr/>
          </p:nvSpPr>
          <p:spPr bwMode="auto">
            <a:xfrm>
              <a:off x="4883150" y="5049838"/>
              <a:ext cx="3267711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4. Git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信息泄露利用</a:t>
              </a:r>
              <a:endPara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" name="任意多边形 15"/>
            <p:cNvSpPr/>
            <p:nvPr/>
          </p:nvSpPr>
          <p:spPr bwMode="auto">
            <a:xfrm>
              <a:off x="4322762" y="4310063"/>
              <a:ext cx="392113" cy="349250"/>
            </a:xfrm>
            <a:custGeom>
              <a:avLst/>
              <a:gdLst>
                <a:gd name="connsiteX0" fmla="*/ 0 w 637309"/>
                <a:gd name="connsiteY0" fmla="*/ 235527 h 568036"/>
                <a:gd name="connsiteX1" fmla="*/ 637309 w 637309"/>
                <a:gd name="connsiteY1" fmla="*/ 0 h 568036"/>
                <a:gd name="connsiteX2" fmla="*/ 318655 w 637309"/>
                <a:gd name="connsiteY2" fmla="*/ 568036 h 568036"/>
                <a:gd name="connsiteX3" fmla="*/ 318655 w 637309"/>
                <a:gd name="connsiteY3" fmla="*/ 332509 h 568036"/>
                <a:gd name="connsiteX4" fmla="*/ 0 w 637309"/>
                <a:gd name="connsiteY4" fmla="*/ 235527 h 56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309" h="568036">
                  <a:moveTo>
                    <a:pt x="0" y="235527"/>
                  </a:moveTo>
                  <a:lnTo>
                    <a:pt x="637309" y="0"/>
                  </a:lnTo>
                  <a:lnTo>
                    <a:pt x="318655" y="568036"/>
                  </a:lnTo>
                  <a:lnTo>
                    <a:pt x="318655" y="332509"/>
                  </a:lnTo>
                  <a:lnTo>
                    <a:pt x="0" y="2355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600">
                <a:solidFill>
                  <a:prstClr val="white"/>
                </a:solidFill>
              </a:endParaRPr>
            </a:p>
          </p:txBody>
        </p:sp>
        <p:sp>
          <p:nvSpPr>
            <p:cNvPr id="17" name="任意多边形 16"/>
            <p:cNvSpPr/>
            <p:nvPr/>
          </p:nvSpPr>
          <p:spPr bwMode="auto">
            <a:xfrm>
              <a:off x="4298950" y="5222875"/>
              <a:ext cx="392112" cy="349250"/>
            </a:xfrm>
            <a:custGeom>
              <a:avLst/>
              <a:gdLst>
                <a:gd name="connsiteX0" fmla="*/ 0 w 637309"/>
                <a:gd name="connsiteY0" fmla="*/ 235527 h 568036"/>
                <a:gd name="connsiteX1" fmla="*/ 637309 w 637309"/>
                <a:gd name="connsiteY1" fmla="*/ 0 h 568036"/>
                <a:gd name="connsiteX2" fmla="*/ 318655 w 637309"/>
                <a:gd name="connsiteY2" fmla="*/ 568036 h 568036"/>
                <a:gd name="connsiteX3" fmla="*/ 318655 w 637309"/>
                <a:gd name="connsiteY3" fmla="*/ 332509 h 568036"/>
                <a:gd name="connsiteX4" fmla="*/ 0 w 637309"/>
                <a:gd name="connsiteY4" fmla="*/ 235527 h 56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309" h="568036">
                  <a:moveTo>
                    <a:pt x="0" y="235527"/>
                  </a:moveTo>
                  <a:lnTo>
                    <a:pt x="637309" y="0"/>
                  </a:lnTo>
                  <a:lnTo>
                    <a:pt x="318655" y="568036"/>
                  </a:lnTo>
                  <a:lnTo>
                    <a:pt x="318655" y="332509"/>
                  </a:lnTo>
                  <a:lnTo>
                    <a:pt x="0" y="2355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7174" name="组合 22"/>
          <p:cNvGrpSpPr/>
          <p:nvPr/>
        </p:nvGrpSpPr>
        <p:grpSpPr bwMode="auto">
          <a:xfrm>
            <a:off x="3875088" y="1203325"/>
            <a:ext cx="4281487" cy="706755"/>
            <a:chOff x="3875085" y="1202601"/>
            <a:chExt cx="4280697" cy="708204"/>
          </a:xfrm>
        </p:grpSpPr>
        <p:sp>
          <p:nvSpPr>
            <p:cNvPr id="7176" name="文本框 26"/>
            <p:cNvSpPr txBox="1">
              <a:spLocks noChangeArrowheads="1"/>
            </p:cNvSpPr>
            <p:nvPr/>
          </p:nvSpPr>
          <p:spPr bwMode="auto">
            <a:xfrm>
              <a:off x="4954557" y="1202601"/>
              <a:ext cx="2214471" cy="708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4000">
                  <a:solidFill>
                    <a:srgbClr val="00B683"/>
                  </a:solidFill>
                  <a:latin typeface="Impact" panose="020B0806030902050204" pitchFamily="34" charset="0"/>
                  <a:ea typeface="宋体" panose="02010600030101010101" pitchFamily="2" charset="-122"/>
                </a:rPr>
                <a:t>课程内容</a:t>
              </a:r>
              <a:endParaRPr lang="zh-CN" altLang="en-US" sz="4000">
                <a:solidFill>
                  <a:srgbClr val="00B683"/>
                </a:solidFill>
                <a:latin typeface="Impact" panose="020B080603090205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9" name="直接连接符 8"/>
            <p:cNvCxnSpPr/>
            <p:nvPr/>
          </p:nvCxnSpPr>
          <p:spPr bwMode="auto">
            <a:xfrm flipH="1">
              <a:off x="3875085" y="1560521"/>
              <a:ext cx="88566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 bwMode="auto">
            <a:xfrm flipH="1">
              <a:off x="7270120" y="1555748"/>
              <a:ext cx="885662" cy="159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文本框 22"/>
          <p:cNvSpPr txBox="1">
            <a:spLocks noChangeArrowheads="1"/>
          </p:cNvSpPr>
          <p:nvPr/>
        </p:nvSpPr>
        <p:spPr bwMode="auto">
          <a:xfrm>
            <a:off x="5684838" y="2333625"/>
            <a:ext cx="1069975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01</a:t>
            </a:r>
            <a:endParaRPr lang="zh-CN" altLang="en-US" sz="4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195" name="标题 1"/>
          <p:cNvSpPr>
            <a:spLocks noGrp="1"/>
          </p:cNvSpPr>
          <p:nvPr>
            <p:ph type="title"/>
          </p:nvPr>
        </p:nvSpPr>
        <p:spPr>
          <a:xfrm>
            <a:off x="3327400" y="3163570"/>
            <a:ext cx="5537200" cy="6953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Git</a:t>
            </a: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仓库介绍</a:t>
            </a:r>
            <a:endParaRPr lang="zh-CN" altLang="en-US" b="1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等腰三角形 4"/>
          <p:cNvSpPr/>
          <p:nvPr/>
        </p:nvSpPr>
        <p:spPr>
          <a:xfrm rot="10956726">
            <a:off x="-45403" y="594677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62635" y="624205"/>
            <a:ext cx="10600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00000"/>
              </a:lnSpc>
            </a:pPr>
            <a:r>
              <a:rPr lang="en-US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Git</a:t>
            </a:r>
            <a:r>
              <a:rPr lang="zh-CN" altLang="en-US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仓库介绍</a:t>
            </a:r>
            <a:endParaRPr lang="zh-CN" altLang="en-US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62635" y="1394460"/>
            <a:ext cx="1060069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>
                <a:solidFill>
                  <a:schemeClr val="bg1"/>
                </a:solidFill>
              </a:rPr>
              <a:t>Git(读音为/gɪt/。)是一个开源的分布式版本控制系统，可以有效、高速地处理从很小到非常大的项目版本管理。</a:t>
            </a:r>
            <a:endParaRPr>
              <a:solidFill>
                <a:schemeClr val="bg1"/>
              </a:solidFill>
            </a:endParaRPr>
          </a:p>
          <a:p>
            <a:r>
              <a:rPr>
                <a:solidFill>
                  <a:schemeClr val="bg1"/>
                </a:solidFill>
              </a:rPr>
              <a:t>https://git-scm.com/</a:t>
            </a:r>
            <a:endParaRPr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62635" y="2841625"/>
            <a:ext cx="10600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>
                <a:solidFill>
                  <a:schemeClr val="bg1"/>
                </a:solidFill>
              </a:rPr>
              <a:t>通过</a:t>
            </a:r>
            <a:r>
              <a:rPr lang="en-US" altLang="zh-CN">
                <a:solidFill>
                  <a:schemeClr val="bg1"/>
                </a:solidFill>
              </a:rPr>
              <a:t>git init</a:t>
            </a:r>
            <a:r>
              <a:rPr lang="zh-CN" altLang="en-US">
                <a:solidFill>
                  <a:schemeClr val="bg1"/>
                </a:solidFill>
              </a:rPr>
              <a:t>创建一个仓库。</a:t>
            </a:r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2635" y="3798570"/>
            <a:ext cx="10330180" cy="140398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文本框 22"/>
          <p:cNvSpPr txBox="1">
            <a:spLocks noChangeArrowheads="1"/>
          </p:cNvSpPr>
          <p:nvPr/>
        </p:nvSpPr>
        <p:spPr bwMode="auto">
          <a:xfrm>
            <a:off x="5684838" y="2333625"/>
            <a:ext cx="1069975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02</a:t>
            </a:r>
            <a:endParaRPr lang="zh-CN" altLang="en-US" sz="4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195" name="标题 1"/>
          <p:cNvSpPr>
            <a:spLocks noGrp="1"/>
          </p:cNvSpPr>
          <p:nvPr>
            <p:ph type="title"/>
          </p:nvPr>
        </p:nvSpPr>
        <p:spPr>
          <a:xfrm>
            <a:off x="3758565" y="3163570"/>
            <a:ext cx="4674870" cy="6953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Git</a:t>
            </a: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信息泄露原理</a:t>
            </a:r>
            <a:endParaRPr lang="zh-CN" altLang="en-US" b="1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62635" y="624205"/>
            <a:ext cx="10600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Git</a:t>
            </a:r>
            <a:r>
              <a:rPr lang="zh-CN" altLang="en-US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信息泄露原理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96290" y="1401445"/>
            <a:ext cx="10600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>
                <a:solidFill>
                  <a:schemeClr val="bg1"/>
                </a:solidFill>
              </a:rPr>
              <a:t>通过泄露的.git文件夹下的文件，还原重建工程源代码。</a:t>
            </a:r>
            <a:endParaRPr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95655" y="2397760"/>
            <a:ext cx="1060069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>
                <a:solidFill>
                  <a:schemeClr val="bg1"/>
                </a:solidFill>
              </a:rPr>
              <a:t>解析.git/index文件，找到工程中所有的： ( 文件名，文件sha1 )</a:t>
            </a:r>
            <a:endParaRPr>
              <a:solidFill>
                <a:schemeClr val="bg1"/>
              </a:solidFill>
            </a:endParaRPr>
          </a:p>
          <a:p>
            <a:endParaRPr>
              <a:solidFill>
                <a:schemeClr val="bg1"/>
              </a:solidFill>
            </a:endParaRPr>
          </a:p>
          <a:p>
            <a:r>
              <a:rPr>
                <a:solidFill>
                  <a:schemeClr val="bg1"/>
                </a:solidFill>
              </a:rPr>
              <a:t>去.git/objects/ 文件夹下下载对应的文件</a:t>
            </a:r>
            <a:endParaRPr>
              <a:solidFill>
                <a:schemeClr val="bg1"/>
              </a:solidFill>
            </a:endParaRPr>
          </a:p>
          <a:p>
            <a:endParaRPr>
              <a:solidFill>
                <a:schemeClr val="bg1"/>
              </a:solidFill>
            </a:endParaRPr>
          </a:p>
          <a:p>
            <a:r>
              <a:rPr>
                <a:solidFill>
                  <a:schemeClr val="bg1"/>
                </a:solidFill>
              </a:rPr>
              <a:t>zlib解压文件，按原始的目录结构写入源代码</a:t>
            </a:r>
            <a:endParaRPr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96290" y="4501515"/>
            <a:ext cx="10600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>
                <a:solidFill>
                  <a:schemeClr val="bg1"/>
                </a:solidFill>
              </a:rPr>
              <a:t>渗透测试人员、攻击者，可以进一步审计代码，挖掘：文件上传，SQL注射等安全漏洞。</a:t>
            </a:r>
            <a:endParaRPr>
              <a:solidFill>
                <a:schemeClr val="bg1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2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文本框 22"/>
          <p:cNvSpPr txBox="1">
            <a:spLocks noChangeArrowheads="1"/>
          </p:cNvSpPr>
          <p:nvPr/>
        </p:nvSpPr>
        <p:spPr bwMode="auto">
          <a:xfrm>
            <a:off x="5684838" y="2333625"/>
            <a:ext cx="1069975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03</a:t>
            </a:r>
            <a:endParaRPr lang="zh-CN" altLang="en-US" sz="4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195" name="标题 1"/>
          <p:cNvSpPr>
            <a:spLocks noGrp="1"/>
          </p:cNvSpPr>
          <p:nvPr>
            <p:ph type="title"/>
          </p:nvPr>
        </p:nvSpPr>
        <p:spPr>
          <a:xfrm>
            <a:off x="3668395" y="3081655"/>
            <a:ext cx="4855210" cy="6953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Git</a:t>
            </a: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实验环境搭建</a:t>
            </a:r>
            <a:endParaRPr lang="zh-CN" altLang="en-US" b="1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62000" y="738505"/>
            <a:ext cx="10600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Git</a:t>
            </a:r>
            <a:r>
              <a:rPr lang="zh-CN" altLang="en-US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实验环境搭建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96290" y="1401445"/>
            <a:ext cx="10600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>
                <a:solidFill>
                  <a:schemeClr val="bg1"/>
                </a:solidFill>
              </a:rPr>
              <a:t>将</a:t>
            </a:r>
            <a:r>
              <a:rPr lang="en-US" altLang="zh-CN">
                <a:solidFill>
                  <a:schemeClr val="bg1"/>
                </a:solidFill>
              </a:rPr>
              <a:t>git init </a:t>
            </a:r>
            <a:r>
              <a:rPr lang="zh-CN" altLang="en-US">
                <a:solidFill>
                  <a:schemeClr val="bg1"/>
                </a:solidFill>
              </a:rPr>
              <a:t>目录下的内容部署到</a:t>
            </a:r>
            <a:r>
              <a:rPr lang="en-US" altLang="zh-CN">
                <a:solidFill>
                  <a:schemeClr val="bg1"/>
                </a:solidFill>
              </a:rPr>
              <a:t>http</a:t>
            </a:r>
            <a:r>
              <a:rPr lang="zh-CN" altLang="en-US">
                <a:solidFill>
                  <a:schemeClr val="bg1"/>
                </a:solidFill>
              </a:rPr>
              <a:t>服务器上，保留</a:t>
            </a:r>
            <a:r>
              <a:rPr lang="en-US" altLang="zh-CN">
                <a:solidFill>
                  <a:schemeClr val="bg1"/>
                </a:solidFill>
              </a:rPr>
              <a:t>.git</a:t>
            </a:r>
            <a:r>
              <a:rPr lang="zh-CN" altLang="en-US">
                <a:solidFill>
                  <a:schemeClr val="bg1"/>
                </a:solidFill>
              </a:rPr>
              <a:t>目录。</a:t>
            </a:r>
            <a:r>
              <a:rPr lang="en-US" altLang="zh-CN">
                <a:solidFill>
                  <a:schemeClr val="bg1"/>
                </a:solidFill>
              </a:rPr>
              <a:t>git add  </a:t>
            </a:r>
            <a:r>
              <a:rPr lang="zh-CN" altLang="en-US">
                <a:solidFill>
                  <a:schemeClr val="bg1"/>
                </a:solidFill>
              </a:rPr>
              <a:t>文件名</a:t>
            </a:r>
            <a:r>
              <a:rPr lang="zh-CN" altLang="en-US">
                <a:solidFill>
                  <a:schemeClr val="bg1"/>
                </a:solidFill>
              </a:rPr>
              <a:t>、</a:t>
            </a:r>
            <a:r>
              <a:rPr lang="en-US" altLang="zh-CN">
                <a:solidFill>
                  <a:schemeClr val="bg1"/>
                </a:solidFill>
              </a:rPr>
              <a:t>git commit -m “</a:t>
            </a:r>
            <a:r>
              <a:rPr lang="zh-CN" altLang="en-US">
                <a:solidFill>
                  <a:schemeClr val="bg1"/>
                </a:solidFill>
              </a:rPr>
              <a:t>版本信息</a:t>
            </a:r>
            <a:r>
              <a:rPr lang="en-US" altLang="zh-CN">
                <a:solidFill>
                  <a:schemeClr val="bg1"/>
                </a:solidFill>
              </a:rPr>
              <a:t>”</a:t>
            </a:r>
            <a:endParaRPr lang="en-US" altLang="zh-CN">
              <a:solidFill>
                <a:schemeClr val="bg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9185" y="1903095"/>
            <a:ext cx="9008110" cy="15144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9185" y="3551555"/>
            <a:ext cx="9007475" cy="284480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文本框 22"/>
          <p:cNvSpPr txBox="1">
            <a:spLocks noChangeArrowheads="1"/>
          </p:cNvSpPr>
          <p:nvPr/>
        </p:nvSpPr>
        <p:spPr bwMode="auto">
          <a:xfrm>
            <a:off x="5684838" y="2333625"/>
            <a:ext cx="1069975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04</a:t>
            </a:r>
            <a:endParaRPr lang="zh-CN" altLang="en-US" sz="4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195" name="标题 1"/>
          <p:cNvSpPr>
            <a:spLocks noGrp="1"/>
          </p:cNvSpPr>
          <p:nvPr>
            <p:ph type="title"/>
          </p:nvPr>
        </p:nvSpPr>
        <p:spPr>
          <a:xfrm>
            <a:off x="3540760" y="3081655"/>
            <a:ext cx="5110480" cy="6953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Git</a:t>
            </a: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信息泄露利用</a:t>
            </a:r>
            <a:endParaRPr lang="zh-CN" b="1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TAG_VERSION" val="1.0"/>
  <p:tag name="KSO_WM_TEMPLATE_CATEGORY" val="basetag"/>
  <p:tag name="KSO_WM_TEMPLATE_INDEX" val="20163617"/>
</p:tagLst>
</file>

<file path=ppt/tags/tag10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6"/>
  <p:tag name="KSO_WM_SLIDE_INDEX" val="6"/>
  <p:tag name="KSO_WM_SLIDE_ITEM_CNT" val="0"/>
  <p:tag name="KSO_WM_SLIDE_TYPE" val="contents"/>
  <p:tag name="KSO_WM_BEAUTIFY_FLAG" val="#wm#"/>
</p:tagLst>
</file>

<file path=ppt/tags/tag11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7"/>
  <p:tag name="KSO_WM_SLIDE_INDEX" val="7"/>
  <p:tag name="KSO_WM_SLIDE_ITEM_CNT" val="0"/>
  <p:tag name="KSO_WM_SLIDE_TYPE" val="sectionTitle"/>
  <p:tag name="KSO_WM_BEAUTIFY_FLAG" val="#wm#"/>
</p:tagLst>
</file>

<file path=ppt/tags/tag12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6"/>
  <p:tag name="KSO_WM_SLIDE_INDEX" val="6"/>
  <p:tag name="KSO_WM_SLIDE_ITEM_CNT" val="0"/>
  <p:tag name="KSO_WM_SLIDE_TYPE" val="contents"/>
  <p:tag name="KSO_WM_BEAUTIFY_FLAG" val="#wm#"/>
</p:tagLst>
</file>

<file path=ppt/tags/tag13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7"/>
  <p:tag name="KSO_WM_SLIDE_INDEX" val="7"/>
  <p:tag name="KSO_WM_SLIDE_ITEM_CNT" val="0"/>
  <p:tag name="KSO_WM_SLIDE_TYPE" val="sectionTitle"/>
  <p:tag name="KSO_WM_BEAUTIFY_FLAG" val="#wm#"/>
</p:tagLst>
</file>

<file path=ppt/tags/tag14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6"/>
  <p:tag name="KSO_WM_SLIDE_INDEX" val="6"/>
  <p:tag name="KSO_WM_SLIDE_ITEM_CNT" val="0"/>
  <p:tag name="KSO_WM_SLIDE_TYPE" val="contents"/>
  <p:tag name="KSO_WM_BEAUTIFY_FLAG" val="#wm#"/>
</p:tagLst>
</file>

<file path=ppt/tags/tag15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7"/>
  <p:tag name="KSO_WM_SLIDE_INDEX" val="7"/>
  <p:tag name="KSO_WM_SLIDE_ITEM_CNT" val="0"/>
  <p:tag name="KSO_WM_SLIDE_TYPE" val="sectionTitle"/>
  <p:tag name="KSO_WM_BEAUTIFY_FLAG" val="#wm#"/>
</p:tagLst>
</file>

<file path=ppt/tags/tag16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6"/>
  <p:tag name="KSO_WM_SLIDE_INDEX" val="6"/>
  <p:tag name="KSO_WM_SLIDE_ITEM_CNT" val="0"/>
  <p:tag name="KSO_WM_SLIDE_TYPE" val="contents"/>
  <p:tag name="KSO_WM_BEAUTIFY_FLAG" val="#wm#"/>
</p:tagLst>
</file>

<file path=ppt/tags/tag17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6"/>
  <p:tag name="KSO_WM_SLIDE_INDEX" val="6"/>
  <p:tag name="KSO_WM_SLIDE_ITEM_CNT" val="0"/>
  <p:tag name="KSO_WM_SLIDE_TYPE" val="contents"/>
  <p:tag name="KSO_WM_BEAUTIFY_FLAG" val="#wm#"/>
</p:tagLst>
</file>

<file path=ppt/tags/tag18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35"/>
  <p:tag name="KSO_WM_SLIDE_INDEX" val="35"/>
  <p:tag name="KSO_WM_SLIDE_ITEM_CNT" val="0"/>
  <p:tag name="KSO_WM_SLIDE_TYPE" val="endPage"/>
  <p:tag name="KSO_WM_BEAUTIFY_FLAG" val="#wm#"/>
</p:tagLst>
</file>

<file path=ppt/tags/tag2.xml><?xml version="1.0" encoding="utf-8"?>
<p:tagLst xmlns:p="http://schemas.openxmlformats.org/presentationml/2006/main">
  <p:tag name="KSO_WM_TAG_VERSION" val="1.0"/>
  <p:tag name="KSO_WM_TEMPLATE_CATEGORY" val="basetag"/>
  <p:tag name="KSO_WM_TEMPLATE_INDEX" val="20163617"/>
</p:tagLst>
</file>

<file path=ppt/tags/tag3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TEMPLATE_THUMBS_INDEX" val="1、2、3、4、5、7、9、12、13、14、15、17、19、20、24"/>
  <p:tag name="KSO_WM_BEAUTIFY_FLAG" val="#wm#"/>
</p:tagLst>
</file>

<file path=ppt/tags/tag4.xml><?xml version="1.0" encoding="utf-8"?>
<p:tagLst xmlns:p="http://schemas.openxmlformats.org/presentationml/2006/main">
  <p:tag name="KSO_WM_TAG_VERSION" val="1.0"/>
  <p:tag name="KSO_WM_TEMPLATE_CATEGORY" val="basetag"/>
  <p:tag name="KSO_WM_TEMPLATE_INDEX" val="20163617"/>
</p:tagLst>
</file>

<file path=ppt/tags/tag5.xml><?xml version="1.0" encoding="utf-8"?>
<p:tagLst xmlns:p="http://schemas.openxmlformats.org/presentationml/2006/main">
  <p:tag name="KSO_WM_TAG_VERSION" val="1.0"/>
  <p:tag name="KSO_WM_TEMPLATE_CATEGORY" val="basetag"/>
  <p:tag name="KSO_WM_TEMPLATE_INDEX" val="20163617"/>
</p:tagLst>
</file>

<file path=ppt/tags/tag6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TEMPLATE_THUMBS_INDEX" val="1、2、3、4、5、7、9、12、13、14、15、17、19、20、24"/>
  <p:tag name="KSO_WM_BEAUTIFY_FLAG" val="#wm#"/>
</p:tagLst>
</file>

<file path=ppt/tags/tag7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1"/>
  <p:tag name="KSO_WM_SLIDE_INDEX" val="1"/>
  <p:tag name="KSO_WM_SLIDE_ITEM_CNT" val="0"/>
  <p:tag name="KSO_WM_SLIDE_TYPE" val="title"/>
  <p:tag name="KSO_WM_TEMPLATE_THUMBS_INDEX" val="1、5、6、7、8、11、13、14、17、20、25、35"/>
  <p:tag name="KSO_WM_BEAUTIFY_FLAG" val="#wm#"/>
  <p:tag name="KSO_WM_SLIDE_MODEL_TYPE" val="cover"/>
</p:tagLst>
</file>

<file path=ppt/tags/tag8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6"/>
  <p:tag name="KSO_WM_SLIDE_INDEX" val="6"/>
  <p:tag name="KSO_WM_SLIDE_ITEM_CNT" val="0"/>
  <p:tag name="KSO_WM_SLIDE_TYPE" val="contents"/>
  <p:tag name="KSO_WM_BEAUTIFY_FLAG" val="#wm#"/>
</p:tagLst>
</file>

<file path=ppt/tags/tag9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7"/>
  <p:tag name="KSO_WM_SLIDE_INDEX" val="7"/>
  <p:tag name="KSO_WM_SLIDE_ITEM_CNT" val="0"/>
  <p:tag name="KSO_WM_SLIDE_TYPE" val="sectionTitle"/>
  <p:tag name="KSO_WM_BEAUTIFY_FLAG" val="#wm#"/>
</p:tagLst>
</file>

<file path=ppt/theme/theme1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607</Words>
  <Application>WPS 演示</Application>
  <PresentationFormat>宽屏</PresentationFormat>
  <Paragraphs>76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26" baseType="lpstr">
      <vt:lpstr>Arial</vt:lpstr>
      <vt:lpstr>宋体</vt:lpstr>
      <vt:lpstr>Wingdings</vt:lpstr>
      <vt:lpstr>黑体</vt:lpstr>
      <vt:lpstr>Calibri Light</vt:lpstr>
      <vt:lpstr>Adobe Gothic Std B</vt:lpstr>
      <vt:lpstr>微软雅黑</vt:lpstr>
      <vt:lpstr>Impact</vt:lpstr>
      <vt:lpstr>Consolas</vt:lpstr>
      <vt:lpstr>Yu Gothic UI Semibold</vt:lpstr>
      <vt:lpstr>Arial Unicode MS</vt:lpstr>
      <vt:lpstr>Calibri</vt:lpstr>
      <vt:lpstr>1_Office 主题</vt:lpstr>
      <vt:lpstr>2_Office 主题</vt:lpstr>
      <vt:lpstr>Web攻防 训练营</vt:lpstr>
      <vt:lpstr>PowerPoint 演示文稿</vt:lpstr>
      <vt:lpstr>Git仓库介绍</vt:lpstr>
      <vt:lpstr>PowerPoint 演示文稿</vt:lpstr>
      <vt:lpstr>Git信息泄露原理</vt:lpstr>
      <vt:lpstr>PowerPoint 演示文稿</vt:lpstr>
      <vt:lpstr>Git实验环境搭建</vt:lpstr>
      <vt:lpstr>PowerPoint 演示文稿</vt:lpstr>
      <vt:lpstr>命令执行漏洞案例演示</vt:lpstr>
      <vt:lpstr>PowerPoint 演示文稿</vt:lpstr>
      <vt:lpstr>PowerPoint 演示文稿</vt:lpstr>
      <vt:lpstr>再见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1414395541</cp:lastModifiedBy>
  <cp:revision>141</cp:revision>
  <dcterms:created xsi:type="dcterms:W3CDTF">2018-08-20T13:57:00Z</dcterms:created>
  <dcterms:modified xsi:type="dcterms:W3CDTF">2019-02-03T01:05:26Z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</Properties>
</file>