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sldIdLst>
    <p:sldId id="257" r:id="rId4"/>
    <p:sldId id="258" r:id="rId5"/>
    <p:sldId id="259" r:id="rId6"/>
    <p:sldId id="262" r:id="rId7"/>
    <p:sldId id="263" r:id="rId8"/>
    <p:sldId id="264" r:id="rId9"/>
    <p:sldId id="265" r:id="rId10"/>
    <p:sldId id="266" r:id="rId11"/>
    <p:sldId id="267" r:id="rId12"/>
    <p:sldId id="268" r:id="rId13"/>
    <p:sldId id="282" r:id="rId14"/>
    <p:sldId id="26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2048"/>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1185"/>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2.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a:xfrm>
            <a:off x="4110355" y="3343275"/>
            <a:ext cx="7045325" cy="1063625"/>
          </a:xfrm>
        </p:spPr>
        <p:txBody>
          <a:bodyPr/>
          <a:lstStyle/>
          <a:p>
            <a:pPr>
              <a:lnSpc>
                <a:spcPct val="100000"/>
              </a:lnSpc>
            </a:pPr>
            <a:r>
              <a:rPr lang="en-US" altLang="zh-CN" b="1" smtClean="0">
                <a:solidFill>
                  <a:srgbClr val="00B683"/>
                </a:solidFill>
                <a:latin typeface="微软雅黑" panose="020B0503020204020204" charset="-122"/>
                <a:ea typeface="微软雅黑" panose="020B0503020204020204" charset="-122"/>
              </a:rPr>
              <a:t>Web</a:t>
            </a:r>
            <a:r>
              <a:rPr lang="zh-CN" altLang="en-US" b="1" smtClean="0">
                <a:solidFill>
                  <a:srgbClr val="00B683"/>
                </a:solidFill>
                <a:latin typeface="微软雅黑" panose="020B0503020204020204" charset="-122"/>
                <a:ea typeface="微软雅黑" panose="020B0503020204020204" charset="-122"/>
              </a:rPr>
              <a:t>攻防 训练营</a:t>
            </a:r>
            <a:endParaRPr lang="zh-CN" altLang="en-US" b="1" smtClean="0">
              <a:latin typeface="微软雅黑" panose="020B0503020204020204" charset="-122"/>
              <a:ea typeface="微软雅黑" panose="020B0503020204020204" charset="-122"/>
            </a:endParaRPr>
          </a:p>
        </p:txBody>
      </p:sp>
      <p:sp>
        <p:nvSpPr>
          <p:cNvPr id="6147" name="副标题 2"/>
          <p:cNvSpPr>
            <a:spLocks noGrp="1"/>
          </p:cNvSpPr>
          <p:nvPr>
            <p:ph type="subTitle" idx="1"/>
          </p:nvPr>
        </p:nvSpPr>
        <p:spPr>
          <a:xfrm>
            <a:off x="5281930" y="4406900"/>
            <a:ext cx="6191250" cy="850900"/>
          </a:xfrm>
        </p:spPr>
        <p:txBody>
          <a:bodyPr/>
          <a:lstStyle/>
          <a:p>
            <a:pPr algn="l">
              <a:lnSpc>
                <a:spcPct val="100000"/>
              </a:lnSpc>
              <a:spcBef>
                <a:spcPct val="0"/>
              </a:spcBef>
            </a:pPr>
            <a:r>
              <a:rPr lang="zh-CN" altLang="en-US" smtClean="0">
                <a:latin typeface="微软雅黑" panose="020B0503020204020204" charset="-122"/>
                <a:ea typeface="微软雅黑" panose="020B0503020204020204" charset="-122"/>
              </a:rPr>
              <a:t>暴力破解</a:t>
            </a:r>
            <a:r>
              <a:rPr lang="zh-CN" altLang="en-US" smtClean="0">
                <a:latin typeface="微软雅黑" panose="020B0503020204020204" charset="-122"/>
                <a:ea typeface="微软雅黑" panose="020B0503020204020204" charset="-122"/>
              </a:rPr>
              <a:t>介绍</a:t>
            </a:r>
            <a:endParaRPr lang="zh-CN" altLang="en-US"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000" y="746760"/>
            <a:ext cx="10600690" cy="368300"/>
          </a:xfrm>
          <a:prstGeom prst="rect">
            <a:avLst/>
          </a:prstGeom>
          <a:noFill/>
        </p:spPr>
        <p:txBody>
          <a:bodyPr wrap="square" rtlCol="0">
            <a:spAutoFit/>
          </a:bodyPr>
          <a:p>
            <a:pPr>
              <a:lnSpc>
                <a:spcPct val="100000"/>
              </a:lnSpc>
              <a:spcBef>
                <a:spcPct val="0"/>
              </a:spcBef>
              <a:buFontTx/>
              <a:buNone/>
            </a:pPr>
            <a:r>
              <a:rPr lang="zh-CN" altLang="en-US" b="1">
                <a:solidFill>
                  <a:schemeClr val="bg1"/>
                </a:solidFill>
                <a:latin typeface="微软雅黑" panose="020B0503020204020204" charset="-122"/>
                <a:ea typeface="微软雅黑" panose="020B0503020204020204" charset="-122"/>
                <a:sym typeface="+mn-ea"/>
              </a:rPr>
              <a:t>暴力破解演示</a:t>
            </a:r>
            <a:r>
              <a:rPr lang="en-US" altLang="zh-CN" b="1">
                <a:solidFill>
                  <a:schemeClr val="bg1"/>
                </a:solidFill>
                <a:latin typeface="微软雅黑" panose="020B0503020204020204" charset="-122"/>
                <a:ea typeface="微软雅黑" panose="020B0503020204020204" charset="-122"/>
                <a:sym typeface="+mn-ea"/>
              </a:rPr>
              <a:t>-Burpsuite</a:t>
            </a:r>
            <a:endParaRPr lang="zh-CN" altLang="en-US">
              <a:solidFill>
                <a:schemeClr val="bg1"/>
              </a:solidFill>
              <a:latin typeface="Consolas" panose="020B0609020204030204" charset="0"/>
              <a:cs typeface="Consolas" panose="020B0609020204030204" charset="0"/>
            </a:endParaRPr>
          </a:p>
        </p:txBody>
      </p:sp>
      <p:sp>
        <p:nvSpPr>
          <p:cNvPr id="2" name="文本框 1"/>
          <p:cNvSpPr txBox="1"/>
          <p:nvPr/>
        </p:nvSpPr>
        <p:spPr>
          <a:xfrm>
            <a:off x="762000" y="1628775"/>
            <a:ext cx="10600690" cy="368300"/>
          </a:xfrm>
          <a:prstGeom prst="rect">
            <a:avLst/>
          </a:prstGeom>
          <a:noFill/>
        </p:spPr>
        <p:txBody>
          <a:bodyPr wrap="square" rtlCol="0">
            <a:spAutoFit/>
          </a:bodyPr>
          <a:p>
            <a:r>
              <a:rPr lang="zh-CN" altLang="en-US">
                <a:solidFill>
                  <a:schemeClr val="bg1"/>
                </a:solidFill>
              </a:rPr>
              <a:t>使用</a:t>
            </a:r>
            <a:r>
              <a:rPr lang="en-US" altLang="zh-CN">
                <a:solidFill>
                  <a:schemeClr val="bg1"/>
                </a:solidFill>
              </a:rPr>
              <a:t>Burpsuite</a:t>
            </a:r>
            <a:r>
              <a:rPr lang="zh-CN" altLang="en-US">
                <a:solidFill>
                  <a:schemeClr val="bg1"/>
                </a:solidFill>
              </a:rPr>
              <a:t>对目标进行暴力破解。</a:t>
            </a:r>
            <a:endParaRPr lang="zh-CN" altLang="en-US">
              <a:solidFill>
                <a:schemeClr val="bg1"/>
              </a:solidFill>
            </a:endParaRPr>
          </a:p>
        </p:txBody>
      </p:sp>
      <p:pic>
        <p:nvPicPr>
          <p:cNvPr id="5" name="图片 4"/>
          <p:cNvPicPr>
            <a:picLocks noChangeAspect="1"/>
          </p:cNvPicPr>
          <p:nvPr/>
        </p:nvPicPr>
        <p:blipFill>
          <a:blip r:embed="rId1"/>
          <a:stretch>
            <a:fillRect/>
          </a:stretch>
        </p:blipFill>
        <p:spPr>
          <a:xfrm>
            <a:off x="762000" y="2101215"/>
            <a:ext cx="10768965" cy="3909060"/>
          </a:xfrm>
          <a:prstGeom prst="rect">
            <a:avLst/>
          </a:prstGeom>
        </p:spPr>
      </p:pic>
      <p:sp>
        <p:nvSpPr>
          <p:cNvPr id="6" name="文本框 5"/>
          <p:cNvSpPr txBox="1"/>
          <p:nvPr/>
        </p:nvSpPr>
        <p:spPr>
          <a:xfrm>
            <a:off x="795655" y="6133465"/>
            <a:ext cx="10600690" cy="368300"/>
          </a:xfrm>
          <a:prstGeom prst="rect">
            <a:avLst/>
          </a:prstGeom>
          <a:noFill/>
        </p:spPr>
        <p:txBody>
          <a:bodyPr wrap="square" rtlCol="0">
            <a:spAutoFit/>
          </a:bodyPr>
          <a:p>
            <a:r>
              <a:rPr lang="zh-CN" altLang="en-US">
                <a:solidFill>
                  <a:schemeClr val="bg1"/>
                </a:solidFill>
              </a:rPr>
              <a:t>判断依据：登陆成功与失败返回的</a:t>
            </a:r>
            <a:r>
              <a:rPr lang="en-US" altLang="zh-CN">
                <a:solidFill>
                  <a:schemeClr val="bg1"/>
                </a:solidFill>
              </a:rPr>
              <a:t>HTML</a:t>
            </a:r>
            <a:r>
              <a:rPr lang="zh-CN" altLang="en-US">
                <a:solidFill>
                  <a:schemeClr val="bg1"/>
                </a:solidFill>
              </a:rPr>
              <a:t>内容不同，大小不同，导致根据大小不同筛选出唯一内容。</a:t>
            </a:r>
            <a:endParaRPr lang="zh-CN" altLang="en-US">
              <a:solidFill>
                <a:schemeClr val="bg1"/>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1162685" y="2886075"/>
            <a:ext cx="3683000" cy="1489075"/>
            <a:chOff x="4298950" y="2274888"/>
            <a:chExt cx="3683000" cy="1489075"/>
          </a:xfrm>
        </p:grpSpPr>
        <p:grpSp>
          <p:nvGrpSpPr>
            <p:cNvPr id="7183" name="组合 29"/>
            <p:cNvGrpSpPr/>
            <p:nvPr/>
          </p:nvGrpSpPr>
          <p:grpSpPr bwMode="auto">
            <a:xfrm>
              <a:off x="4313238" y="2274888"/>
              <a:ext cx="3313112" cy="549275"/>
              <a:chOff x="3702051" y="2081213"/>
              <a:chExt cx="3313112" cy="54927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81213"/>
                <a:ext cx="27432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a:t>
                </a:r>
                <a:r>
                  <a:rPr lang="zh-CN" altLang="en-US" sz="2800" b="1">
                    <a:solidFill>
                      <a:schemeClr val="bg1"/>
                    </a:solidFill>
                    <a:latin typeface="微软雅黑" panose="020B0503020204020204" charset="-122"/>
                    <a:ea typeface="微软雅黑" panose="020B0503020204020204" charset="-122"/>
                  </a:rPr>
                  <a:t>暴力破解原理</a:t>
                </a:r>
                <a:endParaRPr lang="zh-CN" altLang="en-US" sz="2800" b="1">
                  <a:solidFill>
                    <a:schemeClr val="bg1"/>
                  </a:solidFill>
                  <a:latin typeface="微软雅黑" panose="020B0503020204020204" charset="-122"/>
                  <a:ea typeface="微软雅黑" panose="020B0503020204020204" charset="-122"/>
                </a:endParaRPr>
              </a:p>
            </p:txBody>
          </p:sp>
        </p:grpSp>
        <p:sp>
          <p:nvSpPr>
            <p:cNvPr id="7184" name="文本框 7"/>
            <p:cNvSpPr txBox="1">
              <a:spLocks noChangeArrowheads="1"/>
            </p:cNvSpPr>
            <p:nvPr/>
          </p:nvSpPr>
          <p:spPr bwMode="auto">
            <a:xfrm>
              <a:off x="4883150" y="3241993"/>
              <a:ext cx="30988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a:t>
              </a:r>
              <a:r>
                <a:rPr lang="zh-CN" altLang="en-US" sz="2800" b="1">
                  <a:solidFill>
                    <a:schemeClr val="bg1"/>
                  </a:solidFill>
                  <a:latin typeface="微软雅黑" panose="020B0503020204020204" charset="-122"/>
                  <a:ea typeface="微软雅黑" panose="020B0503020204020204" charset="-122"/>
                </a:rPr>
                <a:t> 暴力破解的方式</a:t>
              </a:r>
              <a:endParaRPr lang="zh-CN" altLang="en-US" sz="2800" b="1">
                <a:solidFill>
                  <a:schemeClr val="bg1"/>
                </a:solidFill>
                <a:latin typeface="微软雅黑" panose="020B0503020204020204" charset="-122"/>
                <a:ea typeface="微软雅黑" panose="020B0503020204020204" charset="-122"/>
              </a:endParaRP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6539548" y="2885758"/>
            <a:ext cx="5207000" cy="1458912"/>
            <a:chOff x="4298950" y="4113213"/>
            <a:chExt cx="5207001" cy="1458912"/>
          </a:xfrm>
        </p:grpSpPr>
        <p:sp>
          <p:nvSpPr>
            <p:cNvPr id="7179" name="文本框 8"/>
            <p:cNvSpPr txBox="1">
              <a:spLocks noChangeArrowheads="1"/>
            </p:cNvSpPr>
            <p:nvPr/>
          </p:nvSpPr>
          <p:spPr bwMode="auto">
            <a:xfrm>
              <a:off x="4883150" y="4113213"/>
              <a:ext cx="345440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a:t>
              </a:r>
              <a:r>
                <a:rPr lang="zh-CN" altLang="en-US" sz="2800" b="1">
                  <a:solidFill>
                    <a:schemeClr val="bg1"/>
                  </a:solidFill>
                  <a:latin typeface="微软雅黑" panose="020B0503020204020204" charset="-122"/>
                  <a:ea typeface="微软雅黑" panose="020B0503020204020204" charset="-122"/>
                </a:rPr>
                <a:t>暴力破解代码分析</a:t>
              </a:r>
              <a:endParaRPr lang="zh-CN" altLang="en-US" sz="2800" b="1">
                <a:solidFill>
                  <a:schemeClr val="bg1"/>
                </a:solidFill>
                <a:latin typeface="微软雅黑" panose="020B0503020204020204" charset="-122"/>
                <a:ea typeface="微软雅黑" panose="020B0503020204020204" charset="-122"/>
              </a:endParaRPr>
            </a:p>
          </p:txBody>
        </p:sp>
        <p:sp>
          <p:nvSpPr>
            <p:cNvPr id="7180" name="文本框 9"/>
            <p:cNvSpPr txBox="1">
              <a:spLocks noChangeArrowheads="1"/>
            </p:cNvSpPr>
            <p:nvPr/>
          </p:nvSpPr>
          <p:spPr bwMode="auto">
            <a:xfrm>
              <a:off x="4883150" y="5049838"/>
              <a:ext cx="462280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4. </a:t>
              </a:r>
              <a:r>
                <a:rPr lang="zh-CN" altLang="en-US" sz="2800" b="1">
                  <a:solidFill>
                    <a:schemeClr val="bg1"/>
                  </a:solidFill>
                  <a:latin typeface="微软雅黑" panose="020B0503020204020204" charset="-122"/>
                  <a:ea typeface="微软雅黑" panose="020B0503020204020204" charset="-122"/>
                </a:rPr>
                <a:t>暴力破解演示</a:t>
              </a:r>
              <a:r>
                <a:rPr lang="en-US" altLang="zh-CN" sz="2800" b="1">
                  <a:solidFill>
                    <a:schemeClr val="bg1"/>
                  </a:solidFill>
                  <a:latin typeface="微软雅黑" panose="020B0503020204020204" charset="-122"/>
                  <a:ea typeface="微软雅黑" panose="020B0503020204020204" charset="-122"/>
                </a:rPr>
                <a:t>-Burpsuite</a:t>
              </a:r>
              <a:endParaRPr lang="en-US" altLang="zh-CN" sz="2800" b="1">
                <a:solidFill>
                  <a:schemeClr val="bg1"/>
                </a:solidFill>
                <a:latin typeface="微软雅黑" panose="020B0503020204020204" charset="-122"/>
                <a:ea typeface="微软雅黑" panose="020B0503020204020204" charset="-122"/>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3325"/>
            <a:ext cx="4281487" cy="706755"/>
            <a:chOff x="3875085" y="1202601"/>
            <a:chExt cx="4280697" cy="708204"/>
          </a:xfrm>
        </p:grpSpPr>
        <p:sp>
          <p:nvSpPr>
            <p:cNvPr id="7176" name="文本框 26"/>
            <p:cNvSpPr txBox="1">
              <a:spLocks noChangeArrowheads="1"/>
            </p:cNvSpPr>
            <p:nvPr/>
          </p:nvSpPr>
          <p:spPr bwMode="auto">
            <a:xfrm>
              <a:off x="5371041" y="1202601"/>
              <a:ext cx="1198659"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总结</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a:lnSpc>
                <a:spcPct val="100000"/>
              </a:lnSpc>
            </a:pPr>
            <a:r>
              <a:rPr lang="zh-CN" b="1" smtClean="0">
                <a:latin typeface="微软雅黑" panose="020B0503020204020204" charset="-122"/>
                <a:ea typeface="微软雅黑" panose="020B0503020204020204" charset="-122"/>
              </a:rPr>
              <a:t>再见</a:t>
            </a:r>
            <a:endParaRPr lang="zh-CN" b="1" smtClean="0">
              <a:latin typeface="微软雅黑" panose="020B0503020204020204" charset="-122"/>
              <a:ea typeface="微软雅黑" panose="020B0503020204020204" charset="-122"/>
            </a:endParaRPr>
          </a:p>
        </p:txBody>
      </p:sp>
      <p:sp>
        <p:nvSpPr>
          <p:cNvPr id="29699" name="副标题 2"/>
          <p:cNvSpPr>
            <a:spLocks noGrp="1"/>
          </p:cNvSpPr>
          <p:nvPr>
            <p:ph type="subTitle" idx="1"/>
          </p:nvPr>
        </p:nvSpPr>
        <p:spPr>
          <a:xfrm>
            <a:off x="6836013" y="3790950"/>
            <a:ext cx="4516436" cy="850900"/>
          </a:xfrm>
        </p:spPr>
        <p:txBody>
          <a:bodyPr/>
          <a:lstStyle/>
          <a:p>
            <a:pPr algn="l" eaLnBrk="1" hangingPunct="1">
              <a:lnSpc>
                <a:spcPct val="100000"/>
              </a:lnSpc>
              <a:spcBef>
                <a:spcPct val="0"/>
              </a:spcBef>
            </a:pPr>
            <a:r>
              <a:rPr lang="zh-CN" smtClean="0">
                <a:latin typeface="微软雅黑" panose="020B0503020204020204" charset="-122"/>
                <a:ea typeface="微软雅黑" panose="020B0503020204020204" charset="-122"/>
              </a:rPr>
              <a:t>欢迎关注  </a:t>
            </a:r>
            <a:r>
              <a:rPr lang="en-US" altLang="zh-CN" smtClean="0">
                <a:latin typeface="微软雅黑" panose="020B0503020204020204" charset="-122"/>
                <a:ea typeface="微软雅黑" panose="020B0503020204020204" charset="-122"/>
              </a:rPr>
              <a:t>Web</a:t>
            </a:r>
            <a:r>
              <a:rPr lang="zh-CN" altLang="en-US" smtClean="0">
                <a:latin typeface="微软雅黑" panose="020B0503020204020204" charset="-122"/>
                <a:ea typeface="微软雅黑" panose="020B0503020204020204" charset="-122"/>
              </a:rPr>
              <a:t>安全 训练营课程</a:t>
            </a:r>
            <a:endParaRPr lang="zh-CN" altLang="en-US"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1162685" y="2886075"/>
            <a:ext cx="3683000" cy="1489075"/>
            <a:chOff x="4298950" y="2274888"/>
            <a:chExt cx="3683000" cy="1489075"/>
          </a:xfrm>
        </p:grpSpPr>
        <p:grpSp>
          <p:nvGrpSpPr>
            <p:cNvPr id="7183" name="组合 29"/>
            <p:cNvGrpSpPr/>
            <p:nvPr/>
          </p:nvGrpSpPr>
          <p:grpSpPr bwMode="auto">
            <a:xfrm>
              <a:off x="4313238" y="2274888"/>
              <a:ext cx="3313112" cy="549275"/>
              <a:chOff x="3702051" y="2081213"/>
              <a:chExt cx="3313112" cy="54927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81213"/>
                <a:ext cx="27432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a:t>
                </a:r>
                <a:r>
                  <a:rPr lang="zh-CN" altLang="en-US" sz="2800" b="1">
                    <a:solidFill>
                      <a:schemeClr val="bg1"/>
                    </a:solidFill>
                    <a:latin typeface="微软雅黑" panose="020B0503020204020204" charset="-122"/>
                    <a:ea typeface="微软雅黑" panose="020B0503020204020204" charset="-122"/>
                  </a:rPr>
                  <a:t>暴力破解原理</a:t>
                </a:r>
                <a:endParaRPr lang="zh-CN" altLang="en-US" sz="2800" b="1">
                  <a:solidFill>
                    <a:schemeClr val="bg1"/>
                  </a:solidFill>
                  <a:latin typeface="微软雅黑" panose="020B0503020204020204" charset="-122"/>
                  <a:ea typeface="微软雅黑" panose="020B0503020204020204" charset="-122"/>
                </a:endParaRPr>
              </a:p>
            </p:txBody>
          </p:sp>
        </p:grpSp>
        <p:sp>
          <p:nvSpPr>
            <p:cNvPr id="7184" name="文本框 7"/>
            <p:cNvSpPr txBox="1">
              <a:spLocks noChangeArrowheads="1"/>
            </p:cNvSpPr>
            <p:nvPr/>
          </p:nvSpPr>
          <p:spPr bwMode="auto">
            <a:xfrm>
              <a:off x="4883150" y="3241993"/>
              <a:ext cx="30988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a:t>
              </a:r>
              <a:r>
                <a:rPr lang="zh-CN" altLang="en-US" sz="2800" b="1">
                  <a:solidFill>
                    <a:schemeClr val="bg1"/>
                  </a:solidFill>
                  <a:latin typeface="微软雅黑" panose="020B0503020204020204" charset="-122"/>
                  <a:ea typeface="微软雅黑" panose="020B0503020204020204" charset="-122"/>
                </a:rPr>
                <a:t> 暴力破解的方式</a:t>
              </a:r>
              <a:endParaRPr lang="zh-CN" altLang="en-US" sz="2800" b="1">
                <a:solidFill>
                  <a:schemeClr val="bg1"/>
                </a:solidFill>
                <a:latin typeface="微软雅黑" panose="020B0503020204020204" charset="-122"/>
                <a:ea typeface="微软雅黑" panose="020B0503020204020204" charset="-122"/>
              </a:endParaRP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6539548" y="2885758"/>
            <a:ext cx="5207000" cy="1458912"/>
            <a:chOff x="4298950" y="4113213"/>
            <a:chExt cx="5207001" cy="1458912"/>
          </a:xfrm>
        </p:grpSpPr>
        <p:sp>
          <p:nvSpPr>
            <p:cNvPr id="7179" name="文本框 8"/>
            <p:cNvSpPr txBox="1">
              <a:spLocks noChangeArrowheads="1"/>
            </p:cNvSpPr>
            <p:nvPr/>
          </p:nvSpPr>
          <p:spPr bwMode="auto">
            <a:xfrm>
              <a:off x="4883150" y="4113213"/>
              <a:ext cx="345440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a:t>
              </a:r>
              <a:r>
                <a:rPr lang="zh-CN" altLang="en-US" sz="2800" b="1">
                  <a:solidFill>
                    <a:schemeClr val="bg1"/>
                  </a:solidFill>
                  <a:latin typeface="微软雅黑" panose="020B0503020204020204" charset="-122"/>
                  <a:ea typeface="微软雅黑" panose="020B0503020204020204" charset="-122"/>
                </a:rPr>
                <a:t>暴力破解代码分析</a:t>
              </a:r>
              <a:endParaRPr lang="zh-CN" altLang="en-US" sz="2800" b="1">
                <a:solidFill>
                  <a:schemeClr val="bg1"/>
                </a:solidFill>
                <a:latin typeface="微软雅黑" panose="020B0503020204020204" charset="-122"/>
                <a:ea typeface="微软雅黑" panose="020B0503020204020204" charset="-122"/>
              </a:endParaRPr>
            </a:p>
          </p:txBody>
        </p:sp>
        <p:sp>
          <p:nvSpPr>
            <p:cNvPr id="7180" name="文本框 9"/>
            <p:cNvSpPr txBox="1">
              <a:spLocks noChangeArrowheads="1"/>
            </p:cNvSpPr>
            <p:nvPr/>
          </p:nvSpPr>
          <p:spPr bwMode="auto">
            <a:xfrm>
              <a:off x="4883150" y="5049838"/>
              <a:ext cx="462280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4. </a:t>
              </a:r>
              <a:r>
                <a:rPr lang="zh-CN" altLang="en-US" sz="2800" b="1">
                  <a:solidFill>
                    <a:schemeClr val="bg1"/>
                  </a:solidFill>
                  <a:latin typeface="微软雅黑" panose="020B0503020204020204" charset="-122"/>
                  <a:ea typeface="微软雅黑" panose="020B0503020204020204" charset="-122"/>
                </a:rPr>
                <a:t>暴力破解演示</a:t>
              </a:r>
              <a:r>
                <a:rPr lang="en-US" altLang="zh-CN" sz="2800" b="1">
                  <a:solidFill>
                    <a:schemeClr val="bg1"/>
                  </a:solidFill>
                  <a:latin typeface="微软雅黑" panose="020B0503020204020204" charset="-122"/>
                  <a:ea typeface="微软雅黑" panose="020B0503020204020204" charset="-122"/>
                </a:rPr>
                <a:t>-</a:t>
              </a:r>
              <a:r>
                <a:rPr lang="en-US" altLang="zh-CN" sz="2800" b="1">
                  <a:solidFill>
                    <a:schemeClr val="bg1"/>
                  </a:solidFill>
                  <a:latin typeface="微软雅黑" panose="020B0503020204020204" charset="-122"/>
                  <a:ea typeface="微软雅黑" panose="020B0503020204020204" charset="-122"/>
                </a:rPr>
                <a:t>Burpsuite</a:t>
              </a:r>
              <a:endParaRPr lang="en-US" altLang="zh-CN" sz="2800" b="1">
                <a:solidFill>
                  <a:schemeClr val="bg1"/>
                </a:solidFill>
                <a:latin typeface="微软雅黑" panose="020B0503020204020204" charset="-122"/>
                <a:ea typeface="微软雅黑" panose="020B0503020204020204" charset="-122"/>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3325"/>
            <a:ext cx="4281487" cy="706755"/>
            <a:chOff x="3875085" y="1202601"/>
            <a:chExt cx="4280697" cy="708204"/>
          </a:xfrm>
        </p:grpSpPr>
        <p:sp>
          <p:nvSpPr>
            <p:cNvPr id="7176" name="文本框 26"/>
            <p:cNvSpPr txBox="1">
              <a:spLocks noChangeArrowheads="1"/>
            </p:cNvSpPr>
            <p:nvPr/>
          </p:nvSpPr>
          <p:spPr bwMode="auto">
            <a:xfrm>
              <a:off x="4954557" y="1202601"/>
              <a:ext cx="2214471"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课程内容</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01</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327400" y="3163570"/>
            <a:ext cx="5537200" cy="695325"/>
          </a:xfrm>
        </p:spPr>
        <p:txBody>
          <a:bodyPr/>
          <a:lstStyle/>
          <a:p>
            <a:pPr>
              <a:lnSpc>
                <a:spcPct val="100000"/>
              </a:lnSpc>
            </a:pPr>
            <a:r>
              <a:rPr lang="zh-CN" altLang="en-US" b="1">
                <a:latin typeface="微软雅黑" panose="020B0503020204020204" charset="-122"/>
                <a:ea typeface="微软雅黑" panose="020B0503020204020204" charset="-122"/>
                <a:sym typeface="+mn-ea"/>
              </a:rPr>
              <a:t>暴力破解原理</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635" y="624205"/>
            <a:ext cx="10600690" cy="368300"/>
          </a:xfrm>
          <a:prstGeom prst="rect">
            <a:avLst/>
          </a:prstGeom>
          <a:noFill/>
        </p:spPr>
        <p:txBody>
          <a:bodyPr wrap="square" rtlCol="0">
            <a:spAutoFit/>
          </a:bodyPr>
          <a:p>
            <a:pPr>
              <a:lnSpc>
                <a:spcPct val="100000"/>
              </a:lnSpc>
              <a:spcBef>
                <a:spcPct val="0"/>
              </a:spcBef>
              <a:buFontTx/>
              <a:buNone/>
            </a:pPr>
            <a:r>
              <a:rPr lang="zh-CN" altLang="en-US" b="1">
                <a:solidFill>
                  <a:schemeClr val="bg1"/>
                </a:solidFill>
                <a:latin typeface="微软雅黑" panose="020B0503020204020204" charset="-122"/>
                <a:ea typeface="微软雅黑" panose="020B0503020204020204" charset="-122"/>
                <a:sym typeface="+mn-ea"/>
              </a:rPr>
              <a:t>暴力破解原理</a:t>
            </a:r>
            <a:endParaRPr lang="zh-CN" altLang="en-US">
              <a:solidFill>
                <a:schemeClr val="bg1"/>
              </a:solidFill>
            </a:endParaRPr>
          </a:p>
        </p:txBody>
      </p:sp>
      <p:sp>
        <p:nvSpPr>
          <p:cNvPr id="4" name="文本框 3"/>
          <p:cNvSpPr txBox="1"/>
          <p:nvPr/>
        </p:nvSpPr>
        <p:spPr>
          <a:xfrm>
            <a:off x="762000" y="1403985"/>
            <a:ext cx="10600690" cy="368300"/>
          </a:xfrm>
          <a:prstGeom prst="rect">
            <a:avLst/>
          </a:prstGeom>
          <a:noFill/>
        </p:spPr>
        <p:txBody>
          <a:bodyPr wrap="square" rtlCol="0">
            <a:spAutoFit/>
          </a:bodyPr>
          <a:p>
            <a:pPr>
              <a:lnSpc>
                <a:spcPct val="100000"/>
              </a:lnSpc>
              <a:spcBef>
                <a:spcPct val="0"/>
              </a:spcBef>
              <a:buFontTx/>
              <a:buNone/>
            </a:pPr>
            <a:r>
              <a:rPr lang="zh-CN" altLang="en-US">
                <a:solidFill>
                  <a:schemeClr val="bg1"/>
                </a:solidFill>
                <a:latin typeface="微软雅黑" panose="020B0503020204020204" charset="-122"/>
                <a:ea typeface="微软雅黑" panose="020B0503020204020204" charset="-122"/>
                <a:sym typeface="+mn-ea"/>
              </a:rPr>
              <a:t>暴力破解是用户使用自定义字典文件中的内容与验证程序交互，从而在枚举过程中得到正确数据。</a:t>
            </a:r>
            <a:endParaRPr lang="zh-CN" altLang="en-US">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762000" y="2557145"/>
            <a:ext cx="10600690" cy="922020"/>
          </a:xfrm>
          <a:prstGeom prst="rect">
            <a:avLst/>
          </a:prstGeom>
          <a:noFill/>
        </p:spPr>
        <p:txBody>
          <a:bodyPr wrap="square" rtlCol="0">
            <a:spAutoFit/>
          </a:bodyPr>
          <a:p>
            <a:pPr>
              <a:lnSpc>
                <a:spcPct val="100000"/>
              </a:lnSpc>
              <a:spcBef>
                <a:spcPct val="0"/>
              </a:spcBef>
              <a:buFontTx/>
              <a:buNone/>
            </a:pPr>
            <a:r>
              <a:rPr lang="zh-CN" altLang="en-US">
                <a:solidFill>
                  <a:schemeClr val="bg1"/>
                </a:solidFill>
                <a:latin typeface="微软雅黑" panose="020B0503020204020204" charset="-122"/>
                <a:ea typeface="微软雅黑" panose="020B0503020204020204" charset="-122"/>
                <a:sym typeface="+mn-ea"/>
              </a:rPr>
              <a:t>案例：</a:t>
            </a:r>
            <a:endParaRPr lang="zh-CN" altLang="en-US">
              <a:solidFill>
                <a:schemeClr val="bg1"/>
              </a:solidFill>
              <a:latin typeface="微软雅黑" panose="020B0503020204020204" charset="-122"/>
              <a:ea typeface="微软雅黑" panose="020B0503020204020204" charset="-122"/>
              <a:sym typeface="+mn-ea"/>
            </a:endParaRPr>
          </a:p>
          <a:p>
            <a:pPr>
              <a:lnSpc>
                <a:spcPct val="100000"/>
              </a:lnSpc>
              <a:spcBef>
                <a:spcPct val="0"/>
              </a:spcBef>
              <a:buFontTx/>
              <a:buNone/>
            </a:pP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、破解用户名、密码</a:t>
            </a:r>
            <a:endParaRPr lang="zh-CN" altLang="en-US">
              <a:solidFill>
                <a:schemeClr val="bg1"/>
              </a:solidFill>
              <a:latin typeface="微软雅黑" panose="020B0503020204020204" charset="-122"/>
              <a:ea typeface="微软雅黑" panose="020B0503020204020204" charset="-122"/>
              <a:sym typeface="+mn-ea"/>
            </a:endParaRPr>
          </a:p>
          <a:p>
            <a:pPr>
              <a:lnSpc>
                <a:spcPct val="100000"/>
              </a:lnSpc>
              <a:spcBef>
                <a:spcPct val="0"/>
              </a:spcBef>
              <a:buFontTx/>
              <a:buNone/>
            </a:pPr>
            <a:r>
              <a:rPr lang="en-US" altLang="zh-CN">
                <a:solidFill>
                  <a:schemeClr val="bg1"/>
                </a:solidFill>
                <a:latin typeface="微软雅黑" panose="020B0503020204020204" charset="-122"/>
                <a:ea typeface="微软雅黑" panose="020B0503020204020204" charset="-122"/>
                <a:sym typeface="+mn-ea"/>
              </a:rPr>
              <a:t>2</a:t>
            </a:r>
            <a:r>
              <a:rPr lang="zh-CN" altLang="en-US">
                <a:solidFill>
                  <a:schemeClr val="bg1"/>
                </a:solidFill>
                <a:latin typeface="微软雅黑" panose="020B0503020204020204" charset="-122"/>
                <a:ea typeface="微软雅黑" panose="020B0503020204020204" charset="-122"/>
                <a:sym typeface="+mn-ea"/>
              </a:rPr>
              <a:t>、破解验证码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之前四位数的手机验证码在未进行任何防护措施，导致被枚举出来。</a:t>
            </a:r>
            <a:endParaRPr lang="zh-CN" altLang="en-US">
              <a:solidFill>
                <a:schemeClr val="bg1"/>
              </a:solidFill>
              <a:latin typeface="微软雅黑" panose="020B0503020204020204" charset="-122"/>
              <a:ea typeface="微软雅黑" panose="020B0503020204020204" charset="-122"/>
              <a:sym typeface="+mn-ea"/>
            </a:endParaRPr>
          </a:p>
        </p:txBody>
      </p:sp>
      <p:sp>
        <p:nvSpPr>
          <p:cNvPr id="6" name="文本框 5"/>
          <p:cNvSpPr txBox="1"/>
          <p:nvPr/>
        </p:nvSpPr>
        <p:spPr>
          <a:xfrm>
            <a:off x="762635" y="4387850"/>
            <a:ext cx="10600690" cy="922020"/>
          </a:xfrm>
          <a:prstGeom prst="rect">
            <a:avLst/>
          </a:prstGeom>
          <a:noFill/>
        </p:spPr>
        <p:txBody>
          <a:bodyPr wrap="square" rtlCol="0">
            <a:spAutoFit/>
          </a:bodyPr>
          <a:p>
            <a:pPr>
              <a:lnSpc>
                <a:spcPct val="100000"/>
              </a:lnSpc>
              <a:spcBef>
                <a:spcPct val="0"/>
              </a:spcBef>
              <a:buFontTx/>
              <a:buNone/>
            </a:pPr>
            <a:r>
              <a:rPr lang="zh-CN" altLang="en-US">
                <a:solidFill>
                  <a:schemeClr val="bg1"/>
                </a:solidFill>
                <a:latin typeface="微软雅黑" panose="020B0503020204020204" charset="-122"/>
                <a:ea typeface="微软雅黑" panose="020B0503020204020204" charset="-122"/>
                <a:sym typeface="+mn-ea"/>
              </a:rPr>
              <a:t>由此得暴力破解的基础</a:t>
            </a:r>
            <a:endParaRPr lang="zh-CN" altLang="en-US">
              <a:solidFill>
                <a:schemeClr val="bg1"/>
              </a:solidFill>
              <a:latin typeface="微软雅黑" panose="020B0503020204020204" charset="-122"/>
              <a:ea typeface="微软雅黑" panose="020B0503020204020204" charset="-122"/>
              <a:sym typeface="+mn-ea"/>
            </a:endParaRPr>
          </a:p>
          <a:p>
            <a:pPr>
              <a:lnSpc>
                <a:spcPct val="100000"/>
              </a:lnSpc>
              <a:spcBef>
                <a:spcPct val="0"/>
              </a:spcBef>
              <a:buFontTx/>
              <a:buNone/>
            </a:pP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、应用程序或服务器未进行限制</a:t>
            </a:r>
            <a:endParaRPr lang="zh-CN" altLang="en-US">
              <a:solidFill>
                <a:schemeClr val="bg1"/>
              </a:solidFill>
              <a:latin typeface="微软雅黑" panose="020B0503020204020204" charset="-122"/>
              <a:ea typeface="微软雅黑" panose="020B0503020204020204" charset="-122"/>
              <a:sym typeface="+mn-ea"/>
            </a:endParaRPr>
          </a:p>
          <a:p>
            <a:pPr>
              <a:lnSpc>
                <a:spcPct val="100000"/>
              </a:lnSpc>
              <a:spcBef>
                <a:spcPct val="0"/>
              </a:spcBef>
              <a:buFontTx/>
              <a:buNone/>
            </a:pPr>
            <a:r>
              <a:rPr lang="en-US" altLang="zh-CN">
                <a:solidFill>
                  <a:schemeClr val="bg1"/>
                </a:solidFill>
                <a:latin typeface="微软雅黑" panose="020B0503020204020204" charset="-122"/>
                <a:ea typeface="微软雅黑" panose="020B0503020204020204" charset="-122"/>
                <a:sym typeface="+mn-ea"/>
              </a:rPr>
              <a:t>2</a:t>
            </a:r>
            <a:r>
              <a:rPr lang="zh-CN" altLang="en-US">
                <a:solidFill>
                  <a:schemeClr val="bg1"/>
                </a:solidFill>
                <a:latin typeface="微软雅黑" panose="020B0503020204020204" charset="-122"/>
                <a:ea typeface="微软雅黑" panose="020B0503020204020204" charset="-122"/>
                <a:sym typeface="+mn-ea"/>
              </a:rPr>
              <a:t>、具有内容涵盖全面的字典文件</a:t>
            </a:r>
            <a:endParaRPr lang="zh-CN" altLang="en-US">
              <a:solidFill>
                <a:schemeClr val="bg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02</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758565" y="3163570"/>
            <a:ext cx="4674870" cy="695325"/>
          </a:xfrm>
        </p:spPr>
        <p:txBody>
          <a:bodyPr/>
          <a:lstStyle/>
          <a:p>
            <a:pPr>
              <a:lnSpc>
                <a:spcPct val="100000"/>
              </a:lnSpc>
            </a:pPr>
            <a:r>
              <a:rPr lang="zh-CN" altLang="en-US" b="1">
                <a:latin typeface="微软雅黑" panose="020B0503020204020204" charset="-122"/>
                <a:ea typeface="微软雅黑" panose="020B0503020204020204" charset="-122"/>
                <a:sym typeface="+mn-ea"/>
              </a:rPr>
              <a:t>暴力破解的方式</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635" y="624205"/>
            <a:ext cx="10600690" cy="368300"/>
          </a:xfrm>
          <a:prstGeom prst="rect">
            <a:avLst/>
          </a:prstGeom>
          <a:noFill/>
        </p:spPr>
        <p:txBody>
          <a:bodyPr wrap="square" rtlCol="0">
            <a:spAutoFit/>
          </a:bodyPr>
          <a:p>
            <a:pPr>
              <a:lnSpc>
                <a:spcPct val="100000"/>
              </a:lnSpc>
              <a:spcBef>
                <a:spcPct val="0"/>
              </a:spcBef>
              <a:buFontTx/>
              <a:buNone/>
            </a:pPr>
            <a:r>
              <a:rPr lang="zh-CN" altLang="en-US" b="1">
                <a:solidFill>
                  <a:schemeClr val="bg1"/>
                </a:solidFill>
                <a:latin typeface="微软雅黑" panose="020B0503020204020204" charset="-122"/>
                <a:ea typeface="微软雅黑" panose="020B0503020204020204" charset="-122"/>
                <a:sym typeface="+mn-ea"/>
              </a:rPr>
              <a:t>暴力破解的方式</a:t>
            </a:r>
            <a:endParaRPr lang="zh-CN" altLang="en-US">
              <a:solidFill>
                <a:schemeClr val="bg1"/>
              </a:solidFill>
            </a:endParaRPr>
          </a:p>
        </p:txBody>
      </p:sp>
      <p:sp>
        <p:nvSpPr>
          <p:cNvPr id="4" name="文本框 3"/>
          <p:cNvSpPr txBox="1"/>
          <p:nvPr/>
        </p:nvSpPr>
        <p:spPr>
          <a:xfrm>
            <a:off x="796290" y="1401445"/>
            <a:ext cx="10600690" cy="1753235"/>
          </a:xfrm>
          <a:prstGeom prst="rect">
            <a:avLst/>
          </a:prstGeom>
          <a:noFill/>
        </p:spPr>
        <p:txBody>
          <a:bodyPr wrap="square" rtlCol="0">
            <a:spAutoFit/>
          </a:bodyPr>
          <a:p>
            <a:r>
              <a:rPr lang="zh-CN" altLang="en-US">
                <a:solidFill>
                  <a:schemeClr val="bg1"/>
                </a:solidFill>
              </a:rPr>
              <a:t>根据破解的验证内容是否处于服务状态将暴力破解分为以下两类：</a:t>
            </a:r>
            <a:endParaRPr lang="zh-CN" altLang="en-US">
              <a:solidFill>
                <a:schemeClr val="bg1"/>
              </a:solidFill>
            </a:endParaRPr>
          </a:p>
          <a:p>
            <a:endParaRPr lang="zh-CN" altLang="en-US">
              <a:solidFill>
                <a:schemeClr val="bg1"/>
              </a:solidFill>
            </a:endParaRPr>
          </a:p>
          <a:p>
            <a:r>
              <a:rPr lang="en-US" altLang="zh-CN">
                <a:solidFill>
                  <a:schemeClr val="bg1"/>
                </a:solidFill>
              </a:rPr>
              <a:t>1</a:t>
            </a:r>
            <a:r>
              <a:rPr lang="zh-CN" altLang="en-US">
                <a:solidFill>
                  <a:schemeClr val="bg1"/>
                </a:solidFill>
              </a:rPr>
              <a:t>、在线破解 </a:t>
            </a:r>
            <a:endParaRPr lang="zh-CN" altLang="en-US">
              <a:solidFill>
                <a:schemeClr val="bg1"/>
              </a:solidFill>
            </a:endParaRPr>
          </a:p>
          <a:p>
            <a:endParaRPr lang="zh-CN" altLang="en-US">
              <a:solidFill>
                <a:schemeClr val="bg1"/>
              </a:solidFill>
            </a:endParaRPr>
          </a:p>
          <a:p>
            <a:endParaRPr lang="zh-CN" altLang="en-US">
              <a:solidFill>
                <a:schemeClr val="bg1"/>
              </a:solidFill>
            </a:endParaRPr>
          </a:p>
          <a:p>
            <a:r>
              <a:rPr lang="en-US" altLang="zh-CN">
                <a:solidFill>
                  <a:schemeClr val="bg1"/>
                </a:solidFill>
              </a:rPr>
              <a:t>2</a:t>
            </a:r>
            <a:r>
              <a:rPr lang="zh-CN" altLang="en-US">
                <a:solidFill>
                  <a:schemeClr val="bg1"/>
                </a:solidFill>
              </a:rPr>
              <a:t>、离线破解</a:t>
            </a:r>
            <a:endParaRPr lang="zh-CN" altLang="en-US">
              <a:solidFill>
                <a:schemeClr val="bg1"/>
              </a:solidFill>
            </a:endParaRPr>
          </a:p>
        </p:txBody>
      </p:sp>
      <p:sp>
        <p:nvSpPr>
          <p:cNvPr id="2" name="文本框 1"/>
          <p:cNvSpPr txBox="1"/>
          <p:nvPr/>
        </p:nvSpPr>
        <p:spPr>
          <a:xfrm>
            <a:off x="796290" y="4460875"/>
            <a:ext cx="10600690" cy="645160"/>
          </a:xfrm>
          <a:prstGeom prst="rect">
            <a:avLst/>
          </a:prstGeom>
          <a:noFill/>
        </p:spPr>
        <p:txBody>
          <a:bodyPr wrap="square" rtlCol="0">
            <a:spAutoFit/>
          </a:bodyPr>
          <a:p>
            <a:r>
              <a:rPr lang="zh-CN" altLang="en-US">
                <a:solidFill>
                  <a:schemeClr val="bg1"/>
                </a:solidFill>
              </a:rPr>
              <a:t>无论是在线还是离线是否可以破解成功都取决于字典文件内容的强大。同时破解速度的瓶颈在于本地机器与服务器性能、带宽等因素。</a:t>
            </a:r>
            <a:endParaRPr lang="zh-CN" altLang="en-US">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03</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668395" y="3081655"/>
            <a:ext cx="4855210" cy="695325"/>
          </a:xfrm>
        </p:spPr>
        <p:txBody>
          <a:bodyPr/>
          <a:lstStyle/>
          <a:p>
            <a:pPr>
              <a:lnSpc>
                <a:spcPct val="100000"/>
              </a:lnSpc>
            </a:pPr>
            <a:r>
              <a:rPr lang="zh-CN" altLang="en-US" b="1">
                <a:latin typeface="微软雅黑" panose="020B0503020204020204" charset="-122"/>
                <a:ea typeface="微软雅黑" panose="020B0503020204020204" charset="-122"/>
                <a:sym typeface="+mn-ea"/>
              </a:rPr>
              <a:t>暴力破解代码分析</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000" y="738505"/>
            <a:ext cx="10600690" cy="368300"/>
          </a:xfrm>
          <a:prstGeom prst="rect">
            <a:avLst/>
          </a:prstGeom>
          <a:noFill/>
        </p:spPr>
        <p:txBody>
          <a:bodyPr wrap="square" rtlCol="0">
            <a:spAutoFit/>
          </a:bodyPr>
          <a:p>
            <a:pPr>
              <a:lnSpc>
                <a:spcPct val="100000"/>
              </a:lnSpc>
              <a:spcBef>
                <a:spcPct val="0"/>
              </a:spcBef>
              <a:buFontTx/>
              <a:buNone/>
            </a:pPr>
            <a:r>
              <a:rPr lang="zh-CN" altLang="en-US" b="1">
                <a:solidFill>
                  <a:schemeClr val="bg1"/>
                </a:solidFill>
                <a:latin typeface="微软雅黑" panose="020B0503020204020204" charset="-122"/>
                <a:ea typeface="微软雅黑" panose="020B0503020204020204" charset="-122"/>
                <a:sym typeface="+mn-ea"/>
              </a:rPr>
              <a:t>暴力破解代码分析</a:t>
            </a:r>
            <a:endParaRPr lang="zh-CN" altLang="en-US">
              <a:solidFill>
                <a:schemeClr val="bg1"/>
              </a:solidFill>
            </a:endParaRPr>
          </a:p>
        </p:txBody>
      </p:sp>
      <p:sp>
        <p:nvSpPr>
          <p:cNvPr id="4" name="文本框 3"/>
          <p:cNvSpPr txBox="1"/>
          <p:nvPr/>
        </p:nvSpPr>
        <p:spPr>
          <a:xfrm>
            <a:off x="796290" y="1401445"/>
            <a:ext cx="10600690" cy="368300"/>
          </a:xfrm>
          <a:prstGeom prst="rect">
            <a:avLst/>
          </a:prstGeom>
          <a:noFill/>
        </p:spPr>
        <p:txBody>
          <a:bodyPr wrap="square" rtlCol="0">
            <a:spAutoFit/>
          </a:bodyPr>
          <a:p>
            <a:r>
              <a:rPr lang="zh-CN">
                <a:solidFill>
                  <a:schemeClr val="bg1"/>
                </a:solidFill>
              </a:rPr>
              <a:t>以下我们将给出一个验证页面，用于验证用户输入的内容。实际情景会与数据库进行交互验证。</a:t>
            </a:r>
            <a:r>
              <a:rPr lang="zh-CN">
                <a:solidFill>
                  <a:schemeClr val="bg1"/>
                </a:solidFill>
              </a:rPr>
              <a:t>  </a:t>
            </a:r>
            <a:endParaRPr lang="zh-CN" altLang="en-US">
              <a:solidFill>
                <a:schemeClr val="bg1"/>
              </a:solidFill>
            </a:endParaRPr>
          </a:p>
        </p:txBody>
      </p:sp>
      <p:pic>
        <p:nvPicPr>
          <p:cNvPr id="5" name="图片 4"/>
          <p:cNvPicPr>
            <a:picLocks noChangeAspect="1"/>
          </p:cNvPicPr>
          <p:nvPr/>
        </p:nvPicPr>
        <p:blipFill>
          <a:blip r:embed="rId1"/>
          <a:stretch>
            <a:fillRect/>
          </a:stretch>
        </p:blipFill>
        <p:spPr>
          <a:xfrm>
            <a:off x="2562225" y="1769745"/>
            <a:ext cx="7000240" cy="497522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04</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540760" y="3081655"/>
            <a:ext cx="5110480" cy="695325"/>
          </a:xfrm>
        </p:spPr>
        <p:txBody>
          <a:bodyPr/>
          <a:lstStyle/>
          <a:p>
            <a:pPr>
              <a:lnSpc>
                <a:spcPct val="100000"/>
              </a:lnSpc>
            </a:pPr>
            <a:r>
              <a:rPr lang="zh-CN" altLang="en-US" b="1">
                <a:latin typeface="微软雅黑" panose="020B0503020204020204" charset="-122"/>
                <a:ea typeface="微软雅黑" panose="020B0503020204020204" charset="-122"/>
                <a:sym typeface="+mn-ea"/>
              </a:rPr>
              <a:t>暴力破解演示</a:t>
            </a:r>
            <a:r>
              <a:rPr lang="en-US" altLang="zh-CN" b="1">
                <a:latin typeface="微软雅黑" panose="020B0503020204020204" charset="-122"/>
                <a:ea typeface="微软雅黑" panose="020B0503020204020204" charset="-122"/>
                <a:sym typeface="+mn-ea"/>
              </a:rPr>
              <a:t>-Burpsuite</a:t>
            </a:r>
            <a:endParaRPr lang="zh-CN"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basetag"/>
  <p:tag name="KSO_WM_TEMPLATE_INDEX" val="20163617"/>
</p:tagLst>
</file>

<file path=ppt/tags/tag10.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1.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2.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3.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4.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6.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3617"/>
  <p:tag name="KSO_WM_TAG_VERSION" val="1.0"/>
  <p:tag name="KSO_WM_SLIDE_ID" val="basetag20163617_35"/>
  <p:tag name="KSO_WM_SLIDE_INDEX" val="35"/>
  <p:tag name="KSO_WM_SLIDE_ITEM_CNT" val="0"/>
  <p:tag name="KSO_WM_SLIDE_TYPE" val="endPage"/>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3617"/>
</p:tagLst>
</file>

<file path=ppt/tags/tag3.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4.xml><?xml version="1.0" encoding="utf-8"?>
<p:tagLst xmlns:p="http://schemas.openxmlformats.org/presentationml/2006/main">
  <p:tag name="KSO_WM_TAG_VERSION" val="1.0"/>
  <p:tag name="KSO_WM_TEMPLATE_CATEGORY" val="basetag"/>
  <p:tag name="KSO_WM_TEMPLATE_INDEX" val="20163617"/>
</p:tagLst>
</file>

<file path=ppt/tags/tag5.xml><?xml version="1.0" encoding="utf-8"?>
<p:tagLst xmlns:p="http://schemas.openxmlformats.org/presentationml/2006/main">
  <p:tag name="KSO_WM_TAG_VERSION" val="1.0"/>
  <p:tag name="KSO_WM_TEMPLATE_CATEGORY" val="basetag"/>
  <p:tag name="KSO_WM_TEMPLATE_INDEX" val="20163617"/>
</p:tagLst>
</file>

<file path=ppt/tags/tag6.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7.xml><?xml version="1.0" encoding="utf-8"?>
<p:tagLst xmlns:p="http://schemas.openxmlformats.org/presentationml/2006/main">
  <p:tag name="KSO_WM_TEMPLATE_CATEGORY" val="basetag"/>
  <p:tag name="KSO_WM_TEMPLATE_INDEX" val="20163617"/>
  <p:tag name="KSO_WM_TAG_VERSION" val="1.0"/>
  <p:tag name="KSO_WM_SLIDE_ID" val="basetag20163617_1"/>
  <p:tag name="KSO_WM_SLIDE_INDEX" val="1"/>
  <p:tag name="KSO_WM_SLIDE_ITEM_CNT" val="0"/>
  <p:tag name="KSO_WM_SLIDE_TYPE" val="title"/>
  <p:tag name="KSO_WM_TEMPLATE_THUMBS_INDEX" val="1、5、6、7、8、11、13、14、17、20、25、35"/>
  <p:tag name="KSO_WM_BEAUTIFY_FLAG" val="#wm#"/>
  <p:tag name="KSO_WM_SLIDE_MODEL_TYPE" val="cover"/>
</p:tagLst>
</file>

<file path=ppt/tags/tag8.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9.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Words>
  <Application>WPS 演示</Application>
  <PresentationFormat>宽屏</PresentationFormat>
  <Paragraphs>77</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12</vt:i4>
      </vt:variant>
    </vt:vector>
  </HeadingPairs>
  <TitlesOfParts>
    <vt:vector size="26" baseType="lpstr">
      <vt:lpstr>Arial</vt:lpstr>
      <vt:lpstr>宋体</vt:lpstr>
      <vt:lpstr>Wingdings</vt:lpstr>
      <vt:lpstr>黑体</vt:lpstr>
      <vt:lpstr>Calibri Light</vt:lpstr>
      <vt:lpstr>Adobe Gothic Std B</vt:lpstr>
      <vt:lpstr>微软雅黑</vt:lpstr>
      <vt:lpstr>Impact</vt:lpstr>
      <vt:lpstr>Consolas</vt:lpstr>
      <vt:lpstr>Yu Gothic UI Semibold</vt:lpstr>
      <vt:lpstr>Arial Unicode MS</vt:lpstr>
      <vt:lpstr>Calibri</vt:lpstr>
      <vt:lpstr>1_Office 主题</vt:lpstr>
      <vt:lpstr>2_Office 主题</vt:lpstr>
      <vt:lpstr>Web攻防 训练营</vt:lpstr>
      <vt:lpstr>PowerPoint 演示文稿</vt:lpstr>
      <vt:lpstr>命令执行漏洞原理</vt:lpstr>
      <vt:lpstr>PowerPoint 演示文稿</vt:lpstr>
      <vt:lpstr>PHP下命令执行函数</vt:lpstr>
      <vt:lpstr>PowerPoint 演示文稿</vt:lpstr>
      <vt:lpstr>命令执行漏洞代码分析</vt:lpstr>
      <vt:lpstr>PowerPoint 演示文稿</vt:lpstr>
      <vt:lpstr>命令执行漏洞案例演示</vt:lpstr>
      <vt:lpstr>PowerPoint 演示文稿</vt:lpstr>
      <vt:lpstr>PowerPoint 演示文稿</vt:lpstr>
      <vt:lpstr>再见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1414395541</cp:lastModifiedBy>
  <cp:revision>131</cp:revision>
  <dcterms:created xsi:type="dcterms:W3CDTF">2018-08-20T13:57:00Z</dcterms:created>
  <dcterms:modified xsi:type="dcterms:W3CDTF">2019-01-01T13:06:40Z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