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2" r:id="rId7"/>
    <p:sldId id="263" r:id="rId8"/>
    <p:sldId id="264" r:id="rId9"/>
    <p:sldId id="265" r:id="rId10"/>
    <p:sldId id="266" r:id="rId11"/>
    <p:sldId id="267" r:id="rId12"/>
    <p:sldId id="268" r:id="rId13"/>
    <p:sldId id="274"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smtClean="0">
                <a:solidFill>
                  <a:srgbClr val="00B683"/>
                </a:solidFill>
                <a:latin typeface="微软雅黑" panose="020B0503020204020204" charset="-122"/>
                <a:ea typeface="微软雅黑" panose="020B0503020204020204" charset="-122"/>
              </a:rPr>
              <a:t>Web</a:t>
            </a:r>
            <a:r>
              <a:rPr lang="zh-CN" altLang="en-US" b="1" smtClean="0">
                <a:solidFill>
                  <a:srgbClr val="00B683"/>
                </a:solidFill>
                <a:latin typeface="微软雅黑" panose="020B0503020204020204" charset="-122"/>
                <a:ea typeface="微软雅黑" panose="020B0503020204020204" charset="-122"/>
              </a:rPr>
              <a:t>攻防 训练营</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zh-CN" altLang="en-US" smtClean="0">
                <a:latin typeface="微软雅黑" panose="020B0503020204020204" charset="-122"/>
                <a:ea typeface="微软雅黑" panose="020B0503020204020204" charset="-122"/>
              </a:rPr>
              <a:t>没有过滤的</a:t>
            </a:r>
            <a:r>
              <a:rPr lang="en-US" altLang="zh-CN" smtClean="0">
                <a:latin typeface="微软雅黑" panose="020B0503020204020204" charset="-122"/>
                <a:ea typeface="微软雅黑" panose="020B0503020204020204" charset="-122"/>
              </a:rPr>
              <a:t>XSS</a:t>
            </a:r>
            <a:endParaRPr lang="en-US" altLang="zh-CN"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46760"/>
            <a:ext cx="10600690" cy="368300"/>
          </a:xfrm>
          <a:prstGeom prst="rect">
            <a:avLst/>
          </a:prstGeom>
          <a:noFill/>
        </p:spPr>
        <p:txBody>
          <a:bodyPr wrap="square" rtlCol="0">
            <a:spAutoFit/>
          </a:bodyPr>
          <a:p>
            <a:r>
              <a:rPr lang="zh-CN" altLang="en-US" b="1">
                <a:solidFill>
                  <a:schemeClr val="bg1"/>
                </a:solidFill>
                <a:latin typeface="微软雅黑" panose="020B0503020204020204" charset="-122"/>
                <a:ea typeface="微软雅黑" panose="020B0503020204020204" charset="-122"/>
                <a:sym typeface="+mn-ea"/>
              </a:rPr>
              <a:t>闭合文本标签利用</a:t>
            </a:r>
            <a:r>
              <a:rPr lang="en-US" altLang="zh-CN" b="1">
                <a:solidFill>
                  <a:schemeClr val="bg1"/>
                </a:solidFill>
                <a:latin typeface="微软雅黑" panose="020B0503020204020204" charset="-122"/>
                <a:ea typeface="微软雅黑" panose="020B0503020204020204" charset="-122"/>
                <a:sym typeface="+mn-ea"/>
              </a:rPr>
              <a:t>XSS</a:t>
            </a:r>
            <a:endParaRPr lang="zh-CN" altLang="en-US">
              <a:solidFill>
                <a:schemeClr val="bg1"/>
              </a:solidFill>
              <a:latin typeface="Consolas" panose="020B0609020204030204" charset="0"/>
              <a:cs typeface="Consolas" panose="020B0609020204030204" charset="0"/>
            </a:endParaRPr>
          </a:p>
        </p:txBody>
      </p:sp>
      <p:sp>
        <p:nvSpPr>
          <p:cNvPr id="2" name="文本框 1"/>
          <p:cNvSpPr txBox="1"/>
          <p:nvPr/>
        </p:nvSpPr>
        <p:spPr>
          <a:xfrm>
            <a:off x="762000" y="1618615"/>
            <a:ext cx="10600690" cy="368300"/>
          </a:xfrm>
          <a:prstGeom prst="rect">
            <a:avLst/>
          </a:prstGeom>
          <a:noFill/>
        </p:spPr>
        <p:txBody>
          <a:bodyPr wrap="square" rtlCol="0">
            <a:spAutoFit/>
          </a:bodyPr>
          <a:p>
            <a:r>
              <a:rPr lang="en-US">
                <a:solidFill>
                  <a:schemeClr val="bg1"/>
                </a:solidFill>
              </a:rPr>
              <a:t>1</a:t>
            </a:r>
            <a:r>
              <a:rPr lang="zh-CN" altLang="en-US">
                <a:solidFill>
                  <a:schemeClr val="bg1"/>
                </a:solidFill>
              </a:rPr>
              <a:t>、简单</a:t>
            </a:r>
            <a:r>
              <a:rPr lang="en-US" altLang="zh-CN">
                <a:solidFill>
                  <a:schemeClr val="bg1"/>
                </a:solidFill>
              </a:rPr>
              <a:t>Payload: </a:t>
            </a:r>
            <a:r>
              <a:rPr lang="en-US" altLang="zh-CN">
                <a:solidFill>
                  <a:schemeClr val="bg1"/>
                </a:solidFill>
              </a:rPr>
              <a:t>&lt;script&gt;alert(document.domain);&lt;/script&gt;   </a:t>
            </a:r>
            <a:endParaRPr lang="en-US" altLang="zh-CN">
              <a:solidFill>
                <a:schemeClr val="bg1"/>
              </a:solidFill>
            </a:endParaRPr>
          </a:p>
        </p:txBody>
      </p:sp>
      <p:sp>
        <p:nvSpPr>
          <p:cNvPr id="4" name="文本框 3"/>
          <p:cNvSpPr txBox="1"/>
          <p:nvPr/>
        </p:nvSpPr>
        <p:spPr>
          <a:xfrm>
            <a:off x="795655" y="2520950"/>
            <a:ext cx="10600690" cy="368300"/>
          </a:xfrm>
          <a:prstGeom prst="rect">
            <a:avLst/>
          </a:prstGeom>
          <a:noFill/>
        </p:spPr>
        <p:txBody>
          <a:bodyPr wrap="square" rtlCol="0">
            <a:spAutoFit/>
          </a:bodyPr>
          <a:p>
            <a:r>
              <a:rPr lang="en-US" altLang="zh-CN">
                <a:solidFill>
                  <a:schemeClr val="bg1"/>
                </a:solidFill>
              </a:rPr>
              <a:t>2</a:t>
            </a:r>
            <a:r>
              <a:rPr lang="zh-CN" altLang="en-US">
                <a:solidFill>
                  <a:schemeClr val="bg1"/>
                </a:solidFill>
              </a:rPr>
              <a:t>、闭合标签</a:t>
            </a:r>
            <a:r>
              <a:rPr lang="en-US" altLang="zh-CN">
                <a:solidFill>
                  <a:schemeClr val="bg1"/>
                </a:solidFill>
              </a:rPr>
              <a:t>Payload: “&lt;/b&gt;&lt;script&gt;alert(document.domain);&lt;/script&gt;   </a:t>
            </a:r>
            <a:endParaRPr lang="en-US" altLang="zh-CN">
              <a:solidFill>
                <a:schemeClr val="bg1"/>
              </a:solidFill>
            </a:endParaRPr>
          </a:p>
        </p:txBody>
      </p:sp>
      <p:pic>
        <p:nvPicPr>
          <p:cNvPr id="5" name="图片 4"/>
          <p:cNvPicPr>
            <a:picLocks noChangeAspect="1"/>
          </p:cNvPicPr>
          <p:nvPr/>
        </p:nvPicPr>
        <p:blipFill>
          <a:blip r:embed="rId1"/>
          <a:stretch>
            <a:fillRect/>
          </a:stretch>
        </p:blipFill>
        <p:spPr>
          <a:xfrm>
            <a:off x="3605530" y="3007995"/>
            <a:ext cx="4980305" cy="326199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031240" y="2916555"/>
            <a:ext cx="4857115" cy="1489075"/>
            <a:chOff x="4298950" y="2274888"/>
            <a:chExt cx="4857115" cy="1489075"/>
          </a:xfrm>
        </p:grpSpPr>
        <p:grpSp>
          <p:nvGrpSpPr>
            <p:cNvPr id="7183" name="组合 29"/>
            <p:cNvGrpSpPr/>
            <p:nvPr/>
          </p:nvGrpSpPr>
          <p:grpSpPr bwMode="auto">
            <a:xfrm>
              <a:off x="4313238" y="2274888"/>
              <a:ext cx="3313112" cy="549275"/>
              <a:chOff x="3702051" y="2081213"/>
              <a:chExt cx="33131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实验环境介绍</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42729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html</a:t>
              </a:r>
              <a:r>
                <a:rPr lang="zh-CN" altLang="en-US" sz="2800" b="1">
                  <a:solidFill>
                    <a:schemeClr val="bg1"/>
                  </a:solidFill>
                  <a:latin typeface="微软雅黑" panose="020B0503020204020204" charset="-122"/>
                  <a:ea typeface="微软雅黑" panose="020B0503020204020204" charset="-122"/>
                </a:rPr>
                <a:t>中文本标签 </a:t>
              </a:r>
              <a:r>
                <a:rPr lang="en-US" altLang="zh-CN" sz="2800" b="1">
                  <a:solidFill>
                    <a:schemeClr val="bg1"/>
                  </a:solidFill>
                  <a:latin typeface="微软雅黑" panose="020B0503020204020204" charset="-122"/>
                  <a:ea typeface="微软雅黑" panose="020B0503020204020204" charset="-122"/>
                </a:rPr>
                <a:t>b</a:t>
              </a:r>
              <a:r>
                <a:rPr lang="zh-CN" altLang="en-US" sz="2800" b="1">
                  <a:solidFill>
                    <a:schemeClr val="bg1"/>
                  </a:solidFill>
                  <a:latin typeface="微软雅黑" panose="020B0503020204020204" charset="-122"/>
                  <a:ea typeface="微软雅黑" panose="020B0503020204020204" charset="-122"/>
                </a:rPr>
                <a:t>介绍</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755448" y="2916238"/>
            <a:ext cx="4715510" cy="1458912"/>
            <a:chOff x="4298950" y="4113213"/>
            <a:chExt cx="4715511" cy="1458912"/>
          </a:xfrm>
        </p:grpSpPr>
        <p:sp>
          <p:nvSpPr>
            <p:cNvPr id="7179" name="文本框 8"/>
            <p:cNvSpPr txBox="1">
              <a:spLocks noChangeArrowheads="1"/>
            </p:cNvSpPr>
            <p:nvPr/>
          </p:nvSpPr>
          <p:spPr bwMode="auto">
            <a:xfrm>
              <a:off x="4883150" y="4113213"/>
              <a:ext cx="270891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a:t>
              </a:r>
              <a:r>
                <a:rPr lang="zh-CN" altLang="en-US" sz="2800" b="1">
                  <a:solidFill>
                    <a:schemeClr val="bg1"/>
                  </a:solidFill>
                  <a:latin typeface="微软雅黑" panose="020B0503020204020204" charset="-122"/>
                  <a:ea typeface="微软雅黑" panose="020B0503020204020204" charset="-122"/>
                </a:rPr>
                <a:t>探测</a:t>
              </a:r>
              <a:r>
                <a:rPr lang="en-US" altLang="zh-CN" sz="2800" b="1">
                  <a:solidFill>
                    <a:schemeClr val="bg1"/>
                  </a:solidFill>
                  <a:latin typeface="微软雅黑" panose="020B0503020204020204" charset="-122"/>
                  <a:ea typeface="微软雅黑" panose="020B0503020204020204" charset="-122"/>
                </a:rPr>
                <a:t>XSS</a:t>
              </a:r>
              <a:r>
                <a:rPr lang="zh-CN" altLang="en-US" sz="2800" b="1">
                  <a:solidFill>
                    <a:schemeClr val="bg1"/>
                  </a:solidFill>
                  <a:latin typeface="微软雅黑" panose="020B0503020204020204" charset="-122"/>
                  <a:ea typeface="微软雅黑" panose="020B0503020204020204" charset="-122"/>
                </a:rPr>
                <a:t>过程</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413131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a:t>
              </a:r>
              <a:r>
                <a:rPr lang="zh-CN" altLang="en-US" sz="2800" b="1">
                  <a:solidFill>
                    <a:schemeClr val="bg1"/>
                  </a:solidFill>
                  <a:latin typeface="微软雅黑" panose="020B0503020204020204" charset="-122"/>
                  <a:ea typeface="微软雅黑" panose="020B0503020204020204" charset="-122"/>
                </a:rPr>
                <a:t>闭合文本标签利用</a:t>
              </a:r>
              <a:r>
                <a:rPr lang="en-US" altLang="zh-CN" sz="2800" b="1">
                  <a:solidFill>
                    <a:schemeClr val="bg1"/>
                  </a:solidFill>
                  <a:latin typeface="微软雅黑" panose="020B0503020204020204" charset="-122"/>
                  <a:ea typeface="微软雅黑" panose="020B0503020204020204" charset="-122"/>
                </a:rPr>
                <a:t>XSS</a:t>
              </a:r>
              <a:endParaRPr lang="en-US" altLang="zh-CN"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5462463" y="1202601"/>
              <a:ext cx="1198659"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总结</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再见</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a:t>
            </a:r>
            <a:r>
              <a:rPr lang="en-US" altLang="zh-CN" smtClean="0">
                <a:latin typeface="微软雅黑" panose="020B0503020204020204" charset="-122"/>
                <a:ea typeface="微软雅黑" panose="020B0503020204020204" charset="-122"/>
              </a:rPr>
              <a:t>Web</a:t>
            </a:r>
            <a:r>
              <a:rPr lang="zh-CN" altLang="en-US" smtClean="0">
                <a:latin typeface="微软雅黑" panose="020B0503020204020204" charset="-122"/>
                <a:ea typeface="微软雅黑" panose="020B0503020204020204" charset="-122"/>
              </a:rPr>
              <a:t>安全 训练营课程</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031240" y="2916555"/>
            <a:ext cx="4857115" cy="1489075"/>
            <a:chOff x="4298950" y="2274888"/>
            <a:chExt cx="4857115" cy="1489075"/>
          </a:xfrm>
        </p:grpSpPr>
        <p:grpSp>
          <p:nvGrpSpPr>
            <p:cNvPr id="7183" name="组合 29"/>
            <p:cNvGrpSpPr/>
            <p:nvPr/>
          </p:nvGrpSpPr>
          <p:grpSpPr bwMode="auto">
            <a:xfrm>
              <a:off x="4313238" y="2274888"/>
              <a:ext cx="3313112" cy="549275"/>
              <a:chOff x="3702051" y="2081213"/>
              <a:chExt cx="3313112"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743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zh-CN" altLang="en-US" sz="2800" b="1">
                    <a:solidFill>
                      <a:schemeClr val="bg1"/>
                    </a:solidFill>
                    <a:latin typeface="微软雅黑" panose="020B0503020204020204" charset="-122"/>
                    <a:ea typeface="微软雅黑" panose="020B0503020204020204" charset="-122"/>
                  </a:rPr>
                  <a:t>实验环境介绍</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42729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html</a:t>
              </a:r>
              <a:r>
                <a:rPr lang="zh-CN" altLang="en-US" sz="2800" b="1">
                  <a:solidFill>
                    <a:schemeClr val="bg1"/>
                  </a:solidFill>
                  <a:latin typeface="微软雅黑" panose="020B0503020204020204" charset="-122"/>
                  <a:ea typeface="微软雅黑" panose="020B0503020204020204" charset="-122"/>
                </a:rPr>
                <a:t>中文本标签 </a:t>
              </a:r>
              <a:r>
                <a:rPr lang="en-US" altLang="zh-CN" sz="2800" b="1">
                  <a:solidFill>
                    <a:schemeClr val="bg1"/>
                  </a:solidFill>
                  <a:latin typeface="微软雅黑" panose="020B0503020204020204" charset="-122"/>
                  <a:ea typeface="微软雅黑" panose="020B0503020204020204" charset="-122"/>
                </a:rPr>
                <a:t>b</a:t>
              </a:r>
              <a:r>
                <a:rPr lang="zh-CN" altLang="en-US" sz="2800" b="1">
                  <a:solidFill>
                    <a:schemeClr val="bg1"/>
                  </a:solidFill>
                  <a:latin typeface="微软雅黑" panose="020B0503020204020204" charset="-122"/>
                  <a:ea typeface="微软雅黑" panose="020B0503020204020204" charset="-122"/>
                </a:rPr>
                <a:t>介绍</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755448" y="2916238"/>
            <a:ext cx="4715510" cy="1458912"/>
            <a:chOff x="4298950" y="4113213"/>
            <a:chExt cx="4715511" cy="1458912"/>
          </a:xfrm>
        </p:grpSpPr>
        <p:sp>
          <p:nvSpPr>
            <p:cNvPr id="7179" name="文本框 8"/>
            <p:cNvSpPr txBox="1">
              <a:spLocks noChangeArrowheads="1"/>
            </p:cNvSpPr>
            <p:nvPr/>
          </p:nvSpPr>
          <p:spPr bwMode="auto">
            <a:xfrm>
              <a:off x="4883150" y="4113213"/>
              <a:ext cx="270891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a:t>
              </a:r>
              <a:r>
                <a:rPr lang="zh-CN" altLang="en-US" sz="2800" b="1">
                  <a:solidFill>
                    <a:schemeClr val="bg1"/>
                  </a:solidFill>
                  <a:latin typeface="微软雅黑" panose="020B0503020204020204" charset="-122"/>
                  <a:ea typeface="微软雅黑" panose="020B0503020204020204" charset="-122"/>
                </a:rPr>
                <a:t>探测</a:t>
              </a:r>
              <a:r>
                <a:rPr lang="en-US" altLang="zh-CN" sz="2800" b="1">
                  <a:solidFill>
                    <a:schemeClr val="bg1"/>
                  </a:solidFill>
                  <a:latin typeface="微软雅黑" panose="020B0503020204020204" charset="-122"/>
                  <a:ea typeface="微软雅黑" panose="020B0503020204020204" charset="-122"/>
                </a:rPr>
                <a:t>XSS</a:t>
              </a:r>
              <a:r>
                <a:rPr lang="zh-CN" altLang="en-US" sz="2800" b="1">
                  <a:solidFill>
                    <a:schemeClr val="bg1"/>
                  </a:solidFill>
                  <a:latin typeface="微软雅黑" panose="020B0503020204020204" charset="-122"/>
                  <a:ea typeface="微软雅黑" panose="020B0503020204020204" charset="-122"/>
                </a:rPr>
                <a:t>过程</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413131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a:t>
              </a:r>
              <a:r>
                <a:rPr lang="zh-CN" altLang="en-US" sz="2800" b="1">
                  <a:solidFill>
                    <a:schemeClr val="bg1"/>
                  </a:solidFill>
                  <a:latin typeface="微软雅黑" panose="020B0503020204020204" charset="-122"/>
                  <a:ea typeface="微软雅黑" panose="020B0503020204020204" charset="-122"/>
                </a:rPr>
                <a:t>闭合文本标签利用</a:t>
              </a:r>
              <a:r>
                <a:rPr lang="en-US" altLang="zh-CN" sz="2800" b="1">
                  <a:solidFill>
                    <a:schemeClr val="bg1"/>
                  </a:solidFill>
                  <a:latin typeface="微软雅黑" panose="020B0503020204020204" charset="-122"/>
                  <a:ea typeface="微软雅黑" panose="020B0503020204020204" charset="-122"/>
                </a:rPr>
                <a:t>XSS</a:t>
              </a:r>
              <a:endParaRPr lang="en-US" altLang="zh-CN"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327400" y="3163570"/>
            <a:ext cx="553720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实验环境介绍</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实验环境介绍</a:t>
            </a:r>
            <a:endParaRPr lang="zh-CN" altLang="en-US">
              <a:solidFill>
                <a:schemeClr val="bg1"/>
              </a:solidFill>
            </a:endParaRPr>
          </a:p>
        </p:txBody>
      </p:sp>
      <p:sp>
        <p:nvSpPr>
          <p:cNvPr id="4" name="文本框 3"/>
          <p:cNvSpPr txBox="1"/>
          <p:nvPr/>
        </p:nvSpPr>
        <p:spPr>
          <a:xfrm>
            <a:off x="762000" y="1403985"/>
            <a:ext cx="10600690" cy="368300"/>
          </a:xfrm>
          <a:prstGeom prst="rect">
            <a:avLst/>
          </a:prstGeom>
          <a:noFill/>
        </p:spPr>
        <p:txBody>
          <a:bodyPr wrap="square" rtlCol="0">
            <a:spAutoFit/>
          </a:bodyPr>
          <a:p>
            <a:r>
              <a:rPr>
                <a:solidFill>
                  <a:schemeClr val="bg1"/>
                </a:solidFill>
              </a:rPr>
              <a:t>https://xss-quiz.int21h.jp/</a:t>
            </a:r>
            <a:endParaRPr>
              <a:solidFill>
                <a:schemeClr val="bg1"/>
              </a:solidFill>
            </a:endParaRPr>
          </a:p>
        </p:txBody>
      </p:sp>
      <p:sp>
        <p:nvSpPr>
          <p:cNvPr id="5" name="文本框 4"/>
          <p:cNvSpPr txBox="1"/>
          <p:nvPr/>
        </p:nvSpPr>
        <p:spPr>
          <a:xfrm>
            <a:off x="762000" y="1984375"/>
            <a:ext cx="10600690" cy="368300"/>
          </a:xfrm>
          <a:prstGeom prst="rect">
            <a:avLst/>
          </a:prstGeom>
          <a:noFill/>
        </p:spPr>
        <p:txBody>
          <a:bodyPr wrap="square" rtlCol="0">
            <a:spAutoFit/>
          </a:bodyPr>
          <a:p>
            <a:r>
              <a:rPr lang="zh-CN" altLang="en-US">
                <a:solidFill>
                  <a:schemeClr val="bg1"/>
                </a:solidFill>
              </a:rPr>
              <a:t>一个日本安全研究员制作的</a:t>
            </a:r>
            <a:r>
              <a:rPr lang="en-US" altLang="zh-CN">
                <a:solidFill>
                  <a:schemeClr val="bg1"/>
                </a:solidFill>
              </a:rPr>
              <a:t>XSS</a:t>
            </a:r>
            <a:r>
              <a:rPr lang="zh-CN" altLang="en-US">
                <a:solidFill>
                  <a:schemeClr val="bg1"/>
                </a:solidFill>
              </a:rPr>
              <a:t>练习靶场。</a:t>
            </a:r>
            <a:endParaRPr lang="zh-CN" altLang="en-US">
              <a:solidFill>
                <a:schemeClr val="bg1"/>
              </a:solidFill>
            </a:endParaRPr>
          </a:p>
        </p:txBody>
      </p:sp>
      <p:pic>
        <p:nvPicPr>
          <p:cNvPr id="2" name="图片 1"/>
          <p:cNvPicPr>
            <a:picLocks noChangeAspect="1"/>
          </p:cNvPicPr>
          <p:nvPr/>
        </p:nvPicPr>
        <p:blipFill>
          <a:blip r:embed="rId1"/>
          <a:stretch>
            <a:fillRect/>
          </a:stretch>
        </p:blipFill>
        <p:spPr>
          <a:xfrm>
            <a:off x="3204210" y="2469515"/>
            <a:ext cx="5783580" cy="401828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949700" y="3081655"/>
            <a:ext cx="429260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html</a:t>
            </a:r>
            <a:r>
              <a:rPr lang="zh-CN" altLang="en-US" b="1">
                <a:latin typeface="微软雅黑" panose="020B0503020204020204" charset="-122"/>
                <a:ea typeface="微软雅黑" panose="020B0503020204020204" charset="-122"/>
                <a:sym typeface="+mn-ea"/>
              </a:rPr>
              <a:t>中文本标签介绍</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635" y="624205"/>
            <a:ext cx="10600690" cy="36830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sym typeface="+mn-ea"/>
              </a:rPr>
              <a:t>html</a:t>
            </a:r>
            <a:r>
              <a:rPr lang="zh-CN" altLang="en-US" b="1">
                <a:solidFill>
                  <a:schemeClr val="bg1"/>
                </a:solidFill>
                <a:latin typeface="微软雅黑" panose="020B0503020204020204" charset="-122"/>
                <a:ea typeface="微软雅黑" panose="020B0503020204020204" charset="-122"/>
                <a:sym typeface="+mn-ea"/>
              </a:rPr>
              <a:t>中文本标签 </a:t>
            </a:r>
            <a:r>
              <a:rPr lang="en-US" altLang="zh-CN" b="1">
                <a:solidFill>
                  <a:schemeClr val="bg1"/>
                </a:solidFill>
                <a:latin typeface="微软雅黑" panose="020B0503020204020204" charset="-122"/>
                <a:ea typeface="微软雅黑" panose="020B0503020204020204" charset="-122"/>
                <a:sym typeface="+mn-ea"/>
              </a:rPr>
              <a:t>b</a:t>
            </a:r>
            <a:r>
              <a:rPr lang="zh-CN" altLang="en-US" b="1">
                <a:solidFill>
                  <a:schemeClr val="bg1"/>
                </a:solidFill>
                <a:latin typeface="微软雅黑" panose="020B0503020204020204" charset="-122"/>
                <a:ea typeface="微软雅黑" panose="020B0503020204020204" charset="-122"/>
                <a:sym typeface="+mn-ea"/>
              </a:rPr>
              <a:t>介绍</a:t>
            </a:r>
            <a:endParaRPr lang="zh-CN" altLang="en-US">
              <a:solidFill>
                <a:schemeClr val="bg1"/>
              </a:solidFill>
            </a:endParaRPr>
          </a:p>
        </p:txBody>
      </p:sp>
      <p:sp>
        <p:nvSpPr>
          <p:cNvPr id="4" name="文本框 3"/>
          <p:cNvSpPr txBox="1"/>
          <p:nvPr/>
        </p:nvSpPr>
        <p:spPr>
          <a:xfrm>
            <a:off x="762635" y="1703705"/>
            <a:ext cx="10600690" cy="368300"/>
          </a:xfrm>
          <a:prstGeom prst="rect">
            <a:avLst/>
          </a:prstGeom>
          <a:noFill/>
        </p:spPr>
        <p:txBody>
          <a:bodyPr wrap="square" rtlCol="0">
            <a:spAutoFit/>
          </a:bodyPr>
          <a:p>
            <a:r>
              <a:rPr>
                <a:solidFill>
                  <a:schemeClr val="bg1"/>
                </a:solidFill>
              </a:rPr>
              <a:t>&lt;b&gt; 标签规定粗体文本。</a:t>
            </a:r>
            <a:endParaRPr>
              <a:solidFill>
                <a:schemeClr val="bg1"/>
              </a:solidFill>
            </a:endParaRPr>
          </a:p>
        </p:txBody>
      </p:sp>
      <p:sp>
        <p:nvSpPr>
          <p:cNvPr id="9" name="文本框 8"/>
          <p:cNvSpPr txBox="1"/>
          <p:nvPr/>
        </p:nvSpPr>
        <p:spPr>
          <a:xfrm>
            <a:off x="5300345" y="5208270"/>
            <a:ext cx="1524000" cy="275590"/>
          </a:xfrm>
          <a:prstGeom prst="rect">
            <a:avLst/>
          </a:prstGeom>
          <a:noFill/>
        </p:spPr>
        <p:txBody>
          <a:bodyPr wrap="square" rtlCol="0">
            <a:spAutoFit/>
          </a:bodyPr>
          <a:p>
            <a:r>
              <a:rPr lang="zh-CN" altLang="en-US" sz="1200"/>
              <a:t>返回</a:t>
            </a:r>
            <a:r>
              <a:rPr lang="en-US" altLang="zh-CN" sz="1200"/>
              <a:t>Whois</a:t>
            </a:r>
            <a:r>
              <a:rPr lang="zh-CN" altLang="en-US" sz="1200"/>
              <a:t>信息</a:t>
            </a:r>
            <a:endParaRPr lang="zh-CN" altLang="en-US" sz="1200"/>
          </a:p>
        </p:txBody>
      </p:sp>
      <p:pic>
        <p:nvPicPr>
          <p:cNvPr id="2" name="图片 1"/>
          <p:cNvPicPr>
            <a:picLocks noChangeAspect="1"/>
          </p:cNvPicPr>
          <p:nvPr/>
        </p:nvPicPr>
        <p:blipFill>
          <a:blip r:embed="rId1"/>
          <a:stretch>
            <a:fillRect/>
          </a:stretch>
        </p:blipFill>
        <p:spPr>
          <a:xfrm>
            <a:off x="710565" y="2381250"/>
            <a:ext cx="10771505" cy="399986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419600" y="3163570"/>
            <a:ext cx="335280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探测</a:t>
            </a:r>
            <a:r>
              <a:rPr lang="en-US" altLang="zh-CN" b="1">
                <a:latin typeface="微软雅黑" panose="020B0503020204020204" charset="-122"/>
                <a:ea typeface="微软雅黑" panose="020B0503020204020204" charset="-122"/>
                <a:sym typeface="+mn-ea"/>
              </a:rPr>
              <a:t>XSS</a:t>
            </a:r>
            <a:r>
              <a:rPr lang="zh-CN" altLang="en-US" b="1">
                <a:latin typeface="微软雅黑" panose="020B0503020204020204" charset="-122"/>
                <a:ea typeface="微软雅黑" panose="020B0503020204020204" charset="-122"/>
                <a:sym typeface="+mn-ea"/>
              </a:rPr>
              <a:t>过程</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457200" y="313055"/>
            <a:ext cx="10600690" cy="368300"/>
          </a:xfrm>
          <a:prstGeom prst="rect">
            <a:avLst/>
          </a:prstGeom>
          <a:noFill/>
        </p:spPr>
        <p:txBody>
          <a:bodyPr wrap="square" rtlCol="0">
            <a:spAutoFit/>
          </a:bodyPr>
          <a:p>
            <a:pPr>
              <a:lnSpc>
                <a:spcPct val="100000"/>
              </a:lnSpc>
              <a:spcBef>
                <a:spcPct val="0"/>
              </a:spcBef>
              <a:buFontTx/>
              <a:buNone/>
            </a:pPr>
            <a:r>
              <a:rPr lang="zh-CN" altLang="en-US" b="1">
                <a:solidFill>
                  <a:schemeClr val="bg1"/>
                </a:solidFill>
                <a:latin typeface="微软雅黑" panose="020B0503020204020204" charset="-122"/>
                <a:ea typeface="微软雅黑" panose="020B0503020204020204" charset="-122"/>
                <a:sym typeface="+mn-ea"/>
              </a:rPr>
              <a:t>探测</a:t>
            </a:r>
            <a:r>
              <a:rPr lang="en-US" altLang="zh-CN" b="1">
                <a:solidFill>
                  <a:schemeClr val="bg1"/>
                </a:solidFill>
                <a:latin typeface="微软雅黑" panose="020B0503020204020204" charset="-122"/>
                <a:ea typeface="微软雅黑" panose="020B0503020204020204" charset="-122"/>
                <a:sym typeface="+mn-ea"/>
              </a:rPr>
              <a:t>XSS</a:t>
            </a:r>
            <a:r>
              <a:rPr lang="zh-CN" altLang="en-US" b="1">
                <a:solidFill>
                  <a:schemeClr val="bg1"/>
                </a:solidFill>
                <a:latin typeface="微软雅黑" panose="020B0503020204020204" charset="-122"/>
                <a:ea typeface="微软雅黑" panose="020B0503020204020204" charset="-122"/>
                <a:sym typeface="+mn-ea"/>
              </a:rPr>
              <a:t>过程</a:t>
            </a:r>
            <a:endParaRPr lang="zh-CN" altLang="en-US">
              <a:solidFill>
                <a:schemeClr val="bg1"/>
              </a:solidFill>
            </a:endParaRPr>
          </a:p>
        </p:txBody>
      </p:sp>
      <p:sp>
        <p:nvSpPr>
          <p:cNvPr id="4" name="文本框 3"/>
          <p:cNvSpPr txBox="1"/>
          <p:nvPr/>
        </p:nvSpPr>
        <p:spPr>
          <a:xfrm>
            <a:off x="762000" y="979170"/>
            <a:ext cx="10600690" cy="645160"/>
          </a:xfrm>
          <a:prstGeom prst="rect">
            <a:avLst/>
          </a:prstGeom>
          <a:noFill/>
        </p:spPr>
        <p:txBody>
          <a:bodyPr wrap="square" rtlCol="0">
            <a:spAutoFit/>
          </a:bodyPr>
          <a:p>
            <a:r>
              <a:rPr lang="en-US">
                <a:solidFill>
                  <a:schemeClr val="bg1"/>
                </a:solidFill>
              </a:rPr>
              <a:t>1</a:t>
            </a:r>
            <a:r>
              <a:rPr lang="zh-CN" altLang="en-US">
                <a:solidFill>
                  <a:schemeClr val="bg1"/>
                </a:solidFill>
              </a:rPr>
              <a:t>、构造一个独一无二且不会被识别为恶意代码的字符串用来提交到页面。</a:t>
            </a:r>
            <a:endParaRPr lang="zh-CN" altLang="en-US">
              <a:solidFill>
                <a:schemeClr val="bg1"/>
              </a:solidFill>
            </a:endParaRPr>
          </a:p>
          <a:p>
            <a:r>
              <a:rPr lang="zh-CN" altLang="en-US">
                <a:solidFill>
                  <a:schemeClr val="bg1"/>
                </a:solidFill>
              </a:rPr>
              <a:t>例如：</a:t>
            </a:r>
            <a:r>
              <a:rPr lang="en-US" altLang="zh-CN">
                <a:solidFill>
                  <a:schemeClr val="bg1"/>
                </a:solidFill>
              </a:rPr>
              <a:t>123qweasdzxc</a:t>
            </a:r>
            <a:endParaRPr lang="en-US" altLang="zh-CN">
              <a:solidFill>
                <a:schemeClr val="bg1"/>
              </a:solidFill>
            </a:endParaRPr>
          </a:p>
        </p:txBody>
      </p:sp>
      <p:sp>
        <p:nvSpPr>
          <p:cNvPr id="5" name="文本框 4"/>
          <p:cNvSpPr txBox="1"/>
          <p:nvPr/>
        </p:nvSpPr>
        <p:spPr>
          <a:xfrm>
            <a:off x="795655" y="1906270"/>
            <a:ext cx="10600690" cy="368300"/>
          </a:xfrm>
          <a:prstGeom prst="rect">
            <a:avLst/>
          </a:prstGeom>
          <a:noFill/>
        </p:spPr>
        <p:txBody>
          <a:bodyPr wrap="square" rtlCol="0">
            <a:spAutoFit/>
          </a:bodyPr>
          <a:p>
            <a:r>
              <a:rPr lang="en-US" altLang="zh-CN">
                <a:solidFill>
                  <a:schemeClr val="bg1"/>
                </a:solidFill>
              </a:rPr>
              <a:t>2</a:t>
            </a:r>
            <a:r>
              <a:rPr lang="zh-CN" altLang="en-US">
                <a:solidFill>
                  <a:schemeClr val="bg1"/>
                </a:solidFill>
              </a:rPr>
              <a:t>、使用浏览器审查工具进行代码审查，寻找构造的字符串是否在页面中显示。</a:t>
            </a:r>
            <a:endParaRPr lang="en-US">
              <a:solidFill>
                <a:schemeClr val="bg1"/>
              </a:solidFill>
            </a:endParaRPr>
          </a:p>
        </p:txBody>
      </p:sp>
      <p:pic>
        <p:nvPicPr>
          <p:cNvPr id="6" name="图片 5"/>
          <p:cNvPicPr>
            <a:picLocks noChangeAspect="1"/>
          </p:cNvPicPr>
          <p:nvPr/>
        </p:nvPicPr>
        <p:blipFill>
          <a:blip r:embed="rId1"/>
          <a:stretch>
            <a:fillRect/>
          </a:stretch>
        </p:blipFill>
        <p:spPr>
          <a:xfrm>
            <a:off x="2230120" y="2274570"/>
            <a:ext cx="7054215" cy="4478020"/>
          </a:xfrm>
          <a:prstGeom prst="rect">
            <a:avLst/>
          </a:prstGeom>
        </p:spPr>
      </p:pic>
      <p:cxnSp>
        <p:nvCxnSpPr>
          <p:cNvPr id="7" name="直接箭头连接符 6"/>
          <p:cNvCxnSpPr/>
          <p:nvPr/>
        </p:nvCxnSpPr>
        <p:spPr>
          <a:xfrm flipH="1" flipV="1">
            <a:off x="8199120" y="5473700"/>
            <a:ext cx="2235200" cy="546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4287520" y="5689600"/>
            <a:ext cx="5867400" cy="544195"/>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9" name="文本框 8"/>
          <p:cNvSpPr txBox="1"/>
          <p:nvPr/>
        </p:nvSpPr>
        <p:spPr>
          <a:xfrm>
            <a:off x="10028555" y="6019800"/>
            <a:ext cx="10600690" cy="368300"/>
          </a:xfrm>
          <a:prstGeom prst="rect">
            <a:avLst/>
          </a:prstGeom>
          <a:noFill/>
        </p:spPr>
        <p:txBody>
          <a:bodyPr wrap="square" rtlCol="0">
            <a:spAutoFit/>
          </a:bodyPr>
          <a:p>
            <a:r>
              <a:rPr lang="zh-CN" altLang="en-US">
                <a:solidFill>
                  <a:schemeClr val="bg1"/>
                </a:solidFill>
              </a:rPr>
              <a:t>构造</a:t>
            </a:r>
            <a:r>
              <a:rPr lang="en-US" altLang="zh-CN">
                <a:solidFill>
                  <a:schemeClr val="bg1"/>
                </a:solidFill>
              </a:rPr>
              <a:t>XSSpaylod</a:t>
            </a:r>
            <a:endParaRPr lang="en-US" altLang="zh-CN">
              <a:solidFill>
                <a:schemeClr val="bg1"/>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956050" y="3081655"/>
            <a:ext cx="4279900" cy="695325"/>
          </a:xfrm>
        </p:spPr>
        <p:txBody>
          <a:bodyPr/>
          <a:lstStyle/>
          <a:p>
            <a:pPr>
              <a:lnSpc>
                <a:spcPct val="100000"/>
              </a:lnSpc>
            </a:pPr>
            <a:r>
              <a:rPr lang="zh-CN" altLang="en-US" b="1">
                <a:latin typeface="微软雅黑" panose="020B0503020204020204" charset="-122"/>
                <a:ea typeface="微软雅黑" panose="020B0503020204020204" charset="-122"/>
                <a:sym typeface="+mn-ea"/>
              </a:rPr>
              <a:t>闭合文本标签利用</a:t>
            </a:r>
            <a:r>
              <a:rPr lang="en-US" altLang="zh-CN" b="1">
                <a:latin typeface="微软雅黑" panose="020B0503020204020204" charset="-122"/>
                <a:ea typeface="微软雅黑" panose="020B0503020204020204" charset="-122"/>
                <a:sym typeface="+mn-ea"/>
              </a:rPr>
              <a:t>XSS</a:t>
            </a:r>
            <a:endParaRPr lang="zh-CN"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Words>
  <Application>WPS 演示</Application>
  <PresentationFormat>宽屏</PresentationFormat>
  <Paragraphs>71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12</vt:i4>
      </vt:variant>
    </vt:vector>
  </HeadingPairs>
  <TitlesOfParts>
    <vt:vector size="26" baseType="lpstr">
      <vt:lpstr>Arial</vt:lpstr>
      <vt:lpstr>宋体</vt:lpstr>
      <vt:lpstr>Wingdings</vt:lpstr>
      <vt:lpstr>黑体</vt:lpstr>
      <vt:lpstr>Calibri Light</vt:lpstr>
      <vt:lpstr>Adobe Gothic Std B</vt:lpstr>
      <vt:lpstr>微软雅黑</vt:lpstr>
      <vt:lpstr>Impact</vt:lpstr>
      <vt:lpstr>Consolas</vt:lpstr>
      <vt:lpstr>MS UI Gothic</vt:lpstr>
      <vt:lpstr>Arial Unicode MS</vt:lpstr>
      <vt:lpstr>Calibri</vt:lpstr>
      <vt:lpstr>1_Office 主题</vt:lpstr>
      <vt:lpstr>2_Office 主题</vt:lpstr>
      <vt:lpstr>Web攻防 训练营</vt:lpstr>
      <vt:lpstr>PowerPoint 演示文稿</vt:lpstr>
      <vt:lpstr>实验环境介绍</vt:lpstr>
      <vt:lpstr>PowerPoint 演示文稿</vt:lpstr>
      <vt:lpstr> XSS分类</vt:lpstr>
      <vt:lpstr>PowerPoint 演示文稿</vt:lpstr>
      <vt:lpstr>XSS演示</vt:lpstr>
      <vt:lpstr>PowerPoint 演示文稿</vt:lpstr>
      <vt:lpstr>XSS探测过程</vt:lpstr>
      <vt:lpstr>PowerPoint 演示文稿</vt:lpstr>
      <vt:lpstr>PowerPoint 演示文稿</vt:lpstr>
      <vt:lpstr>再见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Hack</cp:lastModifiedBy>
  <cp:revision>89</cp:revision>
  <dcterms:created xsi:type="dcterms:W3CDTF">2018-08-20T13:57:00Z</dcterms:created>
  <dcterms:modified xsi:type="dcterms:W3CDTF">2018-10-24T01:26:50Z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