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7" r:id="rId4"/>
    <p:sldId id="258" r:id="rId5"/>
    <p:sldId id="259" r:id="rId6"/>
    <p:sldId id="262" r:id="rId7"/>
    <p:sldId id="263" r:id="rId8"/>
    <p:sldId id="264" r:id="rId9"/>
    <p:sldId id="265" r:id="rId10"/>
    <p:sldId id="266" r:id="rId11"/>
    <p:sldId id="267" r:id="rId12"/>
    <p:sldId id="268" r:id="rId13"/>
    <p:sldId id="272" r:id="rId14"/>
    <p:sldId id="26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2048"/>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1185"/>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4110355" y="3343275"/>
            <a:ext cx="7045325" cy="1063625"/>
          </a:xfrm>
        </p:spPr>
        <p:txBody>
          <a:bodyPr/>
          <a:lstStyle/>
          <a:p>
            <a:pPr>
              <a:lnSpc>
                <a:spcPct val="100000"/>
              </a:lnSpc>
            </a:pPr>
            <a:r>
              <a:rPr lang="en-US" altLang="zh-CN" b="1" smtClean="0">
                <a:solidFill>
                  <a:srgbClr val="00B683"/>
                </a:solidFill>
                <a:latin typeface="微软雅黑" panose="020B0503020204020204" charset="-122"/>
                <a:ea typeface="微软雅黑" panose="020B0503020204020204" charset="-122"/>
              </a:rPr>
              <a:t>Web</a:t>
            </a:r>
            <a:r>
              <a:rPr lang="zh-CN" altLang="en-US" b="1" smtClean="0">
                <a:solidFill>
                  <a:srgbClr val="00B683"/>
                </a:solidFill>
                <a:latin typeface="微软雅黑" panose="020B0503020204020204" charset="-122"/>
                <a:ea typeface="微软雅黑" panose="020B0503020204020204" charset="-122"/>
              </a:rPr>
              <a:t>攻防 训练营</a:t>
            </a:r>
            <a:endParaRPr lang="zh-CN" altLang="en-US" b="1" smtClean="0">
              <a:latin typeface="微软雅黑" panose="020B0503020204020204" charset="-122"/>
              <a:ea typeface="微软雅黑" panose="020B0503020204020204" charset="-122"/>
            </a:endParaRPr>
          </a:p>
        </p:txBody>
      </p:sp>
      <p:sp>
        <p:nvSpPr>
          <p:cNvPr id="6147" name="副标题 2"/>
          <p:cNvSpPr>
            <a:spLocks noGrp="1"/>
          </p:cNvSpPr>
          <p:nvPr>
            <p:ph type="subTitle" idx="1"/>
          </p:nvPr>
        </p:nvSpPr>
        <p:spPr>
          <a:xfrm>
            <a:off x="5281930" y="4406900"/>
            <a:ext cx="6191250" cy="850900"/>
          </a:xfrm>
        </p:spPr>
        <p:txBody>
          <a:bodyPr/>
          <a:lstStyle/>
          <a:p>
            <a:pPr algn="l">
              <a:lnSpc>
                <a:spcPct val="100000"/>
              </a:lnSpc>
              <a:spcBef>
                <a:spcPct val="0"/>
              </a:spcBef>
            </a:pPr>
            <a:r>
              <a:rPr lang="en-US" altLang="zh-CN" smtClean="0">
                <a:latin typeface="微软雅黑" panose="020B0503020204020204" charset="-122"/>
                <a:ea typeface="微软雅黑" panose="020B0503020204020204" charset="-122"/>
              </a:rPr>
              <a:t>SQL</a:t>
            </a:r>
            <a:r>
              <a:rPr lang="zh-CN" altLang="en-US" smtClean="0">
                <a:latin typeface="微软雅黑" panose="020B0503020204020204" charset="-122"/>
                <a:ea typeface="微软雅黑" panose="020B0503020204020204" charset="-122"/>
              </a:rPr>
              <a:t>注入的原理</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46760"/>
            <a:ext cx="10600690" cy="368300"/>
          </a:xfrm>
          <a:prstGeom prst="rect">
            <a:avLst/>
          </a:prstGeom>
          <a:noFill/>
        </p:spPr>
        <p:txBody>
          <a:bodyPr wrap="square" rtlCol="0">
            <a:spAutoFit/>
          </a:bodyPr>
          <a:p>
            <a:r>
              <a:rPr lang="en-US">
                <a:solidFill>
                  <a:schemeClr val="bg1"/>
                </a:solidFill>
              </a:rPr>
              <a:t>Sqlmap</a:t>
            </a:r>
            <a:r>
              <a:rPr lang="zh-CN" altLang="en-US">
                <a:solidFill>
                  <a:schemeClr val="bg1"/>
                </a:solidFill>
              </a:rPr>
              <a:t>是检测和利用</a:t>
            </a:r>
            <a:r>
              <a:rPr lang="en-US" altLang="zh-CN">
                <a:solidFill>
                  <a:schemeClr val="bg1"/>
                </a:solidFill>
              </a:rPr>
              <a:t>SQL</a:t>
            </a:r>
            <a:r>
              <a:rPr lang="zh-CN" altLang="en-US">
                <a:solidFill>
                  <a:schemeClr val="bg1"/>
                </a:solidFill>
              </a:rPr>
              <a:t>注入漏洞的一款强大工具。</a:t>
            </a:r>
            <a:endParaRPr lang="zh-CN" altLang="en-US">
              <a:solidFill>
                <a:schemeClr val="bg1"/>
              </a:solidFill>
              <a:latin typeface="Consolas" panose="020B0609020204030204" charset="0"/>
              <a:cs typeface="Consolas" panose="020B0609020204030204" charset="0"/>
            </a:endParaRPr>
          </a:p>
        </p:txBody>
      </p:sp>
      <p:sp>
        <p:nvSpPr>
          <p:cNvPr id="2" name="文本框 1"/>
          <p:cNvSpPr txBox="1"/>
          <p:nvPr/>
        </p:nvSpPr>
        <p:spPr>
          <a:xfrm>
            <a:off x="762000" y="1814830"/>
            <a:ext cx="10600690" cy="368300"/>
          </a:xfrm>
          <a:prstGeom prst="rect">
            <a:avLst/>
          </a:prstGeom>
          <a:noFill/>
        </p:spPr>
        <p:txBody>
          <a:bodyPr wrap="square" rtlCol="0">
            <a:spAutoFit/>
          </a:bodyPr>
          <a:p>
            <a:r>
              <a:rPr lang="zh-CN">
                <a:solidFill>
                  <a:schemeClr val="bg1"/>
                </a:solidFill>
              </a:rPr>
              <a:t>演示登录注入</a:t>
            </a:r>
            <a:endParaRPr lang="zh-CN">
              <a:solidFill>
                <a:schemeClr val="bg1"/>
              </a:solidFill>
            </a:endParaRPr>
          </a:p>
        </p:txBody>
      </p:sp>
      <p:sp>
        <p:nvSpPr>
          <p:cNvPr id="4" name="文本框 3"/>
          <p:cNvSpPr txBox="1"/>
          <p:nvPr/>
        </p:nvSpPr>
        <p:spPr>
          <a:xfrm>
            <a:off x="762000" y="3553460"/>
            <a:ext cx="10600690" cy="368300"/>
          </a:xfrm>
          <a:prstGeom prst="rect">
            <a:avLst/>
          </a:prstGeom>
          <a:noFill/>
        </p:spPr>
        <p:txBody>
          <a:bodyPr wrap="square" rtlCol="0">
            <a:spAutoFit/>
          </a:bodyPr>
          <a:p>
            <a:r>
              <a:rPr lang="zh-CN">
                <a:solidFill>
                  <a:schemeClr val="bg1"/>
                </a:solidFill>
              </a:rPr>
              <a:t>演示</a:t>
            </a:r>
            <a:r>
              <a:rPr lang="en-US" altLang="zh-CN">
                <a:solidFill>
                  <a:schemeClr val="bg1"/>
                </a:solidFill>
              </a:rPr>
              <a:t>CMS</a:t>
            </a:r>
            <a:r>
              <a:rPr lang="zh-CN" altLang="en-US">
                <a:solidFill>
                  <a:schemeClr val="bg1"/>
                </a:solidFill>
              </a:rPr>
              <a:t>注入</a:t>
            </a:r>
            <a:endParaRPr lang="zh-CN" altLang="en-US">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1600835" y="2916555"/>
            <a:ext cx="3670935" cy="1489075"/>
            <a:chOff x="4298950" y="2274888"/>
            <a:chExt cx="3670935" cy="1489075"/>
          </a:xfrm>
        </p:grpSpPr>
        <p:grpSp>
          <p:nvGrpSpPr>
            <p:cNvPr id="7183" name="组合 29"/>
            <p:cNvGrpSpPr/>
            <p:nvPr/>
          </p:nvGrpSpPr>
          <p:grpSpPr bwMode="auto">
            <a:xfrm>
              <a:off x="4313238" y="2274888"/>
              <a:ext cx="3656647" cy="549275"/>
              <a:chOff x="3702051" y="2081213"/>
              <a:chExt cx="3656647"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30867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SQL</a:t>
                </a:r>
                <a:r>
                  <a:rPr lang="zh-CN" altLang="en-US" sz="2800" b="1">
                    <a:solidFill>
                      <a:schemeClr val="bg1"/>
                    </a:solidFill>
                    <a:latin typeface="微软雅黑" panose="020B0503020204020204" charset="-122"/>
                    <a:ea typeface="微软雅黑" panose="020B0503020204020204" charset="-122"/>
                  </a:rPr>
                  <a:t>注入的原因</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241993"/>
              <a:ext cx="2743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a:t>
              </a:r>
              <a:r>
                <a:rPr lang="zh-CN" sz="2800" b="1">
                  <a:solidFill>
                    <a:schemeClr val="bg1"/>
                  </a:solidFill>
                  <a:latin typeface="微软雅黑" panose="020B0503020204020204" charset="-122"/>
                  <a:ea typeface="微软雅黑" panose="020B0503020204020204" charset="-122"/>
                </a:rPr>
                <a:t>登录案例讲解</a:t>
              </a:r>
              <a:endParaRPr lang="zh-CN"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692583" y="2946718"/>
            <a:ext cx="4240530" cy="1458912"/>
            <a:chOff x="4298950" y="4113213"/>
            <a:chExt cx="4240531" cy="1458912"/>
          </a:xfrm>
        </p:grpSpPr>
        <p:sp>
          <p:nvSpPr>
            <p:cNvPr id="7179" name="文本框 8"/>
            <p:cNvSpPr txBox="1">
              <a:spLocks noChangeArrowheads="1"/>
            </p:cNvSpPr>
            <p:nvPr/>
          </p:nvSpPr>
          <p:spPr bwMode="auto">
            <a:xfrm>
              <a:off x="4883150" y="4113213"/>
              <a:ext cx="365633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CMS SQL</a:t>
              </a:r>
              <a:r>
                <a:rPr lang="zh-CN" altLang="en-US" sz="2800" b="1">
                  <a:solidFill>
                    <a:schemeClr val="bg1"/>
                  </a:solidFill>
                  <a:latin typeface="微软雅黑" panose="020B0503020204020204" charset="-122"/>
                  <a:ea typeface="微软雅黑" panose="020B0503020204020204" charset="-122"/>
                </a:rPr>
                <a:t>注入讲解</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83150" y="5049838"/>
              <a:ext cx="337883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Sqlmap</a:t>
              </a:r>
              <a:r>
                <a:rPr lang="zh-CN" altLang="en-US" sz="2800" b="1">
                  <a:solidFill>
                    <a:schemeClr val="bg1"/>
                  </a:solidFill>
                  <a:latin typeface="微软雅黑" panose="020B0503020204020204" charset="-122"/>
                  <a:ea typeface="微软雅黑" panose="020B0503020204020204" charset="-122"/>
                </a:rPr>
                <a:t>基本使用</a:t>
              </a:r>
              <a:endParaRPr lang="zh-CN" altLang="en-US"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5462463" y="1202601"/>
              <a:ext cx="1198659"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总结</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lnSpc>
                <a:spcPct val="100000"/>
              </a:lnSpc>
            </a:pPr>
            <a:r>
              <a:rPr lang="zh-CN" b="1" smtClean="0">
                <a:latin typeface="微软雅黑" panose="020B0503020204020204" charset="-122"/>
                <a:ea typeface="微软雅黑" panose="020B0503020204020204" charset="-122"/>
              </a:rPr>
              <a:t>再见</a:t>
            </a:r>
            <a:endParaRPr lang="zh-CN" b="1" smtClean="0">
              <a:latin typeface="微软雅黑" panose="020B0503020204020204" charset="-122"/>
              <a:ea typeface="微软雅黑" panose="020B0503020204020204" charset="-122"/>
            </a:endParaRPr>
          </a:p>
        </p:txBody>
      </p:sp>
      <p:sp>
        <p:nvSpPr>
          <p:cNvPr id="29699" name="副标题 2"/>
          <p:cNvSpPr>
            <a:spLocks noGrp="1"/>
          </p:cNvSpPr>
          <p:nvPr>
            <p:ph type="subTitle" idx="1"/>
          </p:nvPr>
        </p:nvSpPr>
        <p:spPr>
          <a:xfrm>
            <a:off x="6836013" y="3790950"/>
            <a:ext cx="4516436" cy="850900"/>
          </a:xfrm>
        </p:spPr>
        <p:txBody>
          <a:bodyPr/>
          <a:lstStyle/>
          <a:p>
            <a:pPr algn="l" eaLnBrk="1" hangingPunct="1">
              <a:lnSpc>
                <a:spcPct val="100000"/>
              </a:lnSpc>
              <a:spcBef>
                <a:spcPct val="0"/>
              </a:spcBef>
            </a:pPr>
            <a:r>
              <a:rPr lang="zh-CN" smtClean="0">
                <a:latin typeface="微软雅黑" panose="020B0503020204020204" charset="-122"/>
                <a:ea typeface="微软雅黑" panose="020B0503020204020204" charset="-122"/>
              </a:rPr>
              <a:t>欢迎关注  </a:t>
            </a:r>
            <a:r>
              <a:rPr lang="en-US" altLang="zh-CN" smtClean="0">
                <a:latin typeface="微软雅黑" panose="020B0503020204020204" charset="-122"/>
                <a:ea typeface="微软雅黑" panose="020B0503020204020204" charset="-122"/>
              </a:rPr>
              <a:t>Web</a:t>
            </a:r>
            <a:r>
              <a:rPr lang="zh-CN" altLang="en-US" smtClean="0">
                <a:latin typeface="微软雅黑" panose="020B0503020204020204" charset="-122"/>
                <a:ea typeface="微软雅黑" panose="020B0503020204020204" charset="-122"/>
              </a:rPr>
              <a:t>安全 训练营课程</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1600835" y="2916555"/>
            <a:ext cx="3670935" cy="1489075"/>
            <a:chOff x="4298950" y="2274888"/>
            <a:chExt cx="3670935" cy="1489075"/>
          </a:xfrm>
        </p:grpSpPr>
        <p:grpSp>
          <p:nvGrpSpPr>
            <p:cNvPr id="7183" name="组合 29"/>
            <p:cNvGrpSpPr/>
            <p:nvPr/>
          </p:nvGrpSpPr>
          <p:grpSpPr bwMode="auto">
            <a:xfrm>
              <a:off x="4313238" y="2274888"/>
              <a:ext cx="3656647" cy="549275"/>
              <a:chOff x="3702051" y="2081213"/>
              <a:chExt cx="3656647"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30867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SQL</a:t>
                </a:r>
                <a:r>
                  <a:rPr lang="zh-CN" altLang="en-US" sz="2800" b="1">
                    <a:solidFill>
                      <a:schemeClr val="bg1"/>
                    </a:solidFill>
                    <a:latin typeface="微软雅黑" panose="020B0503020204020204" charset="-122"/>
                    <a:ea typeface="微软雅黑" panose="020B0503020204020204" charset="-122"/>
                  </a:rPr>
                  <a:t>注入的原因</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241993"/>
              <a:ext cx="2743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a:t>
              </a:r>
              <a:r>
                <a:rPr lang="zh-CN" sz="2800" b="1">
                  <a:solidFill>
                    <a:schemeClr val="bg1"/>
                  </a:solidFill>
                  <a:latin typeface="微软雅黑" panose="020B0503020204020204" charset="-122"/>
                  <a:ea typeface="微软雅黑" panose="020B0503020204020204" charset="-122"/>
                </a:rPr>
                <a:t>登录案例讲解</a:t>
              </a:r>
              <a:endParaRPr lang="zh-CN"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692583" y="2946718"/>
            <a:ext cx="4240530" cy="1458912"/>
            <a:chOff x="4298950" y="4113213"/>
            <a:chExt cx="4240531" cy="1458912"/>
          </a:xfrm>
        </p:grpSpPr>
        <p:sp>
          <p:nvSpPr>
            <p:cNvPr id="7179" name="文本框 8"/>
            <p:cNvSpPr txBox="1">
              <a:spLocks noChangeArrowheads="1"/>
            </p:cNvSpPr>
            <p:nvPr/>
          </p:nvSpPr>
          <p:spPr bwMode="auto">
            <a:xfrm>
              <a:off x="4883150" y="4113213"/>
              <a:ext cx="365633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CMS SQL</a:t>
              </a:r>
              <a:r>
                <a:rPr lang="zh-CN" altLang="en-US" sz="2800" b="1">
                  <a:solidFill>
                    <a:schemeClr val="bg1"/>
                  </a:solidFill>
                  <a:latin typeface="微软雅黑" panose="020B0503020204020204" charset="-122"/>
                  <a:ea typeface="微软雅黑" panose="020B0503020204020204" charset="-122"/>
                </a:rPr>
                <a:t>注入讲解</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83150" y="5049838"/>
              <a:ext cx="337883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Sqlmap</a:t>
              </a:r>
              <a:r>
                <a:rPr lang="zh-CN" altLang="en-US" sz="2800" b="1">
                  <a:solidFill>
                    <a:schemeClr val="bg1"/>
                  </a:solidFill>
                  <a:latin typeface="微软雅黑" panose="020B0503020204020204" charset="-122"/>
                  <a:ea typeface="微软雅黑" panose="020B0503020204020204" charset="-122"/>
                </a:rPr>
                <a:t>基本使用</a:t>
              </a:r>
              <a:endParaRPr lang="zh-CN" altLang="en-US"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4954557" y="1202601"/>
              <a:ext cx="2214471"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课程内容</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01</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419600" y="3081655"/>
            <a:ext cx="3352800" cy="695325"/>
          </a:xfrm>
        </p:spPr>
        <p:txBody>
          <a:bodyPr/>
          <a:lstStyle/>
          <a:p>
            <a:pPr>
              <a:lnSpc>
                <a:spcPct val="100000"/>
              </a:lnSpc>
            </a:pPr>
            <a:r>
              <a:rPr lang="en-US" altLang="zh-CN" b="1" smtClean="0">
                <a:latin typeface="微软雅黑" panose="020B0503020204020204" charset="-122"/>
                <a:ea typeface="微软雅黑" panose="020B0503020204020204" charset="-122"/>
              </a:rPr>
              <a:t>SQL</a:t>
            </a:r>
            <a:r>
              <a:rPr lang="zh-CN" altLang="en-US" b="1" smtClean="0">
                <a:latin typeface="微软雅黑" panose="020B0503020204020204" charset="-122"/>
                <a:ea typeface="微软雅黑" panose="020B0503020204020204" charset="-122"/>
              </a:rPr>
              <a:t>注入的原因</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635" y="701675"/>
            <a:ext cx="10600690" cy="922020"/>
          </a:xfrm>
          <a:prstGeom prst="rect">
            <a:avLst/>
          </a:prstGeom>
          <a:noFill/>
        </p:spPr>
        <p:txBody>
          <a:bodyPr wrap="square" rtlCol="0">
            <a:spAutoFit/>
          </a:bodyPr>
          <a:p>
            <a:r>
              <a:rPr lang="zh-CN" altLang="en-US">
                <a:solidFill>
                  <a:schemeClr val="bg1"/>
                </a:solidFill>
              </a:rPr>
              <a:t>语言分类：解释型语言和编译型语言。解释型语言是一种在运行时由一个运行时组件解释语言代码并执行其中包含的指令的语言。而编译型语言是代码在生成时转换为机器指令，然后在运行时直接由使用该语言的计算机执行这些指令。</a:t>
            </a:r>
            <a:endParaRPr lang="zh-CN" altLang="en-US">
              <a:solidFill>
                <a:schemeClr val="bg1"/>
              </a:solidFill>
            </a:endParaRPr>
          </a:p>
        </p:txBody>
      </p:sp>
      <p:sp>
        <p:nvSpPr>
          <p:cNvPr id="5" name="文本框 4"/>
          <p:cNvSpPr txBox="1"/>
          <p:nvPr/>
        </p:nvSpPr>
        <p:spPr>
          <a:xfrm>
            <a:off x="762000" y="1976120"/>
            <a:ext cx="10600690" cy="645160"/>
          </a:xfrm>
          <a:prstGeom prst="rect">
            <a:avLst/>
          </a:prstGeom>
          <a:noFill/>
        </p:spPr>
        <p:txBody>
          <a:bodyPr wrap="square" rtlCol="0">
            <a:spAutoFit/>
          </a:bodyPr>
          <a:p>
            <a:r>
              <a:rPr lang="zh-CN">
                <a:solidFill>
                  <a:schemeClr val="bg1"/>
                </a:solidFill>
              </a:rPr>
              <a:t>在解释型语言中，如果程序与用户进行交互。用户就可以构造特殊的输入来拼接到程序中执行，从而使得程序依据用户输入执行有可能存在恶意行为的代码。</a:t>
            </a:r>
            <a:endParaRPr lang="zh-CN" altLang="en-US">
              <a:solidFill>
                <a:schemeClr val="bg1"/>
              </a:solidFill>
            </a:endParaRPr>
          </a:p>
        </p:txBody>
      </p:sp>
      <p:sp>
        <p:nvSpPr>
          <p:cNvPr id="7" name="文本框 6"/>
          <p:cNvSpPr txBox="1"/>
          <p:nvPr/>
        </p:nvSpPr>
        <p:spPr>
          <a:xfrm>
            <a:off x="795655" y="3106420"/>
            <a:ext cx="10600690" cy="645160"/>
          </a:xfrm>
          <a:prstGeom prst="rect">
            <a:avLst/>
          </a:prstGeom>
          <a:noFill/>
        </p:spPr>
        <p:txBody>
          <a:bodyPr wrap="square" rtlCol="0">
            <a:spAutoFit/>
          </a:bodyPr>
          <a:p>
            <a:r>
              <a:rPr lang="zh-CN">
                <a:solidFill>
                  <a:schemeClr val="bg1"/>
                </a:solidFill>
              </a:rPr>
              <a:t>例如：在与用户交互的程序中，用户的输入拼接到</a:t>
            </a:r>
            <a:r>
              <a:rPr lang="en-US" altLang="zh-CN">
                <a:solidFill>
                  <a:schemeClr val="bg1"/>
                </a:solidFill>
              </a:rPr>
              <a:t>SQL</a:t>
            </a:r>
            <a:r>
              <a:rPr lang="zh-CN" altLang="en-US">
                <a:solidFill>
                  <a:schemeClr val="bg1"/>
                </a:solidFill>
              </a:rPr>
              <a:t>语句中，执行了与原定计划不同的行为，从而产生了</a:t>
            </a:r>
            <a:r>
              <a:rPr lang="en-US" altLang="zh-CN">
                <a:solidFill>
                  <a:schemeClr val="bg1"/>
                </a:solidFill>
              </a:rPr>
              <a:t>SQL</a:t>
            </a:r>
            <a:r>
              <a:rPr lang="zh-CN" altLang="en-US">
                <a:solidFill>
                  <a:schemeClr val="bg1"/>
                </a:solidFill>
              </a:rPr>
              <a:t>注入漏洞。</a:t>
            </a:r>
            <a:endParaRPr lang="zh-CN" altLang="en-US">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02</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419600" y="3163570"/>
            <a:ext cx="3352800" cy="695325"/>
          </a:xfrm>
        </p:spPr>
        <p:txBody>
          <a:bodyPr/>
          <a:lstStyle/>
          <a:p>
            <a:pPr>
              <a:lnSpc>
                <a:spcPct val="100000"/>
              </a:lnSpc>
            </a:pPr>
            <a:r>
              <a:rPr lang="zh-CN" b="1" smtClean="0">
                <a:latin typeface="微软雅黑" panose="020B0503020204020204" charset="-122"/>
                <a:ea typeface="微软雅黑" panose="020B0503020204020204" charset="-122"/>
              </a:rPr>
              <a:t>登录案例讲解</a:t>
            </a:r>
            <a:endParaRPr lang="zh-CN"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635" y="624205"/>
            <a:ext cx="10600690" cy="645160"/>
          </a:xfrm>
          <a:prstGeom prst="rect">
            <a:avLst/>
          </a:prstGeom>
          <a:noFill/>
        </p:spPr>
        <p:txBody>
          <a:bodyPr wrap="square" rtlCol="0">
            <a:spAutoFit/>
          </a:bodyPr>
          <a:p>
            <a:r>
              <a:rPr lang="zh-CN" altLang="en-US">
                <a:solidFill>
                  <a:schemeClr val="bg1"/>
                </a:solidFill>
              </a:rPr>
              <a:t>登录</a:t>
            </a:r>
            <a:r>
              <a:rPr lang="en-US" altLang="zh-CN">
                <a:solidFill>
                  <a:schemeClr val="bg1"/>
                </a:solidFill>
              </a:rPr>
              <a:t>SQL</a:t>
            </a:r>
            <a:r>
              <a:rPr lang="zh-CN" altLang="en-US">
                <a:solidFill>
                  <a:schemeClr val="bg1"/>
                </a:solidFill>
              </a:rPr>
              <a:t>语句：</a:t>
            </a:r>
            <a:r>
              <a:rPr lang="en-US" altLang="zh-CN">
                <a:solidFill>
                  <a:schemeClr val="bg1"/>
                </a:solidFill>
              </a:rPr>
              <a:t>select * from admin where username = '</a:t>
            </a:r>
            <a:r>
              <a:rPr lang="zh-CN" altLang="en-US">
                <a:solidFill>
                  <a:schemeClr val="bg1"/>
                </a:solidFill>
              </a:rPr>
              <a:t>用户输入的用户名</a:t>
            </a:r>
            <a:r>
              <a:rPr lang="en-US" altLang="zh-CN">
                <a:solidFill>
                  <a:schemeClr val="bg1"/>
                </a:solidFill>
              </a:rPr>
              <a:t>' and password = '</a:t>
            </a:r>
            <a:r>
              <a:rPr lang="zh-CN" altLang="en-US">
                <a:solidFill>
                  <a:schemeClr val="bg1"/>
                </a:solidFill>
              </a:rPr>
              <a:t>用户输入的密码</a:t>
            </a:r>
            <a:r>
              <a:rPr lang="en-US" altLang="zh-CN">
                <a:solidFill>
                  <a:schemeClr val="bg1"/>
                </a:solidFill>
              </a:rPr>
              <a:t>'</a:t>
            </a:r>
            <a:endParaRPr lang="en-US" altLang="zh-CN">
              <a:solidFill>
                <a:schemeClr val="bg1"/>
              </a:solidFill>
            </a:endParaRPr>
          </a:p>
        </p:txBody>
      </p:sp>
      <p:sp>
        <p:nvSpPr>
          <p:cNvPr id="4" name="文本框 3"/>
          <p:cNvSpPr txBox="1"/>
          <p:nvPr/>
        </p:nvSpPr>
        <p:spPr>
          <a:xfrm>
            <a:off x="762635" y="1703705"/>
            <a:ext cx="10600690" cy="368300"/>
          </a:xfrm>
          <a:prstGeom prst="rect">
            <a:avLst/>
          </a:prstGeom>
          <a:noFill/>
        </p:spPr>
        <p:txBody>
          <a:bodyPr wrap="square" rtlCol="0">
            <a:spAutoFit/>
          </a:bodyPr>
          <a:p>
            <a:r>
              <a:rPr lang="zh-CN">
                <a:solidFill>
                  <a:schemeClr val="bg1"/>
                </a:solidFill>
              </a:rPr>
              <a:t>用户输入的内容可由用户自行控制，例如可以输入  </a:t>
            </a:r>
            <a:r>
              <a:rPr lang="en-US" altLang="zh-CN">
                <a:solidFill>
                  <a:schemeClr val="bg1"/>
                </a:solidFill>
              </a:rPr>
              <a:t>' or 1=1 --</a:t>
            </a:r>
            <a:r>
              <a:rPr lang="zh-CN" altLang="en-US">
                <a:solidFill>
                  <a:schemeClr val="bg1"/>
                </a:solidFill>
              </a:rPr>
              <a:t>空格</a:t>
            </a:r>
            <a:endParaRPr lang="zh-CN" altLang="en-US">
              <a:solidFill>
                <a:schemeClr val="bg1"/>
              </a:solidFill>
            </a:endParaRPr>
          </a:p>
        </p:txBody>
      </p:sp>
      <p:sp>
        <p:nvSpPr>
          <p:cNvPr id="5" name="文本框 4"/>
          <p:cNvSpPr txBox="1"/>
          <p:nvPr/>
        </p:nvSpPr>
        <p:spPr>
          <a:xfrm>
            <a:off x="762635" y="2588895"/>
            <a:ext cx="10600690" cy="645160"/>
          </a:xfrm>
          <a:prstGeom prst="rect">
            <a:avLst/>
          </a:prstGeom>
          <a:noFill/>
        </p:spPr>
        <p:txBody>
          <a:bodyPr wrap="square" rtlCol="0">
            <a:spAutoFit/>
          </a:bodyPr>
          <a:p>
            <a:r>
              <a:rPr lang="en-US">
                <a:solidFill>
                  <a:schemeClr val="bg1"/>
                </a:solidFill>
              </a:rPr>
              <a:t>SQL</a:t>
            </a:r>
            <a:r>
              <a:rPr lang="zh-CN" altLang="en-US">
                <a:solidFill>
                  <a:schemeClr val="bg1"/>
                </a:solidFill>
              </a:rPr>
              <a:t>语句：</a:t>
            </a:r>
            <a:r>
              <a:rPr lang="en-US" altLang="zh-CN">
                <a:solidFill>
                  <a:schemeClr val="bg1"/>
                </a:solidFill>
                <a:sym typeface="+mn-ea"/>
              </a:rPr>
              <a:t>select * from admin where username = ' ' or 1=1 -- </a:t>
            </a:r>
            <a:r>
              <a:rPr lang="en-US" altLang="zh-CN">
                <a:solidFill>
                  <a:srgbClr val="FF0000"/>
                </a:solidFill>
                <a:sym typeface="+mn-ea"/>
              </a:rPr>
              <a:t>' and password = '</a:t>
            </a:r>
            <a:r>
              <a:rPr lang="zh-CN" altLang="en-US">
                <a:solidFill>
                  <a:srgbClr val="FF0000"/>
                </a:solidFill>
                <a:sym typeface="+mn-ea"/>
              </a:rPr>
              <a:t>用户输入的密码</a:t>
            </a:r>
            <a:r>
              <a:rPr lang="en-US" altLang="zh-CN">
                <a:solidFill>
                  <a:srgbClr val="FF0000"/>
                </a:solidFill>
                <a:sym typeface="+mn-ea"/>
              </a:rPr>
              <a:t>'</a:t>
            </a:r>
            <a:endParaRPr lang="en-US" altLang="zh-CN">
              <a:solidFill>
                <a:schemeClr val="bg1"/>
              </a:solidFill>
            </a:endParaRPr>
          </a:p>
          <a:p>
            <a:r>
              <a:rPr lang="zh-CN" altLang="en-US">
                <a:solidFill>
                  <a:schemeClr val="bg1"/>
                </a:solidFill>
              </a:rPr>
              <a:t> 其中</a:t>
            </a:r>
            <a:r>
              <a:rPr lang="en-US" altLang="zh-CN">
                <a:solidFill>
                  <a:schemeClr val="bg1"/>
                </a:solidFill>
              </a:rPr>
              <a:t>or 1=1 </a:t>
            </a:r>
            <a:r>
              <a:rPr lang="zh-CN" altLang="en-US">
                <a:solidFill>
                  <a:schemeClr val="bg1"/>
                </a:solidFill>
              </a:rPr>
              <a:t>永远为真， </a:t>
            </a:r>
            <a:r>
              <a:rPr lang="en-US" altLang="zh-CN">
                <a:solidFill>
                  <a:schemeClr val="bg1"/>
                </a:solidFill>
              </a:rPr>
              <a:t>--</a:t>
            </a:r>
            <a:r>
              <a:rPr lang="zh-CN" altLang="en-US">
                <a:solidFill>
                  <a:schemeClr val="bg1"/>
                </a:solidFill>
              </a:rPr>
              <a:t>注释后边内容不再执行，因此</a:t>
            </a:r>
            <a:r>
              <a:rPr lang="en-US" altLang="zh-CN">
                <a:solidFill>
                  <a:schemeClr val="bg1"/>
                </a:solidFill>
              </a:rPr>
              <a:t>SQL</a:t>
            </a:r>
            <a:r>
              <a:rPr lang="zh-CN" altLang="en-US">
                <a:solidFill>
                  <a:schemeClr val="bg1"/>
                </a:solidFill>
              </a:rPr>
              <a:t>语句执行会返回</a:t>
            </a:r>
            <a:r>
              <a:rPr lang="en-US" altLang="zh-CN">
                <a:solidFill>
                  <a:schemeClr val="bg1"/>
                </a:solidFill>
              </a:rPr>
              <a:t>admin</a:t>
            </a:r>
            <a:r>
              <a:rPr lang="zh-CN" altLang="en-US">
                <a:solidFill>
                  <a:schemeClr val="bg1"/>
                </a:solidFill>
              </a:rPr>
              <a:t>表中的所有内容。</a:t>
            </a:r>
            <a:endParaRPr lang="zh-CN" altLang="en-US">
              <a:solidFill>
                <a:schemeClr val="bg1"/>
              </a:solidFill>
            </a:endParaRPr>
          </a:p>
        </p:txBody>
      </p:sp>
      <p:sp>
        <p:nvSpPr>
          <p:cNvPr id="9" name="文本框 8"/>
          <p:cNvSpPr txBox="1"/>
          <p:nvPr/>
        </p:nvSpPr>
        <p:spPr>
          <a:xfrm>
            <a:off x="5300345" y="5208270"/>
            <a:ext cx="1524000" cy="275590"/>
          </a:xfrm>
          <a:prstGeom prst="rect">
            <a:avLst/>
          </a:prstGeom>
          <a:noFill/>
        </p:spPr>
        <p:txBody>
          <a:bodyPr wrap="square" rtlCol="0">
            <a:spAutoFit/>
          </a:bodyPr>
          <a:p>
            <a:r>
              <a:rPr lang="zh-CN" altLang="en-US" sz="1200"/>
              <a:t>返回</a:t>
            </a:r>
            <a:r>
              <a:rPr lang="en-US" altLang="zh-CN" sz="1200"/>
              <a:t>Whois</a:t>
            </a:r>
            <a:r>
              <a:rPr lang="zh-CN" altLang="en-US" sz="1200"/>
              <a:t>信息</a:t>
            </a:r>
            <a:endParaRPr lang="zh-CN" altLang="en-US" sz="1200"/>
          </a:p>
        </p:txBody>
      </p:sp>
      <p:sp>
        <p:nvSpPr>
          <p:cNvPr id="2" name="文本框 1"/>
          <p:cNvSpPr txBox="1"/>
          <p:nvPr/>
        </p:nvSpPr>
        <p:spPr>
          <a:xfrm>
            <a:off x="795655" y="4146550"/>
            <a:ext cx="10600690" cy="368300"/>
          </a:xfrm>
          <a:prstGeom prst="rect">
            <a:avLst/>
          </a:prstGeom>
          <a:noFill/>
        </p:spPr>
        <p:txBody>
          <a:bodyPr wrap="square" rtlCol="0">
            <a:spAutoFit/>
          </a:bodyPr>
          <a:p>
            <a:r>
              <a:rPr lang="en-US">
                <a:solidFill>
                  <a:schemeClr val="bg1"/>
                </a:solidFill>
              </a:rPr>
              <a:t>Burpsuite</a:t>
            </a:r>
            <a:r>
              <a:rPr lang="zh-CN" altLang="en-US">
                <a:solidFill>
                  <a:schemeClr val="bg1"/>
                </a:solidFill>
              </a:rPr>
              <a:t>万能密码测试案例演示</a:t>
            </a:r>
            <a:endParaRPr lang="zh-CN" altLang="en-US">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03</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930650" y="3163570"/>
            <a:ext cx="3919855" cy="695325"/>
          </a:xfrm>
        </p:spPr>
        <p:txBody>
          <a:bodyPr/>
          <a:lstStyle/>
          <a:p>
            <a:pPr>
              <a:lnSpc>
                <a:spcPct val="100000"/>
              </a:lnSpc>
            </a:pPr>
            <a:r>
              <a:rPr lang="en-US" altLang="zh-CN" b="1">
                <a:latin typeface="微软雅黑" panose="020B0503020204020204" charset="-122"/>
                <a:ea typeface="微软雅黑" panose="020B0503020204020204" charset="-122"/>
                <a:sym typeface="+mn-ea"/>
              </a:rPr>
              <a:t>CMS SQL</a:t>
            </a:r>
            <a:r>
              <a:rPr lang="zh-CN" altLang="en-US" b="1">
                <a:latin typeface="微软雅黑" panose="020B0503020204020204" charset="-122"/>
                <a:ea typeface="微软雅黑" panose="020B0503020204020204" charset="-122"/>
                <a:sym typeface="+mn-ea"/>
              </a:rPr>
              <a:t>注入讲解</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57555"/>
            <a:ext cx="10600690" cy="645160"/>
          </a:xfrm>
          <a:prstGeom prst="rect">
            <a:avLst/>
          </a:prstGeom>
          <a:noFill/>
        </p:spPr>
        <p:txBody>
          <a:bodyPr wrap="square" rtlCol="0">
            <a:spAutoFit/>
          </a:bodyPr>
          <a:p>
            <a:r>
              <a:rPr lang="en-US">
                <a:solidFill>
                  <a:schemeClr val="bg1"/>
                </a:solidFill>
              </a:rPr>
              <a:t>CMS</a:t>
            </a:r>
            <a:r>
              <a:rPr lang="zh-CN" altLang="en-US">
                <a:solidFill>
                  <a:schemeClr val="bg1"/>
                </a:solidFill>
              </a:rPr>
              <a:t>逻辑：</a:t>
            </a:r>
            <a:r>
              <a:rPr lang="en-US" altLang="zh-CN">
                <a:solidFill>
                  <a:schemeClr val="bg1"/>
                </a:solidFill>
              </a:rPr>
              <a:t>index.php</a:t>
            </a:r>
            <a:r>
              <a:rPr lang="zh-CN" altLang="en-US">
                <a:solidFill>
                  <a:schemeClr val="bg1"/>
                </a:solidFill>
              </a:rPr>
              <a:t>首页展示内容，具有文章列表（链接具有文章</a:t>
            </a:r>
            <a:r>
              <a:rPr lang="en-US" altLang="zh-CN">
                <a:solidFill>
                  <a:schemeClr val="bg1"/>
                </a:solidFill>
              </a:rPr>
              <a:t>id</a:t>
            </a:r>
            <a:r>
              <a:rPr lang="zh-CN" altLang="en-US">
                <a:solidFill>
                  <a:schemeClr val="bg1"/>
                </a:solidFill>
              </a:rPr>
              <a:t>）、</a:t>
            </a:r>
            <a:r>
              <a:rPr lang="en-US" altLang="zh-CN">
                <a:solidFill>
                  <a:schemeClr val="bg1"/>
                </a:solidFill>
              </a:rPr>
              <a:t>articles.php</a:t>
            </a:r>
            <a:r>
              <a:rPr lang="zh-CN" altLang="en-US">
                <a:solidFill>
                  <a:schemeClr val="bg1"/>
                </a:solidFill>
              </a:rPr>
              <a:t>文章详细页，</a:t>
            </a:r>
            <a:r>
              <a:rPr lang="en-US" altLang="zh-CN">
                <a:solidFill>
                  <a:schemeClr val="bg1"/>
                </a:solidFill>
              </a:rPr>
              <a:t>URL</a:t>
            </a:r>
            <a:r>
              <a:rPr lang="zh-CN" altLang="en-US">
                <a:solidFill>
                  <a:schemeClr val="bg1"/>
                </a:solidFill>
              </a:rPr>
              <a:t>中</a:t>
            </a:r>
            <a:r>
              <a:rPr lang="en-US" altLang="zh-CN">
                <a:solidFill>
                  <a:schemeClr val="bg1"/>
                </a:solidFill>
              </a:rPr>
              <a:t>article.php?id=</a:t>
            </a:r>
            <a:r>
              <a:rPr lang="zh-CN" altLang="en-US">
                <a:solidFill>
                  <a:schemeClr val="bg1"/>
                </a:solidFill>
              </a:rPr>
              <a:t>文章</a:t>
            </a:r>
            <a:r>
              <a:rPr lang="en-US" altLang="zh-CN">
                <a:solidFill>
                  <a:schemeClr val="bg1"/>
                </a:solidFill>
              </a:rPr>
              <a:t>id</a:t>
            </a:r>
            <a:r>
              <a:rPr lang="zh-CN" altLang="en-US">
                <a:solidFill>
                  <a:schemeClr val="bg1"/>
                </a:solidFill>
              </a:rPr>
              <a:t>读取</a:t>
            </a:r>
            <a:r>
              <a:rPr lang="en-US" altLang="zh-CN">
                <a:solidFill>
                  <a:schemeClr val="bg1"/>
                </a:solidFill>
              </a:rPr>
              <a:t>id</a:t>
            </a:r>
            <a:r>
              <a:rPr lang="zh-CN" altLang="en-US">
                <a:solidFill>
                  <a:schemeClr val="bg1"/>
                </a:solidFill>
              </a:rPr>
              <a:t>文章。</a:t>
            </a:r>
            <a:endParaRPr lang="zh-CN" altLang="en-US">
              <a:solidFill>
                <a:schemeClr val="bg1"/>
              </a:solidFill>
            </a:endParaRPr>
          </a:p>
        </p:txBody>
      </p:sp>
      <p:sp>
        <p:nvSpPr>
          <p:cNvPr id="2" name="文本框 1"/>
          <p:cNvSpPr txBox="1"/>
          <p:nvPr/>
        </p:nvSpPr>
        <p:spPr>
          <a:xfrm>
            <a:off x="762000" y="2080895"/>
            <a:ext cx="10600690" cy="1476375"/>
          </a:xfrm>
          <a:prstGeom prst="rect">
            <a:avLst/>
          </a:prstGeom>
          <a:noFill/>
        </p:spPr>
        <p:txBody>
          <a:bodyPr wrap="square" rtlCol="0">
            <a:spAutoFit/>
          </a:bodyPr>
          <a:p>
            <a:r>
              <a:rPr lang="en-US">
                <a:solidFill>
                  <a:schemeClr val="bg1"/>
                </a:solidFill>
              </a:rPr>
              <a:t>SQL</a:t>
            </a:r>
            <a:r>
              <a:rPr lang="zh-CN" altLang="en-US">
                <a:solidFill>
                  <a:schemeClr val="bg1"/>
                </a:solidFill>
              </a:rPr>
              <a:t>注入验证：</a:t>
            </a:r>
            <a:endParaRPr lang="zh-CN" altLang="en-US">
              <a:solidFill>
                <a:schemeClr val="bg1"/>
              </a:solidFill>
            </a:endParaRPr>
          </a:p>
          <a:p>
            <a:endParaRPr lang="zh-CN" altLang="en-US">
              <a:solidFill>
                <a:schemeClr val="bg1"/>
              </a:solidFill>
            </a:endParaRPr>
          </a:p>
          <a:p>
            <a:r>
              <a:rPr lang="en-US" altLang="zh-CN">
                <a:solidFill>
                  <a:schemeClr val="bg1"/>
                </a:solidFill>
              </a:rPr>
              <a:t>1</a:t>
            </a:r>
            <a:r>
              <a:rPr lang="zh-CN" altLang="en-US">
                <a:solidFill>
                  <a:schemeClr val="bg1"/>
                </a:solidFill>
              </a:rPr>
              <a:t>、单引号 </a:t>
            </a:r>
            <a:r>
              <a:rPr lang="en-US" altLang="zh-CN">
                <a:solidFill>
                  <a:schemeClr val="bg1"/>
                </a:solidFill>
              </a:rPr>
              <a:t>'</a:t>
            </a:r>
            <a:endParaRPr lang="en-US" altLang="zh-CN">
              <a:solidFill>
                <a:schemeClr val="bg1"/>
              </a:solidFill>
            </a:endParaRPr>
          </a:p>
          <a:p>
            <a:r>
              <a:rPr lang="en-US" altLang="zh-CN">
                <a:solidFill>
                  <a:schemeClr val="bg1"/>
                </a:solidFill>
              </a:rPr>
              <a:t>2</a:t>
            </a:r>
            <a:r>
              <a:rPr lang="zh-CN" altLang="en-US">
                <a:solidFill>
                  <a:schemeClr val="bg1"/>
                </a:solidFill>
              </a:rPr>
              <a:t>、 </a:t>
            </a:r>
            <a:r>
              <a:rPr lang="en-US" altLang="zh-CN">
                <a:solidFill>
                  <a:schemeClr val="bg1"/>
                </a:solidFill>
              </a:rPr>
              <a:t>and  1=1</a:t>
            </a:r>
            <a:endParaRPr lang="en-US" altLang="zh-CN">
              <a:solidFill>
                <a:schemeClr val="bg1"/>
              </a:solidFill>
            </a:endParaRPr>
          </a:p>
          <a:p>
            <a:r>
              <a:rPr lang="en-US" altLang="zh-CN">
                <a:solidFill>
                  <a:schemeClr val="bg1"/>
                </a:solidFill>
              </a:rPr>
              <a:t>3</a:t>
            </a:r>
            <a:r>
              <a:rPr lang="zh-CN" altLang="en-US">
                <a:solidFill>
                  <a:schemeClr val="bg1"/>
                </a:solidFill>
              </a:rPr>
              <a:t>、 </a:t>
            </a:r>
            <a:r>
              <a:rPr lang="en-US" altLang="zh-CN">
                <a:solidFill>
                  <a:schemeClr val="bg1"/>
                </a:solidFill>
              </a:rPr>
              <a:t>and  1=2</a:t>
            </a:r>
            <a:endParaRPr lang="en-US" altLang="zh-CN">
              <a:solidFill>
                <a:schemeClr val="bg1"/>
              </a:solidFill>
            </a:endParaRPr>
          </a:p>
        </p:txBody>
      </p:sp>
      <p:sp>
        <p:nvSpPr>
          <p:cNvPr id="4" name="文本框 3"/>
          <p:cNvSpPr txBox="1"/>
          <p:nvPr/>
        </p:nvSpPr>
        <p:spPr>
          <a:xfrm>
            <a:off x="762000" y="4128135"/>
            <a:ext cx="10600690" cy="368300"/>
          </a:xfrm>
          <a:prstGeom prst="rect">
            <a:avLst/>
          </a:prstGeom>
          <a:noFill/>
        </p:spPr>
        <p:txBody>
          <a:bodyPr wrap="square" rtlCol="0">
            <a:spAutoFit/>
          </a:bodyPr>
          <a:p>
            <a:r>
              <a:rPr lang="zh-CN">
                <a:solidFill>
                  <a:schemeClr val="bg1"/>
                </a:solidFill>
              </a:rPr>
              <a:t>如果页面中</a:t>
            </a:r>
            <a:r>
              <a:rPr lang="en-US" altLang="zh-CN">
                <a:solidFill>
                  <a:schemeClr val="bg1"/>
                </a:solidFill>
              </a:rPr>
              <a:t>Mysql</a:t>
            </a:r>
            <a:r>
              <a:rPr lang="zh-CN">
                <a:solidFill>
                  <a:schemeClr val="bg1"/>
                </a:solidFill>
              </a:rPr>
              <a:t>报错</a:t>
            </a:r>
            <a:r>
              <a:rPr lang="en-US" altLang="zh-CN">
                <a:solidFill>
                  <a:schemeClr val="bg1"/>
                </a:solidFill>
              </a:rPr>
              <a:t>,</a:t>
            </a:r>
            <a:r>
              <a:rPr lang="zh-CN" altLang="en-US">
                <a:solidFill>
                  <a:schemeClr val="bg1"/>
                </a:solidFill>
              </a:rPr>
              <a:t>证明该页面存在</a:t>
            </a:r>
            <a:r>
              <a:rPr lang="en-US" altLang="zh-CN">
                <a:solidFill>
                  <a:schemeClr val="bg1"/>
                </a:solidFill>
              </a:rPr>
              <a:t>SQL</a:t>
            </a:r>
            <a:r>
              <a:rPr lang="zh-CN" altLang="en-US">
                <a:solidFill>
                  <a:schemeClr val="bg1"/>
                </a:solidFill>
              </a:rPr>
              <a:t>注入漏洞。</a:t>
            </a:r>
            <a:endParaRPr lang="zh-CN" altLang="en-US">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04</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419600" y="3081655"/>
            <a:ext cx="3352800" cy="695325"/>
          </a:xfrm>
        </p:spPr>
        <p:txBody>
          <a:bodyPr/>
          <a:lstStyle/>
          <a:p>
            <a:pPr>
              <a:lnSpc>
                <a:spcPct val="100000"/>
              </a:lnSpc>
            </a:pPr>
            <a:r>
              <a:rPr lang="en-US" altLang="zh-CN" b="1">
                <a:latin typeface="微软雅黑" panose="020B0503020204020204" charset="-122"/>
                <a:ea typeface="微软雅黑" panose="020B0503020204020204" charset="-122"/>
                <a:sym typeface="+mn-ea"/>
              </a:rPr>
              <a:t>Sqlmap</a:t>
            </a:r>
            <a:r>
              <a:rPr lang="zh-CN" altLang="en-US" b="1">
                <a:latin typeface="微软雅黑" panose="020B0503020204020204" charset="-122"/>
                <a:ea typeface="微软雅黑" panose="020B0503020204020204" charset="-122"/>
                <a:sym typeface="+mn-ea"/>
              </a:rPr>
              <a:t>基本使用</a:t>
            </a:r>
            <a:endParaRPr lang="zh-CN"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3617"/>
</p:tagLst>
</file>

<file path=ppt/tags/tag10.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1.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2.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3.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4.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6.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3617"/>
  <p:tag name="KSO_WM_TAG_VERSION" val="1.0"/>
  <p:tag name="KSO_WM_SLIDE_ID" val="basetag20163617_35"/>
  <p:tag name="KSO_WM_SLIDE_INDEX" val="35"/>
  <p:tag name="KSO_WM_SLIDE_ITEM_CNT" val="0"/>
  <p:tag name="KSO_WM_SLIDE_TYPE" val="endPage"/>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3617"/>
</p:tagLst>
</file>

<file path=ppt/tags/tag3.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4.xml><?xml version="1.0" encoding="utf-8"?>
<p:tagLst xmlns:p="http://schemas.openxmlformats.org/presentationml/2006/main">
  <p:tag name="KSO_WM_TAG_VERSION" val="1.0"/>
  <p:tag name="KSO_WM_TEMPLATE_CATEGORY" val="basetag"/>
  <p:tag name="KSO_WM_TEMPLATE_INDEX" val="20163617"/>
</p:tagLst>
</file>

<file path=ppt/tags/tag5.xml><?xml version="1.0" encoding="utf-8"?>
<p:tagLst xmlns:p="http://schemas.openxmlformats.org/presentationml/2006/main">
  <p:tag name="KSO_WM_TAG_VERSION" val="1.0"/>
  <p:tag name="KSO_WM_TEMPLATE_CATEGORY" val="basetag"/>
  <p:tag name="KSO_WM_TEMPLATE_INDEX" val="20163617"/>
</p:tagLst>
</file>

<file path=ppt/tags/tag6.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7.xml><?xml version="1.0" encoding="utf-8"?>
<p:tagLst xmlns:p="http://schemas.openxmlformats.org/presentationml/2006/main">
  <p:tag name="KSO_WM_TEMPLATE_CATEGORY" val="basetag"/>
  <p:tag name="KSO_WM_TEMPLATE_INDEX" val="20163617"/>
  <p:tag name="KSO_WM_TAG_VERSION" val="1.0"/>
  <p:tag name="KSO_WM_SLIDE_ID" val="basetag20163617_1"/>
  <p:tag name="KSO_WM_SLIDE_INDEX" val="1"/>
  <p:tag name="KSO_WM_SLIDE_ITEM_CNT" val="0"/>
  <p:tag name="KSO_WM_SLIDE_TYPE" val="title"/>
  <p:tag name="KSO_WM_TEMPLATE_THUMBS_INDEX" val="1、5、6、7、8、11、13、14、17、20、25、35"/>
  <p:tag name="KSO_WM_BEAUTIFY_FLAG" val="#wm#"/>
</p:tagLst>
</file>

<file path=ppt/tags/tag8.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9.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881</Words>
  <Application>WPS 演示</Application>
  <PresentationFormat>宽屏</PresentationFormat>
  <Paragraphs>77</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Arial</vt:lpstr>
      <vt:lpstr>宋体</vt:lpstr>
      <vt:lpstr>Wingdings</vt:lpstr>
      <vt:lpstr>黑体</vt:lpstr>
      <vt:lpstr>Calibri Light</vt:lpstr>
      <vt:lpstr>Adobe Gothic Std B</vt:lpstr>
      <vt:lpstr>微软雅黑</vt:lpstr>
      <vt:lpstr>Impact</vt:lpstr>
      <vt:lpstr>Consolas</vt:lpstr>
      <vt:lpstr>Yu Gothic UI Semibold</vt:lpstr>
      <vt:lpstr>Arial Unicode MS</vt:lpstr>
      <vt:lpstr>Calibri</vt:lpstr>
      <vt:lpstr>1_Office 主题</vt:lpstr>
      <vt:lpstr>2_Office 主题</vt:lpstr>
      <vt:lpstr>Web攻防 训练营</vt:lpstr>
      <vt:lpstr>PowerPoint 演示文稿</vt:lpstr>
      <vt:lpstr>SQL注入的原因</vt:lpstr>
      <vt:lpstr>PowerPoint 演示文稿</vt:lpstr>
      <vt:lpstr>登录案例讲解</vt:lpstr>
      <vt:lpstr>PowerPoint 演示文稿</vt:lpstr>
      <vt:lpstr>CMS SQL注入讲解</vt:lpstr>
      <vt:lpstr>PowerPoint 演示文稿</vt:lpstr>
      <vt:lpstr>Sqlmap基本使用</vt:lpstr>
      <vt:lpstr>PowerPoint 演示文稿</vt:lpstr>
      <vt:lpstr>PowerPoint 演示文稿</vt:lpstr>
      <vt:lpstr>再见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1414395541</cp:lastModifiedBy>
  <cp:revision>66</cp:revision>
  <dcterms:created xsi:type="dcterms:W3CDTF">2018-08-20T13:57:00Z</dcterms:created>
  <dcterms:modified xsi:type="dcterms:W3CDTF">2018-08-27T12:17:30Z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