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6"/>
  </p:notesMasterIdLst>
  <p:sldIdLst>
    <p:sldId id="494" r:id="rId2"/>
    <p:sldId id="501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8" r:id="rId11"/>
    <p:sldId id="549" r:id="rId12"/>
    <p:sldId id="550" r:id="rId13"/>
    <p:sldId id="551" r:id="rId14"/>
    <p:sldId id="547" r:id="rId15"/>
    <p:sldId id="507" r:id="rId16"/>
    <p:sldId id="552" r:id="rId17"/>
    <p:sldId id="556" r:id="rId18"/>
    <p:sldId id="553" r:id="rId19"/>
    <p:sldId id="554" r:id="rId20"/>
    <p:sldId id="557" r:id="rId21"/>
    <p:sldId id="558" r:id="rId22"/>
    <p:sldId id="555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7" r:id="rId31"/>
    <p:sldId id="568" r:id="rId32"/>
    <p:sldId id="566" r:id="rId33"/>
    <p:sldId id="539" r:id="rId34"/>
    <p:sldId id="534" r:id="rId3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7583DF-69A3-4917-B571-F11381AA62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CC2001-F3D9-4240-922F-650EBB14DD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12BCE4-7886-4179-8BD5-BA634FB87B8B}" type="datetimeFigureOut">
              <a:rPr lang="zh-CN" altLang="en-US"/>
              <a:pPr>
                <a:defRPr/>
              </a:pPr>
              <a:t>2021/4/15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A00B867-B342-44B6-8802-5F84D866A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46E3FE5-3F24-48C5-A9BB-2B1D74B97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F20-3127-420B-A78D-F64154EC07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23F4C-9F57-4777-9A61-E58064CF7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4BCA2D3-96A5-4E7F-9427-0C92B9C5F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E42EB76-9845-4BB4-8AED-3EA481AC7F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103D51-DADD-4EDA-9672-5354D4E43F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54DA78F-70E3-4824-B50B-CFEA7600B6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26E97ABF-ABC9-45E0-9821-D4E32E231A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6470D8B0-5DC8-4786-B673-DBB1DFB17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BAE459A-A193-4760-8BB0-047E90E5F83C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B060FF-75B8-4281-B318-BD7554452492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41C1799F-57A3-4EDD-9D2A-31A2E5A346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>
            <a:extLst>
              <a:ext uri="{FF2B5EF4-FFF2-40B4-BE49-F238E27FC236}">
                <a16:creationId xmlns:a16="http://schemas.microsoft.com/office/drawing/2014/main" id="{64B87D91-84BF-47DC-A1BB-1A481FC1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31C1C29-AEBB-4CAA-8047-496BE4A1426D}" type="datetimeFigureOut">
              <a:rPr lang="zh-CN" altLang="en-US"/>
              <a:pPr>
                <a:defRPr/>
              </a:pPr>
              <a:t>2021/4/15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19768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60BF4D2-B23A-424C-96D5-57A592FBB0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C134D373-CC64-4198-A3BA-8FE6AC68785F}" type="slidenum">
              <a:rPr lang="en-US" altLang="zh-CN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52A65E10-2846-4EAA-86BB-1A5A6DEF11CC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9C46B56-98E4-418C-AB23-B1A63633F87F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0685CE8C-B9A8-46A0-ADB9-4D39BDC2C2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F38BE64D-19F8-41E3-B759-05846120B7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36FB17-DB13-41A3-ADDD-B44785810C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BFE6E01E-8D95-4FAF-A905-D18A2C39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BE3ABF-783E-4F37-8BE5-C618A2D4DABC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16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752E1A5-1584-42DA-97B2-D5AA302043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EC9E990F-1751-4104-9FD7-0BC18B9F4120}" type="slidenum">
              <a:rPr lang="en-US" altLang="zh-CN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0A813436-12D8-4F30-B0C7-4FF854B03F74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0BFB5094-6EFB-41E9-ABA5-0CAEA2CF9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25C67349-392C-40EE-8D7E-BF0E64107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58FE96ED-976F-4208-AAC2-3D699F5658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BA749E-D117-4CFE-A79B-C9CE69C07F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96AF8311-060C-41E3-9585-38A4D3CAB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12E79C0-E066-416A-BF8E-209169B35689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077912"/>
            <a:ext cx="11107601" cy="5033287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941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F5F22C-E362-464D-89EB-4FE4ABB80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2" dirty="0">
              <a:solidFill>
                <a:srgbClr val="FFFFFF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FF9006-3E16-495F-B5FA-CB8BA72F3DD8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 descr="AW视觉符号.jpg">
            <a:extLst>
              <a:ext uri="{FF2B5EF4-FFF2-40B4-BE49-F238E27FC236}">
                <a16:creationId xmlns:a16="http://schemas.microsoft.com/office/drawing/2014/main" id="{4EA6F1BD-F66A-4E3E-915D-69C6C8E533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C95F05E8-02CF-41AA-B3A3-D8EB74EC17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187C9C-C91F-4397-941D-46F5764D2D48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9CB1B32-1F57-4ED8-BB23-7C2FAE935994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16" descr="LOGO1.png">
            <a:extLst>
              <a:ext uri="{FF2B5EF4-FFF2-40B4-BE49-F238E27FC236}">
                <a16:creationId xmlns:a16="http://schemas.microsoft.com/office/drawing/2014/main" id="{5EF95D87-3697-460E-A7BB-6E141FA2DA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288925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6">
            <a:extLst>
              <a:ext uri="{FF2B5EF4-FFF2-40B4-BE49-F238E27FC236}">
                <a16:creationId xmlns:a16="http://schemas.microsoft.com/office/drawing/2014/main" id="{CA565469-A885-4C23-8451-3E13451887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25" y="4724400"/>
            <a:ext cx="18748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42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17F59BF-1D49-4C49-AC4B-80497E3799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B5C079D-5EEE-44DB-83AB-2986E8D561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29B2341-415D-4E60-BEFA-E6150A04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CF6BF-0AA7-468B-9C91-9FDCC8250752}" type="datetimeFigureOut">
              <a:rPr lang="zh-CN" altLang="en-US"/>
              <a:pPr>
                <a:defRPr/>
              </a:pPr>
              <a:t>2021/4/15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AE760A9-1AB6-45C8-9766-CF7635D13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EEA55776-A91A-48F3-B7C9-DD35D00E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160724-DBCD-4614-AA5E-7C943366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ipdm.com/pxdt/index.j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">
            <a:extLst>
              <a:ext uri="{FF2B5EF4-FFF2-40B4-BE49-F238E27FC236}">
                <a16:creationId xmlns:a16="http://schemas.microsoft.com/office/drawing/2014/main" id="{924A9E22-90BE-4E59-A67B-D65B71E6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688"/>
            <a:ext cx="6543675" cy="692150"/>
          </a:xfrm>
        </p:spPr>
        <p:txBody>
          <a:bodyPr/>
          <a:lstStyle/>
          <a:p>
            <a:r>
              <a:rPr lang="zh-CN" altLang="en-US" b="0" dirty="0">
                <a:cs typeface="Times New Roman" panose="02020603050405020304" pitchFamily="18" charset="0"/>
              </a:rPr>
              <a:t>外部数据的获取</a:t>
            </a:r>
          </a:p>
        </p:txBody>
      </p:sp>
      <p:sp>
        <p:nvSpPr>
          <p:cNvPr id="7171" name="文本框 2">
            <a:extLst>
              <a:ext uri="{FF2B5EF4-FFF2-40B4-BE49-F238E27FC236}">
                <a16:creationId xmlns:a16="http://schemas.microsoft.com/office/drawing/2014/main" id="{A0CAA3FF-3311-4270-88CE-29B27109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738" y="3541713"/>
            <a:ext cx="237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C97C73BE-BB1F-437B-AA80-957DE68ADB84}" type="datetime5">
              <a:rPr kumimoji="0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2021/4/15</a:t>
            </a:fld>
            <a:endParaRPr kumimoji="0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C9579A-F2D1-4864-82F0-B351558C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5325340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）选择要导入数据的</a:t>
            </a:r>
            <a:r>
              <a:rPr lang="en-US" altLang="zh-CN" b="1" dirty="0"/>
              <a:t>CSV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导入文本文件</a:t>
            </a:r>
            <a:r>
              <a:rPr lang="en-US" altLang="zh-CN" dirty="0"/>
              <a:t>】</a:t>
            </a:r>
            <a:r>
              <a:rPr lang="zh-CN" altLang="en-US" dirty="0"/>
              <a:t>对话框中，选择“客户信息</a:t>
            </a:r>
            <a:r>
              <a:rPr lang="en-US" altLang="zh-CN" dirty="0"/>
              <a:t>.csv”</a:t>
            </a:r>
            <a:r>
              <a:rPr lang="zh-CN" altLang="en-US" dirty="0"/>
              <a:t>文件，如图所示，单击</a:t>
            </a:r>
            <a:r>
              <a:rPr lang="en-US" altLang="zh-CN" dirty="0"/>
              <a:t>【</a:t>
            </a:r>
            <a:r>
              <a:rPr lang="zh-CN" altLang="en-US" dirty="0"/>
              <a:t>导入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3BF038-100C-4900-900B-891930A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0D7C3-0578-43BC-99B8-E3CC3F0B12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2312"/>
            <a:ext cx="5509797" cy="37844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48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741868-B5A4-428E-9927-43FC366C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367381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）选择最合适的数据类型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对话框中，默认选择</a:t>
            </a:r>
            <a:r>
              <a:rPr lang="en-US" altLang="zh-CN" dirty="0"/>
              <a:t>【</a:t>
            </a:r>
            <a:r>
              <a:rPr lang="zh-CN" altLang="en-US" dirty="0"/>
              <a:t>分隔符号</a:t>
            </a:r>
            <a:r>
              <a:rPr lang="en-US" altLang="zh-CN" dirty="0"/>
              <a:t>】</a:t>
            </a:r>
            <a:r>
              <a:rPr lang="zh-CN" altLang="en-US" dirty="0"/>
              <a:t>单选框，如图所示，单击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09C514-3A3C-4024-A315-33183E9F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5CBE69-AEA5-4969-A79E-7B36DB5675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4092"/>
            <a:ext cx="5546057" cy="4383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20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7C19C1-3E05-4029-A166-0E9B0FBC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493505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）选择合适的分隔符号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对话框中，勾选</a:t>
            </a:r>
            <a:r>
              <a:rPr lang="en-US" altLang="zh-CN" dirty="0"/>
              <a:t>【Tab</a:t>
            </a:r>
            <a:r>
              <a:rPr lang="zh-CN" altLang="en-US" dirty="0"/>
              <a:t>键</a:t>
            </a:r>
            <a:r>
              <a:rPr lang="en-US" altLang="zh-CN" dirty="0"/>
              <a:t>】【</a:t>
            </a:r>
            <a:r>
              <a:rPr lang="zh-CN" altLang="en-US" dirty="0"/>
              <a:t>逗号</a:t>
            </a:r>
            <a:r>
              <a:rPr lang="en-US" altLang="zh-CN" dirty="0"/>
              <a:t>】</a:t>
            </a:r>
            <a:r>
              <a:rPr lang="zh-CN" altLang="en-US" dirty="0"/>
              <a:t>复选框，如图所示，单击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D0A62E-2548-4969-BF27-9DD9726C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BEAB1-C8AF-44BA-AC9D-3ACBD8C88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42" y="1649271"/>
            <a:ext cx="5242122" cy="44619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2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F23746-9981-425C-8063-72C2E1FD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101267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）选择数据格式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对话框中，默认选择</a:t>
            </a:r>
            <a:r>
              <a:rPr lang="en-US" altLang="zh-CN" dirty="0"/>
              <a:t>【</a:t>
            </a:r>
            <a:r>
              <a:rPr lang="zh-CN" altLang="en-US" dirty="0"/>
              <a:t>常规</a:t>
            </a:r>
            <a:r>
              <a:rPr lang="en-US" altLang="zh-CN" dirty="0"/>
              <a:t>】</a:t>
            </a:r>
            <a:r>
              <a:rPr lang="zh-CN" altLang="en-US" dirty="0"/>
              <a:t>单选框，如图所示，单击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2FC8C0-438D-4674-BD95-BD0BBFFF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57D1F-4AEC-4FD5-B703-AB59CBDA13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29" y="1637982"/>
            <a:ext cx="4775266" cy="44732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3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E95BA9-11EB-4993-8F1B-5D4F3036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282618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）设置数据的放置位置并确定导入数据</a:t>
            </a:r>
            <a:endParaRPr lang="en-US" altLang="zh-CN" b="1" dirty="0"/>
          </a:p>
          <a:p>
            <a:r>
              <a:rPr lang="zh-CN" altLang="en-US" dirty="0"/>
              <a:t>单击获取</a:t>
            </a:r>
            <a:r>
              <a:rPr lang="en-US" altLang="zh-CN" dirty="0"/>
              <a:t>TXT</a:t>
            </a:r>
            <a:r>
              <a:rPr lang="zh-CN" altLang="en-US" dirty="0"/>
              <a:t>文本数据中步骤（</a:t>
            </a:r>
            <a:r>
              <a:rPr lang="en-US" altLang="zh-CN" dirty="0"/>
              <a:t>5</a:t>
            </a:r>
            <a:r>
              <a:rPr lang="zh-CN" altLang="en-US" dirty="0"/>
              <a:t>）中的图所示的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按钮，在弹出的</a:t>
            </a:r>
            <a:r>
              <a:rPr lang="en-US" altLang="zh-CN" dirty="0"/>
              <a:t>【</a:t>
            </a:r>
            <a:r>
              <a:rPr lang="zh-CN" altLang="en-US" dirty="0"/>
              <a:t>导入数据</a:t>
            </a:r>
            <a:r>
              <a:rPr lang="en-US" altLang="zh-CN" dirty="0"/>
              <a:t>】</a:t>
            </a:r>
            <a:r>
              <a:rPr lang="zh-CN" altLang="en-US" dirty="0"/>
              <a:t>对话框中默认选择</a:t>
            </a:r>
            <a:r>
              <a:rPr lang="en-US" altLang="zh-CN" dirty="0"/>
              <a:t>【</a:t>
            </a:r>
            <a:r>
              <a:rPr lang="zh-CN" altLang="en-US" dirty="0"/>
              <a:t>现有工作表</a:t>
            </a:r>
            <a:r>
              <a:rPr lang="en-US" altLang="zh-CN" dirty="0"/>
              <a:t>】</a:t>
            </a:r>
            <a:r>
              <a:rPr lang="zh-CN" altLang="en-US" dirty="0"/>
              <a:t>单选框，单击    按钮，选择单元格</a:t>
            </a:r>
            <a:r>
              <a:rPr lang="en-US" altLang="zh-CN" dirty="0"/>
              <a:t>A1</a:t>
            </a:r>
            <a:r>
              <a:rPr lang="zh-CN" altLang="en-US" dirty="0"/>
              <a:t>，再单击    按钮，如图所示，单击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857C3D-1120-43E9-84E2-610CB64A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CF94F-F4B1-4FC9-A417-A74C8C1019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98" y="1495786"/>
            <a:ext cx="3363310" cy="46154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9B227C-C5AE-4DE0-833B-2336AFF11D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94" y="2529848"/>
            <a:ext cx="204229" cy="234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3573D9-311E-4D91-B357-AD086F6983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67" y="2540360"/>
            <a:ext cx="211883" cy="2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BE63B4B9-B090-49DB-85BD-5D599DB0AC98}"/>
              </a:ext>
            </a:extLst>
          </p:cNvPr>
          <p:cNvCxnSpPr>
            <a:cxnSpLocks/>
          </p:cNvCxnSpPr>
          <p:nvPr/>
        </p:nvCxnSpPr>
        <p:spPr>
          <a:xfrm>
            <a:off x="3265488" y="2198688"/>
            <a:ext cx="4762" cy="2271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4C43763-291F-4430-A4DA-9E96587C4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37988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AED41D19-0B5F-4CE2-94A9-BF47CA4B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D83BAA40-4EC1-4A5B-A522-5F53BF0E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数据库中的数据</a:t>
            </a:r>
          </a:p>
        </p:txBody>
      </p:sp>
      <p:sp>
        <p:nvSpPr>
          <p:cNvPr id="9226" name="标题 3">
            <a:extLst>
              <a:ext uri="{FF2B5EF4-FFF2-40B4-BE49-F238E27FC236}">
                <a16:creationId xmlns:a16="http://schemas.microsoft.com/office/drawing/2014/main" id="{ACB3D8C9-F099-4E1D-95B0-776B5E3B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0880058-9A93-4F94-B1A7-41FECE72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获取文本数据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3537456-EBAD-4988-B923-6E90EE62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C365EF-3A93-432B-AE7B-CBB00260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253173" cy="5033287"/>
          </a:xfrm>
        </p:spPr>
        <p:txBody>
          <a:bodyPr/>
          <a:lstStyle/>
          <a:p>
            <a:r>
              <a:rPr lang="en-US" altLang="zh-CN" dirty="0"/>
              <a:t>Excel 2016</a:t>
            </a:r>
            <a:r>
              <a:rPr lang="zh-CN" altLang="en-US" dirty="0"/>
              <a:t>可以获取外部数据库的数据，如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Access</a:t>
            </a:r>
            <a:r>
              <a:rPr lang="zh-CN" altLang="en-US" dirty="0"/>
              <a:t>等，但在此之前需新建数据源并进行连接。以</a:t>
            </a:r>
            <a:r>
              <a:rPr lang="en-US" altLang="zh-CN" dirty="0"/>
              <a:t>MySQL</a:t>
            </a:r>
            <a:r>
              <a:rPr lang="zh-CN" altLang="en-US" dirty="0"/>
              <a:t>数据库为例，会员信息存在“</a:t>
            </a:r>
            <a:r>
              <a:rPr lang="en-US" altLang="zh-CN" dirty="0"/>
              <a:t>data”</a:t>
            </a:r>
            <a:r>
              <a:rPr lang="zh-CN" altLang="en-US" dirty="0"/>
              <a:t>数据库的“</a:t>
            </a:r>
            <a:r>
              <a:rPr lang="en-US" altLang="zh-CN" dirty="0"/>
              <a:t>info”</a:t>
            </a:r>
            <a:r>
              <a:rPr lang="zh-CN" altLang="en-US" dirty="0"/>
              <a:t>表中，需要新建与连接一个</a:t>
            </a:r>
            <a:r>
              <a:rPr lang="en-US" altLang="zh-CN" dirty="0"/>
              <a:t>MySQL</a:t>
            </a:r>
            <a:r>
              <a:rPr lang="zh-CN" altLang="en-US" dirty="0"/>
              <a:t>数据源，而后在</a:t>
            </a:r>
            <a:r>
              <a:rPr lang="en-US" altLang="zh-CN" dirty="0"/>
              <a:t>Excel 2016</a:t>
            </a:r>
            <a:r>
              <a:rPr lang="zh-CN" altLang="en-US" dirty="0"/>
              <a:t>中导入“</a:t>
            </a:r>
            <a:r>
              <a:rPr lang="en-US" altLang="zh-CN" dirty="0"/>
              <a:t>info”</a:t>
            </a:r>
            <a:r>
              <a:rPr lang="zh-CN" altLang="en-US" dirty="0"/>
              <a:t>数据。</a:t>
            </a:r>
            <a:endParaRPr lang="en-US" altLang="zh-CN" dirty="0"/>
          </a:p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数据源的具体操作步骤如下。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DDA468-1C1B-4148-9E40-019570B1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</p:spTree>
    <p:extLst>
      <p:ext uri="{BB962C8B-B14F-4D97-AF65-F5344CB8AC3E}">
        <p14:creationId xmlns:p14="http://schemas.microsoft.com/office/powerpoint/2010/main" val="378564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F8F609-9683-445F-8072-4AD3546D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158581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）打开</a:t>
            </a:r>
            <a:r>
              <a:rPr lang="en-US" altLang="zh-CN" b="1" dirty="0"/>
              <a:t>【ODBC</a:t>
            </a:r>
            <a:r>
              <a:rPr lang="zh-CN" altLang="en-US" b="1" dirty="0"/>
              <a:t>数据源管理程序（</a:t>
            </a:r>
            <a:r>
              <a:rPr lang="en-US" altLang="zh-CN" b="1" dirty="0"/>
              <a:t>64</a:t>
            </a:r>
            <a:r>
              <a:rPr lang="zh-CN" altLang="en-US" b="1" dirty="0"/>
              <a:t>位）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在电脑</a:t>
            </a:r>
            <a:r>
              <a:rPr lang="en-US" altLang="zh-CN" dirty="0"/>
              <a:t>【</a:t>
            </a:r>
            <a:r>
              <a:rPr lang="zh-CN" altLang="en-US" dirty="0"/>
              <a:t>开始</a:t>
            </a:r>
            <a:r>
              <a:rPr lang="en-US" altLang="zh-CN" dirty="0"/>
              <a:t>】</a:t>
            </a:r>
            <a:r>
              <a:rPr lang="zh-CN" altLang="en-US" dirty="0"/>
              <a:t>菜单中打开</a:t>
            </a:r>
            <a:r>
              <a:rPr lang="en-US" altLang="zh-CN" dirty="0"/>
              <a:t>【</a:t>
            </a:r>
            <a:r>
              <a:rPr lang="zh-CN" altLang="en-US" dirty="0"/>
              <a:t>控制面板</a:t>
            </a:r>
            <a:r>
              <a:rPr lang="en-US" altLang="zh-CN" dirty="0"/>
              <a:t>】</a:t>
            </a:r>
            <a:r>
              <a:rPr lang="zh-CN" altLang="en-US" dirty="0"/>
              <a:t>窗口，依次选择</a:t>
            </a:r>
            <a:r>
              <a:rPr lang="en-US" altLang="zh-CN" dirty="0"/>
              <a:t>【</a:t>
            </a:r>
            <a:r>
              <a:rPr lang="zh-CN" altLang="en-US" dirty="0"/>
              <a:t>系统和安全</a:t>
            </a:r>
            <a:r>
              <a:rPr lang="en-US" altLang="zh-CN" dirty="0"/>
              <a:t>】→【</a:t>
            </a:r>
            <a:r>
              <a:rPr lang="zh-CN" altLang="en-US" dirty="0"/>
              <a:t>管理工具</a:t>
            </a:r>
            <a:r>
              <a:rPr lang="en-US" altLang="zh-CN" dirty="0"/>
              <a:t>】</a:t>
            </a:r>
            <a:r>
              <a:rPr lang="zh-CN" altLang="en-US" dirty="0"/>
              <a:t>，弹出</a:t>
            </a:r>
            <a:r>
              <a:rPr lang="en-US" altLang="zh-CN" dirty="0"/>
              <a:t>【</a:t>
            </a:r>
            <a:r>
              <a:rPr lang="zh-CN" altLang="en-US" dirty="0"/>
              <a:t>管理工具</a:t>
            </a:r>
            <a:r>
              <a:rPr lang="en-US" altLang="zh-CN" dirty="0"/>
              <a:t>】</a:t>
            </a:r>
            <a:r>
              <a:rPr lang="zh-CN" altLang="en-US" dirty="0"/>
              <a:t>窗口，如图所示。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86A255-9C84-4641-9130-142F6036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576DD-40EA-4C0E-AD08-CA767811FB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3482" y="2517228"/>
            <a:ext cx="5525035" cy="28529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270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A2EA4E-AE50-4DE2-962F-D1C67237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5840346" cy="5033287"/>
          </a:xfrm>
        </p:spPr>
        <p:txBody>
          <a:bodyPr/>
          <a:lstStyle/>
          <a:p>
            <a:r>
              <a:rPr lang="zh-CN" altLang="en-US" dirty="0"/>
              <a:t>双击上图中的</a:t>
            </a:r>
            <a:r>
              <a:rPr lang="en-US" altLang="zh-CN" dirty="0"/>
              <a:t>【ODBC</a:t>
            </a:r>
            <a:r>
              <a:rPr lang="zh-CN" altLang="en-US" dirty="0"/>
              <a:t>数据源（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程序，弹出</a:t>
            </a:r>
            <a:r>
              <a:rPr lang="en-US" altLang="zh-CN" dirty="0"/>
              <a:t>【ODBC</a:t>
            </a:r>
            <a:r>
              <a:rPr lang="zh-CN" altLang="en-US" dirty="0"/>
              <a:t>数据源管理程序（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64</a:t>
            </a:r>
            <a:r>
              <a:rPr lang="zh-CN" altLang="en-US" dirty="0"/>
              <a:t>位操作系统的计算机，那么选择</a:t>
            </a:r>
            <a:r>
              <a:rPr lang="en-US" altLang="zh-CN" dirty="0"/>
              <a:t>【ODBC</a:t>
            </a:r>
            <a:r>
              <a:rPr lang="zh-CN" altLang="en-US" dirty="0"/>
              <a:t>数据源（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或</a:t>
            </a:r>
            <a:r>
              <a:rPr lang="en-US" altLang="zh-CN" dirty="0"/>
              <a:t>【ODBC</a:t>
            </a:r>
            <a:r>
              <a:rPr lang="zh-CN" altLang="en-US" dirty="0"/>
              <a:t>数据源（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程序都可以。如果是</a:t>
            </a:r>
            <a:r>
              <a:rPr lang="en-US" altLang="zh-CN" dirty="0"/>
              <a:t>32</a:t>
            </a:r>
            <a:r>
              <a:rPr lang="zh-CN" altLang="en-US" dirty="0"/>
              <a:t>位操作系统的计算机，那么只能选择</a:t>
            </a:r>
            <a:r>
              <a:rPr lang="en-US" altLang="zh-CN" dirty="0"/>
              <a:t>【ODBC</a:t>
            </a:r>
            <a:r>
              <a:rPr lang="zh-CN" altLang="en-US" dirty="0"/>
              <a:t>数据源（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程序。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E9DE54-7BD5-4844-9025-BF93099E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EC7475-A477-4162-B359-1BD93F377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8740" y="1261276"/>
            <a:ext cx="4908331" cy="3741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27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F9271C-8C8B-4AE0-9719-B7D3140B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5588098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创建新数据源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【ODBC</a:t>
            </a:r>
            <a:r>
              <a:rPr lang="zh-CN" altLang="en-US" dirty="0"/>
              <a:t>数据源管理程序（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对话框中单击</a:t>
            </a:r>
            <a:r>
              <a:rPr lang="en-US" altLang="zh-CN" dirty="0"/>
              <a:t>【</a:t>
            </a:r>
            <a:r>
              <a:rPr lang="zh-CN" altLang="en-US" dirty="0"/>
              <a:t>添加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创建新数据源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B96865-8B52-40F1-81DC-66014F6C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22C11-0835-431A-A57A-6699C9E58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9988" y="1607091"/>
            <a:ext cx="4834757" cy="42297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62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14F9A285-046E-4DCB-88B7-7294DDC5A58A}"/>
              </a:ext>
            </a:extLst>
          </p:cNvPr>
          <p:cNvCxnSpPr>
            <a:cxnSpLocks/>
          </p:cNvCxnSpPr>
          <p:nvPr/>
        </p:nvCxnSpPr>
        <p:spPr>
          <a:xfrm>
            <a:off x="3265488" y="2198688"/>
            <a:ext cx="4762" cy="2271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D64A6CD4-7DCE-4AC9-9926-80D322077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7908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9C4D9DD-4C8F-44A9-8D7C-C8AFAB5A0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6975D16D-4564-4FEB-B65F-34AA151B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数据库中的数据</a:t>
            </a:r>
          </a:p>
        </p:txBody>
      </p:sp>
      <p:sp>
        <p:nvSpPr>
          <p:cNvPr id="8202" name="标题 3">
            <a:extLst>
              <a:ext uri="{FF2B5EF4-FFF2-40B4-BE49-F238E27FC236}">
                <a16:creationId xmlns:a16="http://schemas.microsoft.com/office/drawing/2014/main" id="{BA116442-F5B1-465E-86EE-B66997FE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A30C4D79-F1B0-40C4-896A-78908EE3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获取文本数据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158507E-FC42-4465-8499-F7FA69E1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A44791-FAE5-47B7-8849-EE006AEA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103105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）打开</a:t>
            </a:r>
            <a:r>
              <a:rPr lang="en-US" altLang="zh-CN" b="1" dirty="0"/>
              <a:t>【MySQL Connector/ODBC Data Source Configuration】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创建新数据源</a:t>
            </a:r>
            <a:r>
              <a:rPr lang="en-US" altLang="zh-CN" dirty="0"/>
              <a:t>】</a:t>
            </a:r>
            <a:r>
              <a:rPr lang="zh-CN" altLang="en-US" dirty="0"/>
              <a:t>对话框中，选择</a:t>
            </a:r>
            <a:r>
              <a:rPr lang="en-US" altLang="zh-CN" dirty="0"/>
              <a:t>【</a:t>
            </a:r>
            <a:r>
              <a:rPr lang="zh-CN" altLang="en-US" dirty="0"/>
              <a:t>选择您想为其安装数据源的驱动程序</a:t>
            </a:r>
            <a:r>
              <a:rPr lang="en-US" altLang="zh-CN" dirty="0"/>
              <a:t>】</a:t>
            </a:r>
            <a:r>
              <a:rPr lang="zh-CN" altLang="en-US" dirty="0"/>
              <a:t>列表框中</a:t>
            </a:r>
            <a:r>
              <a:rPr lang="en-US" altLang="zh-CN" dirty="0"/>
              <a:t>【MySQL ODBC 8.0 Unicode Driver】</a:t>
            </a:r>
            <a:r>
              <a:rPr lang="zh-CN" altLang="en-US" dirty="0"/>
              <a:t>，单击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【MySQL Connector/ODBC Data Source Configuration】</a:t>
            </a:r>
            <a:r>
              <a:rPr lang="zh-CN" altLang="en-US" dirty="0"/>
              <a:t>对话框，如图所示，其中每个英文名词的解释如下。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282319-7D70-4620-80D3-092B8E89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40AC18-F0C7-423A-A62B-772916B9F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9172" y="1601469"/>
            <a:ext cx="5081566" cy="39861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07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70F257-0EE1-4653-82D3-F450EBAE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上图中的各文本框含义解释如下。</a:t>
            </a:r>
            <a:endParaRPr lang="en-US" altLang="zh-CN" dirty="0"/>
          </a:p>
          <a:p>
            <a:pPr marL="720000">
              <a:buFont typeface="+mj-ea"/>
              <a:buAutoNum type="circleNumDbPlain"/>
            </a:pPr>
            <a:r>
              <a:rPr lang="en-US" altLang="zh-CN" dirty="0"/>
              <a:t>Data Source Name</a:t>
            </a:r>
            <a:r>
              <a:rPr lang="zh-CN" altLang="en-US" dirty="0"/>
              <a:t>是数据源名称，在</a:t>
            </a:r>
            <a:r>
              <a:rPr lang="en-US" altLang="zh-CN" dirty="0"/>
              <a:t>【Data Source Name】</a:t>
            </a:r>
            <a:r>
              <a:rPr lang="zh-CN" altLang="en-US" dirty="0"/>
              <a:t>文本框中可输入自定义名称。</a:t>
            </a:r>
          </a:p>
          <a:p>
            <a:pPr marL="720000">
              <a:buFont typeface="+mj-ea"/>
              <a:buAutoNum type="circleNumDbPlain"/>
            </a:pPr>
            <a:r>
              <a:rPr lang="en-US" altLang="zh-CN" dirty="0"/>
              <a:t>Description</a:t>
            </a:r>
            <a:r>
              <a:rPr lang="zh-CN" altLang="en-US" dirty="0"/>
              <a:t>是描述，在</a:t>
            </a:r>
            <a:r>
              <a:rPr lang="en-US" altLang="zh-CN" dirty="0"/>
              <a:t>【Description】</a:t>
            </a:r>
            <a:r>
              <a:rPr lang="zh-CN" altLang="en-US" dirty="0"/>
              <a:t>文本框中可输入对数据源的描述。</a:t>
            </a:r>
          </a:p>
          <a:p>
            <a:pPr marL="720000">
              <a:buFont typeface="+mj-ea"/>
              <a:buAutoNum type="circleNumDbPlain"/>
            </a:pPr>
            <a:r>
              <a:rPr lang="en-US" altLang="zh-CN" dirty="0"/>
              <a:t>TCP/IP Server</a:t>
            </a:r>
            <a:r>
              <a:rPr lang="zh-CN" altLang="en-US" dirty="0"/>
              <a:t>是</a:t>
            </a:r>
            <a:r>
              <a:rPr lang="en-US" altLang="zh-CN" dirty="0"/>
              <a:t>TCP/IP</a:t>
            </a:r>
            <a:r>
              <a:rPr lang="zh-CN" altLang="en-US" dirty="0"/>
              <a:t>服务器，如果数据库在本机，就在</a:t>
            </a:r>
            <a:r>
              <a:rPr lang="en-US" altLang="zh-CN" dirty="0"/>
              <a:t>【TCP/IP Server】</a:t>
            </a:r>
            <a:r>
              <a:rPr lang="zh-CN" altLang="en-US" dirty="0"/>
              <a:t>单选框的第一个文本框中输入</a:t>
            </a:r>
            <a:r>
              <a:rPr lang="en-US" altLang="zh-CN" dirty="0"/>
              <a:t>localhost</a:t>
            </a:r>
            <a:r>
              <a:rPr lang="zh-CN" altLang="en-US" dirty="0"/>
              <a:t>（本机）；如果数据库不在本机，就输入数据库所在的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</a:p>
          <a:p>
            <a:pPr marL="720000">
              <a:buFont typeface="+mj-ea"/>
              <a:buAutoNum type="circleNumDbPlain"/>
            </a:pP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Password</a:t>
            </a:r>
            <a:r>
              <a:rPr lang="zh-CN" altLang="en-US" dirty="0"/>
              <a:t>分别为用户名和密码，在下载</a:t>
            </a:r>
            <a:r>
              <a:rPr lang="en-US" altLang="zh-CN" dirty="0"/>
              <a:t>MySQL</a:t>
            </a:r>
            <a:r>
              <a:rPr lang="zh-CN" altLang="en-US" dirty="0"/>
              <a:t>时自定义设置。</a:t>
            </a:r>
          </a:p>
          <a:p>
            <a:pPr marL="720000">
              <a:buFont typeface="+mj-ea"/>
              <a:buAutoNum type="circleNumDbPlain"/>
            </a:pPr>
            <a:r>
              <a:rPr lang="en-US" altLang="zh-CN" dirty="0"/>
              <a:t>Database</a:t>
            </a:r>
            <a:r>
              <a:rPr lang="zh-CN" altLang="en-US" dirty="0"/>
              <a:t>是数据库，在</a:t>
            </a:r>
            <a:r>
              <a:rPr lang="en-US" altLang="zh-CN" dirty="0"/>
              <a:t>【Database】</a:t>
            </a:r>
            <a:r>
              <a:rPr lang="zh-CN" altLang="en-US" dirty="0"/>
              <a:t>下拉框中可选择所需连接的数据库。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17075B-C0C6-446D-AD84-E3923E7C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</p:spTree>
    <p:extLst>
      <p:ext uri="{BB962C8B-B14F-4D97-AF65-F5344CB8AC3E}">
        <p14:creationId xmlns:p14="http://schemas.microsoft.com/office/powerpoint/2010/main" val="111725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616BB1-C3B0-4B2B-9CD7-89EEBB4B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176678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）设置参数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【MySQL Connector/ODBC Data Source Configuration】</a:t>
            </a:r>
            <a:r>
              <a:rPr lang="zh-CN" altLang="en-US" dirty="0"/>
              <a:t>对话框的</a:t>
            </a:r>
            <a:r>
              <a:rPr lang="en-US" altLang="zh-CN" dirty="0"/>
              <a:t>【Data Source Name】</a:t>
            </a:r>
            <a:r>
              <a:rPr lang="zh-CN" altLang="en-US" dirty="0"/>
              <a:t>文本框中输入“会员信息”，在</a:t>
            </a:r>
            <a:r>
              <a:rPr lang="en-US" altLang="zh-CN" dirty="0"/>
              <a:t>【Description】</a:t>
            </a:r>
            <a:r>
              <a:rPr lang="zh-CN" altLang="en-US" dirty="0"/>
              <a:t>文本框中输入“某餐饮企业的会员信息”，在</a:t>
            </a:r>
            <a:r>
              <a:rPr lang="en-US" altLang="zh-CN" dirty="0"/>
              <a:t>【TCP/IP Server】</a:t>
            </a:r>
            <a:r>
              <a:rPr lang="zh-CN" altLang="en-US" dirty="0"/>
              <a:t>单选框的第一个文本框中输入“</a:t>
            </a:r>
            <a:r>
              <a:rPr lang="en-US" altLang="zh-CN" dirty="0"/>
              <a:t>localhost”</a:t>
            </a:r>
            <a:r>
              <a:rPr lang="zh-CN" altLang="en-US" dirty="0"/>
              <a:t>，在</a:t>
            </a:r>
            <a:r>
              <a:rPr lang="en-US" altLang="zh-CN" dirty="0"/>
              <a:t>【User】</a:t>
            </a:r>
            <a:r>
              <a:rPr lang="zh-CN" altLang="en-US" dirty="0"/>
              <a:t>文本框中输入用户名，在</a:t>
            </a:r>
            <a:r>
              <a:rPr lang="en-US" altLang="zh-CN" dirty="0"/>
              <a:t>【Password】</a:t>
            </a:r>
            <a:r>
              <a:rPr lang="zh-CN" altLang="en-US" dirty="0"/>
              <a:t>文本框中输入密码，在</a:t>
            </a:r>
            <a:r>
              <a:rPr lang="en-US" altLang="zh-CN" dirty="0"/>
              <a:t>【Database】</a:t>
            </a:r>
            <a:r>
              <a:rPr lang="zh-CN" altLang="en-US" dirty="0"/>
              <a:t>下拉框中选择</a:t>
            </a:r>
            <a:r>
              <a:rPr lang="en-US" altLang="zh-CN" dirty="0"/>
              <a:t>【data】</a:t>
            </a:r>
            <a:r>
              <a:rPr lang="zh-CN" altLang="en-US" dirty="0"/>
              <a:t>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360087-528C-45CF-92E6-E0D02E65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7D534-6BE6-47F6-A44A-ABC55CB11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36828" y="1717095"/>
            <a:ext cx="4915436" cy="4259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88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A5793D-DC32-4570-BFBB-6767DD35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）测速连接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【Test】</a:t>
            </a:r>
            <a:r>
              <a:rPr lang="zh-CN" altLang="en-US" dirty="0"/>
              <a:t>按钮，弹出</a:t>
            </a:r>
            <a:r>
              <a:rPr lang="en-US" altLang="zh-CN" dirty="0"/>
              <a:t>【Test Result】</a:t>
            </a:r>
            <a:r>
              <a:rPr lang="zh-CN" altLang="en-US" dirty="0"/>
              <a:t>对话框，若显示</a:t>
            </a:r>
            <a:r>
              <a:rPr lang="en-US" altLang="zh-CN" dirty="0"/>
              <a:t>【Connection Successful】</a:t>
            </a:r>
            <a:r>
              <a:rPr lang="zh-CN" altLang="en-US" dirty="0"/>
              <a:t>则说明连接成功，如图所示。单击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按钮返回到</a:t>
            </a:r>
            <a:r>
              <a:rPr lang="en-US" altLang="zh-CN" dirty="0"/>
              <a:t>【MySQL Connector/ODBC Data Source Configuration】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481883-1D70-4D14-A476-B9C09165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DCA64-F95C-4F09-8685-9640ED5FB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1669" y="3098306"/>
            <a:ext cx="2848662" cy="16579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370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1FD08F-6692-4E48-B086-043E1D4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598609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）确定添加数据源</a:t>
            </a:r>
            <a:endParaRPr lang="en-US" altLang="zh-CN" b="1" dirty="0"/>
          </a:p>
          <a:p>
            <a:r>
              <a:rPr lang="zh-CN" altLang="en-US" dirty="0"/>
              <a:t>单击新建与连接</a:t>
            </a:r>
            <a:r>
              <a:rPr lang="en-US" altLang="zh-CN" dirty="0"/>
              <a:t>MySQL</a:t>
            </a:r>
            <a:r>
              <a:rPr lang="zh-CN" altLang="en-US" dirty="0"/>
              <a:t>数据源步骤（</a:t>
            </a:r>
            <a:r>
              <a:rPr lang="en-US" altLang="zh-CN" dirty="0"/>
              <a:t>4</a:t>
            </a:r>
            <a:r>
              <a:rPr lang="zh-CN" altLang="en-US" dirty="0"/>
              <a:t>）图中所示的</a:t>
            </a:r>
            <a:r>
              <a:rPr lang="en-US" altLang="zh-CN" dirty="0"/>
              <a:t>【OK】</a:t>
            </a:r>
            <a:r>
              <a:rPr lang="zh-CN" altLang="en-US" dirty="0"/>
              <a:t>按钮，返回到</a:t>
            </a:r>
            <a:r>
              <a:rPr lang="en-US" altLang="zh-CN" dirty="0"/>
              <a:t>【ODBC</a:t>
            </a:r>
            <a:r>
              <a:rPr lang="zh-CN" altLang="en-US" dirty="0"/>
              <a:t>数据源管理程序（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】</a:t>
            </a:r>
            <a:r>
              <a:rPr lang="zh-CN" altLang="en-US" dirty="0"/>
              <a:t>对话框，如图所示，单击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按钮即可成功添加数据源。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7CDF86-A4B8-4D19-B51E-92CD58E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新建与连接</a:t>
            </a:r>
            <a:r>
              <a:rPr lang="en-US" altLang="zh-CN" dirty="0"/>
              <a:t>MySQL</a:t>
            </a:r>
            <a:r>
              <a:rPr lang="zh-CN" altLang="en-US" dirty="0"/>
              <a:t>数据源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FE9D0-1194-4090-B080-1E6F9FA3D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6071" y="1579572"/>
            <a:ext cx="5192110" cy="41771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675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DD01E1-43D4-4495-9A69-3FE73B9E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975464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Excel 2016</a:t>
            </a:r>
            <a:r>
              <a:rPr lang="zh-CN" altLang="en-US" dirty="0"/>
              <a:t>中导入</a:t>
            </a:r>
            <a:r>
              <a:rPr lang="en-US" altLang="zh-CN" dirty="0"/>
              <a:t>MySQL</a:t>
            </a:r>
            <a:r>
              <a:rPr lang="zh-CN" altLang="en-US" dirty="0"/>
              <a:t>数据库的数据，具体的操作步骤如下。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数据连接向导</a:t>
            </a:r>
            <a:r>
              <a:rPr lang="en-US" altLang="zh-CN" b="1" dirty="0"/>
              <a:t>-</a:t>
            </a:r>
            <a:r>
              <a:rPr lang="zh-CN" altLang="en-US" b="1" dirty="0"/>
              <a:t>欢迎使用数据连接向导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创建一个空白工作簿，在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获取外部数据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自其他来源</a:t>
            </a:r>
            <a:r>
              <a:rPr lang="en-US" altLang="zh-CN" dirty="0"/>
              <a:t>】</a:t>
            </a:r>
            <a:r>
              <a:rPr lang="zh-CN" altLang="en-US" dirty="0"/>
              <a:t>图标，在下拉菜单中选择</a:t>
            </a:r>
            <a:r>
              <a:rPr lang="en-US" altLang="zh-CN" dirty="0"/>
              <a:t>【</a:t>
            </a:r>
            <a:r>
              <a:rPr lang="zh-CN" altLang="en-US" dirty="0"/>
              <a:t>来自数据连接向导</a:t>
            </a:r>
            <a:r>
              <a:rPr lang="en-US" altLang="zh-CN" dirty="0"/>
              <a:t>】</a:t>
            </a:r>
            <a:r>
              <a:rPr lang="zh-CN" altLang="en-US" dirty="0"/>
              <a:t>命令，如图所示。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E71E01-18D0-4289-A2EB-651A1939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E24415-1CD6-4938-AAA9-7A9FB2E09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0719" y="1223836"/>
            <a:ext cx="3837196" cy="47414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289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060263-B4C1-43D6-8F55-49AE2022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367381" cy="5033287"/>
          </a:xfrm>
        </p:spPr>
        <p:txBody>
          <a:bodyPr/>
          <a:lstStyle/>
          <a:p>
            <a:r>
              <a:rPr lang="zh-CN" altLang="en-US" dirty="0"/>
              <a:t>完成选择之后，即可弹出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欢迎使用数据连接向导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BA07A0-EEA3-4EA2-8BA9-7ADF8585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CB91AD-007B-4DC4-B452-0A6093E86D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2" y="1243242"/>
            <a:ext cx="5118636" cy="43715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97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594263-A38B-4B99-B8FD-0955731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113615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）选择要连接的数据源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欢迎使用数据连接向导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您想要连接哪种数据源</a:t>
            </a:r>
            <a:r>
              <a:rPr lang="en-US" altLang="zh-CN" dirty="0"/>
              <a:t>】</a:t>
            </a:r>
            <a:r>
              <a:rPr lang="zh-CN" altLang="en-US" dirty="0"/>
              <a:t>列表框中选择</a:t>
            </a:r>
            <a:r>
              <a:rPr lang="en-US" altLang="zh-CN" dirty="0"/>
              <a:t>【ODBC DSN】</a:t>
            </a:r>
            <a:r>
              <a:rPr lang="zh-CN" altLang="en-US" dirty="0"/>
              <a:t>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连接</a:t>
            </a:r>
            <a:r>
              <a:rPr lang="en-US" altLang="zh-CN" dirty="0"/>
              <a:t>ODBC</a:t>
            </a:r>
            <a:r>
              <a:rPr lang="zh-CN" altLang="en-US" dirty="0"/>
              <a:t>数据源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B8980B-BC00-4641-9D64-D58BEFF0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B8FDA7-EBA6-4B20-8FF9-073DBA9C4E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2474" y="1643884"/>
            <a:ext cx="4698562" cy="42734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88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0C583F-E8C6-4BE0-9B74-63E69AB1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229229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）选择要连接的</a:t>
            </a:r>
            <a:r>
              <a:rPr lang="en-US" altLang="zh-CN" b="1" dirty="0"/>
              <a:t>ODBC</a:t>
            </a:r>
            <a:r>
              <a:rPr lang="zh-CN" altLang="en-US" b="1" dirty="0"/>
              <a:t>数据源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连接</a:t>
            </a:r>
            <a:r>
              <a:rPr lang="en-US" altLang="zh-CN" dirty="0"/>
              <a:t>ODBC</a:t>
            </a:r>
            <a:r>
              <a:rPr lang="zh-CN" altLang="en-US" dirty="0"/>
              <a:t>数据源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【ODBC</a:t>
            </a:r>
            <a:r>
              <a:rPr lang="zh-CN" altLang="en-US" dirty="0"/>
              <a:t>数据源</a:t>
            </a:r>
            <a:r>
              <a:rPr lang="en-US" altLang="zh-CN" dirty="0"/>
              <a:t>】</a:t>
            </a:r>
            <a:r>
              <a:rPr lang="zh-CN" altLang="en-US" dirty="0"/>
              <a:t>列表框中选择</a:t>
            </a:r>
            <a:r>
              <a:rPr lang="en-US" altLang="zh-CN" dirty="0"/>
              <a:t>【</a:t>
            </a:r>
            <a:r>
              <a:rPr lang="zh-CN" altLang="en-US" dirty="0"/>
              <a:t>会员信息</a:t>
            </a:r>
            <a:r>
              <a:rPr lang="en-US" altLang="zh-CN" dirty="0"/>
              <a:t>】</a:t>
            </a:r>
            <a:r>
              <a:rPr lang="zh-CN" altLang="en-US" dirty="0"/>
              <a:t>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选择数据库和表</a:t>
            </a:r>
            <a:r>
              <a:rPr lang="en-US" altLang="zh-CN" dirty="0"/>
              <a:t>】</a:t>
            </a:r>
            <a:r>
              <a:rPr lang="zh-CN" altLang="en-US" dirty="0"/>
              <a:t>对话框，如图所示。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193F85-F047-4B1C-8B03-1EA86239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81847-F2C5-40B7-BD0A-4528987172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5614" y="1578310"/>
            <a:ext cx="4736036" cy="40324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239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64EBEA-C861-4314-86DA-DCF3188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040043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）选择包含所需数据的数据库和表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选择数据库和表</a:t>
            </a:r>
            <a:r>
              <a:rPr lang="en-US" altLang="zh-CN" dirty="0"/>
              <a:t>】</a:t>
            </a:r>
            <a:r>
              <a:rPr lang="zh-CN" altLang="en-US" dirty="0"/>
              <a:t>对话框的</a:t>
            </a:r>
            <a:r>
              <a:rPr lang="en-US" altLang="zh-CN" dirty="0"/>
              <a:t>【</a:t>
            </a:r>
            <a:r>
              <a:rPr lang="zh-CN" altLang="en-US" dirty="0"/>
              <a:t>选择包含您所需的数据的数据库</a:t>
            </a:r>
            <a:r>
              <a:rPr lang="en-US" altLang="zh-CN" dirty="0"/>
              <a:t>】</a:t>
            </a:r>
            <a:r>
              <a:rPr lang="zh-CN" altLang="en-US" dirty="0"/>
              <a:t>列表框中单击    按钮，在下拉列表中选择</a:t>
            </a:r>
            <a:r>
              <a:rPr lang="en-US" altLang="zh-CN" dirty="0"/>
              <a:t>【data】</a:t>
            </a:r>
            <a:r>
              <a:rPr lang="zh-CN" altLang="en-US" dirty="0"/>
              <a:t>数据库，在</a:t>
            </a:r>
            <a:r>
              <a:rPr lang="en-US" altLang="zh-CN" dirty="0"/>
              <a:t>【</a:t>
            </a:r>
            <a:r>
              <a:rPr lang="zh-CN" altLang="en-US" dirty="0"/>
              <a:t>连接到指定表格</a:t>
            </a:r>
            <a:r>
              <a:rPr lang="en-US" altLang="zh-CN" dirty="0"/>
              <a:t>】</a:t>
            </a:r>
            <a:r>
              <a:rPr lang="zh-CN" altLang="en-US" dirty="0"/>
              <a:t>列表框中选择</a:t>
            </a:r>
            <a:r>
              <a:rPr lang="en-US" altLang="zh-CN" dirty="0"/>
              <a:t>【info】</a:t>
            </a:r>
            <a:r>
              <a:rPr lang="zh-CN" altLang="en-US" dirty="0"/>
              <a:t>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保存数据连接文件并完成</a:t>
            </a:r>
            <a:r>
              <a:rPr lang="en-US" altLang="zh-CN" dirty="0"/>
              <a:t>】</a:t>
            </a:r>
            <a:r>
              <a:rPr lang="zh-CN" altLang="en-US" dirty="0"/>
              <a:t>对话框，如图</a:t>
            </a:r>
            <a:r>
              <a:rPr lang="en-US" altLang="zh-CN" dirty="0"/>
              <a:t>2 23</a:t>
            </a:r>
            <a:r>
              <a:rPr lang="zh-CN" altLang="en-US" dirty="0"/>
              <a:t>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D18D3A-AD18-4BE8-8837-3B52863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BB1F45-5C4F-47CB-9CFB-030B7477B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8254" y="1563044"/>
            <a:ext cx="4873395" cy="4319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6D89E4-8228-4E5D-80F4-DB50C3DA86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64259" y="2130425"/>
            <a:ext cx="211629" cy="2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4CE2B6-29D4-4227-A228-DDFC61A9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11421340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常见的文本数据的格式为</a:t>
            </a:r>
            <a:r>
              <a:rPr lang="en-US" altLang="zh-CN" dirty="0"/>
              <a:t>TXT</a:t>
            </a:r>
            <a:r>
              <a:rPr lang="zh-CN" altLang="en-US" dirty="0"/>
              <a:t>和</a:t>
            </a:r>
            <a:r>
              <a:rPr lang="en-US" altLang="zh-CN" dirty="0"/>
              <a:t>CSV</a:t>
            </a:r>
            <a:r>
              <a:rPr lang="zh-CN" altLang="en-US" dirty="0"/>
              <a:t>。以“客户信息</a:t>
            </a:r>
            <a:r>
              <a:rPr lang="en-US" altLang="zh-CN" dirty="0"/>
              <a:t>.txt”</a:t>
            </a:r>
            <a:r>
              <a:rPr lang="zh-CN" altLang="en-US" dirty="0"/>
              <a:t>数据和“客户信息</a:t>
            </a:r>
            <a:r>
              <a:rPr lang="en-US" altLang="zh-CN" dirty="0"/>
              <a:t>.csv”</a:t>
            </a:r>
            <a:r>
              <a:rPr lang="zh-CN" altLang="en-US" dirty="0"/>
              <a:t>数据为例，在</a:t>
            </a:r>
            <a:r>
              <a:rPr lang="en-US" altLang="zh-CN" dirty="0"/>
              <a:t>Excel 2016</a:t>
            </a:r>
            <a:r>
              <a:rPr lang="zh-CN" altLang="en-US" dirty="0"/>
              <a:t>中获取文本数据。在</a:t>
            </a:r>
            <a:r>
              <a:rPr lang="en-US" altLang="zh-CN" dirty="0"/>
              <a:t>Excel 2016</a:t>
            </a:r>
            <a:r>
              <a:rPr lang="zh-CN" altLang="en-US" dirty="0"/>
              <a:t>中导入“客户信息</a:t>
            </a:r>
            <a:r>
              <a:rPr lang="en-US" altLang="zh-CN" dirty="0"/>
              <a:t>.txt”</a:t>
            </a:r>
            <a:r>
              <a:rPr lang="zh-CN" altLang="en-US" dirty="0"/>
              <a:t>数据的具体操作步骤如下。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导入文本文件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新建一个空白工作簿，在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获取外部数据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自文本</a:t>
            </a:r>
            <a:r>
              <a:rPr lang="en-US" altLang="zh-CN" dirty="0"/>
              <a:t>】</a:t>
            </a:r>
            <a:r>
              <a:rPr lang="zh-CN" altLang="en-US" dirty="0"/>
              <a:t>图标，如图所示，弹出</a:t>
            </a:r>
            <a:r>
              <a:rPr lang="en-US" altLang="zh-CN" dirty="0"/>
              <a:t>【</a:t>
            </a:r>
            <a:r>
              <a:rPr lang="zh-CN" altLang="en-US" dirty="0"/>
              <a:t>导入文本文件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5B815F-63E6-48C0-9973-0604761E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BD96D-E965-465A-AE09-63F5C2C0A4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97" y="3594555"/>
            <a:ext cx="4935206" cy="16790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98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0E6BFB-3F5E-46BD-AB64-ABA1E15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）保存数据连接文件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数据连接向导</a:t>
            </a:r>
            <a:r>
              <a:rPr lang="en-US" altLang="zh-CN" dirty="0"/>
              <a:t>-</a:t>
            </a:r>
            <a:r>
              <a:rPr lang="zh-CN" altLang="en-US" dirty="0"/>
              <a:t>保存数据连接文件并完成</a:t>
            </a:r>
            <a:r>
              <a:rPr lang="en-US" altLang="zh-CN" dirty="0"/>
              <a:t>】</a:t>
            </a:r>
            <a:r>
              <a:rPr lang="zh-CN" altLang="en-US" dirty="0"/>
              <a:t>对话框中，默认文件名为“</a:t>
            </a:r>
            <a:r>
              <a:rPr lang="en-US" altLang="zh-CN" dirty="0"/>
              <a:t>data </a:t>
            </a:r>
            <a:r>
              <a:rPr lang="en-US" altLang="zh-CN" dirty="0" err="1"/>
              <a:t>info.odc</a:t>
            </a:r>
            <a:r>
              <a:rPr lang="en-US" altLang="zh-CN" dirty="0"/>
              <a:t>”</a:t>
            </a:r>
            <a:r>
              <a:rPr lang="zh-CN" altLang="en-US" dirty="0"/>
              <a:t>，单击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导入数据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B743C4-6B3F-44AD-83BC-B9FDF3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</p:spTree>
    <p:extLst>
      <p:ext uri="{BB962C8B-B14F-4D97-AF65-F5344CB8AC3E}">
        <p14:creationId xmlns:p14="http://schemas.microsoft.com/office/powerpoint/2010/main" val="347073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A14DBE-B7B4-4624-B045-57ADAA9D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6355352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）设置导入数据的放置位置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导入数据</a:t>
            </a:r>
            <a:r>
              <a:rPr lang="en-US" altLang="zh-CN" dirty="0"/>
              <a:t>】</a:t>
            </a:r>
            <a:r>
              <a:rPr lang="zh-CN" altLang="en-US" dirty="0"/>
              <a:t>对话框中，默认选择</a:t>
            </a:r>
            <a:r>
              <a:rPr lang="en-US" altLang="zh-CN" dirty="0"/>
              <a:t>【</a:t>
            </a:r>
            <a:r>
              <a:rPr lang="zh-CN" altLang="en-US" dirty="0"/>
              <a:t>现有工作表</a:t>
            </a:r>
            <a:r>
              <a:rPr lang="en-US" altLang="zh-CN" dirty="0"/>
              <a:t>】</a:t>
            </a:r>
            <a:r>
              <a:rPr lang="zh-CN" altLang="en-US" dirty="0"/>
              <a:t>单选框，单击    按钮，选择单元格</a:t>
            </a:r>
            <a:r>
              <a:rPr lang="en-US" altLang="zh-CN" dirty="0"/>
              <a:t>A1</a:t>
            </a:r>
            <a:r>
              <a:rPr lang="zh-CN" altLang="en-US" dirty="0"/>
              <a:t>，再单击    按钮，如图所示。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6C6E90-796F-4596-AA27-488C120B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5CDDA1-7F79-4C28-BE4C-E7533C2A17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13" y="1369695"/>
            <a:ext cx="3944009" cy="47415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1D7623-A582-40AD-9739-9006823C58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57" y="2098926"/>
            <a:ext cx="214740" cy="255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B2624A-6341-423F-9057-91CC040189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85" y="2132572"/>
            <a:ext cx="214740" cy="2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37B96-B07F-401A-8C6F-53C80FEF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5367380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7</a:t>
            </a:r>
            <a:r>
              <a:rPr lang="zh-CN" altLang="en-US" b="1" dirty="0"/>
              <a:t>）确定导入</a:t>
            </a:r>
            <a:r>
              <a:rPr lang="en-US" altLang="zh-CN" b="1" dirty="0"/>
              <a:t>MySQL</a:t>
            </a:r>
            <a:r>
              <a:rPr lang="zh-CN" altLang="en-US" b="1" dirty="0"/>
              <a:t>数据库的数据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按钮即可导入</a:t>
            </a:r>
            <a:r>
              <a:rPr lang="en-US" altLang="zh-CN" dirty="0"/>
              <a:t>MySQL</a:t>
            </a:r>
            <a:r>
              <a:rPr lang="zh-CN" altLang="en-US" dirty="0"/>
              <a:t>数据库的数据，导入结果如图所示。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1FE2D8-0723-4562-A141-C1826E8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MySQL</a:t>
            </a:r>
            <a:r>
              <a:rPr lang="zh-CN" altLang="en-US" dirty="0"/>
              <a:t>数据库的数据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810C9-2412-4FF1-ADB0-0C19812476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1200" y="1570765"/>
            <a:ext cx="5612524" cy="3716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889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B48626-5256-4386-8A24-02A1DC45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本章介绍了在</a:t>
            </a:r>
            <a:r>
              <a:rPr lang="en-US" altLang="zh-CN" dirty="0"/>
              <a:t>Excel</a:t>
            </a:r>
            <a:r>
              <a:rPr lang="zh-CN" altLang="en-US" dirty="0"/>
              <a:t>中获取文本数据的步骤，包括获取</a:t>
            </a:r>
            <a:r>
              <a:rPr lang="en-US" altLang="zh-CN" dirty="0"/>
              <a:t>TXT</a:t>
            </a:r>
            <a:r>
              <a:rPr lang="zh-CN" altLang="en-US" dirty="0"/>
              <a:t>文本数据和</a:t>
            </a:r>
            <a:r>
              <a:rPr lang="en-US" altLang="zh-CN" dirty="0"/>
              <a:t>CSV</a:t>
            </a:r>
            <a:r>
              <a:rPr lang="zh-CN" altLang="en-US" dirty="0"/>
              <a:t>文本数据。</a:t>
            </a:r>
            <a:endParaRPr lang="en-US" altLang="zh-CN" dirty="0"/>
          </a:p>
          <a:p>
            <a:r>
              <a:rPr lang="zh-CN" altLang="en-US" dirty="0"/>
              <a:t>此外，还介绍了在</a:t>
            </a:r>
            <a:r>
              <a:rPr lang="en-US" altLang="zh-CN" dirty="0"/>
              <a:t>Excel</a:t>
            </a:r>
            <a:r>
              <a:rPr lang="zh-CN" altLang="en-US" dirty="0"/>
              <a:t>中获取</a:t>
            </a:r>
            <a:r>
              <a:rPr lang="en-US" altLang="zh-CN" dirty="0"/>
              <a:t>MySQL</a:t>
            </a:r>
            <a:r>
              <a:rPr lang="zh-CN" altLang="en-US" dirty="0"/>
              <a:t>数据库中数据的步骤，包括了新建与连接</a:t>
            </a:r>
            <a:r>
              <a:rPr lang="en-US" altLang="zh-CN" dirty="0"/>
              <a:t>MySQL</a:t>
            </a:r>
            <a:r>
              <a:rPr lang="zh-CN" altLang="en-US" dirty="0"/>
              <a:t>数据源和导入</a:t>
            </a:r>
            <a:r>
              <a:rPr lang="en-US" altLang="zh-CN" dirty="0"/>
              <a:t>MySQL</a:t>
            </a:r>
            <a:r>
              <a:rPr lang="zh-CN" altLang="en-US" dirty="0"/>
              <a:t>数据库的数据。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313496-719A-4DA8-956B-75CAF80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671C9B-DB4E-4592-AC92-362EE1D6F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81" y="3749156"/>
            <a:ext cx="38100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4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364F2AD5-DC93-417C-9ADB-9C7332417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B3672A5-83F8-4660-A4E4-6E4E149D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04577D-CC61-4839-BBA2-520CDA38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95" y="5661864"/>
            <a:ext cx="347593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2F9077-2A64-4807-B884-9065353F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325" y="5661864"/>
            <a:ext cx="460654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07D8C2-373F-4738-B019-21E9835B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672181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）选择要导入数据的</a:t>
            </a:r>
            <a:r>
              <a:rPr lang="en-US" altLang="zh-CN" b="1" dirty="0"/>
              <a:t>TXT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导入文本文件</a:t>
            </a:r>
            <a:r>
              <a:rPr lang="en-US" altLang="zh-CN" dirty="0"/>
              <a:t>】</a:t>
            </a:r>
            <a:r>
              <a:rPr lang="zh-CN" altLang="en-US" dirty="0"/>
              <a:t>对话框中，选择“客户信息</a:t>
            </a:r>
            <a:r>
              <a:rPr lang="en-US" altLang="zh-CN" dirty="0"/>
              <a:t>.txt”</a:t>
            </a:r>
            <a:r>
              <a:rPr lang="zh-CN" altLang="en-US" dirty="0"/>
              <a:t>文件，如图所示，单击</a:t>
            </a:r>
            <a:r>
              <a:rPr lang="en-US" altLang="zh-CN" dirty="0"/>
              <a:t>【</a:t>
            </a:r>
            <a:r>
              <a:rPr lang="zh-CN" altLang="en-US" dirty="0"/>
              <a:t>导入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139F88-1D28-4508-A961-4EDDFC72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43F7F-D9B3-433A-A290-6A85CEAA47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8" y="1592643"/>
            <a:ext cx="5339255" cy="3672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27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C70A46-AEFF-443A-8D4E-C45B01DA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461974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）选择最合适的数据类型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对话框中，默认选择</a:t>
            </a:r>
            <a:r>
              <a:rPr lang="en-US" altLang="zh-CN" dirty="0"/>
              <a:t>【</a:t>
            </a:r>
            <a:r>
              <a:rPr lang="zh-CN" altLang="en-US" dirty="0"/>
              <a:t>分隔符号</a:t>
            </a:r>
            <a:r>
              <a:rPr lang="en-US" altLang="zh-CN" dirty="0"/>
              <a:t>】</a:t>
            </a:r>
            <a:r>
              <a:rPr lang="zh-CN" altLang="en-US" dirty="0"/>
              <a:t>单选框，如图所示，单击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7584C4-8E29-4CCC-86FE-B556A5B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3770A-BF4C-4F53-AF04-859244444F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25" y="1581051"/>
            <a:ext cx="5461973" cy="41365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89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57B56D-644E-43BA-8D28-BDD26AE0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5798305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）选择合适的分隔符号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对话框中，勾选</a:t>
            </a:r>
            <a:r>
              <a:rPr lang="en-US" altLang="zh-CN" dirty="0"/>
              <a:t>【Tab</a:t>
            </a:r>
            <a:r>
              <a:rPr lang="zh-CN" altLang="en-US" dirty="0"/>
              <a:t>键</a:t>
            </a:r>
            <a:r>
              <a:rPr lang="en-US" altLang="zh-CN" dirty="0"/>
              <a:t>】【</a:t>
            </a:r>
            <a:r>
              <a:rPr lang="zh-CN" altLang="en-US" dirty="0"/>
              <a:t>空格</a:t>
            </a:r>
            <a:r>
              <a:rPr lang="en-US" altLang="zh-CN" dirty="0"/>
              <a:t>】</a:t>
            </a:r>
            <a:r>
              <a:rPr lang="zh-CN" altLang="en-US" dirty="0"/>
              <a:t>复选框，系统会自动勾选</a:t>
            </a:r>
            <a:r>
              <a:rPr lang="en-US" altLang="zh-CN" dirty="0"/>
              <a:t>【</a:t>
            </a:r>
            <a:r>
              <a:rPr lang="zh-CN" altLang="en-US" dirty="0"/>
              <a:t>连续分隔符号视为单个处理（</a:t>
            </a:r>
            <a:r>
              <a:rPr lang="en-US" altLang="zh-CN" dirty="0"/>
              <a:t>R</a:t>
            </a:r>
            <a:r>
              <a:rPr lang="zh-CN" altLang="en-US" dirty="0"/>
              <a:t>）</a:t>
            </a:r>
            <a:r>
              <a:rPr lang="en-US" altLang="zh-CN" dirty="0"/>
              <a:t>】</a:t>
            </a:r>
            <a:r>
              <a:rPr lang="zh-CN" altLang="en-US" dirty="0"/>
              <a:t>，如图所示，单击</a:t>
            </a:r>
            <a:r>
              <a:rPr lang="en-US" altLang="zh-CN" dirty="0"/>
              <a:t>【</a:t>
            </a:r>
            <a:r>
              <a:rPr lang="zh-CN" altLang="en-US" dirty="0"/>
              <a:t>下一步</a:t>
            </a:r>
            <a:r>
              <a:rPr lang="en-US" altLang="zh-CN" dirty="0"/>
              <a:t>】</a:t>
            </a:r>
            <a:r>
              <a:rPr lang="zh-CN" altLang="en-US" dirty="0"/>
              <a:t>按钮，弹出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6BB87D-3F64-4D2F-B25B-AFFE809E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4A364-F426-48A8-8771-D4BCE333AF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91" y="1556754"/>
            <a:ext cx="4997472" cy="44551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26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AA85FF-439B-4C09-A774-9E109112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077912"/>
            <a:ext cx="5451464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）选择数据格式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【</a:t>
            </a:r>
            <a:r>
              <a:rPr lang="zh-CN" altLang="en-US" dirty="0"/>
              <a:t>文本导入向导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步，共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】</a:t>
            </a:r>
            <a:r>
              <a:rPr lang="zh-CN" altLang="en-US" dirty="0"/>
              <a:t>对话框中，默认选择</a:t>
            </a:r>
            <a:r>
              <a:rPr lang="en-US" altLang="zh-CN" dirty="0"/>
              <a:t>【</a:t>
            </a:r>
            <a:r>
              <a:rPr lang="zh-CN" altLang="en-US" dirty="0"/>
              <a:t>常规</a:t>
            </a:r>
            <a:r>
              <a:rPr lang="en-US" altLang="zh-CN" dirty="0"/>
              <a:t>】</a:t>
            </a:r>
            <a:r>
              <a:rPr lang="zh-CN" altLang="en-US" dirty="0"/>
              <a:t>单选框，如图所示。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C67D8C-CF60-4C23-80EF-BAF210F3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8E14F-553D-44F2-A221-43363DB921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14" y="1474490"/>
            <a:ext cx="5619422" cy="41380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6EF2EC-ACC8-4519-92EF-ACBF6301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7912"/>
            <a:ext cx="6775767" cy="50332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）设置数据的放置位置并确定导入数据</a:t>
            </a:r>
            <a:endParaRPr lang="en-US" altLang="zh-CN" b="1" dirty="0"/>
          </a:p>
          <a:p>
            <a:r>
              <a:rPr lang="zh-CN" altLang="en-US" dirty="0"/>
              <a:t>单击上图中所示的</a:t>
            </a:r>
            <a:r>
              <a:rPr lang="en-US" altLang="zh-CN" dirty="0"/>
              <a:t>【</a:t>
            </a:r>
            <a:r>
              <a:rPr lang="zh-CN" altLang="en-US" dirty="0"/>
              <a:t>完成</a:t>
            </a:r>
            <a:r>
              <a:rPr lang="en-US" altLang="zh-CN" dirty="0"/>
              <a:t>】</a:t>
            </a:r>
            <a:r>
              <a:rPr lang="zh-CN" altLang="en-US" dirty="0"/>
              <a:t>按钮，在弹出的</a:t>
            </a:r>
            <a:r>
              <a:rPr lang="en-US" altLang="zh-CN" dirty="0"/>
              <a:t>【</a:t>
            </a:r>
            <a:r>
              <a:rPr lang="zh-CN" altLang="en-US" dirty="0"/>
              <a:t>导入数据</a:t>
            </a:r>
            <a:r>
              <a:rPr lang="en-US" altLang="zh-CN" dirty="0"/>
              <a:t>】</a:t>
            </a:r>
            <a:r>
              <a:rPr lang="zh-CN" altLang="en-US" dirty="0"/>
              <a:t>对话框中默认选择</a:t>
            </a:r>
            <a:r>
              <a:rPr lang="en-US" altLang="zh-CN" dirty="0"/>
              <a:t>【</a:t>
            </a:r>
            <a:r>
              <a:rPr lang="zh-CN" altLang="en-US" dirty="0"/>
              <a:t>现有工作表</a:t>
            </a:r>
            <a:r>
              <a:rPr lang="en-US" altLang="zh-CN" dirty="0"/>
              <a:t>】</a:t>
            </a:r>
            <a:r>
              <a:rPr lang="zh-CN" altLang="en-US" dirty="0"/>
              <a:t>单选框，单击     按钮，选择单元格</a:t>
            </a:r>
            <a:r>
              <a:rPr lang="en-US" altLang="zh-CN" dirty="0"/>
              <a:t>A1</a:t>
            </a:r>
            <a:r>
              <a:rPr lang="zh-CN" altLang="en-US" dirty="0"/>
              <a:t>，再单击    按钮，如图所示，单击</a:t>
            </a:r>
            <a:r>
              <a:rPr lang="en-US" altLang="zh-CN" dirty="0"/>
              <a:t>【</a:t>
            </a:r>
            <a:r>
              <a:rPr lang="zh-CN" altLang="en-US" dirty="0"/>
              <a:t>确定</a:t>
            </a:r>
            <a:r>
              <a:rPr lang="en-US" altLang="zh-CN" dirty="0"/>
              <a:t>】</a:t>
            </a:r>
            <a:r>
              <a:rPr lang="zh-CN" altLang="en-US" dirty="0"/>
              <a:t>按钮。</a:t>
            </a:r>
            <a:endParaRPr lang="en-US" altLang="zh-CN" dirty="0"/>
          </a:p>
          <a:p>
            <a:r>
              <a:rPr lang="zh-CN" altLang="en-US" dirty="0"/>
              <a:t>导入数据后，</a:t>
            </a:r>
            <a:r>
              <a:rPr lang="en-US" altLang="zh-CN" dirty="0"/>
              <a:t>Excel</a:t>
            </a:r>
            <a:r>
              <a:rPr lang="zh-CN" altLang="en-US" dirty="0"/>
              <a:t>会将导入的数据作为外部数据区域，当原始数据有改动时，可以单击</a:t>
            </a:r>
            <a:r>
              <a:rPr lang="en-US" altLang="zh-CN" dirty="0"/>
              <a:t>【</a:t>
            </a:r>
            <a:r>
              <a:rPr lang="zh-CN" altLang="en-US" dirty="0"/>
              <a:t>连接</a:t>
            </a:r>
            <a:r>
              <a:rPr lang="en-US" altLang="zh-CN" dirty="0"/>
              <a:t>】</a:t>
            </a:r>
            <a:r>
              <a:rPr lang="zh-CN" altLang="en-US" dirty="0"/>
              <a:t>命令组的</a:t>
            </a:r>
            <a:r>
              <a:rPr lang="en-US" altLang="zh-CN" dirty="0"/>
              <a:t>【</a:t>
            </a:r>
            <a:r>
              <a:rPr lang="zh-CN" altLang="en-US" dirty="0"/>
              <a:t>全部刷新</a:t>
            </a:r>
            <a:r>
              <a:rPr lang="en-US" altLang="zh-CN" dirty="0"/>
              <a:t>】</a:t>
            </a:r>
            <a:r>
              <a:rPr lang="zh-CN" altLang="en-US" dirty="0"/>
              <a:t>图标刷新数据，此时</a:t>
            </a:r>
            <a:r>
              <a:rPr lang="en-US" altLang="zh-CN" dirty="0"/>
              <a:t>Excel</a:t>
            </a:r>
            <a:r>
              <a:rPr lang="zh-CN" altLang="en-US" dirty="0"/>
              <a:t>中的数据会变成改动后的原始数据。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67204F-D539-440B-9597-F4AFA69F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TXT</a:t>
            </a:r>
            <a:r>
              <a:rPr lang="zh-CN" altLang="en-US" dirty="0"/>
              <a:t>文本数据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791D9-25BE-4D62-9D3E-F5DB092640D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4" y="1494580"/>
            <a:ext cx="3646291" cy="43957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AA8B42-8C29-4607-962E-BDC9400886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9" y="2119946"/>
            <a:ext cx="225249" cy="234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BC72B1-B05A-453A-B9BE-52DB15DCEEB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72" y="2529852"/>
            <a:ext cx="180352" cy="2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BBA273-784A-4C58-AA5E-B679F13C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Excel 2016</a:t>
            </a:r>
            <a:r>
              <a:rPr lang="zh-CN" altLang="en-US" dirty="0"/>
              <a:t>中导入</a:t>
            </a:r>
            <a:r>
              <a:rPr lang="en-US" altLang="zh-CN" dirty="0"/>
              <a:t>CSV</a:t>
            </a:r>
            <a:r>
              <a:rPr lang="zh-CN" altLang="en-US" dirty="0"/>
              <a:t>文本数据的步骤与导入</a:t>
            </a:r>
            <a:r>
              <a:rPr lang="en-US" altLang="zh-CN" dirty="0"/>
              <a:t>TXT</a:t>
            </a:r>
            <a:r>
              <a:rPr lang="zh-CN" altLang="en-US" dirty="0"/>
              <a:t>文本数据的步骤类似，导入“客户信息</a:t>
            </a:r>
            <a:r>
              <a:rPr lang="en-US" altLang="zh-CN" dirty="0"/>
              <a:t>.csv”</a:t>
            </a:r>
            <a:r>
              <a:rPr lang="zh-CN" altLang="en-US" dirty="0"/>
              <a:t>数据的具体操作步骤如下。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）打开</a:t>
            </a:r>
            <a:r>
              <a:rPr lang="en-US" altLang="zh-CN" b="1" dirty="0"/>
              <a:t>【</a:t>
            </a:r>
            <a:r>
              <a:rPr lang="zh-CN" altLang="en-US" b="1" dirty="0"/>
              <a:t>导入文本文件</a:t>
            </a:r>
            <a:r>
              <a:rPr lang="en-US" altLang="zh-CN" b="1" dirty="0"/>
              <a:t>】</a:t>
            </a:r>
            <a:r>
              <a:rPr lang="zh-CN" altLang="en-US" b="1" dirty="0"/>
              <a:t>对话框</a:t>
            </a:r>
            <a:endParaRPr lang="en-US" altLang="zh-CN" b="1" dirty="0"/>
          </a:p>
          <a:p>
            <a:r>
              <a:rPr lang="zh-CN" altLang="en-US" dirty="0"/>
              <a:t>新建一个空白工作簿，在</a:t>
            </a:r>
            <a:r>
              <a:rPr lang="en-US" altLang="zh-CN" dirty="0"/>
              <a:t>【</a:t>
            </a:r>
            <a:r>
              <a:rPr lang="zh-CN" altLang="en-US" dirty="0"/>
              <a:t>数据</a:t>
            </a:r>
            <a:r>
              <a:rPr lang="en-US" altLang="zh-CN" dirty="0"/>
              <a:t>】</a:t>
            </a:r>
            <a:r>
              <a:rPr lang="zh-CN" altLang="en-US" dirty="0"/>
              <a:t>选项卡的</a:t>
            </a:r>
            <a:r>
              <a:rPr lang="en-US" altLang="zh-CN" dirty="0"/>
              <a:t>【</a:t>
            </a:r>
            <a:r>
              <a:rPr lang="zh-CN" altLang="en-US" dirty="0"/>
              <a:t>获取外部数据</a:t>
            </a:r>
            <a:r>
              <a:rPr lang="en-US" altLang="zh-CN" dirty="0"/>
              <a:t>】</a:t>
            </a:r>
            <a:r>
              <a:rPr lang="zh-CN" altLang="en-US" dirty="0"/>
              <a:t>命令组中，单击</a:t>
            </a:r>
            <a:r>
              <a:rPr lang="en-US" altLang="zh-CN" dirty="0"/>
              <a:t>【</a:t>
            </a:r>
            <a:r>
              <a:rPr lang="zh-CN" altLang="en-US" dirty="0"/>
              <a:t>自文本</a:t>
            </a:r>
            <a:r>
              <a:rPr lang="en-US" altLang="zh-CN" dirty="0"/>
              <a:t>】</a:t>
            </a:r>
            <a:r>
              <a:rPr lang="zh-CN" altLang="en-US" dirty="0"/>
              <a:t>图标，弹出</a:t>
            </a:r>
            <a:r>
              <a:rPr lang="en-US" altLang="zh-CN" dirty="0"/>
              <a:t>【</a:t>
            </a:r>
            <a:r>
              <a:rPr lang="zh-CN" altLang="en-US" dirty="0"/>
              <a:t>导入文本文件</a:t>
            </a:r>
            <a:r>
              <a:rPr lang="en-US" altLang="zh-CN" dirty="0"/>
              <a:t>】</a:t>
            </a:r>
            <a:r>
              <a:rPr lang="zh-CN" altLang="en-US" dirty="0"/>
              <a:t>对话框。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98679D-CEC3-4D2F-9A80-386EAACE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CSV</a:t>
            </a:r>
            <a:r>
              <a:rPr lang="zh-CN" altLang="en-US" dirty="0"/>
              <a:t>文本数据</a:t>
            </a:r>
          </a:p>
        </p:txBody>
      </p:sp>
    </p:spTree>
    <p:extLst>
      <p:ext uri="{BB962C8B-B14F-4D97-AF65-F5344CB8AC3E}">
        <p14:creationId xmlns:p14="http://schemas.microsoft.com/office/powerpoint/2010/main" val="238420991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2254</Words>
  <Application>Microsoft Office PowerPoint</Application>
  <PresentationFormat>宽屏</PresentationFormat>
  <Paragraphs>113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仿宋</vt:lpstr>
      <vt:lpstr>黑体</vt:lpstr>
      <vt:lpstr>微软雅黑</vt:lpstr>
      <vt:lpstr>Arial</vt:lpstr>
      <vt:lpstr>Calibri</vt:lpstr>
      <vt:lpstr>Times New Roman</vt:lpstr>
      <vt:lpstr>Wingdings</vt:lpstr>
      <vt:lpstr>3_Office 主题</vt:lpstr>
      <vt:lpstr>外部数据的获取</vt:lpstr>
      <vt:lpstr>目录</vt:lpstr>
      <vt:lpstr>获取TXT文本数据</vt:lpstr>
      <vt:lpstr>获取TXT文本数据</vt:lpstr>
      <vt:lpstr>获取TXT文本数据</vt:lpstr>
      <vt:lpstr>获取TXT文本数据</vt:lpstr>
      <vt:lpstr>获取TXT文本数据</vt:lpstr>
      <vt:lpstr>获取TXT文本数据</vt:lpstr>
      <vt:lpstr>获取CSV文本数据</vt:lpstr>
      <vt:lpstr>获取CSV文本数据</vt:lpstr>
      <vt:lpstr>获取CSV文本数据</vt:lpstr>
      <vt:lpstr>获取CSV文本数据</vt:lpstr>
      <vt:lpstr>获取CSV文本数据</vt:lpstr>
      <vt:lpstr>获取CSV文本数据</vt:lpstr>
      <vt:lpstr>目录</vt:lpstr>
      <vt:lpstr>新建与连接MySQL数据源</vt:lpstr>
      <vt:lpstr>新建与连接MySQL数据源</vt:lpstr>
      <vt:lpstr>新建与连接MySQL数据源</vt:lpstr>
      <vt:lpstr>新建与连接MySQL数据源</vt:lpstr>
      <vt:lpstr>新建与连接MySQL数据源</vt:lpstr>
      <vt:lpstr>新建与连接MySQL数据源</vt:lpstr>
      <vt:lpstr>新建与连接MySQL数据源</vt:lpstr>
      <vt:lpstr>新建与连接MySQL数据源</vt:lpstr>
      <vt:lpstr>新建与连接MySQL数据源</vt:lpstr>
      <vt:lpstr>导入MySQL数据库的数据</vt:lpstr>
      <vt:lpstr>导入MySQL数据库的数据</vt:lpstr>
      <vt:lpstr>导入MySQL数据库的数据</vt:lpstr>
      <vt:lpstr>导入MySQL数据库的数据</vt:lpstr>
      <vt:lpstr>导入MySQL数据库的数据</vt:lpstr>
      <vt:lpstr>导入MySQL数据库的数据</vt:lpstr>
      <vt:lpstr>导入MySQL数据库的数据</vt:lpstr>
      <vt:lpstr>导入MySQL数据库的数据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liu xiaoling</cp:lastModifiedBy>
  <cp:revision>312</cp:revision>
  <dcterms:created xsi:type="dcterms:W3CDTF">2017-01-10T15:44:52Z</dcterms:created>
  <dcterms:modified xsi:type="dcterms:W3CDTF">2021-04-15T08:48:05Z</dcterms:modified>
</cp:coreProperties>
</file>