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57"/>
  </p:notesMasterIdLst>
  <p:sldIdLst>
    <p:sldId id="494" r:id="rId2"/>
    <p:sldId id="502" r:id="rId3"/>
    <p:sldId id="540" r:id="rId4"/>
    <p:sldId id="541" r:id="rId5"/>
    <p:sldId id="542" r:id="rId6"/>
    <p:sldId id="543" r:id="rId7"/>
    <p:sldId id="545" r:id="rId8"/>
    <p:sldId id="546" r:id="rId9"/>
    <p:sldId id="547" r:id="rId10"/>
    <p:sldId id="548" r:id="rId11"/>
    <p:sldId id="544" r:id="rId12"/>
    <p:sldId id="549" r:id="rId13"/>
    <p:sldId id="550" r:id="rId14"/>
    <p:sldId id="551" r:id="rId15"/>
    <p:sldId id="552" r:id="rId16"/>
    <p:sldId id="553" r:id="rId17"/>
    <p:sldId id="555" r:id="rId18"/>
    <p:sldId id="508" r:id="rId19"/>
    <p:sldId id="556" r:id="rId20"/>
    <p:sldId id="557" r:id="rId21"/>
    <p:sldId id="559" r:id="rId22"/>
    <p:sldId id="558" r:id="rId23"/>
    <p:sldId id="560" r:id="rId24"/>
    <p:sldId id="561" r:id="rId25"/>
    <p:sldId id="563" r:id="rId26"/>
    <p:sldId id="564" r:id="rId27"/>
    <p:sldId id="565" r:id="rId28"/>
    <p:sldId id="562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09" r:id="rId38"/>
    <p:sldId id="574" r:id="rId39"/>
    <p:sldId id="575" r:id="rId40"/>
    <p:sldId id="577" r:id="rId41"/>
    <p:sldId id="578" r:id="rId42"/>
    <p:sldId id="579" r:id="rId43"/>
    <p:sldId id="576" r:id="rId44"/>
    <p:sldId id="580" r:id="rId45"/>
    <p:sldId id="581" r:id="rId46"/>
    <p:sldId id="583" r:id="rId47"/>
    <p:sldId id="584" r:id="rId48"/>
    <p:sldId id="582" r:id="rId49"/>
    <p:sldId id="585" r:id="rId50"/>
    <p:sldId id="586" r:id="rId51"/>
    <p:sldId id="587" r:id="rId52"/>
    <p:sldId id="589" r:id="rId53"/>
    <p:sldId id="590" r:id="rId54"/>
    <p:sldId id="539" r:id="rId55"/>
    <p:sldId id="534" r:id="rId5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7583DF-69A3-4917-B571-F11381AA62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CC2001-F3D9-4240-922F-650EBB14DD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12BCE4-7886-4179-8BD5-BA634FB87B8B}" type="datetimeFigureOut">
              <a:rPr lang="zh-CN" altLang="en-US"/>
              <a:pPr>
                <a:defRPr/>
              </a:pPr>
              <a:t>2021/4/15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A00B867-B342-44B6-8802-5F84D866A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46E3FE5-3F24-48C5-A9BB-2B1D74B97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F20-3127-420B-A78D-F64154EC07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23F4C-9F57-4777-9A61-E58064CF7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4BCA2D3-96A5-4E7F-9427-0C92B9C5F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E42EB76-9845-4BB4-8AED-3EA481AC7F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103D51-DADD-4EDA-9672-5354D4E43F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54DA78F-70E3-4824-B50B-CFEA7600B6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26E97ABF-ABC9-45E0-9821-D4E32E231A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6470D8B0-5DC8-4786-B673-DBB1DFB17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BAE459A-A193-4760-8BB0-047E90E5F83C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B060FF-75B8-4281-B318-BD7554452492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41C1799F-57A3-4EDD-9D2A-31A2E5A346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64B87D91-84BF-47DC-A1BB-1A481FC1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31C1C29-AEBB-4CAA-8047-496BE4A1426D}" type="datetimeFigureOut">
              <a:rPr lang="zh-CN" altLang="en-US"/>
              <a:pPr>
                <a:defRPr/>
              </a:pPr>
              <a:t>2021/4/15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19768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60BF4D2-B23A-424C-96D5-57A592FBB0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C134D373-CC64-4198-A3BA-8FE6AC68785F}" type="slidenum">
              <a:rPr lang="en-US" altLang="zh-CN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52A65E10-2846-4EAA-86BB-1A5A6DEF11CC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9C46B56-98E4-418C-AB23-B1A63633F87F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0685CE8C-B9A8-46A0-ADB9-4D39BDC2C2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8BE64D-19F8-41E3-B759-05846120B7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36FB17-DB13-41A3-ADDD-B44785810C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BFE6E01E-8D95-4FAF-A905-D18A2C39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BE3ABF-783E-4F37-8BE5-C618A2D4DABC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16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752E1A5-1584-42DA-97B2-D5AA302043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EC9E990F-1751-4104-9FD7-0BC18B9F4120}" type="slidenum">
              <a:rPr lang="en-US" altLang="zh-CN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0A813436-12D8-4F30-B0C7-4FF854B03F74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0BFB5094-6EFB-41E9-ABA5-0CAEA2CF9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25C67349-392C-40EE-8D7E-BF0E64107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58FE96ED-976F-4208-AAC2-3D699F565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BA749E-D117-4CFE-A79B-C9CE69C07F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96AF8311-060C-41E3-9585-38A4D3CAB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12E79C0-E066-416A-BF8E-209169B35689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077912"/>
            <a:ext cx="11107601" cy="5033287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941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F5F22C-E362-464D-89EB-4FE4ABB80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FF9006-3E16-495F-B5FA-CB8BA72F3DD8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4EA6F1BD-F66A-4E3E-915D-69C6C8E533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C95F05E8-02CF-41AA-B3A3-D8EB74EC17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187C9C-C91F-4397-941D-46F5764D2D48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9CB1B32-1F57-4ED8-BB23-7C2FAE935994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5EF95D87-3697-460E-A7BB-6E141FA2DA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6">
            <a:extLst>
              <a:ext uri="{FF2B5EF4-FFF2-40B4-BE49-F238E27FC236}">
                <a16:creationId xmlns:a16="http://schemas.microsoft.com/office/drawing/2014/main" id="{CA565469-A885-4C23-8451-3E13451887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42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17F59BF-1D49-4C49-AC4B-80497E3799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B5C079D-5EEE-44DB-83AB-2986E8D561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29B2341-415D-4E60-BEFA-E6150A04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CF6BF-0AA7-468B-9C91-9FDCC8250752}" type="datetimeFigureOut">
              <a:rPr lang="zh-CN" altLang="en-US"/>
              <a:pPr>
                <a:defRPr/>
              </a:pPr>
              <a:t>2021/4/15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AE760A9-1AB6-45C8-9766-CF7635D13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EEA55776-A91A-48F3-B7C9-DD35D00E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160724-DBCD-4614-AA5E-7C943366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ipdm.com/pxdt/index.j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">
            <a:extLst>
              <a:ext uri="{FF2B5EF4-FFF2-40B4-BE49-F238E27FC236}">
                <a16:creationId xmlns:a16="http://schemas.microsoft.com/office/drawing/2014/main" id="{924A9E22-90BE-4E59-A67B-D65B71E6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</p:spPr>
        <p:txBody>
          <a:bodyPr/>
          <a:lstStyle/>
          <a:p>
            <a:r>
              <a:rPr lang="zh-CN" altLang="en-US" b="0" dirty="0">
                <a:cs typeface="Times New Roman" panose="02020603050405020304" pitchFamily="18" charset="0"/>
              </a:rPr>
              <a:t>数据处理</a:t>
            </a:r>
          </a:p>
        </p:txBody>
      </p:sp>
      <p:sp>
        <p:nvSpPr>
          <p:cNvPr id="7171" name="文本框 2">
            <a:extLst>
              <a:ext uri="{FF2B5EF4-FFF2-40B4-BE49-F238E27FC236}">
                <a16:creationId xmlns:a16="http://schemas.microsoft.com/office/drawing/2014/main" id="{A0CAA3FF-3311-4270-88CE-29B27109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3541713"/>
            <a:ext cx="237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C97C73BE-BB1F-437B-AA80-957DE68ADB84}" type="datetime5">
              <a:rPr kumimoji="0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2021/4/15</a:t>
            </a:fld>
            <a:endParaRPr kumimoji="0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10B63-43CB-4AB7-814E-AEE68589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）设置主要关键字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主要关键字</a:t>
            </a:r>
            <a:r>
              <a:rPr lang="en-US" altLang="zh-CN" dirty="0"/>
              <a:t>】</a:t>
            </a:r>
            <a:r>
              <a:rPr lang="zh-CN" altLang="en-US" dirty="0"/>
              <a:t>栏的第一个下拉框中单击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会员名</a:t>
            </a:r>
            <a:r>
              <a:rPr lang="en-US" altLang="zh-CN" dirty="0"/>
              <a:t>】</a:t>
            </a:r>
            <a:r>
              <a:rPr lang="zh-CN" altLang="en-US" dirty="0"/>
              <a:t>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881F29-44CF-4445-8E9F-54950A3C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根据多个关键字排序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30A0F-902E-4995-8C0D-800E0942DB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11" y="2578700"/>
            <a:ext cx="6620577" cy="30758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A96995-EC74-4A65-8C62-C2E0359D4B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3569" y="1722710"/>
            <a:ext cx="180099" cy="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5FF4E7-04F4-429A-AA98-635A7095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）设置次要关键字及其排序依据和次序，</a:t>
            </a:r>
            <a:r>
              <a:rPr lang="zh-CN" altLang="en-US" dirty="0"/>
              <a:t>具体操作如下。</a:t>
            </a:r>
            <a:endParaRPr lang="en-US" altLang="zh-CN" dirty="0"/>
          </a:p>
          <a:p>
            <a:pPr marL="720000">
              <a:buFont typeface="+mj-ea"/>
              <a:buAutoNum type="circleNumDbPlain"/>
            </a:pPr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添加条件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次要关键字</a:t>
            </a:r>
            <a:r>
              <a:rPr lang="en-US" altLang="zh-CN" dirty="0"/>
              <a:t>】</a:t>
            </a:r>
            <a:r>
              <a:rPr lang="zh-CN" altLang="en-US" dirty="0"/>
              <a:t>栏，在</a:t>
            </a:r>
            <a:r>
              <a:rPr lang="en-US" altLang="zh-CN" dirty="0"/>
              <a:t>【</a:t>
            </a:r>
            <a:r>
              <a:rPr lang="zh-CN" altLang="en-US" dirty="0"/>
              <a:t>次要关键字</a:t>
            </a:r>
            <a:r>
              <a:rPr lang="en-US" altLang="zh-CN" dirty="0"/>
              <a:t>】</a:t>
            </a:r>
            <a:r>
              <a:rPr lang="zh-CN" altLang="en-US" dirty="0"/>
              <a:t>栏的第一个下拉框中单击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店铺名</a:t>
            </a:r>
            <a:r>
              <a:rPr lang="en-US" altLang="zh-CN" dirty="0"/>
              <a:t>】</a:t>
            </a:r>
          </a:p>
          <a:p>
            <a:pPr marL="7200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次序</a:t>
            </a:r>
            <a:r>
              <a:rPr lang="en-US" altLang="zh-CN" dirty="0"/>
              <a:t>】</a:t>
            </a:r>
            <a:r>
              <a:rPr lang="zh-CN" altLang="en-US" dirty="0"/>
              <a:t>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降序</a:t>
            </a:r>
            <a:r>
              <a:rPr lang="en-US" altLang="zh-CN" dirty="0"/>
              <a:t>】</a:t>
            </a:r>
            <a:r>
              <a:rPr lang="zh-CN" altLang="en-US" dirty="0"/>
              <a:t>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3EC788-CB24-43C9-9BCE-6334743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根据多个关键字排序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746B1-75BE-49C1-A262-7AF2FD96DA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4521" y="2153636"/>
            <a:ext cx="180099" cy="190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6296FF-584F-4EFF-824B-C5D9F88978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7" y="3134570"/>
            <a:ext cx="6893845" cy="29766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566FAF-48E1-41EA-81A2-FFE108B52F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2301" y="2584560"/>
            <a:ext cx="201120" cy="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525183-8EE0-4840-9A0A-C3B0697E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305726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）确定多个排序的设置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按钮即可先根据会员名进行升序，再将相同会员名的订单根据店铺名进行降序，设置效果如图所示。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A1000E-47B1-485B-9613-E3B354D8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根据多个关键字排序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E610E-25A4-4C73-A8EF-5B1508EA59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2" y="2624772"/>
            <a:ext cx="7513955" cy="2514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7E724A-B7D1-4B31-9BF3-16326970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526443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工作表中根据店铺所在地进行自定义排序的具体操作步骤如下。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 创建一个自定义序列为“珠海</a:t>
            </a:r>
            <a:r>
              <a:rPr lang="en-US" altLang="zh-CN" b="1" dirty="0"/>
              <a:t>,</a:t>
            </a:r>
            <a:r>
              <a:rPr lang="zh-CN" altLang="en-US" b="1" dirty="0"/>
              <a:t>深圳</a:t>
            </a:r>
            <a:r>
              <a:rPr lang="en-US" altLang="zh-CN" b="1" dirty="0"/>
              <a:t>,</a:t>
            </a:r>
            <a:r>
              <a:rPr lang="zh-CN" altLang="en-US" b="1" dirty="0"/>
              <a:t>佛山</a:t>
            </a:r>
            <a:r>
              <a:rPr lang="en-US" altLang="zh-CN" b="1" dirty="0"/>
              <a:t>,</a:t>
            </a:r>
            <a:r>
              <a:rPr lang="zh-CN" altLang="en-US" b="1" dirty="0"/>
              <a:t>广州”。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 选择单元格。在</a:t>
            </a:r>
            <a:r>
              <a:rPr lang="en-US" altLang="zh-CN" b="1" dirty="0"/>
              <a:t>【</a:t>
            </a:r>
            <a:r>
              <a:rPr lang="zh-CN" altLang="en-US" b="1" dirty="0"/>
              <a:t>订单信息</a:t>
            </a:r>
            <a:r>
              <a:rPr lang="en-US" altLang="zh-CN" b="1" dirty="0"/>
              <a:t>】</a:t>
            </a:r>
            <a:r>
              <a:rPr lang="zh-CN" altLang="en-US" b="1" dirty="0"/>
              <a:t>工作表中，选择任一非空单元格。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 打开</a:t>
            </a:r>
            <a:r>
              <a:rPr lang="en-US" altLang="zh-CN" b="1" dirty="0"/>
              <a:t>【</a:t>
            </a:r>
            <a:r>
              <a:rPr lang="zh-CN" altLang="en-US" b="1" dirty="0"/>
              <a:t>排序</a:t>
            </a:r>
            <a:r>
              <a:rPr lang="en-US" altLang="zh-CN" b="1" dirty="0"/>
              <a:t>】</a:t>
            </a:r>
            <a:r>
              <a:rPr lang="zh-CN" altLang="en-US" b="1" dirty="0"/>
              <a:t>对话框。在</a:t>
            </a:r>
            <a:r>
              <a:rPr lang="en-US" altLang="zh-CN" b="1" dirty="0"/>
              <a:t>【</a:t>
            </a:r>
            <a:r>
              <a:rPr lang="zh-CN" altLang="en-US" b="1" dirty="0"/>
              <a:t>数据</a:t>
            </a:r>
            <a:r>
              <a:rPr lang="en-US" altLang="zh-CN" b="1" dirty="0"/>
              <a:t>】</a:t>
            </a:r>
            <a:r>
              <a:rPr lang="zh-CN" altLang="en-US" b="1" dirty="0"/>
              <a:t>选项卡的</a:t>
            </a:r>
            <a:r>
              <a:rPr lang="en-US" altLang="zh-CN" b="1" dirty="0"/>
              <a:t>【</a:t>
            </a:r>
            <a:r>
              <a:rPr lang="zh-CN" altLang="en-US" b="1" dirty="0"/>
              <a:t>排序和筛选</a:t>
            </a:r>
            <a:r>
              <a:rPr lang="en-US" altLang="zh-CN" b="1" dirty="0"/>
              <a:t>】</a:t>
            </a:r>
            <a:r>
              <a:rPr lang="zh-CN" altLang="en-US" b="1" dirty="0"/>
              <a:t>命令组中，单击</a:t>
            </a:r>
            <a:r>
              <a:rPr lang="en-US" altLang="zh-CN" b="1" dirty="0"/>
              <a:t>【</a:t>
            </a:r>
            <a:r>
              <a:rPr lang="zh-CN" altLang="en-US" b="1" dirty="0"/>
              <a:t>排序</a:t>
            </a:r>
            <a:r>
              <a:rPr lang="en-US" altLang="zh-CN" b="1" dirty="0"/>
              <a:t>】</a:t>
            </a:r>
            <a:r>
              <a:rPr lang="zh-CN" altLang="en-US" b="1" dirty="0"/>
              <a:t>图标，弹出</a:t>
            </a:r>
            <a:r>
              <a:rPr lang="en-US" altLang="zh-CN" b="1" dirty="0"/>
              <a:t>【</a:t>
            </a:r>
            <a:r>
              <a:rPr lang="zh-CN" altLang="en-US" b="1" dirty="0"/>
              <a:t>排序</a:t>
            </a:r>
            <a:r>
              <a:rPr lang="en-US" altLang="zh-CN" b="1" dirty="0"/>
              <a:t>】</a:t>
            </a:r>
            <a:r>
              <a:rPr lang="zh-CN" altLang="en-US" b="1" dirty="0"/>
              <a:t>对话框。</a:t>
            </a:r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 设置主要关键字及其次序</a:t>
            </a:r>
            <a:r>
              <a:rPr lang="zh-CN" altLang="en-US" dirty="0"/>
              <a:t>，具体操作步骤如下。</a:t>
            </a:r>
          </a:p>
          <a:p>
            <a:pPr marL="7200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主要关键字</a:t>
            </a:r>
            <a:r>
              <a:rPr lang="en-US" altLang="zh-CN" dirty="0"/>
              <a:t>】</a:t>
            </a:r>
            <a:r>
              <a:rPr lang="zh-CN" altLang="en-US" dirty="0"/>
              <a:t>栏的第一个下拉框中单击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店铺所在地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62AB9F-C8DD-4319-85F3-E62B6068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4B200-12BC-4B11-9939-5F2097F216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29390" y="3982435"/>
            <a:ext cx="222141" cy="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871B10-67E2-48D2-9E64-3AB1DE2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0">
              <a:buFont typeface="+mj-ea"/>
              <a:buAutoNum type="circleNumDbPlain" startAt="2"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次序</a:t>
            </a:r>
            <a:r>
              <a:rPr lang="en-US" altLang="zh-CN" dirty="0"/>
              <a:t>】</a:t>
            </a:r>
            <a:r>
              <a:rPr lang="zh-CN" altLang="en-US" dirty="0"/>
              <a:t>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自定义序列</a:t>
            </a:r>
            <a:r>
              <a:rPr lang="en-US" altLang="zh-CN" dirty="0"/>
              <a:t>】</a:t>
            </a:r>
            <a:r>
              <a:rPr lang="zh-CN" altLang="en-US" dirty="0"/>
              <a:t>，如图所示，弹出</a:t>
            </a:r>
            <a:r>
              <a:rPr lang="en-US" altLang="zh-CN" dirty="0"/>
              <a:t>【</a:t>
            </a:r>
            <a:r>
              <a:rPr lang="zh-CN" altLang="en-US" dirty="0"/>
              <a:t>自定义序列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17F902-80A9-40A4-B20F-9A7E80E9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A9F762-5A70-4168-8E22-62F80A9203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4745" y="1239236"/>
            <a:ext cx="178674" cy="242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E9EF06-9731-471B-9A5C-B4DD74DAAF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43" y="2175027"/>
            <a:ext cx="6862314" cy="31011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52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D29F-A42F-4166-9384-E35CB63A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305726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）选择自定义序列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自定义序列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自定义序列</a:t>
            </a:r>
            <a:r>
              <a:rPr lang="en-US" altLang="zh-CN" dirty="0"/>
              <a:t>】</a:t>
            </a:r>
            <a:r>
              <a:rPr lang="zh-CN" altLang="en-US" dirty="0"/>
              <a:t>列表框中选择自定义序列</a:t>
            </a:r>
            <a:r>
              <a:rPr lang="en-US" altLang="zh-CN" dirty="0"/>
              <a:t>【</a:t>
            </a:r>
            <a:r>
              <a:rPr lang="zh-CN" altLang="en-US" dirty="0"/>
              <a:t>珠海</a:t>
            </a:r>
            <a:r>
              <a:rPr lang="en-US" altLang="zh-CN" dirty="0"/>
              <a:t>,</a:t>
            </a:r>
            <a:r>
              <a:rPr lang="zh-CN" altLang="en-US" dirty="0"/>
              <a:t>深圳</a:t>
            </a:r>
            <a:r>
              <a:rPr lang="en-US" altLang="zh-CN" dirty="0"/>
              <a:t>,</a:t>
            </a:r>
            <a:r>
              <a:rPr lang="zh-CN" altLang="en-US" dirty="0"/>
              <a:t>佛山</a:t>
            </a:r>
            <a:r>
              <a:rPr lang="en-US" altLang="zh-CN" dirty="0"/>
              <a:t>,</a:t>
            </a:r>
            <a:r>
              <a:rPr lang="zh-CN" altLang="en-US" dirty="0"/>
              <a:t>广州</a:t>
            </a:r>
            <a:r>
              <a:rPr lang="en-US" altLang="zh-CN" dirty="0"/>
              <a:t>】</a:t>
            </a:r>
            <a:r>
              <a:rPr lang="zh-CN" altLang="en-US" dirty="0"/>
              <a:t>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4BE509-75E8-47E1-A677-650D66D9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9CA39D-E2B2-49ED-8258-0FF70C3F4B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7605" y="2277482"/>
            <a:ext cx="5056789" cy="35026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27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D02033-DC87-4B9B-8011-3EF80949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单击上图中的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按钮，回到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597EDB-8288-495E-A6DF-11E2127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F391A-8AFD-41AF-8197-BAE4701145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22" y="1899597"/>
            <a:ext cx="6904355" cy="30588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11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0A2D95-BC41-4434-BD24-4820900D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）确定自定义排序设置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按钮即可根据店铺所在地进行自定义排序，设置效果如图所示。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F4B5E6-197D-4E88-A1BC-9E2DA35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8A5B4-81BB-4C16-98B7-29B45697D8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29" y="2388311"/>
            <a:ext cx="7398341" cy="24989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49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B2B06D03-95E4-4712-A606-758E87331F18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F5DF626E-1966-4A2B-BFF1-AAA283D78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34432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B103E87C-DC15-480B-9CCB-EA5D520F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520613A4-16E2-483E-9B05-3A29F4FE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筛选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标题 3">
            <a:extLst>
              <a:ext uri="{FF2B5EF4-FFF2-40B4-BE49-F238E27FC236}">
                <a16:creationId xmlns:a16="http://schemas.microsoft.com/office/drawing/2014/main" id="{CB29E3E6-AA44-4BA3-8912-81245795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7BF9CBA5-53F2-44F4-90CA-5C5298AA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排序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34070CF-A87C-43E4-B2DA-63BBD98C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5C1A59A8-FD53-49C6-AD27-2AC476A1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分类汇总数据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8F754BC8-D85F-4F09-A702-64836FB9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7FC1B-B84F-4C3A-8941-C708D711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筛选是一种可快速查找出目标数据的方法，因此在面对大量的数据时，可通过筛选找出所需数据。</a:t>
            </a:r>
            <a:endParaRPr lang="en-US" altLang="zh-CN" dirty="0"/>
          </a:p>
          <a:p>
            <a:r>
              <a:rPr lang="zh-CN" altLang="en-US" dirty="0"/>
              <a:t>为了筛选指定内容的店铺所在地、会员名和店铺所在地和消费金额两者的结合，需要在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工作表中，分别根据颜色筛选出店铺所在地为珠海的数据；会员名为“张大鹏”和“李小东”的数据；店铺所在地为“深圳”且消费金额大于</a:t>
            </a:r>
            <a:r>
              <a:rPr lang="en-US" altLang="zh-CN" dirty="0"/>
              <a:t>1200</a:t>
            </a:r>
            <a:r>
              <a:rPr lang="zh-CN" altLang="en-US" dirty="0"/>
              <a:t>元的数据；店铺所在地为“深圳”或消费金额大于</a:t>
            </a:r>
            <a:r>
              <a:rPr lang="en-US" altLang="zh-CN" dirty="0"/>
              <a:t>1200</a:t>
            </a:r>
            <a:r>
              <a:rPr lang="zh-CN" altLang="en-US" dirty="0"/>
              <a:t>元的数据。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EA36C6-836F-41FE-90CF-928DD78F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根据颜色筛选</a:t>
            </a:r>
          </a:p>
        </p:txBody>
      </p:sp>
    </p:spTree>
    <p:extLst>
      <p:ext uri="{BB962C8B-B14F-4D97-AF65-F5344CB8AC3E}">
        <p14:creationId xmlns:p14="http://schemas.microsoft.com/office/powerpoint/2010/main" val="26806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B28CFA10-7BB3-4854-B9E2-75E1D61095B4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F7D4E1E-AC5A-4292-A40B-B0E62BDFB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4225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C560712D-0663-4BA6-8385-61DDA874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D741D35E-D800-4F06-882D-90FA3F97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筛选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0" name="标题 3">
            <a:extLst>
              <a:ext uri="{FF2B5EF4-FFF2-40B4-BE49-F238E27FC236}">
                <a16:creationId xmlns:a16="http://schemas.microsoft.com/office/drawing/2014/main" id="{C472A1CD-4669-4506-BC29-65F973C8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B8A622AC-C879-4FA0-A795-4EF8842AF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排序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50BA0A74-5706-41E4-875D-9293DF70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F633896D-BE20-4DD8-A836-8BE3CC48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分类汇总数据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4018CF5-48CA-48DB-97EB-86313C79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506BC9-FFB1-452B-9A3E-A9D0DD16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工作表中筛选出店铺所在地为珠海（单元格颜色为蓝色），具体的操作步骤如下。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）选择单元格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工作表中，选择任一非空单元格。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C9822E-2666-4E7A-965F-D59E5C44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根据颜色筛选</a:t>
            </a:r>
          </a:p>
        </p:txBody>
      </p:sp>
    </p:spTree>
    <p:extLst>
      <p:ext uri="{BB962C8B-B14F-4D97-AF65-F5344CB8AC3E}">
        <p14:creationId xmlns:p14="http://schemas.microsoft.com/office/powerpoint/2010/main" val="27366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6BA7AA-9B34-4035-943D-D94B1350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</a:t>
            </a:r>
            <a:r>
              <a:rPr lang="en-US" altLang="zh-CN" b="1" dirty="0"/>
              <a:t>【</a:t>
            </a:r>
            <a:r>
              <a:rPr lang="zh-CN" altLang="en-US" b="1" dirty="0"/>
              <a:t>筛选</a:t>
            </a:r>
            <a:r>
              <a:rPr lang="en-US" altLang="zh-CN" b="1" dirty="0"/>
              <a:t>】</a:t>
            </a:r>
            <a:r>
              <a:rPr lang="zh-CN" altLang="en-US" b="1" dirty="0"/>
              <a:t>图标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筛选</a:t>
            </a:r>
            <a:r>
              <a:rPr lang="en-US" altLang="zh-CN" dirty="0"/>
              <a:t>】</a:t>
            </a:r>
            <a:r>
              <a:rPr lang="zh-CN" altLang="en-US" dirty="0"/>
              <a:t>图标，此时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工作表的字段名旁边都显示有一个倒三角符号，如图所示。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91FB5C-30A3-4953-B8B7-C5DFB1B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根据颜色筛选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571B3E-45DE-4D32-ABEB-7DCFF16FC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22" y="2706055"/>
            <a:ext cx="6904355" cy="34051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31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56436E-AA71-47B8-BF79-F5A8012B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）设置筛选条件并确定</a:t>
            </a:r>
            <a:endParaRPr lang="en-US" altLang="zh-CN" b="1" dirty="0"/>
          </a:p>
          <a:p>
            <a:r>
              <a:rPr lang="zh-CN" altLang="en-US" dirty="0"/>
              <a:t>单击“店铺所在地”字段的倒三角符号，在下拉菜单中选择</a:t>
            </a:r>
            <a:r>
              <a:rPr lang="en-US" altLang="zh-CN" dirty="0"/>
              <a:t>【</a:t>
            </a:r>
            <a:r>
              <a:rPr lang="zh-CN" altLang="en-US" dirty="0"/>
              <a:t>按颜色筛选</a:t>
            </a:r>
            <a:r>
              <a:rPr lang="en-US" altLang="zh-CN" dirty="0"/>
              <a:t>】</a:t>
            </a:r>
            <a:r>
              <a:rPr lang="zh-CN" altLang="en-US" dirty="0"/>
              <a:t>命令，如图所示。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AACF56-A583-4C4B-A0E2-F103A862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根据颜色筛选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910AD-C4B9-4E14-9638-38989E1227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9404" y="2355565"/>
            <a:ext cx="5253191" cy="31728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32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8A17CF-A621-4F2F-89B3-CEF3ED71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单击上图中蓝色图标即可筛选出店铺所在地为珠海（单元格颜色为蓝色）的数据，设置效果如图所示。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47109F-9164-41AF-8F7A-9D1E1D8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根据颜色筛选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08FEE2-EE22-47E7-88B0-24E21E597F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0705" y="1966113"/>
            <a:ext cx="7650589" cy="2925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72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E8BA4D-7E4A-4683-83AC-86DA3649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工作表中筛选出会员名为“张大鹏”和“李小东”的数据，具体的操作步骤如下。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）选择单元格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工作表中，选择任一非空单元格。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1A5C2F-313A-421B-B4B0-CC22ECA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自定义筛选</a:t>
            </a:r>
          </a:p>
        </p:txBody>
      </p:sp>
    </p:spTree>
    <p:extLst>
      <p:ext uri="{BB962C8B-B14F-4D97-AF65-F5344CB8AC3E}">
        <p14:creationId xmlns:p14="http://schemas.microsoft.com/office/powerpoint/2010/main" val="208779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1B6288-0A49-4C51-92D7-18D8B877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326747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自定义自动筛选方式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筛选</a:t>
            </a:r>
            <a:r>
              <a:rPr lang="en-US" altLang="zh-CN" dirty="0"/>
              <a:t>】</a:t>
            </a:r>
            <a:r>
              <a:rPr lang="zh-CN" altLang="en-US" dirty="0"/>
              <a:t>图标，单击“会员名”字段旁的倒三角符号，依次选择</a:t>
            </a:r>
            <a:r>
              <a:rPr lang="en-US" altLang="zh-CN" dirty="0"/>
              <a:t>【</a:t>
            </a:r>
            <a:r>
              <a:rPr lang="zh-CN" altLang="en-US" dirty="0"/>
              <a:t>文本筛选</a:t>
            </a:r>
            <a:r>
              <a:rPr lang="en-US" altLang="zh-CN" dirty="0"/>
              <a:t>】</a:t>
            </a:r>
            <a:r>
              <a:rPr lang="zh-CN" altLang="en-US" dirty="0"/>
              <a:t>命令→</a:t>
            </a:r>
            <a:r>
              <a:rPr lang="en-US" altLang="zh-CN" dirty="0"/>
              <a:t>【</a:t>
            </a:r>
            <a:r>
              <a:rPr lang="zh-CN" altLang="en-US" dirty="0"/>
              <a:t>自定义筛选</a:t>
            </a:r>
            <a:r>
              <a:rPr lang="en-US" altLang="zh-CN" dirty="0"/>
              <a:t>】</a:t>
            </a:r>
            <a:r>
              <a:rPr lang="zh-CN" altLang="en-US" dirty="0"/>
              <a:t>命令，如图所示，弹出</a:t>
            </a:r>
            <a:r>
              <a:rPr lang="en-US" altLang="zh-CN" dirty="0"/>
              <a:t>【</a:t>
            </a:r>
            <a:r>
              <a:rPr lang="zh-CN" altLang="en-US" dirty="0"/>
              <a:t>自定义自动筛选方式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086198-84FD-40BF-BEC0-DC41B34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A58BC-6128-4D41-9B59-9F6A819FA1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5598" y="2673627"/>
            <a:ext cx="4940803" cy="34375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3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40D548-7362-4EB6-A8B6-01D8090A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6" y="1077912"/>
            <a:ext cx="11925835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）设置自定义筛选条件</a:t>
            </a:r>
            <a:r>
              <a:rPr lang="zh-CN" altLang="en-US" dirty="0"/>
              <a:t>，具体操作如下，条件的设置如图所示。</a:t>
            </a:r>
            <a:endParaRPr lang="en-US" altLang="zh-CN" dirty="0"/>
          </a:p>
          <a:p>
            <a:pPr marL="720000" indent="-342900">
              <a:buFont typeface="+mj-ea"/>
              <a:buAutoNum type="circleNumDbPlain"/>
            </a:pPr>
            <a:r>
              <a:rPr lang="zh-CN" altLang="en-US" dirty="0"/>
              <a:t>在第一个条件设置中，单击第一个   符号，在下拉列表中选择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等于</a:t>
            </a:r>
            <a:r>
              <a:rPr lang="en-US" altLang="zh-CN" dirty="0"/>
              <a:t>】</a:t>
            </a:r>
            <a:r>
              <a:rPr lang="zh-CN" altLang="en-US" dirty="0"/>
              <a:t>，在旁边的文本框中输入“张大鹏”。</a:t>
            </a:r>
          </a:p>
          <a:p>
            <a:pPr marL="720000" indent="-342900">
              <a:buFont typeface="+mj-ea"/>
              <a:buAutoNum type="circleNumDbPlain"/>
            </a:pPr>
            <a:r>
              <a:rPr lang="zh-CN" altLang="en-US" dirty="0"/>
              <a:t>选择</a:t>
            </a:r>
            <a:r>
              <a:rPr lang="en-US" altLang="zh-CN" dirty="0"/>
              <a:t>【</a:t>
            </a:r>
            <a:r>
              <a:rPr lang="zh-CN" altLang="en-US" dirty="0"/>
              <a:t>或</a:t>
            </a:r>
            <a:r>
              <a:rPr lang="en-US" altLang="zh-CN" dirty="0"/>
              <a:t>】</a:t>
            </a:r>
            <a:r>
              <a:rPr lang="zh-CN" altLang="en-US" dirty="0"/>
              <a:t>单选按钮。</a:t>
            </a:r>
          </a:p>
          <a:p>
            <a:pPr marL="720000" indent="-342900">
              <a:buFont typeface="+mj-ea"/>
              <a:buAutoNum type="circleNumDbPlain"/>
            </a:pPr>
            <a:r>
              <a:rPr lang="zh-CN" altLang="en-US" dirty="0"/>
              <a:t>在第二个条件设置中，单击第一个   符号，在下拉列表中选择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等于</a:t>
            </a:r>
            <a:r>
              <a:rPr lang="en-US" altLang="zh-CN" dirty="0"/>
              <a:t>】</a:t>
            </a:r>
            <a:r>
              <a:rPr lang="zh-CN" altLang="en-US" dirty="0"/>
              <a:t>，在旁边的文本框中输入“李小东”。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FDAD1B-ED56-453D-AA9F-8A8E909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B3C3EA-FC46-4EB9-8670-3C4867FE3A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4461" y="3235733"/>
            <a:ext cx="6403077" cy="27073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3BA275-C0E8-49E0-9367-49371A5D39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0636" y="1707200"/>
            <a:ext cx="180099" cy="259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017488-91F0-4DAE-9CB2-739BA9FE32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0636" y="2622835"/>
            <a:ext cx="190609" cy="2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3E795F-795A-4036-9B53-0F6D0EB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）确定筛选设置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工作表中筛选出会员名为“张大鹏”和“李小东”的数据，设置效果如图所示。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DA696C-B8DC-4106-99EA-FE6DE4CE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F63A7-6612-4E71-A43E-D02270F4C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88" y="2735153"/>
            <a:ext cx="6872824" cy="24884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90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678D9B-9186-447B-B66B-39DA0B2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13662"/>
            <a:ext cx="11463381" cy="43397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工作表中筛选出店铺所在地为“深圳”且消费金额大于</a:t>
            </a:r>
            <a:r>
              <a:rPr lang="en-US" altLang="zh-CN" dirty="0"/>
              <a:t>1200</a:t>
            </a:r>
            <a:r>
              <a:rPr lang="zh-CN" altLang="en-US" dirty="0"/>
              <a:t>的数据，具体的操作步骤如下。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）新建一个工作表并输入筛选条件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工作表旁创建一个新的工作表</a:t>
            </a:r>
            <a:r>
              <a:rPr lang="en-US" altLang="zh-CN" dirty="0"/>
              <a:t>【Sheet1】</a:t>
            </a:r>
            <a:r>
              <a:rPr lang="zh-CN" altLang="en-US" dirty="0"/>
              <a:t>，在</a:t>
            </a:r>
            <a:r>
              <a:rPr lang="en-US" altLang="zh-CN" dirty="0"/>
              <a:t>【Sheet1】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A1:B2</a:t>
            </a:r>
            <a:r>
              <a:rPr lang="zh-CN" altLang="en-US" dirty="0"/>
              <a:t>中建立条件区域，如图所示。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6FA534-5E57-45C0-BA14-E38D1CC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7AC2FE-3302-4E81-A22A-1DE3184EC41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000000"/>
                </a:solidFill>
              </a:rPr>
              <a:t>1. </a:t>
            </a:r>
            <a:r>
              <a:rPr kumimoji="0" lang="zh-CN" altLang="en-US" b="1" dirty="0">
                <a:solidFill>
                  <a:srgbClr val="000000"/>
                </a:solidFill>
              </a:rPr>
              <a:t>同时满足多个条件的筛选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625EFD-8870-4718-A9EE-E4D11510E21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54" y="3709047"/>
            <a:ext cx="4119891" cy="14352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70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39CCC9-616B-472D-9CD2-7504D799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高级筛选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工作表中，单击任一非空单元格，在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高级</a:t>
            </a:r>
            <a:r>
              <a:rPr lang="en-US" altLang="zh-CN" dirty="0"/>
              <a:t>】</a:t>
            </a:r>
            <a:r>
              <a:rPr lang="zh-CN" altLang="en-US" dirty="0"/>
              <a:t>图标，弹出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8486C6-4DC5-4E44-8DAE-8896B70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86BA24-3441-4D89-9D9F-C6ECACDAF06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51" y="2563053"/>
            <a:ext cx="3154297" cy="35481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7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80EFD9-CE2B-45D6-A62B-E89898CB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中，编辑的数据一般会有特定的顺序，当查看这些数据的角度发生变化时，为了方便查看，常常会对编辑的数据进行排序。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为了方便查看每个会员的订单数据，需要对会员名进行升序排序；为了方便查看每个会员消费的店铺，需要再根据店铺名进行降序排序；为了方便查看各店铺的所在地，需要根据店铺所在地进行自定义排序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FF2ABF-421D-4940-A71B-E03F627E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</p:spTree>
    <p:extLst>
      <p:ext uri="{BB962C8B-B14F-4D97-AF65-F5344CB8AC3E}">
        <p14:creationId xmlns:p14="http://schemas.microsoft.com/office/powerpoint/2010/main" val="300707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4C3A65-ED57-47E9-A722-0D020DBA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）选择列表区域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列表区域</a:t>
            </a:r>
            <a:r>
              <a:rPr lang="en-US" altLang="zh-CN" dirty="0"/>
              <a:t>】</a:t>
            </a:r>
            <a:r>
              <a:rPr lang="zh-CN" altLang="en-US" dirty="0"/>
              <a:t>文本框右侧的     按钮，弹出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-</a:t>
            </a:r>
            <a:r>
              <a:rPr lang="zh-CN" altLang="en-US" dirty="0"/>
              <a:t>列表区域</a:t>
            </a:r>
            <a:r>
              <a:rPr lang="en-US" altLang="zh-CN" dirty="0"/>
              <a:t>】</a:t>
            </a:r>
            <a:r>
              <a:rPr lang="zh-CN" altLang="en-US" dirty="0"/>
              <a:t>对话框，选择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</a:t>
            </a:r>
            <a:r>
              <a:rPr lang="zh-CN" altLang="en-US" dirty="0"/>
              <a:t>列到</a:t>
            </a:r>
            <a:r>
              <a:rPr lang="en-US" altLang="zh-CN" dirty="0"/>
              <a:t>G</a:t>
            </a:r>
            <a:r>
              <a:rPr lang="zh-CN" altLang="en-US" dirty="0"/>
              <a:t>列，如图所示，单击     按钮回到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F49CA7-D4B1-4287-B76D-93F26C9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D2D8C9-F1E9-4C2A-8C7F-1193446DA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85" y="1710044"/>
            <a:ext cx="246271" cy="2448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E9ED92-2796-4AAC-85E8-3131643D6F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37" y="2103808"/>
            <a:ext cx="264434" cy="255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F49BD2-7826-4D51-8A94-C1A2252180D2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91" y="2700414"/>
            <a:ext cx="3637017" cy="9466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A1B608-0436-4FBB-8E94-43FCB25C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）选择条件区域</a:t>
            </a:r>
            <a:endParaRPr lang="en-US" altLang="zh-CN" b="1" dirty="0"/>
          </a:p>
          <a:p>
            <a:r>
              <a:rPr lang="zh-CN" altLang="en-US" dirty="0"/>
              <a:t>单击步骤（</a:t>
            </a:r>
            <a:r>
              <a:rPr lang="en-US" altLang="zh-CN" dirty="0"/>
              <a:t>2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条件区域</a:t>
            </a:r>
            <a:r>
              <a:rPr lang="en-US" altLang="zh-CN" dirty="0"/>
              <a:t>】</a:t>
            </a:r>
            <a:r>
              <a:rPr lang="zh-CN" altLang="en-US" dirty="0"/>
              <a:t>文本框右侧的    按钮，弹出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-</a:t>
            </a:r>
            <a:r>
              <a:rPr lang="zh-CN" altLang="en-US" dirty="0"/>
              <a:t>条件区域</a:t>
            </a:r>
            <a:r>
              <a:rPr lang="en-US" altLang="zh-CN" dirty="0"/>
              <a:t>】</a:t>
            </a:r>
            <a:r>
              <a:rPr lang="zh-CN" altLang="en-US" dirty="0"/>
              <a:t>对话框，选择</a:t>
            </a:r>
            <a:r>
              <a:rPr lang="en-US" altLang="zh-CN" dirty="0"/>
              <a:t>【Sheet1】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A1:B2</a:t>
            </a:r>
            <a:r>
              <a:rPr lang="zh-CN" altLang="en-US" dirty="0"/>
              <a:t>，如图所示，单击    按钮回到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D4E4A1-2301-4150-92A3-713E810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948D8-61F1-4559-A81B-F13D86D02E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93" y="1691738"/>
            <a:ext cx="220717" cy="23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29498C-CB46-4D8C-AB96-943DA0B292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36" y="2115836"/>
            <a:ext cx="220717" cy="234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6C34AA-4C67-4D67-B14E-BE85885378DF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86" y="2774304"/>
            <a:ext cx="4405827" cy="9358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78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25A2DC-410B-4436-876B-ABA21B39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）确定筛选设置</a:t>
            </a:r>
            <a:endParaRPr lang="en-US" altLang="zh-CN" b="1" dirty="0"/>
          </a:p>
          <a:p>
            <a:r>
              <a:rPr lang="zh-CN" altLang="en-US" dirty="0"/>
              <a:t>单击步骤（</a:t>
            </a:r>
            <a:r>
              <a:rPr lang="en-US" altLang="zh-CN" dirty="0"/>
              <a:t>2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工作表中筛选出店铺所在地为“深圳”且消费金额大于</a:t>
            </a:r>
            <a:r>
              <a:rPr lang="en-US" altLang="zh-CN" dirty="0"/>
              <a:t>1200</a:t>
            </a:r>
            <a:r>
              <a:rPr lang="zh-CN" altLang="en-US" dirty="0"/>
              <a:t>的数据，设置效果如图所示。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9D437D-4A3F-48C0-A9A1-CB82D718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CABEA-9EE7-4803-9617-0C7836A760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15" y="2704721"/>
            <a:ext cx="8062750" cy="12902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86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B196C7-06D7-4F99-A378-FC267E22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713662"/>
            <a:ext cx="11305726" cy="43397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工作表中筛选出店铺所在地为“深圳”或消费金额大于</a:t>
            </a:r>
            <a:r>
              <a:rPr lang="en-US" altLang="zh-CN" dirty="0"/>
              <a:t>1200</a:t>
            </a:r>
            <a:r>
              <a:rPr lang="zh-CN" altLang="en-US" dirty="0"/>
              <a:t>的数据，具体操作步骤如下。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）输入筛选条件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工作表旁创建一个新的工作表</a:t>
            </a:r>
            <a:r>
              <a:rPr lang="en-US" altLang="zh-CN" dirty="0"/>
              <a:t>【Sheet2】</a:t>
            </a:r>
            <a:r>
              <a:rPr lang="zh-CN" altLang="en-US" dirty="0"/>
              <a:t>，在</a:t>
            </a:r>
            <a:r>
              <a:rPr lang="en-US" altLang="zh-CN" dirty="0"/>
              <a:t>【Sheet2】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A1:B3</a:t>
            </a:r>
            <a:r>
              <a:rPr lang="zh-CN" altLang="en-US" dirty="0"/>
              <a:t>建立条件区域，如图所示。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E5451FA-D2B3-4A7A-B3C7-40229C84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8E7B0-4E67-4218-9CF2-6B39DEAACA5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000000"/>
                </a:solidFill>
              </a:rPr>
              <a:t>2. </a:t>
            </a:r>
            <a:r>
              <a:rPr kumimoji="0" lang="zh-CN" altLang="en-US" b="1" dirty="0">
                <a:solidFill>
                  <a:srgbClr val="000000"/>
                </a:solidFill>
              </a:rPr>
              <a:t>满足其中一个条件的筛选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CC96A-792D-44BA-BD70-631B50A34D4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31" y="3627936"/>
            <a:ext cx="4404938" cy="13902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7772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AE9448-3DC4-4670-B6B4-562189A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高级筛选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工作表中，单击任一非空单元格，在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高级</a:t>
            </a:r>
            <a:r>
              <a:rPr lang="en-US" altLang="zh-CN" dirty="0"/>
              <a:t>】</a:t>
            </a:r>
            <a:r>
              <a:rPr lang="zh-CN" altLang="en-US" dirty="0"/>
              <a:t>图标，弹出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对话框，如同时满足多个条件中的步骤（</a:t>
            </a:r>
            <a:r>
              <a:rPr lang="en-US" altLang="zh-CN" dirty="0"/>
              <a:t>2</a:t>
            </a:r>
            <a:r>
              <a:rPr lang="zh-CN" altLang="en-US" dirty="0"/>
              <a:t>）中的图所示。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）选择列表区域</a:t>
            </a:r>
            <a:endParaRPr lang="en-US" altLang="zh-CN" b="1" dirty="0"/>
          </a:p>
          <a:p>
            <a:r>
              <a:rPr lang="zh-CN" altLang="en-US" dirty="0"/>
              <a:t>单击同时满足多个条件中的步骤（</a:t>
            </a:r>
            <a:r>
              <a:rPr lang="en-US" altLang="zh-CN" dirty="0"/>
              <a:t>2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列表区域</a:t>
            </a:r>
            <a:r>
              <a:rPr lang="en-US" altLang="zh-CN" dirty="0"/>
              <a:t>】</a:t>
            </a:r>
            <a:r>
              <a:rPr lang="zh-CN" altLang="en-US" dirty="0"/>
              <a:t>文本框右侧的     按钮，弹出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-</a:t>
            </a:r>
            <a:r>
              <a:rPr lang="zh-CN" altLang="en-US" dirty="0"/>
              <a:t>列表区域</a:t>
            </a:r>
            <a:r>
              <a:rPr lang="en-US" altLang="zh-CN" dirty="0"/>
              <a:t>】</a:t>
            </a:r>
            <a:r>
              <a:rPr lang="zh-CN" altLang="en-US" dirty="0"/>
              <a:t>对话框，选择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</a:t>
            </a:r>
            <a:r>
              <a:rPr lang="zh-CN" altLang="en-US" dirty="0"/>
              <a:t>列到</a:t>
            </a:r>
            <a:r>
              <a:rPr lang="en-US" altLang="zh-CN" dirty="0"/>
              <a:t>G</a:t>
            </a:r>
            <a:r>
              <a:rPr lang="zh-CN" altLang="en-US" dirty="0"/>
              <a:t>列，如同时满足多个条件中的步骤（</a:t>
            </a:r>
            <a:r>
              <a:rPr lang="en-US" altLang="zh-CN" dirty="0"/>
              <a:t>3</a:t>
            </a:r>
            <a:r>
              <a:rPr lang="zh-CN" altLang="en-US" dirty="0"/>
              <a:t>）中的图所示，单击     按钮回到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2CF268-3C5C-48FD-B50C-608B2AB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202305-27EB-41FF-B267-01706ABE82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59" y="3037612"/>
            <a:ext cx="214739" cy="234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51B8EB-3B78-449D-906D-81DB5B4C95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23" y="3864664"/>
            <a:ext cx="222393" cy="2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9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06E008-160F-4E41-8A07-AE862DE7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）选择条件区域</a:t>
            </a:r>
            <a:endParaRPr lang="en-US" altLang="zh-CN" b="1" dirty="0"/>
          </a:p>
          <a:p>
            <a:r>
              <a:rPr lang="zh-CN" altLang="en-US" dirty="0"/>
              <a:t>单击同时满足多个条件中的步骤（</a:t>
            </a:r>
            <a:r>
              <a:rPr lang="en-US" altLang="zh-CN" dirty="0"/>
              <a:t>2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条件区域</a:t>
            </a:r>
            <a:r>
              <a:rPr lang="en-US" altLang="zh-CN" dirty="0"/>
              <a:t>】</a:t>
            </a:r>
            <a:r>
              <a:rPr lang="zh-CN" altLang="en-US" dirty="0"/>
              <a:t>文本框右侧的    按钮，弹出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-</a:t>
            </a:r>
            <a:r>
              <a:rPr lang="zh-CN" altLang="en-US" dirty="0"/>
              <a:t>条件区域</a:t>
            </a:r>
            <a:r>
              <a:rPr lang="en-US" altLang="zh-CN" dirty="0"/>
              <a:t>】</a:t>
            </a:r>
            <a:r>
              <a:rPr lang="zh-CN" altLang="en-US" dirty="0"/>
              <a:t>对话框，选择</a:t>
            </a:r>
            <a:r>
              <a:rPr lang="en-US" altLang="zh-CN" dirty="0"/>
              <a:t>【Sheet2】</a:t>
            </a:r>
            <a:r>
              <a:rPr lang="zh-CN" altLang="en-US" dirty="0"/>
              <a:t>工作表的单元格区域</a:t>
            </a:r>
            <a:r>
              <a:rPr lang="en-US" altLang="zh-CN" dirty="0"/>
              <a:t>A1:B3</a:t>
            </a:r>
            <a:r>
              <a:rPr lang="zh-CN" altLang="en-US" dirty="0"/>
              <a:t>，如图所示，单击    按钮回到</a:t>
            </a:r>
            <a:r>
              <a:rPr lang="en-US" altLang="zh-CN" dirty="0"/>
              <a:t>【</a:t>
            </a:r>
            <a:r>
              <a:rPr lang="zh-CN" altLang="en-US" dirty="0"/>
              <a:t>高级筛选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BD6F69-475D-4B34-BBE8-C9BA5083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A3C77-CF4E-4BC1-B2F7-404E5DEA4A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94" y="1696429"/>
            <a:ext cx="220717" cy="2207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4E1B42-4385-465A-965B-57541D76A6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04" y="2125559"/>
            <a:ext cx="211882" cy="244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418B8C-4666-4A9F-A212-77AB7AC8D9DB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90" y="3165163"/>
            <a:ext cx="3586020" cy="8587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5609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47986B-2827-473E-9947-24E408FC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）确定筛选设置</a:t>
            </a:r>
            <a:endParaRPr lang="en-US" altLang="zh-CN" b="1" dirty="0"/>
          </a:p>
          <a:p>
            <a:r>
              <a:rPr lang="zh-CN" altLang="en-US" dirty="0"/>
              <a:t>单击同时满足多个条件中的步骤（</a:t>
            </a:r>
            <a:r>
              <a:rPr lang="en-US" altLang="zh-CN" dirty="0"/>
              <a:t>2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工作表中筛选出店铺所在地为“深圳”或消费金额大于</a:t>
            </a:r>
            <a:r>
              <a:rPr lang="en-US" altLang="zh-CN" dirty="0"/>
              <a:t>1200</a:t>
            </a:r>
            <a:r>
              <a:rPr lang="zh-CN" altLang="en-US" dirty="0"/>
              <a:t>的数据，设置效果如图所示。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14F34A-1477-45E9-A364-645540AD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根据高级条件筛选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E403A-D959-4107-84DD-1D0E48F5A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21" y="2743844"/>
            <a:ext cx="7698357" cy="23221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195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45137CC8-1FAE-4870-923B-184B160245B6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C6635D51-2D95-4AFC-B179-C9847F5C5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468813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12E20E1E-4255-41E8-BCE3-247AD442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9F5A2CC5-3F2A-49CC-9F95-670274AF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筛选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8" name="标题 3">
            <a:extLst>
              <a:ext uri="{FF2B5EF4-FFF2-40B4-BE49-F238E27FC236}">
                <a16:creationId xmlns:a16="http://schemas.microsoft.com/office/drawing/2014/main" id="{CD244379-FF11-4E06-9119-956EBA0E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D7D21EDC-A9C6-4142-839F-37C0F032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排序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D094FC6-07FE-44C4-8F58-8B4A0F1F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DD499E81-C2FF-447B-A1BC-BFDD74AA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分类汇总数据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2CD3834F-EEA5-44E7-A485-543D76DA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C6A1F5-6051-40A6-9BCE-DDC431F9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分类汇总可按照设定的字段进行分组，并在此基础上统计其他需要求和、求平均值和计数等计算操作的字段。</a:t>
            </a:r>
            <a:endParaRPr lang="en-US" altLang="zh-CN" dirty="0"/>
          </a:p>
          <a:p>
            <a:r>
              <a:rPr lang="zh-CN" altLang="en-US" dirty="0"/>
              <a:t>为了查看各会员的消费金额和店铺名的数据情况，需要在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工作表中统计各会员的消费金额总和与平均值；统计各会员在不同店铺的消费总额；基于统计各会员的消费总额后的数据，进行分页显示。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4186BB-8B0E-42D0-84F3-1B82327A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</p:spTree>
    <p:extLst>
      <p:ext uri="{BB962C8B-B14F-4D97-AF65-F5344CB8AC3E}">
        <p14:creationId xmlns:p14="http://schemas.microsoft.com/office/powerpoint/2010/main" val="3518380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05FCD-C637-43D6-BBD6-3478317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）根据会员名升序</a:t>
            </a:r>
            <a:endParaRPr lang="en-US" altLang="zh-CN" b="1" dirty="0"/>
          </a:p>
          <a:p>
            <a:r>
              <a:rPr lang="zh-CN" altLang="en-US" dirty="0"/>
              <a:t>选中</a:t>
            </a:r>
            <a:r>
              <a:rPr lang="en-US" altLang="zh-CN" dirty="0"/>
              <a:t>B</a:t>
            </a:r>
            <a:r>
              <a:rPr lang="zh-CN" altLang="en-US" dirty="0"/>
              <a:t>列任一非空单元格，例如</a:t>
            </a:r>
            <a:r>
              <a:rPr lang="en-US" altLang="zh-CN" dirty="0"/>
              <a:t>B3</a:t>
            </a:r>
            <a:r>
              <a:rPr lang="zh-CN" altLang="en-US" dirty="0"/>
              <a:t>单元格，在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        图标，将该列数据按数值大小升序，设置效果如图所示。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DD6557-7A9D-40D8-B477-4A7C5E1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71B5E0-1F66-40B7-8120-5CD772368C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000000"/>
                </a:solidFill>
              </a:rPr>
              <a:t>1. </a:t>
            </a:r>
            <a:r>
              <a:rPr kumimoji="0" lang="zh-CN" altLang="en-US" b="1" dirty="0">
                <a:solidFill>
                  <a:srgbClr val="000000"/>
                </a:solidFill>
              </a:rPr>
              <a:t>简单分类汇总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83D48-DA61-4E29-9FA2-E34E3EFBA1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67" y="3745164"/>
            <a:ext cx="7272217" cy="2308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C40372-DCE4-49F0-9102-8D794AB3DA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48456" y="2747643"/>
            <a:ext cx="382303" cy="3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5D32C7-B699-472F-BD34-FC23F388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工作表中根据会员名进行升序的方法有两种。第一种方法的具体操作步骤如下。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）选择单元格区域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工作表中，选择单元格区域</a:t>
            </a:r>
            <a:r>
              <a:rPr lang="en-US" altLang="zh-CN" dirty="0"/>
              <a:t>B</a:t>
            </a:r>
            <a:r>
              <a:rPr lang="zh-CN" altLang="en-US" dirty="0"/>
              <a:t>列，如图所示。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366124-8CED-490E-8C6B-7B96156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27F32-34F2-458C-BFEB-17143567BC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02" y="2770011"/>
            <a:ext cx="6946396" cy="26217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569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A564CF-3775-497E-BD9A-EAB6CA05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分类汇总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分级显示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图标，如图所示，弹出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D1EB37-11AF-40D0-902F-64231B1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6C4CE4-A3EC-4BD7-BE84-E76C13F9E6C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7" y="2736521"/>
            <a:ext cx="9311226" cy="13849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72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EF77A3-830A-4782-B787-A38A71A3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7154140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）设置参数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对话框中单击</a:t>
            </a:r>
            <a:r>
              <a:rPr lang="en-US" altLang="zh-CN" dirty="0"/>
              <a:t>【</a:t>
            </a:r>
            <a:r>
              <a:rPr lang="zh-CN" altLang="en-US" dirty="0"/>
              <a:t>分类字段</a:t>
            </a:r>
            <a:r>
              <a:rPr lang="en-US" altLang="zh-CN" dirty="0"/>
              <a:t>】</a:t>
            </a:r>
            <a:r>
              <a:rPr lang="zh-CN" altLang="en-US" dirty="0"/>
              <a:t>下拉框的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会员名</a:t>
            </a:r>
            <a:r>
              <a:rPr lang="en-US" altLang="zh-CN" dirty="0"/>
              <a:t>】</a:t>
            </a:r>
            <a:r>
              <a:rPr lang="zh-CN" altLang="en-US" dirty="0"/>
              <a:t>；单击</a:t>
            </a:r>
            <a:r>
              <a:rPr lang="en-US" altLang="zh-CN" dirty="0"/>
              <a:t>【</a:t>
            </a:r>
            <a:r>
              <a:rPr lang="zh-CN" altLang="en-US" dirty="0"/>
              <a:t>汇总方式</a:t>
            </a:r>
            <a:r>
              <a:rPr lang="en-US" altLang="zh-CN" dirty="0"/>
              <a:t>】</a:t>
            </a:r>
            <a:r>
              <a:rPr lang="zh-CN" altLang="en-US" dirty="0"/>
              <a:t>下拉框的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求和</a:t>
            </a:r>
            <a:r>
              <a:rPr lang="en-US" altLang="zh-CN" dirty="0"/>
              <a:t>】</a:t>
            </a:r>
            <a:r>
              <a:rPr lang="zh-CN" altLang="en-US" dirty="0"/>
              <a:t>；在</a:t>
            </a:r>
            <a:r>
              <a:rPr lang="en-US" altLang="zh-CN" dirty="0"/>
              <a:t>【</a:t>
            </a:r>
            <a:r>
              <a:rPr lang="zh-CN" altLang="en-US" dirty="0"/>
              <a:t>选定汇总项</a:t>
            </a:r>
            <a:r>
              <a:rPr lang="en-US" altLang="zh-CN" dirty="0"/>
              <a:t>】</a:t>
            </a:r>
            <a:r>
              <a:rPr lang="zh-CN" altLang="en-US" dirty="0"/>
              <a:t>列表框中勾选</a:t>
            </a:r>
            <a:r>
              <a:rPr lang="en-US" altLang="zh-CN" dirty="0"/>
              <a:t>【</a:t>
            </a:r>
            <a:r>
              <a:rPr lang="zh-CN" altLang="en-US" dirty="0"/>
              <a:t>消费金额</a:t>
            </a:r>
            <a:r>
              <a:rPr lang="en-US" altLang="zh-CN" dirty="0"/>
              <a:t>】</a:t>
            </a:r>
            <a:r>
              <a:rPr lang="zh-CN" altLang="en-US" dirty="0"/>
              <a:t>复选框，取消其他复选框的勾选，如图所示。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8C0CF-2E65-4AD7-BD38-06919E6E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59B326-DA54-472F-814C-F3508C47B3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08" y="1455146"/>
            <a:ext cx="3562909" cy="46560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1B1930-EE80-41F0-8B3F-00EAB18820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8659" y="1731032"/>
            <a:ext cx="190609" cy="2028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9ADEB1-6EBD-4B86-85B9-52DEBAA6A1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9584" y="2130424"/>
            <a:ext cx="190608" cy="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C6D925-B27A-4CDD-8BFF-954BFAA6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）确定设置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工作表中统计各会员的消费金额的总额，设置效果如图所示。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B9297B-7271-4140-9147-5AA5EFF5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D08EF4-B9CD-41E4-AC56-8D7CEA8771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12" y="2723011"/>
            <a:ext cx="7839776" cy="21432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8949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F8AC28-3802-4A62-90EB-699B7383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）显示分类汇总数据</a:t>
            </a:r>
            <a:endParaRPr lang="en-US" altLang="zh-CN" b="1" dirty="0"/>
          </a:p>
          <a:p>
            <a:r>
              <a:rPr lang="zh-CN" altLang="en-US" dirty="0"/>
              <a:t>在分类汇总后，工作表行号左侧出现的    和    按钮是层次按钮，分别能显示和隐藏组中明细数据。在层次按钮上方出现的           按钮是分级显示按钮，单击所需级别的数字就会隐藏较低级别的明细数据，显示其他级别的明细数据。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）删除分类汇总</a:t>
            </a:r>
            <a:endParaRPr lang="en-US" altLang="zh-CN" b="1" dirty="0"/>
          </a:p>
          <a:p>
            <a:r>
              <a:rPr lang="zh-CN" altLang="en-US" dirty="0"/>
              <a:t>若要删除分类汇总，则选择包含分类汇总的单元格区域，然后在步骤（</a:t>
            </a:r>
            <a:r>
              <a:rPr lang="en-US" altLang="zh-CN" dirty="0"/>
              <a:t>3</a:t>
            </a:r>
            <a:r>
              <a:rPr lang="zh-CN" altLang="en-US" dirty="0"/>
              <a:t>）图中所示的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对话框中单击</a:t>
            </a:r>
            <a:r>
              <a:rPr lang="en-US" altLang="zh-CN" dirty="0"/>
              <a:t>【</a:t>
            </a:r>
            <a:r>
              <a:rPr lang="zh-CN" altLang="en-US" dirty="0"/>
              <a:t>全部删除</a:t>
            </a:r>
            <a:r>
              <a:rPr lang="en-US" altLang="zh-CN" dirty="0"/>
              <a:t>】</a:t>
            </a:r>
            <a:r>
              <a:rPr lang="zh-CN" altLang="en-US" dirty="0"/>
              <a:t>按钮即可。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AB64BB-5CF2-4006-892A-22229D04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772054-8D8F-4A00-A0C5-B27876214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0782" y="1724901"/>
            <a:ext cx="232651" cy="198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3035BB-D7D8-4312-8295-B1F65A0C33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6301" y="1738039"/>
            <a:ext cx="201120" cy="1669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1687CB-C875-497E-9EDD-CE0E5CDF61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76625" y="2127534"/>
            <a:ext cx="649748" cy="2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3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A768F-797C-49DE-A711-29BAFDBA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工作表中统计各会员的消费金额的平均值，具体操作步骤如下。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分类汇总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在简单分类汇总结果的基础上，在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分级显示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图标，简单分类汇总步骤（</a:t>
            </a:r>
            <a:r>
              <a:rPr lang="en-US" altLang="zh-CN" dirty="0"/>
              <a:t>2</a:t>
            </a:r>
            <a:r>
              <a:rPr lang="zh-CN" altLang="en-US" dirty="0"/>
              <a:t>）中的图所示，弹出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F2CACF-83B9-4F83-B48B-22CDABB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BB8F86-8508-407C-835C-2974A1ED74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000000"/>
                </a:solidFill>
              </a:rPr>
              <a:t>2. </a:t>
            </a:r>
            <a:r>
              <a:rPr kumimoji="0" lang="zh-CN" altLang="en-US" b="1" dirty="0">
                <a:solidFill>
                  <a:srgbClr val="000000"/>
                </a:solidFill>
              </a:rPr>
              <a:t>高级分类汇总</a:t>
            </a:r>
          </a:p>
        </p:txBody>
      </p:sp>
    </p:spTree>
    <p:extLst>
      <p:ext uri="{BB962C8B-B14F-4D97-AF65-F5344CB8AC3E}">
        <p14:creationId xmlns:p14="http://schemas.microsoft.com/office/powerpoint/2010/main" val="1990146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459DF9-FC02-4706-A047-19695035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555050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）设置参数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对话框中，单击</a:t>
            </a:r>
            <a:r>
              <a:rPr lang="en-US" altLang="zh-CN" dirty="0"/>
              <a:t>【</a:t>
            </a:r>
            <a:r>
              <a:rPr lang="zh-CN" altLang="en-US" dirty="0"/>
              <a:t>分类字段</a:t>
            </a:r>
            <a:r>
              <a:rPr lang="en-US" altLang="zh-CN" dirty="0"/>
              <a:t>】</a:t>
            </a:r>
            <a:r>
              <a:rPr lang="zh-CN" altLang="en-US" dirty="0"/>
              <a:t>下拉框的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会员名</a:t>
            </a:r>
            <a:r>
              <a:rPr lang="en-US" altLang="zh-CN" dirty="0"/>
              <a:t>】</a:t>
            </a:r>
            <a:r>
              <a:rPr lang="zh-CN" altLang="en-US" dirty="0"/>
              <a:t>；单击</a:t>
            </a:r>
            <a:r>
              <a:rPr lang="en-US" altLang="zh-CN" dirty="0"/>
              <a:t>【</a:t>
            </a:r>
            <a:r>
              <a:rPr lang="zh-CN" altLang="en-US" dirty="0"/>
              <a:t>汇总方式</a:t>
            </a:r>
            <a:r>
              <a:rPr lang="en-US" altLang="zh-CN" dirty="0"/>
              <a:t>】</a:t>
            </a:r>
            <a:r>
              <a:rPr lang="zh-CN" altLang="en-US" dirty="0"/>
              <a:t>列表框的 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平均值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r>
              <a:rPr lang="en-US" altLang="zh-CN" dirty="0"/>
              <a:t>【</a:t>
            </a:r>
            <a:r>
              <a:rPr lang="zh-CN" altLang="en-US" dirty="0"/>
              <a:t>选定汇总项</a:t>
            </a:r>
            <a:r>
              <a:rPr lang="en-US" altLang="zh-CN" dirty="0"/>
              <a:t>】</a:t>
            </a:r>
            <a:r>
              <a:rPr lang="zh-CN" altLang="en-US" dirty="0"/>
              <a:t>列表框保持不变，取消勾选</a:t>
            </a:r>
            <a:r>
              <a:rPr lang="en-US" altLang="zh-CN" dirty="0"/>
              <a:t>【</a:t>
            </a:r>
            <a:r>
              <a:rPr lang="zh-CN" altLang="en-US" dirty="0"/>
              <a:t>替换当前分类汇总</a:t>
            </a:r>
            <a:r>
              <a:rPr lang="en-US" altLang="zh-CN" dirty="0"/>
              <a:t>】</a:t>
            </a:r>
            <a:r>
              <a:rPr lang="zh-CN" altLang="en-US" dirty="0"/>
              <a:t>复选框，如图所示。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C390E8-20C7-4C88-8F91-DD2242D5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EBC85-C470-4F08-92E3-1FE4575DF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0397" y="1710011"/>
            <a:ext cx="190610" cy="202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0CB28A-0EFD-4785-8507-65D244D3D7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6963" y="2550840"/>
            <a:ext cx="201120" cy="2133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931E90-2C3F-41B1-A40E-1A4E29A5BE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43" y="1347695"/>
            <a:ext cx="3540678" cy="47635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532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BF5EF9-95B6-4194-8044-80A9C5E8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）确定设置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按钮即可统计各会员消费金额的平均值，设置效果如图所示。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9DCB49-2068-4890-A331-F90E3835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2AEED-8765-4E1D-A073-6F17599DB4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02" y="2311170"/>
            <a:ext cx="7555996" cy="2407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8680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9F73A-5A29-430E-8769-73E608D3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工作表中，先对会员名进行简单分类汇总，再对店铺名进行汇总，具体操作步骤如下。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）对数据进行排序</a:t>
            </a:r>
            <a:endParaRPr lang="en-US" altLang="zh-CN" b="1" dirty="0"/>
          </a:p>
          <a:p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工作表中，先根据会员名进行升序，再将相同会员名的订单根据店铺名进行升序，排序效果如图所示。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3DB693-6D26-4493-85B8-B03DED39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E0CD22-B8B4-47DB-8BF6-5E579936B50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rgbClr val="000000"/>
                </a:solidFill>
              </a:rPr>
              <a:t>3. </a:t>
            </a:r>
            <a:r>
              <a:rPr kumimoji="0" lang="zh-CN" altLang="en-US" b="1" dirty="0">
                <a:solidFill>
                  <a:srgbClr val="000000"/>
                </a:solidFill>
              </a:rPr>
              <a:t>嵌套分类汇总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0D57AC-9A23-45CA-9B8E-81B60E1D7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6163" y="3502708"/>
            <a:ext cx="6959674" cy="25506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594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6C590A-A592-43A2-B02A-1F9FEFC7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670663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）进行简单分类汇总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分级显示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图标，在弹出的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对话框中设置参数，如图所示，单击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按钮得到第一次汇总结果。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C159F5-CC80-4E45-9A13-CF6BCA42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460CE-C2F7-47C9-98EE-EAD278A1A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76153"/>
            <a:ext cx="3607677" cy="48350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155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019D84-7441-401E-9578-4F8FE747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513008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）设置第二次分类汇总的参数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分级显示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图标，在弹出的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对话框中设置参数，如图所示。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EF3DFA-9369-497D-A394-F1AF830C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35184-04CF-4857-A14F-5051437E61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3" y="1365408"/>
            <a:ext cx="3731392" cy="47457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79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D9951-D087-4BC3-9B88-8026D721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排序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图标，如左图所示。弹出</a:t>
            </a:r>
            <a:r>
              <a:rPr lang="en-US" altLang="zh-CN" dirty="0"/>
              <a:t>【</a:t>
            </a:r>
            <a:r>
              <a:rPr lang="zh-CN" altLang="en-US" dirty="0"/>
              <a:t>排序提醒</a:t>
            </a:r>
            <a:r>
              <a:rPr lang="en-US" altLang="zh-CN" dirty="0"/>
              <a:t>】</a:t>
            </a:r>
            <a:r>
              <a:rPr lang="zh-CN" altLang="en-US" dirty="0"/>
              <a:t>对话框，如右图所示，单击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E7E340-4408-4933-B674-1EFC2BB6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1B53E-B7DF-4204-9108-CBC135E3BD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0" y="3157539"/>
            <a:ext cx="5603586" cy="15931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A9AE2-A41F-437E-8C66-E5C691249B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0007" y="2782565"/>
            <a:ext cx="4712050" cy="29975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142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B6AE64-01B9-470E-B75A-EFCDD4A5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）确定设置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按钮即可先对会员名进行简单分类汇总，再对店铺名进行汇总，设置效果如图所示。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55B0DB-74DB-4C17-BD12-74943DF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插入分类汇总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36741-8EF6-4648-8E1A-9C18D33724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50" y="2623415"/>
            <a:ext cx="7356300" cy="32728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128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1E9038-7AFC-479C-B939-33FEAFD3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分页显示数据列表是为了将分类汇总每一类数据单独的列在一页中，以方便清晰的显示打印出来的数据。在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工作表中统计各会员的消费金额的总和，并将汇总结果分页显示，具体的操作步骤如下。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）根据会员名升序</a:t>
            </a:r>
            <a:endParaRPr lang="en-US" altLang="zh-CN" b="1" dirty="0"/>
          </a:p>
          <a:p>
            <a:r>
              <a:rPr lang="zh-CN" altLang="en-US" dirty="0"/>
              <a:t>选中</a:t>
            </a:r>
            <a:r>
              <a:rPr lang="en-US" altLang="zh-CN" dirty="0"/>
              <a:t>B</a:t>
            </a:r>
            <a:r>
              <a:rPr lang="zh-CN" altLang="en-US" dirty="0"/>
              <a:t>列任一非空单元格，例如</a:t>
            </a:r>
            <a:r>
              <a:rPr lang="en-US" altLang="zh-CN" dirty="0"/>
              <a:t>B2</a:t>
            </a:r>
            <a:r>
              <a:rPr lang="zh-CN" altLang="en-US" dirty="0"/>
              <a:t>单元格，在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        图标，将该列数据按数值大小升序。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分类汇总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选择任一非空单元格，在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分级显示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图标，弹出</a:t>
            </a:r>
            <a:r>
              <a:rPr lang="en-US" altLang="zh-CN" dirty="0"/>
              <a:t>【</a:t>
            </a:r>
            <a:r>
              <a:rPr lang="zh-CN" altLang="en-US" dirty="0"/>
              <a:t>分类汇总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50D253-FE50-4651-B217-91853E42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分页显示数据列表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8B4634-6561-4C92-B42B-84E748495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52648" y="2519340"/>
            <a:ext cx="357089" cy="3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4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7609CB-7C3D-4DB1-8A5D-7D46C7A1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649643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）设置参数</a:t>
            </a:r>
            <a:endParaRPr lang="en-US" altLang="zh-CN" b="1" dirty="0"/>
          </a:p>
          <a:p>
            <a:r>
              <a:rPr lang="zh-CN" altLang="en-US" dirty="0"/>
              <a:t>单击</a:t>
            </a:r>
            <a:r>
              <a:rPr lang="en-US" altLang="zh-CN" dirty="0"/>
              <a:t>【</a:t>
            </a:r>
            <a:r>
              <a:rPr lang="zh-CN" altLang="en-US" dirty="0"/>
              <a:t>分类字段</a:t>
            </a:r>
            <a:r>
              <a:rPr lang="en-US" altLang="zh-CN" dirty="0"/>
              <a:t>】</a:t>
            </a:r>
            <a:r>
              <a:rPr lang="zh-CN" altLang="en-US" dirty="0"/>
              <a:t>下拉框的 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会员名</a:t>
            </a:r>
            <a:r>
              <a:rPr lang="en-US" altLang="zh-CN" dirty="0"/>
              <a:t>】</a:t>
            </a:r>
            <a:r>
              <a:rPr lang="zh-CN" altLang="en-US" dirty="0"/>
              <a:t>，在</a:t>
            </a:r>
            <a:r>
              <a:rPr lang="en-US" altLang="zh-CN" dirty="0"/>
              <a:t>【</a:t>
            </a:r>
            <a:r>
              <a:rPr lang="zh-CN" altLang="en-US" dirty="0"/>
              <a:t>选定汇总项</a:t>
            </a:r>
            <a:r>
              <a:rPr lang="en-US" altLang="zh-CN" dirty="0"/>
              <a:t>】</a:t>
            </a:r>
            <a:r>
              <a:rPr lang="zh-CN" altLang="en-US" dirty="0"/>
              <a:t>列表框中勾选</a:t>
            </a:r>
            <a:r>
              <a:rPr lang="en-US" altLang="zh-CN" dirty="0"/>
              <a:t>【</a:t>
            </a:r>
            <a:r>
              <a:rPr lang="zh-CN" altLang="en-US" dirty="0"/>
              <a:t>消费金额</a:t>
            </a:r>
            <a:r>
              <a:rPr lang="en-US" altLang="zh-CN" dirty="0"/>
              <a:t>】</a:t>
            </a:r>
            <a:r>
              <a:rPr lang="zh-CN" altLang="en-US" dirty="0"/>
              <a:t>复选框，如图所示，勾选</a:t>
            </a:r>
            <a:r>
              <a:rPr lang="en-US" altLang="zh-CN" dirty="0"/>
              <a:t>【</a:t>
            </a:r>
            <a:r>
              <a:rPr lang="zh-CN" altLang="en-US" dirty="0"/>
              <a:t>每页数据分页</a:t>
            </a:r>
            <a:r>
              <a:rPr lang="en-US" altLang="zh-CN" dirty="0"/>
              <a:t>】</a:t>
            </a:r>
            <a:r>
              <a:rPr lang="zh-CN" altLang="en-US" dirty="0"/>
              <a:t>复选框。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CEA680-1A0F-433C-99E8-779F31A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分页显示数据列表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1A15CE-D73F-455C-8821-3B99B9C471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6686" y="1688989"/>
            <a:ext cx="222141" cy="255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E740A7-6DD4-4E95-A38F-FC2BBCF217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3" y="1445906"/>
            <a:ext cx="3954518" cy="46652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75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2A86E6-5112-491F-8CA1-609389C9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）确定设置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工作表中统计各会员的消费金额，并将汇总结果分页显示，设置效果如图所示。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BAAF9C-D0D9-4F37-9BF8-4AD05FE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分页显示数据列表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6D45C-1B0E-4B9D-A863-076DB8387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2843" y="2677784"/>
            <a:ext cx="8386313" cy="31023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794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B48626-5256-4386-8A24-02A1DC45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本章主要介绍了在</a:t>
            </a:r>
            <a:r>
              <a:rPr lang="en-US" altLang="zh-CN" dirty="0"/>
              <a:t>Excel2016</a:t>
            </a:r>
            <a:r>
              <a:rPr lang="zh-CN" altLang="en-US" dirty="0"/>
              <a:t>中排序、筛选和分类汇总等数据处理的常用方法。</a:t>
            </a:r>
            <a:endParaRPr lang="en-US" altLang="zh-CN" dirty="0"/>
          </a:p>
          <a:p>
            <a:r>
              <a:rPr lang="zh-CN" altLang="en-US" dirty="0"/>
              <a:t>其中，数据排序包括了根据单个关键词排序、根据多个关键词排序和自定义排序；数据筛选包括了根据颜色筛选、自定义筛选和根据高级条件筛选；数据分类汇总包括了插入分类汇总和分页显示数据列。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313496-719A-4DA8-956B-75CAF80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71C9B-DB4E-4592-AC92-362EE1D6F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81" y="3749156"/>
            <a:ext cx="38100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45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364F2AD5-DC93-417C-9ADB-9C7332417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B3672A5-83F8-4660-A4E4-6E4E149D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9B1325-B4D6-4CB6-AAD9-E212DA35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74F7C9-8E13-49A3-B8CD-F5DE74E3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AA7433-12E8-47FB-AC5C-859BBF20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）设置主要关键字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主要关键字</a:t>
            </a:r>
            <a:r>
              <a:rPr lang="en-US" altLang="zh-CN" dirty="0"/>
              <a:t>】</a:t>
            </a:r>
            <a:r>
              <a:rPr lang="zh-CN" altLang="en-US" dirty="0"/>
              <a:t>栏的第一个下拉框中单击    按钮，在下拉列表中选择</a:t>
            </a:r>
            <a:r>
              <a:rPr lang="en-US" altLang="zh-CN" dirty="0"/>
              <a:t>【</a:t>
            </a:r>
            <a:r>
              <a:rPr lang="zh-CN" altLang="en-US" dirty="0"/>
              <a:t>会员名</a:t>
            </a:r>
            <a:r>
              <a:rPr lang="en-US" altLang="zh-CN" dirty="0"/>
              <a:t>】</a:t>
            </a:r>
            <a:r>
              <a:rPr lang="zh-CN" altLang="en-US" dirty="0"/>
              <a:t>，如图所示。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6360CD-0421-4146-B6B5-E81A79C9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B10EA-DB44-46CA-967B-9147F75EC1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84" y="2609446"/>
            <a:ext cx="6473431" cy="30766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AE217-DA55-4937-8944-0028AE5B46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93060" y="1711808"/>
            <a:ext cx="201120" cy="2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84F9B5-F8FA-4813-90F3-0A2A2D64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）确定升序设置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按钮即可根据会员名进行升序，设置效果如图所示。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2FC7F9-3D8C-4D1F-BB6F-C6253B55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B8886-2ECC-4D66-A585-A92A4579C8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39" y="2402468"/>
            <a:ext cx="7377321" cy="24743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91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0E334D-0BAE-480E-8210-DAD83BEF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400319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第二种方法快捷简便，具体操作步骤如下。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 选择单元格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工作表中，选择“会员名”字段下面任一非空单元格，例如单元格</a:t>
            </a:r>
            <a:r>
              <a:rPr lang="en-US" altLang="zh-CN" dirty="0"/>
              <a:t>B3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 设置升序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      图标即可根据会员名进行升序。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09978E-8891-46FB-A92A-E4665C6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根据单个关键字排序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28F2D4-4180-4D6E-A88E-A66AC53408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0084" y="3025228"/>
            <a:ext cx="336332" cy="4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3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164045-E156-4869-89C9-D8B82368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253174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工作表中先根据会员名进行升序，再将相同会员名的订单根据店铺名进行降序，具体的操作步骤如下。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）选择单元格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订单信息</a:t>
            </a:r>
            <a:r>
              <a:rPr lang="en-US" altLang="zh-CN" dirty="0"/>
              <a:t>】</a:t>
            </a:r>
            <a:r>
              <a:rPr lang="zh-CN" altLang="en-US" dirty="0"/>
              <a:t>工作表中，选择任一非空单元格。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排序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排序和筛选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图标，如根据单个关键字排序步骤（</a:t>
            </a:r>
            <a:r>
              <a:rPr lang="en-US" altLang="zh-CN" dirty="0"/>
              <a:t>2</a:t>
            </a:r>
            <a:r>
              <a:rPr lang="zh-CN" altLang="en-US" dirty="0"/>
              <a:t>）中的第一张图（左图）所示，弹出</a:t>
            </a:r>
            <a:r>
              <a:rPr lang="en-US" altLang="zh-CN" dirty="0"/>
              <a:t>【</a:t>
            </a:r>
            <a:r>
              <a:rPr lang="zh-CN" altLang="en-US" dirty="0"/>
              <a:t>排序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B737B6-149E-42D9-89EC-D942B14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根据多个关键字排序</a:t>
            </a:r>
          </a:p>
        </p:txBody>
      </p:sp>
    </p:spTree>
    <p:extLst>
      <p:ext uri="{BB962C8B-B14F-4D97-AF65-F5344CB8AC3E}">
        <p14:creationId xmlns:p14="http://schemas.microsoft.com/office/powerpoint/2010/main" val="126651138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3575</Words>
  <Application>Microsoft Office PowerPoint</Application>
  <PresentationFormat>宽屏</PresentationFormat>
  <Paragraphs>207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3_Office 主题</vt:lpstr>
      <vt:lpstr>数据处理</vt:lpstr>
      <vt:lpstr>目录</vt:lpstr>
      <vt:lpstr>根据单个关键字排序</vt:lpstr>
      <vt:lpstr>根据单个关键字排序</vt:lpstr>
      <vt:lpstr>根据单个关键字排序</vt:lpstr>
      <vt:lpstr>根据单个关键字排序</vt:lpstr>
      <vt:lpstr>根据单个关键字排序</vt:lpstr>
      <vt:lpstr>根据单个关键字排序</vt:lpstr>
      <vt:lpstr>根据多个关键字排序</vt:lpstr>
      <vt:lpstr>根据多个关键字排序</vt:lpstr>
      <vt:lpstr>根据多个关键字排序</vt:lpstr>
      <vt:lpstr>根据多个关键字排序</vt:lpstr>
      <vt:lpstr>自定义排序</vt:lpstr>
      <vt:lpstr>自定义排序</vt:lpstr>
      <vt:lpstr>自定义排序</vt:lpstr>
      <vt:lpstr>自定义排序</vt:lpstr>
      <vt:lpstr>自定义排序</vt:lpstr>
      <vt:lpstr>目录</vt:lpstr>
      <vt:lpstr>根据颜色筛选</vt:lpstr>
      <vt:lpstr>根据颜色筛选</vt:lpstr>
      <vt:lpstr>根据颜色筛选</vt:lpstr>
      <vt:lpstr>根据颜色筛选</vt:lpstr>
      <vt:lpstr>根据颜色筛选</vt:lpstr>
      <vt:lpstr>自定义筛选</vt:lpstr>
      <vt:lpstr>自定义筛选</vt:lpstr>
      <vt:lpstr>自定义筛选</vt:lpstr>
      <vt:lpstr>自定义筛选</vt:lpstr>
      <vt:lpstr>根据高级条件筛选</vt:lpstr>
      <vt:lpstr>根据高级条件筛选</vt:lpstr>
      <vt:lpstr>根据高级条件筛选</vt:lpstr>
      <vt:lpstr>根据高级条件筛选</vt:lpstr>
      <vt:lpstr>根据高级条件筛选</vt:lpstr>
      <vt:lpstr>根据高级条件筛选</vt:lpstr>
      <vt:lpstr>根据高级条件筛选</vt:lpstr>
      <vt:lpstr>根据高级条件筛选</vt:lpstr>
      <vt:lpstr>根据高级条件筛选</vt:lpstr>
      <vt:lpstr>目录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插入分类汇总</vt:lpstr>
      <vt:lpstr>分页显示数据列表</vt:lpstr>
      <vt:lpstr>分页显示数据列表</vt:lpstr>
      <vt:lpstr>分页显示数据列表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320</cp:revision>
  <dcterms:created xsi:type="dcterms:W3CDTF">2017-01-10T15:44:52Z</dcterms:created>
  <dcterms:modified xsi:type="dcterms:W3CDTF">2021-04-15T08:47:52Z</dcterms:modified>
</cp:coreProperties>
</file>