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67"/>
  </p:notesMasterIdLst>
  <p:sldIdLst>
    <p:sldId id="494" r:id="rId2"/>
    <p:sldId id="506" r:id="rId3"/>
    <p:sldId id="547" r:id="rId4"/>
    <p:sldId id="548" r:id="rId5"/>
    <p:sldId id="549" r:id="rId6"/>
    <p:sldId id="551" r:id="rId7"/>
    <p:sldId id="552" r:id="rId8"/>
    <p:sldId id="550" r:id="rId9"/>
    <p:sldId id="553" r:id="rId10"/>
    <p:sldId id="554" r:id="rId11"/>
    <p:sldId id="555" r:id="rId12"/>
    <p:sldId id="556" r:id="rId13"/>
    <p:sldId id="557" r:id="rId14"/>
    <p:sldId id="558" r:id="rId15"/>
    <p:sldId id="559" r:id="rId16"/>
    <p:sldId id="560" r:id="rId17"/>
    <p:sldId id="561" r:id="rId18"/>
    <p:sldId id="563" r:id="rId19"/>
    <p:sldId id="564" r:id="rId20"/>
    <p:sldId id="562" r:id="rId21"/>
    <p:sldId id="566" r:id="rId22"/>
    <p:sldId id="567" r:id="rId23"/>
    <p:sldId id="568" r:id="rId24"/>
    <p:sldId id="569" r:id="rId25"/>
    <p:sldId id="570" r:id="rId26"/>
    <p:sldId id="571" r:id="rId27"/>
    <p:sldId id="565" r:id="rId28"/>
    <p:sldId id="572" r:id="rId29"/>
    <p:sldId id="573" r:id="rId30"/>
    <p:sldId id="617" r:id="rId31"/>
    <p:sldId id="575" r:id="rId32"/>
    <p:sldId id="576" r:id="rId33"/>
    <p:sldId id="577" r:id="rId34"/>
    <p:sldId id="579" r:id="rId35"/>
    <p:sldId id="580" r:id="rId36"/>
    <p:sldId id="581" r:id="rId37"/>
    <p:sldId id="618" r:id="rId38"/>
    <p:sldId id="583" r:id="rId39"/>
    <p:sldId id="584" r:id="rId40"/>
    <p:sldId id="585" r:id="rId41"/>
    <p:sldId id="586" r:id="rId42"/>
    <p:sldId id="587" r:id="rId43"/>
    <p:sldId id="588" r:id="rId44"/>
    <p:sldId id="589" r:id="rId45"/>
    <p:sldId id="590" r:id="rId46"/>
    <p:sldId id="591" r:id="rId47"/>
    <p:sldId id="592" r:id="rId48"/>
    <p:sldId id="593" r:id="rId49"/>
    <p:sldId id="594" r:id="rId50"/>
    <p:sldId id="595" r:id="rId51"/>
    <p:sldId id="597" r:id="rId52"/>
    <p:sldId id="600" r:id="rId53"/>
    <p:sldId id="601" r:id="rId54"/>
    <p:sldId id="602" r:id="rId55"/>
    <p:sldId id="603" r:id="rId56"/>
    <p:sldId id="604" r:id="rId57"/>
    <p:sldId id="605" r:id="rId58"/>
    <p:sldId id="606" r:id="rId59"/>
    <p:sldId id="607" r:id="rId60"/>
    <p:sldId id="608" r:id="rId61"/>
    <p:sldId id="609" r:id="rId62"/>
    <p:sldId id="610" r:id="rId63"/>
    <p:sldId id="611" r:id="rId64"/>
    <p:sldId id="612" r:id="rId65"/>
    <p:sldId id="534" r:id="rId6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86" d="100"/>
          <a:sy n="86" d="100"/>
        </p:scale>
        <p:origin x="43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7583DF-69A3-4917-B571-F11381AA62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6CC2001-F3D9-4240-922F-650EBB14DDF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512BCE4-7886-4179-8BD5-BA634FB87B8B}" type="datetimeFigureOut">
              <a:rPr lang="zh-CN" altLang="en-US"/>
              <a:pPr>
                <a:defRPr/>
              </a:pPr>
              <a:t>2021/4/23</a:t>
            </a:fld>
            <a:endParaRPr lang="zh-CN" altLang="en-US"/>
          </a:p>
        </p:txBody>
      </p:sp>
      <p:sp>
        <p:nvSpPr>
          <p:cNvPr id="4" name="幻灯片图像占位符 3">
            <a:extLst>
              <a:ext uri="{FF2B5EF4-FFF2-40B4-BE49-F238E27FC236}">
                <a16:creationId xmlns:a16="http://schemas.microsoft.com/office/drawing/2014/main" id="{5A00B867-B342-44B6-8802-5F84D866AF0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46E3FE5-3F24-48C5-A9BB-2B1D74B979A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08EDF20-3127-420B-A78D-F64154EC07A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AF23F4C-9F57-4777-9A61-E58064CF75D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等线" panose="02010600030101010101" pitchFamily="2" charset="-122"/>
                <a:ea typeface="等线" panose="02010600030101010101" pitchFamily="2" charset="-122"/>
              </a:defRPr>
            </a:lvl1pPr>
          </a:lstStyle>
          <a:p>
            <a:pPr>
              <a:defRPr/>
            </a:pPr>
            <a:fld id="{84BCA2D3-96A5-4E7F-9427-0C92B9C5F6B3}" type="slidenum">
              <a:rPr lang="zh-CN" altLang="en-US"/>
              <a:pPr>
                <a:defRPr/>
              </a:pPr>
              <a:t>‹#›</a:t>
            </a:fld>
            <a:endParaRPr lang="zh-CN" altLang="en-US"/>
          </a:p>
        </p:txBody>
      </p:sp>
    </p:spTree>
    <p:extLst>
      <p:ext uri="{BB962C8B-B14F-4D97-AF65-F5344CB8AC3E}">
        <p14:creationId xmlns:p14="http://schemas.microsoft.com/office/powerpoint/2010/main" val="36076921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E42EB76-9845-4BB4-8AED-3EA481AC7F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FF103D51-DADD-4EDA-9672-5354D4E43F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4DA78F-70E3-4824-B50B-CFEA7600B60C}"/>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id="{26E97ABF-ABC9-45E0-9821-D4E32E231A05}"/>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6470D8B0-5DC8-4786-B673-DBB1DFB17A48}"/>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BAE459A-A193-4760-8BB0-047E90E5F83C}"/>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0BB060FF-75B8-4281-B318-BD7554452492}"/>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41C1799F-57A3-4EDD-9D2A-31A2E5A346A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64B87D91-84BF-47DC-A1BB-1A481FC1D724}"/>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131C1C29-AEBB-4CAA-8047-496BE4A1426D}" type="datetimeFigureOut">
              <a:rPr lang="zh-CN" altLang="en-US"/>
              <a:pPr>
                <a:defRPr/>
              </a:pPr>
              <a:t>2021/4/23</a:t>
            </a:fld>
            <a:endParaRPr lang="zh-CN" altLang="en-US" dirty="0"/>
          </a:p>
        </p:txBody>
      </p:sp>
    </p:spTree>
    <p:extLst>
      <p:ext uri="{BB962C8B-B14F-4D97-AF65-F5344CB8AC3E}">
        <p14:creationId xmlns:p14="http://schemas.microsoft.com/office/powerpoint/2010/main" val="76019768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60BF4D2-B23A-424C-96D5-57A592FBB0C8}"/>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C134D373-CC64-4198-A3BA-8FE6AC68785F}"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52A65E10-2846-4EAA-86BB-1A5A6DEF11CC}"/>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F9C46B56-98E4-418C-AB23-B1A63633F87F}"/>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1C36FB17-DB13-41A3-ADDD-B44785810C0A}"/>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BFE6E01E-8D95-4FAF-A905-D18A2C391468}"/>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2CBE3ABF-783E-4F37-8BE5-C618A2D4DABC}"/>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单击此处编辑母版标题样式</a:t>
            </a:r>
            <a:r>
              <a:rPr lang="en-US" altLang="zh-CN" dirty="0"/>
              <a:t>123</a:t>
            </a:r>
            <a:endParaRPr lang="zh-CN" altLang="en-US" dirty="0"/>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itchFamily="34" charset="-122"/>
                <a:cs typeface="Times New Roman" pitchFamily="18" charset="0"/>
              </a:defRPr>
            </a:lvl1pPr>
          </a:lstStyle>
          <a:p>
            <a:pPr lvl="0"/>
            <a:r>
              <a:rPr lang="zh-CN" altLang="en-US" dirty="0"/>
              <a:t>单击此处编辑母版文本样式</a:t>
            </a:r>
            <a:r>
              <a:rPr lang="en-US" altLang="zh-CN" dirty="0"/>
              <a:t>123</a:t>
            </a:r>
            <a:endParaRPr lang="zh-CN" altLang="en-US" dirty="0"/>
          </a:p>
        </p:txBody>
      </p:sp>
    </p:spTree>
    <p:extLst>
      <p:ext uri="{BB962C8B-B14F-4D97-AF65-F5344CB8AC3E}">
        <p14:creationId xmlns:p14="http://schemas.microsoft.com/office/powerpoint/2010/main" val="1864716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752E1A5-1584-42DA-97B2-D5AA3020430E}"/>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EC9E990F-1751-4104-9FD7-0BC18B9F4120}"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0A813436-12D8-4F30-B0C7-4FF854B03F74}"/>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BFB5094-6EFB-41E9-ABA5-0CAEA2CF993C}"/>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25C67349-392C-40EE-8D7E-BF0E6410797A}"/>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58FE96ED-976F-4208-AAC2-3D699F5658B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31BA749E-D117-4CFE-A79B-C9CE69C07F91}"/>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96AF8311-060C-41E3-9585-38A4D3CAB44D}"/>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B12E79C0-E066-416A-BF8E-209169B35689}"/>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077912"/>
            <a:ext cx="11107601" cy="5033287"/>
          </a:xfrm>
        </p:spPr>
        <p:txBody>
          <a:bodyPr>
            <a:noAutofit/>
          </a:bodyPr>
          <a:lstStyle>
            <a:lvl1pPr marL="362822" indent="-362822">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单击此处编辑母版标题样式</a:t>
            </a:r>
            <a:r>
              <a:rPr lang="en-US" altLang="zh-CN" dirty="0"/>
              <a:t>123</a:t>
            </a:r>
            <a:endParaRPr lang="zh-CN" altLang="en-US" dirty="0"/>
          </a:p>
        </p:txBody>
      </p:sp>
    </p:spTree>
    <p:extLst>
      <p:ext uri="{BB962C8B-B14F-4D97-AF65-F5344CB8AC3E}">
        <p14:creationId xmlns:p14="http://schemas.microsoft.com/office/powerpoint/2010/main" val="2749941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F5F22C-E362-464D-89EB-4FE4ABB803CB}"/>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sp>
        <p:nvSpPr>
          <p:cNvPr id="3" name="Title 1">
            <a:extLst>
              <a:ext uri="{FF2B5EF4-FFF2-40B4-BE49-F238E27FC236}">
                <a16:creationId xmlns:a16="http://schemas.microsoft.com/office/drawing/2014/main" id="{E9FF9006-3E16-495F-B5FA-CB8BA72F3DD8}"/>
              </a:ext>
            </a:extLst>
          </p:cNvPr>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dirty="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a:extLst>
              <a:ext uri="{FF2B5EF4-FFF2-40B4-BE49-F238E27FC236}">
                <a16:creationId xmlns:a16="http://schemas.microsoft.com/office/drawing/2014/main" id="{4EA6F1BD-F66A-4E3E-915D-69C6C8E5332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C95F05E8-02CF-41AA-B3A3-D8EB74EC1727}"/>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4187C9C-C91F-4397-941D-46F5764D2D48}"/>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CB1B32-1F57-4ED8-BB23-7C2FAE935994}"/>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5EF95D87-3697-460E-A7BB-6E141FA2DA1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CA565469-A885-4C23-8451-3E13451887D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429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17F59BF-1D49-4C49-AC4B-80497E37996B}"/>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1B5C079D-5EEE-44DB-83AB-2986E8D56134}"/>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329B2341-415D-4E60-BEFA-E6150A046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151CF6BF-0AA7-468B-9C91-9FDCC8250752}" type="datetimeFigureOut">
              <a:rPr lang="zh-CN" altLang="en-US"/>
              <a:pPr>
                <a:defRPr/>
              </a:pPr>
              <a:t>2021/4/23</a:t>
            </a:fld>
            <a:endParaRPr lang="zh-CN" altLang="en-US"/>
          </a:p>
        </p:txBody>
      </p:sp>
      <p:sp>
        <p:nvSpPr>
          <p:cNvPr id="13" name="页脚占位符 12">
            <a:extLst>
              <a:ext uri="{FF2B5EF4-FFF2-40B4-BE49-F238E27FC236}">
                <a16:creationId xmlns:a16="http://schemas.microsoft.com/office/drawing/2014/main" id="{6AE760A9-1AB6-45C8-9766-CF7635D13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EEA55776-A91A-48F3-B7C9-DD35D00EC77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6160724-DBCD-4614-AA5E-7C9433663E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a:extLst>
              <a:ext uri="{FF2B5EF4-FFF2-40B4-BE49-F238E27FC236}">
                <a16:creationId xmlns:a16="http://schemas.microsoft.com/office/drawing/2014/main" id="{924A9E22-90BE-4E59-A67B-D65B71E6D902}"/>
              </a:ext>
            </a:extLst>
          </p:cNvPr>
          <p:cNvSpPr>
            <a:spLocks noGrp="1"/>
          </p:cNvSpPr>
          <p:nvPr>
            <p:ph type="title"/>
          </p:nvPr>
        </p:nvSpPr>
        <p:spPr>
          <a:xfrm>
            <a:off x="5272088" y="2706688"/>
            <a:ext cx="6543675" cy="692150"/>
          </a:xfrm>
        </p:spPr>
        <p:txBody>
          <a:bodyPr/>
          <a:lstStyle/>
          <a:p>
            <a:r>
              <a:rPr lang="zh-CN" altLang="en-US" b="0" dirty="0">
                <a:cs typeface="Times New Roman" panose="02020603050405020304" pitchFamily="18" charset="0"/>
              </a:rPr>
              <a:t>函数的应用</a:t>
            </a:r>
          </a:p>
        </p:txBody>
      </p:sp>
      <p:sp>
        <p:nvSpPr>
          <p:cNvPr id="7171" name="文本框 2">
            <a:extLst>
              <a:ext uri="{FF2B5EF4-FFF2-40B4-BE49-F238E27FC236}">
                <a16:creationId xmlns:a16="http://schemas.microsoft.com/office/drawing/2014/main" id="{A0CAA3FF-3311-4270-88CE-29B271091BDE}"/>
              </a:ext>
            </a:extLst>
          </p:cNvPr>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algn="ctr" eaLnBrk="1" hangingPunct="1">
                <a:spcBef>
                  <a:spcPct val="0"/>
                </a:spcBef>
                <a:buClrTx/>
                <a:buFontTx/>
                <a:buNone/>
              </a:pPr>
              <a:t>2021/4/23</a:t>
            </a:fld>
            <a:endParaRPr kumimoji="0"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3500A2-39C6-4797-B5CA-33A4D3C13066}"/>
              </a:ext>
            </a:extLst>
          </p:cNvPr>
          <p:cNvSpPr>
            <a:spLocks noGrp="1"/>
          </p:cNvSpPr>
          <p:nvPr>
            <p:ph idx="1"/>
          </p:nvPr>
        </p:nvSpPr>
        <p:spPr/>
        <p:txBody>
          <a:bodyPr/>
          <a:lstStyle/>
          <a:p>
            <a:pPr marL="0" indent="0">
              <a:buNone/>
            </a:pPr>
            <a:r>
              <a:rPr lang="zh-CN" altLang="en-US" dirty="0"/>
              <a:t>如果对所输入的函数的名称和相关参数不熟悉，那么可以选择通过</a:t>
            </a:r>
            <a:r>
              <a:rPr lang="en-US" altLang="zh-CN" dirty="0"/>
              <a:t>【</a:t>
            </a:r>
            <a:r>
              <a:rPr lang="zh-CN" altLang="en-US" dirty="0"/>
              <a:t>插入函数</a:t>
            </a:r>
            <a:r>
              <a:rPr lang="en-US" altLang="zh-CN" dirty="0"/>
              <a:t>】</a:t>
            </a:r>
            <a:r>
              <a:rPr lang="zh-CN" altLang="en-US" dirty="0"/>
              <a:t>对话框输入函数。采用插入</a:t>
            </a:r>
            <a:r>
              <a:rPr lang="en-US" altLang="zh-CN" dirty="0"/>
              <a:t>PRODUCT</a:t>
            </a:r>
            <a:r>
              <a:rPr lang="zh-CN" altLang="en-US" dirty="0"/>
              <a:t>函数的方法，在</a:t>
            </a:r>
            <a:r>
              <a:rPr lang="en-US" altLang="zh-CN" dirty="0"/>
              <a:t>【9</a:t>
            </a:r>
            <a:r>
              <a:rPr lang="zh-CN" altLang="en-US" dirty="0"/>
              <a:t>月</a:t>
            </a:r>
            <a:r>
              <a:rPr lang="en-US" altLang="zh-CN" dirty="0"/>
              <a:t>1</a:t>
            </a:r>
            <a:r>
              <a:rPr lang="zh-CN" altLang="en-US" dirty="0"/>
              <a:t>日订单详情</a:t>
            </a:r>
            <a:r>
              <a:rPr lang="en-US" altLang="zh-CN" dirty="0"/>
              <a:t>】</a:t>
            </a:r>
            <a:r>
              <a:rPr lang="zh-CN" altLang="en-US" dirty="0"/>
              <a:t>工作表中计算每个订单的菜品的总价，具体操作步骤如下。</a:t>
            </a:r>
            <a:endParaRPr lang="en-US" altLang="zh-CN" dirty="0"/>
          </a:p>
          <a:p>
            <a:pPr marL="0" indent="0">
              <a:buNone/>
            </a:pPr>
            <a:r>
              <a:rPr lang="zh-CN" altLang="en-US" b="1" dirty="0"/>
              <a:t>（</a:t>
            </a:r>
            <a:r>
              <a:rPr lang="en-US" altLang="zh-CN" b="1" dirty="0"/>
              <a:t>1</a:t>
            </a:r>
            <a:r>
              <a:rPr lang="zh-CN" altLang="en-US" b="1" dirty="0"/>
              <a:t>） 打开</a:t>
            </a:r>
            <a:r>
              <a:rPr lang="en-US" altLang="zh-CN" b="1" dirty="0"/>
              <a:t>【</a:t>
            </a:r>
            <a:r>
              <a:rPr lang="zh-CN" altLang="en-US" b="1" dirty="0"/>
              <a:t>插入函数</a:t>
            </a:r>
            <a:r>
              <a:rPr lang="en-US" altLang="zh-CN" b="1" dirty="0"/>
              <a:t>】</a:t>
            </a:r>
            <a:r>
              <a:rPr lang="zh-CN" altLang="en-US" b="1" dirty="0"/>
              <a:t>对话框</a:t>
            </a:r>
            <a:endParaRPr lang="en-US" altLang="zh-CN" b="1" dirty="0"/>
          </a:p>
          <a:p>
            <a:r>
              <a:rPr lang="zh-CN" altLang="en-US" dirty="0"/>
              <a:t>选择单元格</a:t>
            </a:r>
            <a:r>
              <a:rPr lang="en-US" altLang="zh-CN" dirty="0"/>
              <a:t>E4</a:t>
            </a:r>
            <a:r>
              <a:rPr lang="zh-CN" altLang="en-US" dirty="0"/>
              <a:t>，在</a:t>
            </a:r>
            <a:r>
              <a:rPr lang="en-US" altLang="zh-CN" dirty="0"/>
              <a:t>【</a:t>
            </a:r>
            <a:r>
              <a:rPr lang="zh-CN" altLang="en-US" dirty="0"/>
              <a:t>公式</a:t>
            </a:r>
            <a:r>
              <a:rPr lang="en-US" altLang="zh-CN" dirty="0"/>
              <a:t>】</a:t>
            </a:r>
            <a:r>
              <a:rPr lang="zh-CN" altLang="en-US" dirty="0"/>
              <a:t>选项卡的</a:t>
            </a:r>
            <a:r>
              <a:rPr lang="en-US" altLang="zh-CN" dirty="0"/>
              <a:t>【</a:t>
            </a:r>
            <a:r>
              <a:rPr lang="zh-CN" altLang="en-US" dirty="0"/>
              <a:t>函数库</a:t>
            </a:r>
            <a:r>
              <a:rPr lang="en-US" altLang="zh-CN" dirty="0"/>
              <a:t>】</a:t>
            </a:r>
            <a:r>
              <a:rPr lang="zh-CN" altLang="en-US" dirty="0"/>
              <a:t>命令组中，单击</a:t>
            </a:r>
            <a:r>
              <a:rPr lang="en-US" altLang="zh-CN" dirty="0"/>
              <a:t>【</a:t>
            </a:r>
            <a:r>
              <a:rPr lang="zh-CN" altLang="en-US" dirty="0"/>
              <a:t>插入函数</a:t>
            </a:r>
            <a:r>
              <a:rPr lang="en-US" altLang="zh-CN" dirty="0"/>
              <a:t>】</a:t>
            </a:r>
            <a:r>
              <a:rPr lang="zh-CN" altLang="en-US" dirty="0"/>
              <a:t>图标，如图所示，弹出</a:t>
            </a:r>
            <a:r>
              <a:rPr lang="en-US" altLang="zh-CN" dirty="0"/>
              <a:t>【</a:t>
            </a:r>
            <a:r>
              <a:rPr lang="zh-CN" altLang="en-US" dirty="0"/>
              <a:t>插入函数</a:t>
            </a:r>
            <a:r>
              <a:rPr lang="en-US" altLang="zh-CN" dirty="0"/>
              <a:t>】</a:t>
            </a:r>
            <a:r>
              <a:rPr lang="zh-CN" altLang="en-US" dirty="0"/>
              <a:t>对话框。</a:t>
            </a:r>
          </a:p>
        </p:txBody>
      </p:sp>
      <p:sp>
        <p:nvSpPr>
          <p:cNvPr id="3" name="标题 2">
            <a:extLst>
              <a:ext uri="{FF2B5EF4-FFF2-40B4-BE49-F238E27FC236}">
                <a16:creationId xmlns:a16="http://schemas.microsoft.com/office/drawing/2014/main" id="{177FD508-9A6B-4F6B-BD0B-366FC49746FD}"/>
              </a:ext>
            </a:extLst>
          </p:cNvPr>
          <p:cNvSpPr>
            <a:spLocks noGrp="1"/>
          </p:cNvSpPr>
          <p:nvPr>
            <p:ph type="title"/>
          </p:nvPr>
        </p:nvSpPr>
        <p:spPr/>
        <p:txBody>
          <a:bodyPr/>
          <a:lstStyle/>
          <a:p>
            <a:r>
              <a:rPr lang="zh-CN" altLang="en-US" dirty="0"/>
              <a:t>输入公式和函数</a:t>
            </a:r>
          </a:p>
        </p:txBody>
      </p:sp>
      <p:pic>
        <p:nvPicPr>
          <p:cNvPr id="4" name="图片 3">
            <a:extLst>
              <a:ext uri="{FF2B5EF4-FFF2-40B4-BE49-F238E27FC236}">
                <a16:creationId xmlns:a16="http://schemas.microsoft.com/office/drawing/2014/main" id="{692E131A-5704-4D6E-934B-5CA9C37D7CB7}"/>
              </a:ext>
            </a:extLst>
          </p:cNvPr>
          <p:cNvPicPr/>
          <p:nvPr/>
        </p:nvPicPr>
        <p:blipFill>
          <a:blip r:embed="rId2"/>
          <a:stretch>
            <a:fillRect/>
          </a:stretch>
        </p:blipFill>
        <p:spPr>
          <a:xfrm>
            <a:off x="3886906" y="3526755"/>
            <a:ext cx="4418188" cy="1581271"/>
          </a:xfrm>
          <a:prstGeom prst="rect">
            <a:avLst/>
          </a:prstGeom>
          <a:ln w="3175">
            <a:solidFill>
              <a:schemeClr val="tx1"/>
            </a:solidFill>
          </a:ln>
        </p:spPr>
      </p:pic>
    </p:spTree>
    <p:extLst>
      <p:ext uri="{BB962C8B-B14F-4D97-AF65-F5344CB8AC3E}">
        <p14:creationId xmlns:p14="http://schemas.microsoft.com/office/powerpoint/2010/main" val="93051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C0F402-FB85-44E7-BDB3-25FB55168915}"/>
              </a:ext>
            </a:extLst>
          </p:cNvPr>
          <p:cNvSpPr>
            <a:spLocks noGrp="1"/>
          </p:cNvSpPr>
          <p:nvPr>
            <p:ph idx="1"/>
          </p:nvPr>
        </p:nvSpPr>
        <p:spPr>
          <a:xfrm>
            <a:off x="423819" y="1077912"/>
            <a:ext cx="5672181" cy="5033287"/>
          </a:xfrm>
        </p:spPr>
        <p:txBody>
          <a:bodyPr/>
          <a:lstStyle/>
          <a:p>
            <a:pPr marL="0" indent="0">
              <a:buNone/>
            </a:pPr>
            <a:r>
              <a:rPr lang="zh-CN" altLang="en-US" b="1" dirty="0"/>
              <a:t>（</a:t>
            </a:r>
            <a:r>
              <a:rPr lang="en-US" altLang="zh-CN" b="1" dirty="0"/>
              <a:t>2</a:t>
            </a:r>
            <a:r>
              <a:rPr lang="zh-CN" altLang="en-US" b="1" dirty="0"/>
              <a:t>） 选择函数类别</a:t>
            </a:r>
            <a:endParaRPr lang="en-US" altLang="zh-CN" b="1" dirty="0"/>
          </a:p>
          <a:p>
            <a:r>
              <a:rPr lang="zh-CN" altLang="en-US" dirty="0"/>
              <a:t>在</a:t>
            </a:r>
            <a:r>
              <a:rPr lang="en-US" altLang="zh-CN" dirty="0"/>
              <a:t>【</a:t>
            </a:r>
            <a:r>
              <a:rPr lang="zh-CN" altLang="en-US" dirty="0"/>
              <a:t>插入函数</a:t>
            </a:r>
            <a:r>
              <a:rPr lang="en-US" altLang="zh-CN" dirty="0"/>
              <a:t>】</a:t>
            </a:r>
            <a:r>
              <a:rPr lang="zh-CN" altLang="en-US" dirty="0"/>
              <a:t>对话框的</a:t>
            </a:r>
            <a:r>
              <a:rPr lang="en-US" altLang="zh-CN" dirty="0"/>
              <a:t>【</a:t>
            </a:r>
            <a:r>
              <a:rPr lang="zh-CN" altLang="en-US" dirty="0"/>
              <a:t>或选择类别</a:t>
            </a:r>
            <a:r>
              <a:rPr lang="en-US" altLang="zh-CN" dirty="0"/>
              <a:t>】</a:t>
            </a:r>
            <a:r>
              <a:rPr lang="zh-CN" altLang="en-US" dirty="0"/>
              <a:t>下拉框中选择</a:t>
            </a:r>
            <a:r>
              <a:rPr lang="en-US" altLang="zh-CN" dirty="0"/>
              <a:t>【</a:t>
            </a:r>
            <a:r>
              <a:rPr lang="zh-CN" altLang="en-US" dirty="0"/>
              <a:t>数学与三角函数</a:t>
            </a:r>
            <a:r>
              <a:rPr lang="en-US" altLang="zh-CN" dirty="0"/>
              <a:t>】</a:t>
            </a:r>
            <a:r>
              <a:rPr lang="zh-CN" altLang="en-US" dirty="0"/>
              <a:t>，如图所示。</a:t>
            </a:r>
          </a:p>
        </p:txBody>
      </p:sp>
      <p:sp>
        <p:nvSpPr>
          <p:cNvPr id="3" name="标题 2">
            <a:extLst>
              <a:ext uri="{FF2B5EF4-FFF2-40B4-BE49-F238E27FC236}">
                <a16:creationId xmlns:a16="http://schemas.microsoft.com/office/drawing/2014/main" id="{B5624F58-44F5-4D46-9B44-B50D272A14ED}"/>
              </a:ext>
            </a:extLst>
          </p:cNvPr>
          <p:cNvSpPr>
            <a:spLocks noGrp="1"/>
          </p:cNvSpPr>
          <p:nvPr>
            <p:ph type="title"/>
          </p:nvPr>
        </p:nvSpPr>
        <p:spPr/>
        <p:txBody>
          <a:bodyPr/>
          <a:lstStyle/>
          <a:p>
            <a:r>
              <a:rPr lang="zh-CN" altLang="en-US" dirty="0"/>
              <a:t>输入公式和函数</a:t>
            </a:r>
          </a:p>
        </p:txBody>
      </p:sp>
      <p:pic>
        <p:nvPicPr>
          <p:cNvPr id="4" name="图片 3">
            <a:extLst>
              <a:ext uri="{FF2B5EF4-FFF2-40B4-BE49-F238E27FC236}">
                <a16:creationId xmlns:a16="http://schemas.microsoft.com/office/drawing/2014/main" id="{A96241B0-1860-4CF1-BFA1-7FF81C2A5A76}"/>
              </a:ext>
            </a:extLst>
          </p:cNvPr>
          <p:cNvPicPr/>
          <p:nvPr/>
        </p:nvPicPr>
        <p:blipFill>
          <a:blip r:embed="rId2"/>
          <a:stretch>
            <a:fillRect/>
          </a:stretch>
        </p:blipFill>
        <p:spPr>
          <a:xfrm>
            <a:off x="6466491" y="1288812"/>
            <a:ext cx="4761186" cy="4618001"/>
          </a:xfrm>
          <a:prstGeom prst="rect">
            <a:avLst/>
          </a:prstGeom>
          <a:ln w="3175">
            <a:solidFill>
              <a:schemeClr val="tx1"/>
            </a:solidFill>
          </a:ln>
        </p:spPr>
      </p:pic>
    </p:spTree>
    <p:extLst>
      <p:ext uri="{BB962C8B-B14F-4D97-AF65-F5344CB8AC3E}">
        <p14:creationId xmlns:p14="http://schemas.microsoft.com/office/powerpoint/2010/main" val="359733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AC0687-11A0-4449-85C6-4FD0ADD261ED}"/>
              </a:ext>
            </a:extLst>
          </p:cNvPr>
          <p:cNvSpPr>
            <a:spLocks noGrp="1"/>
          </p:cNvSpPr>
          <p:nvPr>
            <p:ph idx="1"/>
          </p:nvPr>
        </p:nvSpPr>
        <p:spPr>
          <a:xfrm>
            <a:off x="423819" y="1077912"/>
            <a:ext cx="6260759" cy="5033287"/>
          </a:xfrm>
        </p:spPr>
        <p:txBody>
          <a:bodyPr/>
          <a:lstStyle/>
          <a:p>
            <a:pPr marL="0" indent="0">
              <a:buNone/>
            </a:pPr>
            <a:r>
              <a:rPr lang="zh-CN" altLang="en-US" b="1" dirty="0"/>
              <a:t>（</a:t>
            </a:r>
            <a:r>
              <a:rPr lang="en-US" altLang="zh-CN" b="1" dirty="0"/>
              <a:t>3</a:t>
            </a:r>
            <a:r>
              <a:rPr lang="zh-CN" altLang="en-US" b="1" dirty="0"/>
              <a:t>） 选择函数</a:t>
            </a:r>
            <a:endParaRPr lang="en-US" altLang="zh-CN" b="1" dirty="0"/>
          </a:p>
          <a:p>
            <a:r>
              <a:rPr lang="zh-CN" altLang="en-US" dirty="0"/>
              <a:t>在</a:t>
            </a:r>
            <a:r>
              <a:rPr lang="en-US" altLang="zh-CN" dirty="0"/>
              <a:t>【</a:t>
            </a:r>
            <a:r>
              <a:rPr lang="zh-CN" altLang="en-US" dirty="0"/>
              <a:t>选择函数</a:t>
            </a:r>
            <a:r>
              <a:rPr lang="en-US" altLang="zh-CN" dirty="0"/>
              <a:t>】</a:t>
            </a:r>
            <a:r>
              <a:rPr lang="zh-CN" altLang="en-US" dirty="0"/>
              <a:t>列表框中选择</a:t>
            </a:r>
            <a:r>
              <a:rPr lang="en-US" altLang="zh-CN" dirty="0"/>
              <a:t>【PRODUCT】</a:t>
            </a:r>
            <a:r>
              <a:rPr lang="zh-CN" altLang="en-US" dirty="0"/>
              <a:t>函数选项，如图所示，单击</a:t>
            </a:r>
            <a:r>
              <a:rPr lang="en-US" altLang="zh-CN" dirty="0"/>
              <a:t>【</a:t>
            </a:r>
            <a:r>
              <a:rPr lang="zh-CN" altLang="en-US" dirty="0"/>
              <a:t>确定</a:t>
            </a:r>
            <a:r>
              <a:rPr lang="en-US" altLang="zh-CN" dirty="0"/>
              <a:t>】</a:t>
            </a:r>
            <a:r>
              <a:rPr lang="zh-CN" altLang="en-US" dirty="0"/>
              <a:t>按钮。</a:t>
            </a:r>
            <a:endParaRPr lang="en-US" altLang="zh-CN" dirty="0"/>
          </a:p>
          <a:p>
            <a:r>
              <a:rPr lang="zh-CN" altLang="en-US" dirty="0"/>
              <a:t>也可以在</a:t>
            </a:r>
            <a:r>
              <a:rPr lang="en-US" altLang="zh-CN" dirty="0"/>
              <a:t>【</a:t>
            </a:r>
            <a:r>
              <a:rPr lang="zh-CN" altLang="en-US" dirty="0"/>
              <a:t>搜索函数</a:t>
            </a:r>
            <a:r>
              <a:rPr lang="en-US" altLang="zh-CN" dirty="0"/>
              <a:t>】</a:t>
            </a:r>
            <a:r>
              <a:rPr lang="zh-CN" altLang="en-US" dirty="0"/>
              <a:t>文本框中输入需要函数所做的工作，然后单击</a:t>
            </a:r>
            <a:r>
              <a:rPr lang="en-US" altLang="zh-CN" dirty="0"/>
              <a:t>【</a:t>
            </a:r>
            <a:r>
              <a:rPr lang="zh-CN" altLang="en-US" dirty="0"/>
              <a:t>转到</a:t>
            </a:r>
            <a:r>
              <a:rPr lang="en-US" altLang="zh-CN" dirty="0"/>
              <a:t>】</a:t>
            </a:r>
            <a:r>
              <a:rPr lang="zh-CN" altLang="en-US" dirty="0"/>
              <a:t>按钮即可在</a:t>
            </a:r>
            <a:r>
              <a:rPr lang="en-US" altLang="zh-CN" dirty="0"/>
              <a:t>【</a:t>
            </a:r>
            <a:r>
              <a:rPr lang="zh-CN" altLang="en-US" dirty="0"/>
              <a:t>选择函数</a:t>
            </a:r>
            <a:r>
              <a:rPr lang="en-US" altLang="zh-CN" dirty="0"/>
              <a:t>】</a:t>
            </a:r>
            <a:r>
              <a:rPr lang="zh-CN" altLang="en-US" dirty="0"/>
              <a:t>文本框中显示所需函数。</a:t>
            </a:r>
            <a:endParaRPr lang="en-US" altLang="zh-CN" dirty="0"/>
          </a:p>
          <a:p>
            <a:r>
              <a:rPr lang="zh-CN" altLang="en-US" dirty="0"/>
              <a:t>如果对所输入的函数的名称和相关参数不熟悉，那么可以在</a:t>
            </a:r>
            <a:r>
              <a:rPr lang="en-US" altLang="zh-CN" dirty="0"/>
              <a:t>【</a:t>
            </a:r>
            <a:r>
              <a:rPr lang="zh-CN" altLang="en-US" dirty="0"/>
              <a:t>插入函数</a:t>
            </a:r>
            <a:r>
              <a:rPr lang="en-US" altLang="zh-CN" dirty="0"/>
              <a:t>】</a:t>
            </a:r>
            <a:r>
              <a:rPr lang="zh-CN" altLang="en-US" dirty="0"/>
              <a:t>对话框的</a:t>
            </a:r>
            <a:r>
              <a:rPr lang="en-US" altLang="zh-CN" dirty="0"/>
              <a:t>【</a:t>
            </a:r>
            <a:r>
              <a:rPr lang="zh-CN" altLang="en-US" dirty="0"/>
              <a:t>选择函数</a:t>
            </a:r>
            <a:r>
              <a:rPr lang="en-US" altLang="zh-CN" dirty="0"/>
              <a:t>】</a:t>
            </a:r>
            <a:r>
              <a:rPr lang="zh-CN" altLang="en-US" dirty="0"/>
              <a:t>列表框下方查看函数与参数的说明。</a:t>
            </a:r>
          </a:p>
        </p:txBody>
      </p:sp>
      <p:sp>
        <p:nvSpPr>
          <p:cNvPr id="3" name="标题 2">
            <a:extLst>
              <a:ext uri="{FF2B5EF4-FFF2-40B4-BE49-F238E27FC236}">
                <a16:creationId xmlns:a16="http://schemas.microsoft.com/office/drawing/2014/main" id="{786BCA5F-6F02-4471-92CB-C7D204824ED2}"/>
              </a:ext>
            </a:extLst>
          </p:cNvPr>
          <p:cNvSpPr>
            <a:spLocks noGrp="1"/>
          </p:cNvSpPr>
          <p:nvPr>
            <p:ph type="title"/>
          </p:nvPr>
        </p:nvSpPr>
        <p:spPr/>
        <p:txBody>
          <a:bodyPr/>
          <a:lstStyle/>
          <a:p>
            <a:r>
              <a:rPr lang="zh-CN" altLang="en-US" dirty="0"/>
              <a:t>输入公式和函数</a:t>
            </a:r>
          </a:p>
        </p:txBody>
      </p:sp>
      <p:pic>
        <p:nvPicPr>
          <p:cNvPr id="4" name="图片 3">
            <a:extLst>
              <a:ext uri="{FF2B5EF4-FFF2-40B4-BE49-F238E27FC236}">
                <a16:creationId xmlns:a16="http://schemas.microsoft.com/office/drawing/2014/main" id="{DF6C7C34-DBCC-40F8-BBE2-E5C666E80BF0}"/>
              </a:ext>
            </a:extLst>
          </p:cNvPr>
          <p:cNvPicPr/>
          <p:nvPr/>
        </p:nvPicPr>
        <p:blipFill>
          <a:blip r:embed="rId2"/>
          <a:stretch>
            <a:fillRect/>
          </a:stretch>
        </p:blipFill>
        <p:spPr>
          <a:xfrm>
            <a:off x="6768662" y="1385102"/>
            <a:ext cx="4793933" cy="4726097"/>
          </a:xfrm>
          <a:prstGeom prst="rect">
            <a:avLst/>
          </a:prstGeom>
          <a:ln w="3175">
            <a:solidFill>
              <a:schemeClr val="tx1"/>
            </a:solidFill>
          </a:ln>
        </p:spPr>
      </p:pic>
    </p:spTree>
    <p:extLst>
      <p:ext uri="{BB962C8B-B14F-4D97-AF65-F5344CB8AC3E}">
        <p14:creationId xmlns:p14="http://schemas.microsoft.com/office/powerpoint/2010/main" val="118919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754CAB-73FF-4A51-BE04-4420F3A3F4A7}"/>
              </a:ext>
            </a:extLst>
          </p:cNvPr>
          <p:cNvSpPr>
            <a:spLocks noGrp="1"/>
          </p:cNvSpPr>
          <p:nvPr>
            <p:ph idx="1"/>
          </p:nvPr>
        </p:nvSpPr>
        <p:spPr>
          <a:xfrm>
            <a:off x="423819" y="1077912"/>
            <a:ext cx="5745753" cy="5033287"/>
          </a:xfrm>
        </p:spPr>
        <p:txBody>
          <a:bodyPr/>
          <a:lstStyle/>
          <a:p>
            <a:pPr marL="0" indent="0">
              <a:buNone/>
            </a:pPr>
            <a:r>
              <a:rPr lang="zh-CN" altLang="en-US" b="1" dirty="0"/>
              <a:t>（</a:t>
            </a:r>
            <a:r>
              <a:rPr lang="en-US" altLang="zh-CN" b="1" dirty="0"/>
              <a:t>4</a:t>
            </a:r>
            <a:r>
              <a:rPr lang="zh-CN" altLang="en-US" b="1" dirty="0"/>
              <a:t>） 选择列表区域</a:t>
            </a:r>
            <a:endParaRPr lang="en-US" altLang="zh-CN" b="1" dirty="0"/>
          </a:p>
          <a:p>
            <a:r>
              <a:rPr lang="zh-CN" altLang="en-US" dirty="0"/>
              <a:t>弹出</a:t>
            </a:r>
            <a:r>
              <a:rPr lang="en-US" altLang="zh-CN" dirty="0"/>
              <a:t>【</a:t>
            </a:r>
            <a:r>
              <a:rPr lang="zh-CN" altLang="en-US" dirty="0"/>
              <a:t>函数参数</a:t>
            </a:r>
            <a:r>
              <a:rPr lang="en-US" altLang="zh-CN" dirty="0"/>
              <a:t>】</a:t>
            </a:r>
            <a:r>
              <a:rPr lang="zh-CN" altLang="en-US" dirty="0"/>
              <a:t>对话框，单击</a:t>
            </a:r>
            <a:r>
              <a:rPr lang="en-US" altLang="zh-CN" dirty="0"/>
              <a:t>【Number1】</a:t>
            </a:r>
            <a:r>
              <a:rPr lang="zh-CN" altLang="en-US" dirty="0"/>
              <a:t>文本框右侧的     按钮，选择当前工作表的</a:t>
            </a:r>
            <a:r>
              <a:rPr lang="en-US" altLang="zh-CN" dirty="0"/>
              <a:t>C4</a:t>
            </a:r>
            <a:r>
              <a:rPr lang="zh-CN" altLang="en-US" dirty="0"/>
              <a:t>单元格，单击     按钮回到</a:t>
            </a:r>
            <a:r>
              <a:rPr lang="en-US" altLang="zh-CN" dirty="0"/>
              <a:t>【</a:t>
            </a:r>
            <a:r>
              <a:rPr lang="zh-CN" altLang="en-US" dirty="0"/>
              <a:t>函数参数</a:t>
            </a:r>
            <a:r>
              <a:rPr lang="en-US" altLang="zh-CN" dirty="0"/>
              <a:t>】</a:t>
            </a:r>
            <a:r>
              <a:rPr lang="zh-CN" altLang="en-US" dirty="0"/>
              <a:t>对话框，单击</a:t>
            </a:r>
            <a:r>
              <a:rPr lang="en-US" altLang="zh-CN" dirty="0"/>
              <a:t>【Number2】</a:t>
            </a:r>
            <a:r>
              <a:rPr lang="zh-CN" altLang="en-US" dirty="0"/>
              <a:t>文本框右侧的    按钮，选择当前工作表的</a:t>
            </a:r>
            <a:r>
              <a:rPr lang="en-US" altLang="zh-CN" dirty="0"/>
              <a:t>D4</a:t>
            </a:r>
            <a:r>
              <a:rPr lang="zh-CN" altLang="en-US" dirty="0"/>
              <a:t>单元格，单击     按钮回到</a:t>
            </a:r>
            <a:r>
              <a:rPr lang="en-US" altLang="zh-CN" dirty="0"/>
              <a:t>【</a:t>
            </a:r>
            <a:r>
              <a:rPr lang="zh-CN" altLang="en-US" dirty="0"/>
              <a:t>函数参数</a:t>
            </a:r>
            <a:r>
              <a:rPr lang="en-US" altLang="zh-CN" dirty="0"/>
              <a:t>】</a:t>
            </a:r>
            <a:r>
              <a:rPr lang="zh-CN" altLang="en-US" dirty="0"/>
              <a:t>对话框，如图所示。</a:t>
            </a:r>
          </a:p>
        </p:txBody>
      </p:sp>
      <p:sp>
        <p:nvSpPr>
          <p:cNvPr id="3" name="标题 2">
            <a:extLst>
              <a:ext uri="{FF2B5EF4-FFF2-40B4-BE49-F238E27FC236}">
                <a16:creationId xmlns:a16="http://schemas.microsoft.com/office/drawing/2014/main" id="{EEEB5FE2-189E-4F7E-8C99-EF17E87DC3FE}"/>
              </a:ext>
            </a:extLst>
          </p:cNvPr>
          <p:cNvSpPr>
            <a:spLocks noGrp="1"/>
          </p:cNvSpPr>
          <p:nvPr>
            <p:ph type="title"/>
          </p:nvPr>
        </p:nvSpPr>
        <p:spPr/>
        <p:txBody>
          <a:bodyPr/>
          <a:lstStyle/>
          <a:p>
            <a:r>
              <a:rPr lang="zh-CN" altLang="en-US" dirty="0"/>
              <a:t>输入公式和函数</a:t>
            </a:r>
          </a:p>
        </p:txBody>
      </p:sp>
      <p:pic>
        <p:nvPicPr>
          <p:cNvPr id="4" name="图片 3">
            <a:extLst>
              <a:ext uri="{FF2B5EF4-FFF2-40B4-BE49-F238E27FC236}">
                <a16:creationId xmlns:a16="http://schemas.microsoft.com/office/drawing/2014/main" id="{D2D6E879-3B11-49BA-8D8F-86785C2EA27C}"/>
              </a:ext>
            </a:extLst>
          </p:cNvPr>
          <p:cNvPicPr/>
          <p:nvPr/>
        </p:nvPicPr>
        <p:blipFill>
          <a:blip r:embed="rId2">
            <a:extLst>
              <a:ext uri="{28A0092B-C50C-407E-A947-70E740481C1C}">
                <a14:useLocalDpi xmlns:a14="http://schemas.microsoft.com/office/drawing/2010/main" val="0"/>
              </a:ext>
            </a:extLst>
          </a:blip>
          <a:stretch>
            <a:fillRect/>
          </a:stretch>
        </p:blipFill>
        <p:spPr>
          <a:xfrm>
            <a:off x="6474374" y="1460052"/>
            <a:ext cx="5157174" cy="4194513"/>
          </a:xfrm>
          <a:prstGeom prst="rect">
            <a:avLst/>
          </a:prstGeom>
          <a:ln w="3175">
            <a:solidFill>
              <a:schemeClr val="tx1"/>
            </a:solidFill>
          </a:ln>
        </p:spPr>
      </p:pic>
      <p:pic>
        <p:nvPicPr>
          <p:cNvPr id="5" name="图片 4">
            <a:extLst>
              <a:ext uri="{FF2B5EF4-FFF2-40B4-BE49-F238E27FC236}">
                <a16:creationId xmlns:a16="http://schemas.microsoft.com/office/drawing/2014/main" id="{B28E5A2A-A227-4147-AA27-77276698B0D9}"/>
              </a:ext>
            </a:extLst>
          </p:cNvPr>
          <p:cNvPicPr/>
          <p:nvPr/>
        </p:nvPicPr>
        <p:blipFill>
          <a:blip r:embed="rId3">
            <a:extLst>
              <a:ext uri="{28A0092B-C50C-407E-A947-70E740481C1C}">
                <a14:useLocalDpi xmlns:a14="http://schemas.microsoft.com/office/drawing/2010/main" val="0"/>
              </a:ext>
            </a:extLst>
          </a:blip>
          <a:stretch>
            <a:fillRect/>
          </a:stretch>
        </p:blipFill>
        <p:spPr>
          <a:xfrm>
            <a:off x="1855798" y="2109437"/>
            <a:ext cx="225250" cy="244880"/>
          </a:xfrm>
          <a:prstGeom prst="rect">
            <a:avLst/>
          </a:prstGeom>
        </p:spPr>
      </p:pic>
      <p:pic>
        <p:nvPicPr>
          <p:cNvPr id="6" name="图片 5">
            <a:extLst>
              <a:ext uri="{FF2B5EF4-FFF2-40B4-BE49-F238E27FC236}">
                <a16:creationId xmlns:a16="http://schemas.microsoft.com/office/drawing/2014/main" id="{F261A8F6-DCC3-47A1-B574-446D938A5693}"/>
              </a:ext>
            </a:extLst>
          </p:cNvPr>
          <p:cNvPicPr/>
          <p:nvPr/>
        </p:nvPicPr>
        <p:blipFill>
          <a:blip r:embed="rId4">
            <a:extLst>
              <a:ext uri="{28A0092B-C50C-407E-A947-70E740481C1C}">
                <a14:useLocalDpi xmlns:a14="http://schemas.microsoft.com/office/drawing/2010/main" val="0"/>
              </a:ext>
            </a:extLst>
          </a:blip>
          <a:stretch>
            <a:fillRect/>
          </a:stretch>
        </p:blipFill>
        <p:spPr>
          <a:xfrm>
            <a:off x="1175483" y="2519339"/>
            <a:ext cx="211883" cy="234371"/>
          </a:xfrm>
          <a:prstGeom prst="rect">
            <a:avLst/>
          </a:prstGeom>
        </p:spPr>
      </p:pic>
      <p:pic>
        <p:nvPicPr>
          <p:cNvPr id="7" name="图片 6">
            <a:extLst>
              <a:ext uri="{FF2B5EF4-FFF2-40B4-BE49-F238E27FC236}">
                <a16:creationId xmlns:a16="http://schemas.microsoft.com/office/drawing/2014/main" id="{67FB6EAA-90CA-40F0-9D55-FADCEEF12BEE}"/>
              </a:ext>
            </a:extLst>
          </p:cNvPr>
          <p:cNvPicPr/>
          <p:nvPr/>
        </p:nvPicPr>
        <p:blipFill>
          <a:blip r:embed="rId3">
            <a:extLst>
              <a:ext uri="{28A0092B-C50C-407E-A947-70E740481C1C}">
                <a14:useLocalDpi xmlns:a14="http://schemas.microsoft.com/office/drawing/2010/main" val="0"/>
              </a:ext>
            </a:extLst>
          </a:blip>
          <a:stretch>
            <a:fillRect/>
          </a:stretch>
        </p:blipFill>
        <p:spPr>
          <a:xfrm>
            <a:off x="3547963" y="2939754"/>
            <a:ext cx="214741" cy="244880"/>
          </a:xfrm>
          <a:prstGeom prst="rect">
            <a:avLst/>
          </a:prstGeom>
        </p:spPr>
      </p:pic>
      <p:pic>
        <p:nvPicPr>
          <p:cNvPr id="8" name="图片 7">
            <a:extLst>
              <a:ext uri="{FF2B5EF4-FFF2-40B4-BE49-F238E27FC236}">
                <a16:creationId xmlns:a16="http://schemas.microsoft.com/office/drawing/2014/main" id="{1547840B-8A2C-4846-98D1-7B267E9EB392}"/>
              </a:ext>
            </a:extLst>
          </p:cNvPr>
          <p:cNvPicPr/>
          <p:nvPr/>
        </p:nvPicPr>
        <p:blipFill>
          <a:blip r:embed="rId4">
            <a:extLst>
              <a:ext uri="{28A0092B-C50C-407E-A947-70E740481C1C}">
                <a14:useLocalDpi xmlns:a14="http://schemas.microsoft.com/office/drawing/2010/main" val="0"/>
              </a:ext>
            </a:extLst>
          </a:blip>
          <a:stretch>
            <a:fillRect/>
          </a:stretch>
        </p:blipFill>
        <p:spPr>
          <a:xfrm>
            <a:off x="2846627" y="3367093"/>
            <a:ext cx="211883" cy="227445"/>
          </a:xfrm>
          <a:prstGeom prst="rect">
            <a:avLst/>
          </a:prstGeom>
        </p:spPr>
      </p:pic>
    </p:spTree>
    <p:extLst>
      <p:ext uri="{BB962C8B-B14F-4D97-AF65-F5344CB8AC3E}">
        <p14:creationId xmlns:p14="http://schemas.microsoft.com/office/powerpoint/2010/main" val="372682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1A48C3D-E0B2-498A-9EDA-CB8F9F8AF21E}"/>
              </a:ext>
            </a:extLst>
          </p:cNvPr>
          <p:cNvSpPr>
            <a:spLocks noGrp="1"/>
          </p:cNvSpPr>
          <p:nvPr>
            <p:ph idx="1"/>
          </p:nvPr>
        </p:nvSpPr>
        <p:spPr/>
        <p:txBody>
          <a:bodyPr/>
          <a:lstStyle/>
          <a:p>
            <a:pPr marL="0" indent="0">
              <a:buNone/>
            </a:pPr>
            <a:r>
              <a:rPr lang="zh-CN" altLang="en-US" b="1" dirty="0"/>
              <a:t>（</a:t>
            </a:r>
            <a:r>
              <a:rPr lang="en-US" altLang="zh-CN" b="1" dirty="0"/>
              <a:t>5</a:t>
            </a:r>
            <a:r>
              <a:rPr lang="zh-CN" altLang="en-US" b="1" dirty="0"/>
              <a:t>） 确定设置</a:t>
            </a:r>
            <a:endParaRPr lang="en-US" altLang="zh-CN" b="1" dirty="0"/>
          </a:p>
          <a:p>
            <a:r>
              <a:rPr lang="zh-CN" altLang="en-US" dirty="0"/>
              <a:t>单击上图中所示的</a:t>
            </a:r>
            <a:r>
              <a:rPr lang="en-US" altLang="zh-CN" dirty="0"/>
              <a:t>【</a:t>
            </a:r>
            <a:r>
              <a:rPr lang="zh-CN" altLang="en-US" dirty="0"/>
              <a:t>确定</a:t>
            </a:r>
            <a:r>
              <a:rPr lang="en-US" altLang="zh-CN" dirty="0"/>
              <a:t>】</a:t>
            </a:r>
            <a:r>
              <a:rPr lang="zh-CN" altLang="en-US" dirty="0"/>
              <a:t>按钮即可输出</a:t>
            </a:r>
            <a:r>
              <a:rPr lang="en-US" altLang="zh-CN" dirty="0"/>
              <a:t>PRODUCT</a:t>
            </a:r>
            <a:r>
              <a:rPr lang="zh-CN" altLang="en-US" dirty="0"/>
              <a:t>函数计算订单的总价，用同样的方法计算剩余订单的总价，得到的效果如图所示。</a:t>
            </a:r>
          </a:p>
        </p:txBody>
      </p:sp>
      <p:sp>
        <p:nvSpPr>
          <p:cNvPr id="3" name="标题 2">
            <a:extLst>
              <a:ext uri="{FF2B5EF4-FFF2-40B4-BE49-F238E27FC236}">
                <a16:creationId xmlns:a16="http://schemas.microsoft.com/office/drawing/2014/main" id="{2EC30AE7-7ED4-4CDC-A942-D97E84A72694}"/>
              </a:ext>
            </a:extLst>
          </p:cNvPr>
          <p:cNvSpPr>
            <a:spLocks noGrp="1"/>
          </p:cNvSpPr>
          <p:nvPr>
            <p:ph type="title"/>
          </p:nvPr>
        </p:nvSpPr>
        <p:spPr/>
        <p:txBody>
          <a:bodyPr/>
          <a:lstStyle/>
          <a:p>
            <a:r>
              <a:rPr lang="zh-CN" altLang="en-US" dirty="0"/>
              <a:t>输入公式和函数</a:t>
            </a:r>
          </a:p>
        </p:txBody>
      </p:sp>
      <p:pic>
        <p:nvPicPr>
          <p:cNvPr id="4" name="图片 3">
            <a:extLst>
              <a:ext uri="{FF2B5EF4-FFF2-40B4-BE49-F238E27FC236}">
                <a16:creationId xmlns:a16="http://schemas.microsoft.com/office/drawing/2014/main" id="{435DC902-55BB-481E-A5A7-6B241E304D30}"/>
              </a:ext>
            </a:extLst>
          </p:cNvPr>
          <p:cNvPicPr/>
          <p:nvPr/>
        </p:nvPicPr>
        <p:blipFill rotWithShape="1">
          <a:blip r:embed="rId2"/>
          <a:srcRect b="9230"/>
          <a:stretch/>
        </p:blipFill>
        <p:spPr bwMode="auto">
          <a:xfrm>
            <a:off x="2794432" y="2785722"/>
            <a:ext cx="6603136" cy="259557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890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FC6E0B4-245D-4620-895C-94A5AE5AB709}"/>
              </a:ext>
            </a:extLst>
          </p:cNvPr>
          <p:cNvSpPr>
            <a:spLocks noGrp="1"/>
          </p:cNvSpPr>
          <p:nvPr>
            <p:ph idx="1"/>
          </p:nvPr>
        </p:nvSpPr>
        <p:spPr>
          <a:xfrm>
            <a:off x="423820" y="1077912"/>
            <a:ext cx="5850856" cy="5033287"/>
          </a:xfrm>
        </p:spPr>
        <p:txBody>
          <a:bodyPr/>
          <a:lstStyle/>
          <a:p>
            <a:r>
              <a:rPr lang="zh-CN" altLang="en-US" dirty="0"/>
              <a:t>如果熟悉函数的名称和相关参数，那么可以使用较为方便快捷地手动输入函数方法，注意手动输入时函数的符号都要在英文状态下输入，手动输入</a:t>
            </a:r>
            <a:r>
              <a:rPr lang="en-US" altLang="zh-CN" dirty="0"/>
              <a:t>PRODUCT</a:t>
            </a:r>
            <a:r>
              <a:rPr lang="zh-CN" altLang="en-US" dirty="0"/>
              <a:t>函数的操作步骤如下。</a:t>
            </a:r>
            <a:endParaRPr lang="en-US" altLang="zh-CN" dirty="0"/>
          </a:p>
          <a:p>
            <a:pPr marL="0" indent="0">
              <a:buNone/>
            </a:pPr>
            <a:r>
              <a:rPr lang="zh-CN" altLang="en-US" b="1" dirty="0"/>
              <a:t>（</a:t>
            </a:r>
            <a:r>
              <a:rPr lang="en-US" altLang="zh-CN" b="1" dirty="0"/>
              <a:t>1</a:t>
            </a:r>
            <a:r>
              <a:rPr lang="zh-CN" altLang="en-US" b="1" dirty="0"/>
              <a:t>） 输入函数</a:t>
            </a:r>
            <a:endParaRPr lang="en-US" altLang="zh-CN" b="1" dirty="0"/>
          </a:p>
          <a:p>
            <a:r>
              <a:rPr lang="zh-CN" altLang="en-US" dirty="0"/>
              <a:t>选择单元格</a:t>
            </a:r>
            <a:r>
              <a:rPr lang="en-US" altLang="zh-CN" dirty="0"/>
              <a:t>E4</a:t>
            </a:r>
            <a:r>
              <a:rPr lang="zh-CN" altLang="en-US" dirty="0"/>
              <a:t>，手动输入求和函数“</a:t>
            </a:r>
            <a:r>
              <a:rPr lang="en-US" altLang="zh-CN" dirty="0"/>
              <a:t>=PRODUCT(26,1)”</a:t>
            </a:r>
            <a:r>
              <a:rPr lang="zh-CN" altLang="en-US" dirty="0"/>
              <a:t>，如图所示。</a:t>
            </a:r>
            <a:endParaRPr lang="en-US" altLang="zh-CN" dirty="0"/>
          </a:p>
          <a:p>
            <a:pPr marL="0" indent="0">
              <a:buNone/>
            </a:pPr>
            <a:r>
              <a:rPr lang="zh-CN" altLang="en-US" b="1" dirty="0"/>
              <a:t>（</a:t>
            </a:r>
            <a:r>
              <a:rPr lang="en-US" altLang="zh-CN" b="1" dirty="0"/>
              <a:t>2</a:t>
            </a:r>
            <a:r>
              <a:rPr lang="zh-CN" altLang="en-US" b="1" dirty="0"/>
              <a:t>） 确定函数</a:t>
            </a:r>
            <a:endParaRPr lang="en-US" altLang="zh-CN" b="1" dirty="0"/>
          </a:p>
          <a:p>
            <a:r>
              <a:rPr lang="zh-CN" altLang="en-US" dirty="0"/>
              <a:t>按下</a:t>
            </a:r>
            <a:r>
              <a:rPr lang="en-US" altLang="zh-CN" dirty="0"/>
              <a:t>【Enter】</a:t>
            </a:r>
            <a:r>
              <a:rPr lang="zh-CN" altLang="en-US" dirty="0"/>
              <a:t>键即可计算订单的总价，用同样的方法计算剩余的总价。</a:t>
            </a:r>
          </a:p>
        </p:txBody>
      </p:sp>
      <p:sp>
        <p:nvSpPr>
          <p:cNvPr id="3" name="标题 2">
            <a:extLst>
              <a:ext uri="{FF2B5EF4-FFF2-40B4-BE49-F238E27FC236}">
                <a16:creationId xmlns:a16="http://schemas.microsoft.com/office/drawing/2014/main" id="{B27B8CEA-D827-45EC-8107-00992BC10EA7}"/>
              </a:ext>
            </a:extLst>
          </p:cNvPr>
          <p:cNvSpPr>
            <a:spLocks noGrp="1"/>
          </p:cNvSpPr>
          <p:nvPr>
            <p:ph type="title"/>
          </p:nvPr>
        </p:nvSpPr>
        <p:spPr/>
        <p:txBody>
          <a:bodyPr/>
          <a:lstStyle/>
          <a:p>
            <a:r>
              <a:rPr lang="zh-CN" altLang="en-US" dirty="0"/>
              <a:t>输入公式和函数</a:t>
            </a:r>
          </a:p>
        </p:txBody>
      </p:sp>
      <p:pic>
        <p:nvPicPr>
          <p:cNvPr id="4" name="图片 3">
            <a:extLst>
              <a:ext uri="{FF2B5EF4-FFF2-40B4-BE49-F238E27FC236}">
                <a16:creationId xmlns:a16="http://schemas.microsoft.com/office/drawing/2014/main" id="{1D6DAF8A-2F53-41A2-9578-790C8AAD54B3}"/>
              </a:ext>
            </a:extLst>
          </p:cNvPr>
          <p:cNvPicPr/>
          <p:nvPr/>
        </p:nvPicPr>
        <p:blipFill rotWithShape="1">
          <a:blip r:embed="rId2"/>
          <a:srcRect t="-1" b="6051"/>
          <a:stretch/>
        </p:blipFill>
        <p:spPr bwMode="auto">
          <a:xfrm>
            <a:off x="6558455" y="1247931"/>
            <a:ext cx="5331385" cy="3668456"/>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779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80781FB-B1D1-4D37-B218-69A4AEBE37D2}"/>
              </a:ext>
            </a:extLst>
          </p:cNvPr>
          <p:cNvSpPr>
            <a:spLocks noGrp="1"/>
          </p:cNvSpPr>
          <p:nvPr>
            <p:ph idx="1"/>
          </p:nvPr>
        </p:nvSpPr>
        <p:spPr/>
        <p:txBody>
          <a:bodyPr/>
          <a:lstStyle/>
          <a:p>
            <a:r>
              <a:rPr lang="zh-CN" altLang="en-US" dirty="0"/>
              <a:t>单元格的引用是公式的组成部分之一，其作用在于标识工作表上的单元格或单元格区域。常用的单元格引用样式及其说明如表所示。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常用的引用方式有相对引用、绝对引用、三维引用和外部引用这四种。</a:t>
            </a:r>
            <a:endParaRPr lang="en-US" altLang="zh-CN" dirty="0"/>
          </a:p>
        </p:txBody>
      </p:sp>
      <p:sp>
        <p:nvSpPr>
          <p:cNvPr id="3" name="标题 2">
            <a:extLst>
              <a:ext uri="{FF2B5EF4-FFF2-40B4-BE49-F238E27FC236}">
                <a16:creationId xmlns:a16="http://schemas.microsoft.com/office/drawing/2014/main" id="{8BA45561-D649-4718-AD92-0D215C2262B6}"/>
              </a:ext>
            </a:extLst>
          </p:cNvPr>
          <p:cNvSpPr>
            <a:spLocks noGrp="1"/>
          </p:cNvSpPr>
          <p:nvPr>
            <p:ph type="title"/>
          </p:nvPr>
        </p:nvSpPr>
        <p:spPr/>
        <p:txBody>
          <a:bodyPr/>
          <a:lstStyle/>
          <a:p>
            <a:r>
              <a:rPr lang="zh-CN" altLang="en-US" dirty="0"/>
              <a:t>引用单元格</a:t>
            </a:r>
          </a:p>
        </p:txBody>
      </p:sp>
      <p:graphicFrame>
        <p:nvGraphicFramePr>
          <p:cNvPr id="4" name="内容占位符 4">
            <a:extLst>
              <a:ext uri="{FF2B5EF4-FFF2-40B4-BE49-F238E27FC236}">
                <a16:creationId xmlns:a16="http://schemas.microsoft.com/office/drawing/2014/main" id="{6BF3DE30-8236-41F1-83D7-0C11A1A446DC}"/>
              </a:ext>
            </a:extLst>
          </p:cNvPr>
          <p:cNvGraphicFramePr>
            <a:graphicFrameLocks/>
          </p:cNvGraphicFramePr>
          <p:nvPr>
            <p:extLst>
              <p:ext uri="{D42A27DB-BD31-4B8C-83A1-F6EECF244321}">
                <p14:modId xmlns:p14="http://schemas.microsoft.com/office/powerpoint/2010/main" val="83388416"/>
              </p:ext>
            </p:extLst>
          </p:nvPr>
        </p:nvGraphicFramePr>
        <p:xfrm>
          <a:off x="2815650" y="2114605"/>
          <a:ext cx="6560699" cy="3456000"/>
        </p:xfrm>
        <a:graphic>
          <a:graphicData uri="http://schemas.openxmlformats.org/drawingml/2006/table">
            <a:tbl>
              <a:tblPr firstRow="1" firstCol="1" bandRow="1">
                <a:tableStyleId>{5C22544A-7EE6-4342-B048-85BDC9FD1C3A}</a:tableStyleId>
              </a:tblPr>
              <a:tblGrid>
                <a:gridCol w="1220322">
                  <a:extLst>
                    <a:ext uri="{9D8B030D-6E8A-4147-A177-3AD203B41FA5}">
                      <a16:colId xmlns:a16="http://schemas.microsoft.com/office/drawing/2014/main" val="20000"/>
                    </a:ext>
                  </a:extLst>
                </a:gridCol>
                <a:gridCol w="5340377">
                  <a:extLst>
                    <a:ext uri="{9D8B030D-6E8A-4147-A177-3AD203B41FA5}">
                      <a16:colId xmlns:a16="http://schemas.microsoft.com/office/drawing/2014/main" val="20001"/>
                    </a:ext>
                  </a:extLst>
                </a:gridCol>
              </a:tblGrid>
              <a:tr h="3840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引用样式</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样式说明</a:t>
                      </a:r>
                    </a:p>
                  </a:txBody>
                  <a:tcPr marL="68580" marR="68580" marT="0" marB="0" anchor="ctr"/>
                </a:tc>
                <a:extLst>
                  <a:ext uri="{0D108BD9-81ED-4DB2-BD59-A6C34878D82A}">
                    <a16:rowId xmlns:a16="http://schemas.microsoft.com/office/drawing/2014/main" val="10000"/>
                  </a:ext>
                </a:extLst>
              </a:tr>
              <a:tr h="384000">
                <a:tc>
                  <a:txBody>
                    <a:bodyPr/>
                    <a:lstStyle/>
                    <a:p>
                      <a:pPr algn="just"/>
                      <a:r>
                        <a:rPr lang="en-US" sz="1600" b="0" kern="1200" dirty="0">
                          <a:solidFill>
                            <a:schemeClr val="lt1"/>
                          </a:solidFill>
                          <a:latin typeface="微软雅黑" pitchFamily="34" charset="-122"/>
                          <a:ea typeface="微软雅黑" pitchFamily="34" charset="-122"/>
                          <a:cs typeface="+mn-cs"/>
                        </a:rPr>
                        <a:t>A1</a:t>
                      </a:r>
                      <a:endParaRPr lang="zh-CN" altLang="en-US" sz="16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600" kern="1200" dirty="0">
                          <a:solidFill>
                            <a:schemeClr val="dk1"/>
                          </a:solidFill>
                          <a:latin typeface="微软雅黑" pitchFamily="34" charset="-122"/>
                          <a:ea typeface="微软雅黑" pitchFamily="34" charset="-122"/>
                          <a:cs typeface="+mn-cs"/>
                        </a:rPr>
                        <a:t>列</a:t>
                      </a:r>
                      <a:r>
                        <a:rPr lang="en-US" sz="1600" kern="1200" dirty="0">
                          <a:solidFill>
                            <a:schemeClr val="dk1"/>
                          </a:solidFill>
                          <a:latin typeface="微软雅黑" pitchFamily="34" charset="-122"/>
                          <a:ea typeface="微软雅黑" pitchFamily="34" charset="-122"/>
                          <a:cs typeface="+mn-cs"/>
                        </a:rPr>
                        <a:t>A</a:t>
                      </a:r>
                      <a:r>
                        <a:rPr lang="zh-CN" altLang="en-US" sz="1600" kern="1200" dirty="0">
                          <a:solidFill>
                            <a:schemeClr val="dk1"/>
                          </a:solidFill>
                          <a:latin typeface="微软雅黑" pitchFamily="34" charset="-122"/>
                          <a:ea typeface="微软雅黑" pitchFamily="34" charset="-122"/>
                          <a:cs typeface="+mn-cs"/>
                        </a:rPr>
                        <a:t>和行</a:t>
                      </a:r>
                      <a:r>
                        <a:rPr lang="en-US" sz="1600" kern="1200" dirty="0">
                          <a:solidFill>
                            <a:schemeClr val="dk1"/>
                          </a:solidFill>
                          <a:latin typeface="微软雅黑" pitchFamily="34" charset="-122"/>
                          <a:ea typeface="微软雅黑" pitchFamily="34" charset="-122"/>
                          <a:cs typeface="+mn-cs"/>
                        </a:rPr>
                        <a:t>1</a:t>
                      </a:r>
                      <a:r>
                        <a:rPr lang="zh-CN" altLang="en-US" sz="1600" kern="1200" dirty="0">
                          <a:solidFill>
                            <a:schemeClr val="dk1"/>
                          </a:solidFill>
                          <a:latin typeface="微软雅黑" pitchFamily="34" charset="-122"/>
                          <a:ea typeface="微软雅黑" pitchFamily="34" charset="-122"/>
                          <a:cs typeface="+mn-cs"/>
                        </a:rPr>
                        <a:t>交叉处的单元格</a:t>
                      </a:r>
                    </a:p>
                  </a:txBody>
                  <a:tcPr marL="68580" marR="68580" marT="0" marB="0" anchor="ctr"/>
                </a:tc>
                <a:extLst>
                  <a:ext uri="{0D108BD9-81ED-4DB2-BD59-A6C34878D82A}">
                    <a16:rowId xmlns:a16="http://schemas.microsoft.com/office/drawing/2014/main" val="10001"/>
                  </a:ext>
                </a:extLst>
              </a:tr>
              <a:tr h="384000">
                <a:tc>
                  <a:txBody>
                    <a:bodyPr/>
                    <a:lstStyle/>
                    <a:p>
                      <a:pPr algn="just"/>
                      <a:r>
                        <a:rPr lang="en-US" sz="1600" b="0" kern="1200">
                          <a:solidFill>
                            <a:schemeClr val="lt1"/>
                          </a:solidFill>
                          <a:latin typeface="微软雅黑" pitchFamily="34" charset="-122"/>
                          <a:ea typeface="微软雅黑" pitchFamily="34" charset="-122"/>
                          <a:cs typeface="+mn-cs"/>
                        </a:rPr>
                        <a:t>A1:A10</a:t>
                      </a:r>
                      <a:endParaRPr lang="zh-CN" altLang="en-US" sz="1600" b="0" kern="120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600" kern="1200" dirty="0">
                          <a:solidFill>
                            <a:schemeClr val="dk1"/>
                          </a:solidFill>
                          <a:latin typeface="微软雅黑" pitchFamily="34" charset="-122"/>
                          <a:ea typeface="微软雅黑" pitchFamily="34" charset="-122"/>
                          <a:cs typeface="+mn-cs"/>
                        </a:rPr>
                        <a:t>在列</a:t>
                      </a:r>
                      <a:r>
                        <a:rPr lang="en-US" sz="1600" kern="1200" dirty="0">
                          <a:solidFill>
                            <a:schemeClr val="dk1"/>
                          </a:solidFill>
                          <a:latin typeface="微软雅黑" pitchFamily="34" charset="-122"/>
                          <a:ea typeface="微软雅黑" pitchFamily="34" charset="-122"/>
                          <a:cs typeface="+mn-cs"/>
                        </a:rPr>
                        <a:t>A</a:t>
                      </a:r>
                      <a:r>
                        <a:rPr lang="zh-CN" altLang="en-US" sz="1600" kern="1200" dirty="0">
                          <a:solidFill>
                            <a:schemeClr val="dk1"/>
                          </a:solidFill>
                          <a:latin typeface="微软雅黑" pitchFamily="34" charset="-122"/>
                          <a:ea typeface="微软雅黑" pitchFamily="34" charset="-122"/>
                          <a:cs typeface="+mn-cs"/>
                        </a:rPr>
                        <a:t>和行</a:t>
                      </a:r>
                      <a:r>
                        <a:rPr lang="en-US" sz="1600" kern="1200" dirty="0">
                          <a:solidFill>
                            <a:schemeClr val="dk1"/>
                          </a:solidFill>
                          <a:latin typeface="微软雅黑" pitchFamily="34" charset="-122"/>
                          <a:ea typeface="微软雅黑" pitchFamily="34" charset="-122"/>
                          <a:cs typeface="+mn-cs"/>
                        </a:rPr>
                        <a:t>1</a:t>
                      </a:r>
                      <a:r>
                        <a:rPr lang="zh-CN" altLang="en-US" sz="1600" kern="1200" dirty="0">
                          <a:solidFill>
                            <a:schemeClr val="dk1"/>
                          </a:solidFill>
                          <a:latin typeface="微软雅黑" pitchFamily="34" charset="-122"/>
                          <a:ea typeface="微软雅黑" pitchFamily="34" charset="-122"/>
                          <a:cs typeface="+mn-cs"/>
                        </a:rPr>
                        <a:t>到行</a:t>
                      </a:r>
                      <a:r>
                        <a:rPr lang="en-US" sz="1600" kern="1200" dirty="0">
                          <a:solidFill>
                            <a:schemeClr val="dk1"/>
                          </a:solidFill>
                          <a:latin typeface="微软雅黑" pitchFamily="34" charset="-122"/>
                          <a:ea typeface="微软雅黑" pitchFamily="34" charset="-122"/>
                          <a:cs typeface="+mn-cs"/>
                        </a:rPr>
                        <a:t>10</a:t>
                      </a:r>
                      <a:r>
                        <a:rPr lang="zh-CN" altLang="en-US" sz="1600" kern="1200" dirty="0">
                          <a:solidFill>
                            <a:schemeClr val="dk1"/>
                          </a:solidFill>
                          <a:latin typeface="微软雅黑" pitchFamily="34" charset="-122"/>
                          <a:ea typeface="微软雅黑" pitchFamily="34" charset="-122"/>
                          <a:cs typeface="+mn-cs"/>
                        </a:rPr>
                        <a:t>之间的单元格</a:t>
                      </a:r>
                    </a:p>
                  </a:txBody>
                  <a:tcPr marL="68580" marR="68580" marT="0" marB="0" anchor="ctr"/>
                </a:tc>
                <a:extLst>
                  <a:ext uri="{0D108BD9-81ED-4DB2-BD59-A6C34878D82A}">
                    <a16:rowId xmlns:a16="http://schemas.microsoft.com/office/drawing/2014/main" val="10002"/>
                  </a:ext>
                </a:extLst>
              </a:tr>
              <a:tr h="384000">
                <a:tc>
                  <a:txBody>
                    <a:bodyPr/>
                    <a:lstStyle/>
                    <a:p>
                      <a:pPr algn="just"/>
                      <a:r>
                        <a:rPr lang="en-US" sz="1600" b="0" kern="1200" dirty="0">
                          <a:solidFill>
                            <a:schemeClr val="lt1"/>
                          </a:solidFill>
                          <a:latin typeface="微软雅黑" pitchFamily="34" charset="-122"/>
                          <a:ea typeface="微软雅黑" pitchFamily="34" charset="-122"/>
                          <a:cs typeface="+mn-cs"/>
                        </a:rPr>
                        <a:t>B2:E2</a:t>
                      </a:r>
                      <a:endParaRPr lang="zh-CN" altLang="en-US" sz="16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600" kern="1200" dirty="0">
                          <a:solidFill>
                            <a:schemeClr val="dk1"/>
                          </a:solidFill>
                          <a:latin typeface="微软雅黑" pitchFamily="34" charset="-122"/>
                          <a:ea typeface="微软雅黑" pitchFamily="34" charset="-122"/>
                          <a:cs typeface="+mn-cs"/>
                        </a:rPr>
                        <a:t>在行</a:t>
                      </a:r>
                      <a:r>
                        <a:rPr lang="en-US" sz="1600" kern="1200" dirty="0">
                          <a:solidFill>
                            <a:schemeClr val="dk1"/>
                          </a:solidFill>
                          <a:latin typeface="微软雅黑" pitchFamily="34" charset="-122"/>
                          <a:ea typeface="微软雅黑" pitchFamily="34" charset="-122"/>
                          <a:cs typeface="+mn-cs"/>
                        </a:rPr>
                        <a:t>2</a:t>
                      </a:r>
                      <a:r>
                        <a:rPr lang="zh-CN" altLang="en-US" sz="1600" kern="1200" dirty="0">
                          <a:solidFill>
                            <a:schemeClr val="dk1"/>
                          </a:solidFill>
                          <a:latin typeface="微软雅黑" pitchFamily="34" charset="-122"/>
                          <a:ea typeface="微软雅黑" pitchFamily="34" charset="-122"/>
                          <a:cs typeface="+mn-cs"/>
                        </a:rPr>
                        <a:t>和列</a:t>
                      </a:r>
                      <a:r>
                        <a:rPr lang="en-US" sz="1600" kern="1200" dirty="0">
                          <a:solidFill>
                            <a:schemeClr val="dk1"/>
                          </a:solidFill>
                          <a:latin typeface="微软雅黑" pitchFamily="34" charset="-122"/>
                          <a:ea typeface="微软雅黑" pitchFamily="34" charset="-122"/>
                          <a:cs typeface="+mn-cs"/>
                        </a:rPr>
                        <a:t>B</a:t>
                      </a:r>
                      <a:r>
                        <a:rPr lang="zh-CN" altLang="en-US" sz="1600" kern="1200" dirty="0">
                          <a:solidFill>
                            <a:schemeClr val="dk1"/>
                          </a:solidFill>
                          <a:latin typeface="微软雅黑" pitchFamily="34" charset="-122"/>
                          <a:ea typeface="微软雅黑" pitchFamily="34" charset="-122"/>
                          <a:cs typeface="+mn-cs"/>
                        </a:rPr>
                        <a:t>到列</a:t>
                      </a:r>
                      <a:r>
                        <a:rPr lang="en-US" sz="1600" kern="1200" dirty="0">
                          <a:solidFill>
                            <a:schemeClr val="dk1"/>
                          </a:solidFill>
                          <a:latin typeface="微软雅黑" pitchFamily="34" charset="-122"/>
                          <a:ea typeface="微软雅黑" pitchFamily="34" charset="-122"/>
                          <a:cs typeface="+mn-cs"/>
                        </a:rPr>
                        <a:t>E</a:t>
                      </a:r>
                      <a:r>
                        <a:rPr lang="zh-CN" altLang="en-US" sz="1600" kern="1200" dirty="0">
                          <a:solidFill>
                            <a:schemeClr val="dk1"/>
                          </a:solidFill>
                          <a:latin typeface="微软雅黑" pitchFamily="34" charset="-122"/>
                          <a:ea typeface="微软雅黑" pitchFamily="34" charset="-122"/>
                          <a:cs typeface="+mn-cs"/>
                        </a:rPr>
                        <a:t>之间的单元格</a:t>
                      </a:r>
                    </a:p>
                  </a:txBody>
                  <a:tcPr marL="68580" marR="68580" marT="0" marB="0" anchor="ctr"/>
                </a:tc>
                <a:extLst>
                  <a:ext uri="{0D108BD9-81ED-4DB2-BD59-A6C34878D82A}">
                    <a16:rowId xmlns:a16="http://schemas.microsoft.com/office/drawing/2014/main" val="10003"/>
                  </a:ext>
                </a:extLst>
              </a:tr>
              <a:tr h="384000">
                <a:tc>
                  <a:txBody>
                    <a:bodyPr/>
                    <a:lstStyle/>
                    <a:p>
                      <a:pPr algn="just"/>
                      <a:r>
                        <a:rPr lang="en-US" sz="1600" b="0" kern="1200" dirty="0">
                          <a:solidFill>
                            <a:schemeClr val="lt1"/>
                          </a:solidFill>
                          <a:latin typeface="微软雅黑" pitchFamily="34" charset="-122"/>
                          <a:ea typeface="微软雅黑" pitchFamily="34" charset="-122"/>
                          <a:cs typeface="+mn-cs"/>
                        </a:rPr>
                        <a:t>3:3</a:t>
                      </a:r>
                      <a:endParaRPr lang="zh-CN" altLang="en-US" sz="16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600" kern="1200" dirty="0">
                          <a:solidFill>
                            <a:schemeClr val="dk1"/>
                          </a:solidFill>
                          <a:latin typeface="微软雅黑" pitchFamily="34" charset="-122"/>
                          <a:ea typeface="微软雅黑" pitchFamily="34" charset="-122"/>
                          <a:cs typeface="+mn-cs"/>
                        </a:rPr>
                        <a:t>行</a:t>
                      </a:r>
                      <a:r>
                        <a:rPr lang="en-US" sz="1600" kern="1200" dirty="0">
                          <a:solidFill>
                            <a:schemeClr val="dk1"/>
                          </a:solidFill>
                          <a:latin typeface="微软雅黑" pitchFamily="34" charset="-122"/>
                          <a:ea typeface="微软雅黑" pitchFamily="34" charset="-122"/>
                          <a:cs typeface="+mn-cs"/>
                        </a:rPr>
                        <a:t>3</a:t>
                      </a:r>
                      <a:r>
                        <a:rPr lang="zh-CN" altLang="en-US" sz="1600" kern="1200" dirty="0">
                          <a:solidFill>
                            <a:schemeClr val="dk1"/>
                          </a:solidFill>
                          <a:latin typeface="微软雅黑" pitchFamily="34" charset="-122"/>
                          <a:ea typeface="微软雅黑" pitchFamily="34" charset="-122"/>
                          <a:cs typeface="+mn-cs"/>
                        </a:rPr>
                        <a:t>中全部的单元格</a:t>
                      </a:r>
                    </a:p>
                  </a:txBody>
                  <a:tcPr marL="68580" marR="68580" marT="0" marB="0" anchor="ctr"/>
                </a:tc>
                <a:extLst>
                  <a:ext uri="{0D108BD9-81ED-4DB2-BD59-A6C34878D82A}">
                    <a16:rowId xmlns:a16="http://schemas.microsoft.com/office/drawing/2014/main" val="17095638"/>
                  </a:ext>
                </a:extLst>
              </a:tr>
              <a:tr h="384000">
                <a:tc>
                  <a:txBody>
                    <a:bodyPr/>
                    <a:lstStyle/>
                    <a:p>
                      <a:pPr algn="just"/>
                      <a:r>
                        <a:rPr lang="en-US" sz="1600" b="0" kern="1200" dirty="0">
                          <a:solidFill>
                            <a:schemeClr val="lt1"/>
                          </a:solidFill>
                          <a:latin typeface="微软雅黑" pitchFamily="34" charset="-122"/>
                          <a:ea typeface="微软雅黑" pitchFamily="34" charset="-122"/>
                          <a:cs typeface="+mn-cs"/>
                        </a:rPr>
                        <a:t>3:5</a:t>
                      </a:r>
                      <a:endParaRPr lang="zh-CN" altLang="en-US" sz="16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600" kern="1200" dirty="0">
                          <a:solidFill>
                            <a:schemeClr val="dk1"/>
                          </a:solidFill>
                          <a:latin typeface="微软雅黑" pitchFamily="34" charset="-122"/>
                          <a:ea typeface="微软雅黑" pitchFamily="34" charset="-122"/>
                          <a:cs typeface="+mn-cs"/>
                        </a:rPr>
                        <a:t>行</a:t>
                      </a:r>
                      <a:r>
                        <a:rPr lang="en-US" sz="1600" kern="1200" dirty="0">
                          <a:solidFill>
                            <a:schemeClr val="dk1"/>
                          </a:solidFill>
                          <a:latin typeface="微软雅黑" pitchFamily="34" charset="-122"/>
                          <a:ea typeface="微软雅黑" pitchFamily="34" charset="-122"/>
                          <a:cs typeface="+mn-cs"/>
                        </a:rPr>
                        <a:t>3</a:t>
                      </a:r>
                      <a:r>
                        <a:rPr lang="zh-CN" altLang="en-US" sz="1600" kern="1200" dirty="0">
                          <a:solidFill>
                            <a:schemeClr val="dk1"/>
                          </a:solidFill>
                          <a:latin typeface="微软雅黑" pitchFamily="34" charset="-122"/>
                          <a:ea typeface="微软雅黑" pitchFamily="34" charset="-122"/>
                          <a:cs typeface="+mn-cs"/>
                        </a:rPr>
                        <a:t>到行</a:t>
                      </a:r>
                      <a:r>
                        <a:rPr lang="en-US" sz="1600" kern="1200" dirty="0">
                          <a:solidFill>
                            <a:schemeClr val="dk1"/>
                          </a:solidFill>
                          <a:latin typeface="微软雅黑" pitchFamily="34" charset="-122"/>
                          <a:ea typeface="微软雅黑" pitchFamily="34" charset="-122"/>
                          <a:cs typeface="+mn-cs"/>
                        </a:rPr>
                        <a:t>5</a:t>
                      </a:r>
                      <a:r>
                        <a:rPr lang="zh-CN" altLang="en-US" sz="1600" kern="1200" dirty="0">
                          <a:solidFill>
                            <a:schemeClr val="dk1"/>
                          </a:solidFill>
                          <a:latin typeface="微软雅黑" pitchFamily="34" charset="-122"/>
                          <a:ea typeface="微软雅黑" pitchFamily="34" charset="-122"/>
                          <a:cs typeface="+mn-cs"/>
                        </a:rPr>
                        <a:t>之间全部的单元格</a:t>
                      </a:r>
                    </a:p>
                  </a:txBody>
                  <a:tcPr marL="68580" marR="68580" marT="0" marB="0" anchor="ctr"/>
                </a:tc>
                <a:extLst>
                  <a:ext uri="{0D108BD9-81ED-4DB2-BD59-A6C34878D82A}">
                    <a16:rowId xmlns:a16="http://schemas.microsoft.com/office/drawing/2014/main" val="1427362810"/>
                  </a:ext>
                </a:extLst>
              </a:tr>
              <a:tr h="384000">
                <a:tc>
                  <a:txBody>
                    <a:bodyPr/>
                    <a:lstStyle/>
                    <a:p>
                      <a:pPr algn="just"/>
                      <a:r>
                        <a:rPr lang="en-US" sz="1600" b="0" kern="1200" dirty="0">
                          <a:solidFill>
                            <a:schemeClr val="lt1"/>
                          </a:solidFill>
                          <a:latin typeface="微软雅黑" pitchFamily="34" charset="-122"/>
                          <a:ea typeface="微软雅黑" pitchFamily="34" charset="-122"/>
                          <a:cs typeface="+mn-cs"/>
                        </a:rPr>
                        <a:t>D:D</a:t>
                      </a:r>
                      <a:endParaRPr lang="zh-CN" altLang="en-US" sz="16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600" kern="1200" dirty="0">
                          <a:solidFill>
                            <a:schemeClr val="dk1"/>
                          </a:solidFill>
                          <a:latin typeface="微软雅黑" pitchFamily="34" charset="-122"/>
                          <a:ea typeface="微软雅黑" pitchFamily="34" charset="-122"/>
                          <a:cs typeface="+mn-cs"/>
                        </a:rPr>
                        <a:t>列</a:t>
                      </a:r>
                      <a:r>
                        <a:rPr lang="en-US" sz="1600" kern="1200" dirty="0">
                          <a:solidFill>
                            <a:schemeClr val="dk1"/>
                          </a:solidFill>
                          <a:latin typeface="微软雅黑" pitchFamily="34" charset="-122"/>
                          <a:ea typeface="微软雅黑" pitchFamily="34" charset="-122"/>
                          <a:cs typeface="+mn-cs"/>
                        </a:rPr>
                        <a:t>D</a:t>
                      </a:r>
                      <a:r>
                        <a:rPr lang="zh-CN" altLang="en-US" sz="1600" kern="1200" dirty="0">
                          <a:solidFill>
                            <a:schemeClr val="dk1"/>
                          </a:solidFill>
                          <a:latin typeface="微软雅黑" pitchFamily="34" charset="-122"/>
                          <a:ea typeface="微软雅黑" pitchFamily="34" charset="-122"/>
                          <a:cs typeface="+mn-cs"/>
                        </a:rPr>
                        <a:t>中全部的单元格</a:t>
                      </a:r>
                    </a:p>
                  </a:txBody>
                  <a:tcPr marL="68580" marR="68580" marT="0" marB="0" anchor="ctr"/>
                </a:tc>
                <a:extLst>
                  <a:ext uri="{0D108BD9-81ED-4DB2-BD59-A6C34878D82A}">
                    <a16:rowId xmlns:a16="http://schemas.microsoft.com/office/drawing/2014/main" val="2310771474"/>
                  </a:ext>
                </a:extLst>
              </a:tr>
              <a:tr h="384000">
                <a:tc>
                  <a:txBody>
                    <a:bodyPr/>
                    <a:lstStyle/>
                    <a:p>
                      <a:pPr algn="just"/>
                      <a:r>
                        <a:rPr lang="en-US" sz="1600" b="0" kern="1200" dirty="0">
                          <a:solidFill>
                            <a:schemeClr val="lt1"/>
                          </a:solidFill>
                          <a:latin typeface="微软雅黑" pitchFamily="34" charset="-122"/>
                          <a:ea typeface="微软雅黑" pitchFamily="34" charset="-122"/>
                          <a:cs typeface="+mn-cs"/>
                        </a:rPr>
                        <a:t>A:D</a:t>
                      </a:r>
                      <a:endParaRPr lang="zh-CN" altLang="en-US" sz="16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600" kern="1200" dirty="0">
                          <a:solidFill>
                            <a:schemeClr val="dk1"/>
                          </a:solidFill>
                          <a:latin typeface="微软雅黑" pitchFamily="34" charset="-122"/>
                          <a:ea typeface="微软雅黑" pitchFamily="34" charset="-122"/>
                          <a:cs typeface="+mn-cs"/>
                        </a:rPr>
                        <a:t>列</a:t>
                      </a:r>
                      <a:r>
                        <a:rPr lang="en-US" sz="1600" kern="1200" dirty="0">
                          <a:solidFill>
                            <a:schemeClr val="dk1"/>
                          </a:solidFill>
                          <a:latin typeface="微软雅黑" pitchFamily="34" charset="-122"/>
                          <a:ea typeface="微软雅黑" pitchFamily="34" charset="-122"/>
                          <a:cs typeface="+mn-cs"/>
                        </a:rPr>
                        <a:t>A</a:t>
                      </a:r>
                      <a:r>
                        <a:rPr lang="zh-CN" altLang="en-US" sz="1600" kern="1200" dirty="0">
                          <a:solidFill>
                            <a:schemeClr val="dk1"/>
                          </a:solidFill>
                          <a:latin typeface="微软雅黑" pitchFamily="34" charset="-122"/>
                          <a:ea typeface="微软雅黑" pitchFamily="34" charset="-122"/>
                          <a:cs typeface="+mn-cs"/>
                        </a:rPr>
                        <a:t>到列</a:t>
                      </a:r>
                      <a:r>
                        <a:rPr lang="en-US" sz="1600" kern="1200" dirty="0">
                          <a:solidFill>
                            <a:schemeClr val="dk1"/>
                          </a:solidFill>
                          <a:latin typeface="微软雅黑" pitchFamily="34" charset="-122"/>
                          <a:ea typeface="微软雅黑" pitchFamily="34" charset="-122"/>
                          <a:cs typeface="+mn-cs"/>
                        </a:rPr>
                        <a:t>D</a:t>
                      </a:r>
                      <a:r>
                        <a:rPr lang="zh-CN" altLang="en-US" sz="1600" kern="1200" dirty="0">
                          <a:solidFill>
                            <a:schemeClr val="dk1"/>
                          </a:solidFill>
                          <a:latin typeface="微软雅黑" pitchFamily="34" charset="-122"/>
                          <a:ea typeface="微软雅黑" pitchFamily="34" charset="-122"/>
                          <a:cs typeface="+mn-cs"/>
                        </a:rPr>
                        <a:t>之间全部的单元格</a:t>
                      </a:r>
                    </a:p>
                  </a:txBody>
                  <a:tcPr marL="68580" marR="68580" marT="0" marB="0" anchor="ctr"/>
                </a:tc>
                <a:extLst>
                  <a:ext uri="{0D108BD9-81ED-4DB2-BD59-A6C34878D82A}">
                    <a16:rowId xmlns:a16="http://schemas.microsoft.com/office/drawing/2014/main" val="1992744645"/>
                  </a:ext>
                </a:extLst>
              </a:tr>
              <a:tr h="384000">
                <a:tc>
                  <a:txBody>
                    <a:bodyPr/>
                    <a:lstStyle/>
                    <a:p>
                      <a:pPr algn="just"/>
                      <a:r>
                        <a:rPr lang="en-US" sz="1600" b="0" kern="1200" dirty="0">
                          <a:solidFill>
                            <a:schemeClr val="lt1"/>
                          </a:solidFill>
                          <a:latin typeface="微软雅黑" pitchFamily="34" charset="-122"/>
                          <a:ea typeface="微软雅黑" pitchFamily="34" charset="-122"/>
                          <a:cs typeface="+mn-cs"/>
                        </a:rPr>
                        <a:t>A1:D10</a:t>
                      </a:r>
                      <a:endParaRPr lang="zh-CN" altLang="en-US" sz="16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600" kern="1200" dirty="0">
                          <a:solidFill>
                            <a:schemeClr val="dk1"/>
                          </a:solidFill>
                          <a:latin typeface="微软雅黑" pitchFamily="34" charset="-122"/>
                          <a:ea typeface="微软雅黑" pitchFamily="34" charset="-122"/>
                          <a:cs typeface="+mn-cs"/>
                        </a:rPr>
                        <a:t>列</a:t>
                      </a:r>
                      <a:r>
                        <a:rPr lang="en-US" sz="1600" kern="1200" dirty="0">
                          <a:solidFill>
                            <a:schemeClr val="dk1"/>
                          </a:solidFill>
                          <a:latin typeface="微软雅黑" pitchFamily="34" charset="-122"/>
                          <a:ea typeface="微软雅黑" pitchFamily="34" charset="-122"/>
                          <a:cs typeface="+mn-cs"/>
                        </a:rPr>
                        <a:t>A</a:t>
                      </a:r>
                      <a:r>
                        <a:rPr lang="zh-CN" altLang="en-US" sz="1600" kern="1200" dirty="0">
                          <a:solidFill>
                            <a:schemeClr val="dk1"/>
                          </a:solidFill>
                          <a:latin typeface="微软雅黑" pitchFamily="34" charset="-122"/>
                          <a:ea typeface="微软雅黑" pitchFamily="34" charset="-122"/>
                          <a:cs typeface="+mn-cs"/>
                        </a:rPr>
                        <a:t>到列</a:t>
                      </a:r>
                      <a:r>
                        <a:rPr lang="en-US" sz="1600" kern="1200" dirty="0">
                          <a:solidFill>
                            <a:schemeClr val="dk1"/>
                          </a:solidFill>
                          <a:latin typeface="微软雅黑" pitchFamily="34" charset="-122"/>
                          <a:ea typeface="微软雅黑" pitchFamily="34" charset="-122"/>
                          <a:cs typeface="+mn-cs"/>
                        </a:rPr>
                        <a:t>D</a:t>
                      </a:r>
                      <a:r>
                        <a:rPr lang="zh-CN" altLang="en-US" sz="1600" kern="1200" dirty="0">
                          <a:solidFill>
                            <a:schemeClr val="dk1"/>
                          </a:solidFill>
                          <a:latin typeface="微软雅黑" pitchFamily="34" charset="-122"/>
                          <a:ea typeface="微软雅黑" pitchFamily="34" charset="-122"/>
                          <a:cs typeface="+mn-cs"/>
                        </a:rPr>
                        <a:t>和行</a:t>
                      </a:r>
                      <a:r>
                        <a:rPr lang="en-US" sz="1600" kern="1200" dirty="0">
                          <a:solidFill>
                            <a:schemeClr val="dk1"/>
                          </a:solidFill>
                          <a:latin typeface="微软雅黑" pitchFamily="34" charset="-122"/>
                          <a:ea typeface="微软雅黑" pitchFamily="34" charset="-122"/>
                          <a:cs typeface="+mn-cs"/>
                        </a:rPr>
                        <a:t>1</a:t>
                      </a:r>
                      <a:r>
                        <a:rPr lang="zh-CN" altLang="en-US" sz="1600" kern="1200" dirty="0">
                          <a:solidFill>
                            <a:schemeClr val="dk1"/>
                          </a:solidFill>
                          <a:latin typeface="微软雅黑" pitchFamily="34" charset="-122"/>
                          <a:ea typeface="微软雅黑" pitchFamily="34" charset="-122"/>
                          <a:cs typeface="+mn-cs"/>
                        </a:rPr>
                        <a:t>到行</a:t>
                      </a:r>
                      <a:r>
                        <a:rPr lang="en-US" sz="1600" kern="1200" dirty="0">
                          <a:solidFill>
                            <a:schemeClr val="dk1"/>
                          </a:solidFill>
                          <a:latin typeface="微软雅黑" pitchFamily="34" charset="-122"/>
                          <a:ea typeface="微软雅黑" pitchFamily="34" charset="-122"/>
                          <a:cs typeface="+mn-cs"/>
                        </a:rPr>
                        <a:t>10</a:t>
                      </a:r>
                      <a:r>
                        <a:rPr lang="zh-CN" altLang="en-US" sz="1600" kern="1200" dirty="0">
                          <a:solidFill>
                            <a:schemeClr val="dk1"/>
                          </a:solidFill>
                          <a:latin typeface="微软雅黑" pitchFamily="34" charset="-122"/>
                          <a:ea typeface="微软雅黑" pitchFamily="34" charset="-122"/>
                          <a:cs typeface="+mn-cs"/>
                        </a:rPr>
                        <a:t>之间的单元格</a:t>
                      </a:r>
                    </a:p>
                  </a:txBody>
                  <a:tcPr marL="68580" marR="68580" marT="0" marB="0" anchor="ctr"/>
                </a:tc>
                <a:extLst>
                  <a:ext uri="{0D108BD9-81ED-4DB2-BD59-A6C34878D82A}">
                    <a16:rowId xmlns:a16="http://schemas.microsoft.com/office/drawing/2014/main" val="806979003"/>
                  </a:ext>
                </a:extLst>
              </a:tr>
            </a:tbl>
          </a:graphicData>
        </a:graphic>
      </p:graphicFrame>
    </p:spTree>
    <p:extLst>
      <p:ext uri="{BB962C8B-B14F-4D97-AF65-F5344CB8AC3E}">
        <p14:creationId xmlns:p14="http://schemas.microsoft.com/office/powerpoint/2010/main" val="94112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404529D-ACF1-411E-9C98-D2DEC11C6B80}"/>
              </a:ext>
            </a:extLst>
          </p:cNvPr>
          <p:cNvSpPr>
            <a:spLocks noGrp="1"/>
          </p:cNvSpPr>
          <p:nvPr>
            <p:ph idx="1"/>
          </p:nvPr>
        </p:nvSpPr>
        <p:spPr/>
        <p:txBody>
          <a:bodyPr/>
          <a:lstStyle/>
          <a:p>
            <a:r>
              <a:rPr lang="zh-CN" altLang="en-US" dirty="0"/>
              <a:t>当计算所需的数据太多时，在每个单元格中输入公式和函数会耗费大量时间，此时可以考虑使用引用单元格的方式输入公式和函数，并用填充公式的方式输入剩余的公式。</a:t>
            </a:r>
            <a:endParaRPr lang="en-US" altLang="zh-CN" dirty="0"/>
          </a:p>
          <a:p>
            <a:r>
              <a:rPr lang="zh-CN" altLang="en-US" dirty="0"/>
              <a:t>在</a:t>
            </a:r>
            <a:r>
              <a:rPr lang="en-US" altLang="zh-CN" dirty="0"/>
              <a:t>【9</a:t>
            </a:r>
            <a:r>
              <a:rPr lang="zh-CN" altLang="en-US" dirty="0"/>
              <a:t>月</a:t>
            </a:r>
            <a:r>
              <a:rPr lang="en-US" altLang="zh-CN" dirty="0"/>
              <a:t>1</a:t>
            </a:r>
            <a:r>
              <a:rPr lang="zh-CN" altLang="en-US" dirty="0"/>
              <a:t>日订单详情</a:t>
            </a:r>
            <a:r>
              <a:rPr lang="en-US" altLang="zh-CN" dirty="0"/>
              <a:t>】</a:t>
            </a:r>
            <a:r>
              <a:rPr lang="zh-CN" altLang="en-US" dirty="0"/>
              <a:t>工作表中，使用相对引用的方式计算菜品总价，具体操作步骤如下。</a:t>
            </a:r>
          </a:p>
        </p:txBody>
      </p:sp>
      <p:sp>
        <p:nvSpPr>
          <p:cNvPr id="3" name="标题 2">
            <a:extLst>
              <a:ext uri="{FF2B5EF4-FFF2-40B4-BE49-F238E27FC236}">
                <a16:creationId xmlns:a16="http://schemas.microsoft.com/office/drawing/2014/main" id="{BCB448DC-668C-47CF-AF0A-DFFFE8DB85FE}"/>
              </a:ext>
            </a:extLst>
          </p:cNvPr>
          <p:cNvSpPr>
            <a:spLocks noGrp="1"/>
          </p:cNvSpPr>
          <p:nvPr>
            <p:ph type="title"/>
          </p:nvPr>
        </p:nvSpPr>
        <p:spPr/>
        <p:txBody>
          <a:bodyPr/>
          <a:lstStyle/>
          <a:p>
            <a:r>
              <a:rPr lang="zh-CN" altLang="en-US" dirty="0"/>
              <a:t>引用单元格</a:t>
            </a:r>
          </a:p>
        </p:txBody>
      </p:sp>
      <p:sp>
        <p:nvSpPr>
          <p:cNvPr id="5" name="内容占位符 4">
            <a:extLst>
              <a:ext uri="{FF2B5EF4-FFF2-40B4-BE49-F238E27FC236}">
                <a16:creationId xmlns:a16="http://schemas.microsoft.com/office/drawing/2014/main" id="{49D5829E-0547-430B-8548-2329BAFF65E6}"/>
              </a:ext>
            </a:extLst>
          </p:cNvPr>
          <p:cNvSpPr>
            <a:spLocks noGrp="1"/>
          </p:cNvSpPr>
          <p:nvPr>
            <p:ph idx="10"/>
          </p:nvPr>
        </p:nvSpPr>
        <p:spPr/>
        <p:txBody>
          <a:bodyPr/>
          <a:lstStyle/>
          <a:p>
            <a:r>
              <a:rPr kumimoji="0" lang="en-US" altLang="zh-CN" b="1" dirty="0">
                <a:solidFill>
                  <a:srgbClr val="000000"/>
                </a:solidFill>
              </a:rPr>
              <a:t>1. </a:t>
            </a:r>
            <a:r>
              <a:rPr kumimoji="0" lang="zh-CN" altLang="en-US" b="1" dirty="0">
                <a:solidFill>
                  <a:srgbClr val="000000"/>
                </a:solidFill>
              </a:rPr>
              <a:t>相对引用</a:t>
            </a:r>
          </a:p>
        </p:txBody>
      </p:sp>
    </p:spTree>
    <p:extLst>
      <p:ext uri="{BB962C8B-B14F-4D97-AF65-F5344CB8AC3E}">
        <p14:creationId xmlns:p14="http://schemas.microsoft.com/office/powerpoint/2010/main" val="412912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C0BF87-4C0E-4E2E-BDA8-578E894C8050}"/>
              </a:ext>
            </a:extLst>
          </p:cNvPr>
          <p:cNvSpPr>
            <a:spLocks noGrp="1"/>
          </p:cNvSpPr>
          <p:nvPr>
            <p:ph idx="1"/>
          </p:nvPr>
        </p:nvSpPr>
        <p:spPr/>
        <p:txBody>
          <a:bodyPr/>
          <a:lstStyle/>
          <a:p>
            <a:pPr marL="0" indent="0">
              <a:buNone/>
            </a:pPr>
            <a:r>
              <a:rPr lang="zh-CN" altLang="en-US" b="1" dirty="0"/>
              <a:t>（</a:t>
            </a:r>
            <a:r>
              <a:rPr lang="en-US" altLang="zh-CN" b="1" dirty="0"/>
              <a:t>1</a:t>
            </a:r>
            <a:r>
              <a:rPr lang="zh-CN" altLang="en-US" b="1" dirty="0"/>
              <a:t>） 计算一个总价</a:t>
            </a:r>
            <a:endParaRPr lang="en-US" altLang="zh-CN" b="1" dirty="0"/>
          </a:p>
          <a:p>
            <a:r>
              <a:rPr lang="zh-CN" altLang="en-US" dirty="0"/>
              <a:t>选择单元格</a:t>
            </a:r>
            <a:r>
              <a:rPr lang="en-US" altLang="zh-CN" dirty="0"/>
              <a:t>E4</a:t>
            </a:r>
            <a:r>
              <a:rPr lang="zh-CN" altLang="en-US" dirty="0"/>
              <a:t>，输入“</a:t>
            </a:r>
            <a:r>
              <a:rPr lang="en-US" altLang="zh-CN" dirty="0"/>
              <a:t>=C4*D4”</a:t>
            </a:r>
            <a:r>
              <a:rPr lang="zh-CN" altLang="en-US" dirty="0"/>
              <a:t>，按下</a:t>
            </a:r>
            <a:r>
              <a:rPr lang="en-US" altLang="zh-CN" dirty="0"/>
              <a:t>【Enter】</a:t>
            </a:r>
            <a:r>
              <a:rPr lang="zh-CN" altLang="en-US" dirty="0"/>
              <a:t>键，计算结果如图所示。</a:t>
            </a:r>
          </a:p>
        </p:txBody>
      </p:sp>
      <p:sp>
        <p:nvSpPr>
          <p:cNvPr id="3" name="标题 2">
            <a:extLst>
              <a:ext uri="{FF2B5EF4-FFF2-40B4-BE49-F238E27FC236}">
                <a16:creationId xmlns:a16="http://schemas.microsoft.com/office/drawing/2014/main" id="{9C895E45-DBFD-43D3-9813-6583B03E663B}"/>
              </a:ext>
            </a:extLst>
          </p:cNvPr>
          <p:cNvSpPr>
            <a:spLocks noGrp="1"/>
          </p:cNvSpPr>
          <p:nvPr>
            <p:ph type="title"/>
          </p:nvPr>
        </p:nvSpPr>
        <p:spPr/>
        <p:txBody>
          <a:bodyPr/>
          <a:lstStyle/>
          <a:p>
            <a:r>
              <a:rPr lang="zh-CN" altLang="en-US" dirty="0"/>
              <a:t>引用单元格</a:t>
            </a:r>
          </a:p>
        </p:txBody>
      </p:sp>
      <p:pic>
        <p:nvPicPr>
          <p:cNvPr id="4" name="图片 3">
            <a:extLst>
              <a:ext uri="{FF2B5EF4-FFF2-40B4-BE49-F238E27FC236}">
                <a16:creationId xmlns:a16="http://schemas.microsoft.com/office/drawing/2014/main" id="{08E319C3-C1DE-473E-8F43-A7EEC2F56718}"/>
              </a:ext>
            </a:extLst>
          </p:cNvPr>
          <p:cNvPicPr/>
          <p:nvPr/>
        </p:nvPicPr>
        <p:blipFill>
          <a:blip r:embed="rId2"/>
          <a:stretch>
            <a:fillRect/>
          </a:stretch>
        </p:blipFill>
        <p:spPr>
          <a:xfrm>
            <a:off x="2526418" y="2302159"/>
            <a:ext cx="7139164" cy="3047607"/>
          </a:xfrm>
          <a:prstGeom prst="rect">
            <a:avLst/>
          </a:prstGeom>
          <a:ln w="3175">
            <a:solidFill>
              <a:schemeClr val="tx1"/>
            </a:solidFill>
          </a:ln>
        </p:spPr>
      </p:pic>
    </p:spTree>
    <p:extLst>
      <p:ext uri="{BB962C8B-B14F-4D97-AF65-F5344CB8AC3E}">
        <p14:creationId xmlns:p14="http://schemas.microsoft.com/office/powerpoint/2010/main" val="2596618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87CBB7-2D8B-4D4B-8A57-4B621A7C8562}"/>
              </a:ext>
            </a:extLst>
          </p:cNvPr>
          <p:cNvSpPr>
            <a:spLocks noGrp="1"/>
          </p:cNvSpPr>
          <p:nvPr>
            <p:ph idx="1"/>
          </p:nvPr>
        </p:nvSpPr>
        <p:spPr>
          <a:xfrm>
            <a:off x="423819" y="1077912"/>
            <a:ext cx="11326747" cy="5033287"/>
          </a:xfrm>
        </p:spPr>
        <p:txBody>
          <a:bodyPr/>
          <a:lstStyle/>
          <a:p>
            <a:pPr marL="0" indent="0">
              <a:buNone/>
            </a:pPr>
            <a:r>
              <a:rPr lang="zh-CN" altLang="en-US" b="1" dirty="0"/>
              <a:t>（</a:t>
            </a:r>
            <a:r>
              <a:rPr lang="en-US" altLang="zh-CN" b="1" dirty="0"/>
              <a:t>2</a:t>
            </a:r>
            <a:r>
              <a:rPr lang="zh-CN" altLang="en-US" b="1" dirty="0"/>
              <a:t>） 选择填充公式的区域</a:t>
            </a:r>
            <a:endParaRPr lang="en-US" altLang="zh-CN" b="1" dirty="0"/>
          </a:p>
          <a:p>
            <a:r>
              <a:rPr lang="zh-CN" altLang="en-US" dirty="0"/>
              <a:t>单击单元格</a:t>
            </a:r>
            <a:r>
              <a:rPr lang="en-US" altLang="zh-CN" dirty="0"/>
              <a:t>E4</a:t>
            </a:r>
            <a:r>
              <a:rPr lang="zh-CN" altLang="en-US" dirty="0"/>
              <a:t>，将鼠标指向单元格</a:t>
            </a:r>
            <a:r>
              <a:rPr lang="en-US" altLang="zh-CN" dirty="0"/>
              <a:t>E4</a:t>
            </a:r>
            <a:r>
              <a:rPr lang="zh-CN" altLang="en-US" dirty="0"/>
              <a:t>的右下角，当指针变为黑色且加粗的“</a:t>
            </a:r>
            <a:r>
              <a:rPr lang="en-US" altLang="zh-CN" dirty="0"/>
              <a:t>+”</a:t>
            </a:r>
            <a:r>
              <a:rPr lang="zh-CN" altLang="en-US" dirty="0"/>
              <a:t>指针时，单击左键不放开，拖动鼠标向下拉到单元格</a:t>
            </a:r>
            <a:r>
              <a:rPr lang="en-US" altLang="zh-CN" dirty="0"/>
              <a:t>E13</a:t>
            </a:r>
            <a:r>
              <a:rPr lang="zh-CN" altLang="en-US" dirty="0"/>
              <a:t>，如图所示。</a:t>
            </a:r>
          </a:p>
        </p:txBody>
      </p:sp>
      <p:sp>
        <p:nvSpPr>
          <p:cNvPr id="3" name="标题 2">
            <a:extLst>
              <a:ext uri="{FF2B5EF4-FFF2-40B4-BE49-F238E27FC236}">
                <a16:creationId xmlns:a16="http://schemas.microsoft.com/office/drawing/2014/main" id="{AB156D53-8CA4-4208-A0E2-59E7DD55720B}"/>
              </a:ext>
            </a:extLst>
          </p:cNvPr>
          <p:cNvSpPr>
            <a:spLocks noGrp="1"/>
          </p:cNvSpPr>
          <p:nvPr>
            <p:ph type="title"/>
          </p:nvPr>
        </p:nvSpPr>
        <p:spPr/>
        <p:txBody>
          <a:bodyPr/>
          <a:lstStyle/>
          <a:p>
            <a:r>
              <a:rPr lang="zh-CN" altLang="en-US" dirty="0"/>
              <a:t>引用单元格</a:t>
            </a:r>
          </a:p>
        </p:txBody>
      </p:sp>
      <p:pic>
        <p:nvPicPr>
          <p:cNvPr id="4" name="图片 3">
            <a:extLst>
              <a:ext uri="{FF2B5EF4-FFF2-40B4-BE49-F238E27FC236}">
                <a16:creationId xmlns:a16="http://schemas.microsoft.com/office/drawing/2014/main" id="{596106F6-56E5-428B-8B02-B139A8D53F05}"/>
              </a:ext>
            </a:extLst>
          </p:cNvPr>
          <p:cNvPicPr/>
          <p:nvPr/>
        </p:nvPicPr>
        <p:blipFill rotWithShape="1">
          <a:blip r:embed="rId2"/>
          <a:srcRect b="9845"/>
          <a:stretch/>
        </p:blipFill>
        <p:spPr bwMode="auto">
          <a:xfrm>
            <a:off x="2338934" y="2685416"/>
            <a:ext cx="7496515" cy="3094672"/>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617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a:extLst>
              <a:ext uri="{FF2B5EF4-FFF2-40B4-BE49-F238E27FC236}">
                <a16:creationId xmlns:a16="http://schemas.microsoft.com/office/drawing/2014/main" id="{BBB4BDE3-D4CF-4484-A3F9-1678CF93E7CA}"/>
              </a:ext>
            </a:extLst>
          </p:cNvPr>
          <p:cNvSpPr>
            <a:spLocks noGrp="1"/>
          </p:cNvSpPr>
          <p:nvPr>
            <p:ph type="title"/>
          </p:nvPr>
        </p:nvSpPr>
        <p:spPr>
          <a:xfrm>
            <a:off x="255588" y="358775"/>
            <a:ext cx="10972800" cy="528638"/>
          </a:xfrm>
        </p:spPr>
        <p:txBody>
          <a:bodyPr/>
          <a:lstStyle/>
          <a:p>
            <a:r>
              <a:rPr lang="zh-CN" altLang="en-US"/>
              <a:t>目录</a:t>
            </a:r>
          </a:p>
        </p:txBody>
      </p:sp>
      <p:cxnSp>
        <p:nvCxnSpPr>
          <p:cNvPr id="11" name="直接连接符 6">
            <a:extLst>
              <a:ext uri="{FF2B5EF4-FFF2-40B4-BE49-F238E27FC236}">
                <a16:creationId xmlns:a16="http://schemas.microsoft.com/office/drawing/2014/main" id="{9F0EE69C-0939-48F8-B103-F263606F5B3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2" name="Line 2">
            <a:extLst>
              <a:ext uri="{FF2B5EF4-FFF2-40B4-BE49-F238E27FC236}">
                <a16:creationId xmlns:a16="http://schemas.microsoft.com/office/drawing/2014/main" id="{5897DA34-04F1-4E9F-856D-61A68378628C}"/>
              </a:ext>
            </a:extLst>
          </p:cNvPr>
          <p:cNvSpPr>
            <a:spLocks noChangeShapeType="1"/>
          </p:cNvSpPr>
          <p:nvPr/>
        </p:nvSpPr>
        <p:spPr bwMode="auto">
          <a:xfrm>
            <a:off x="2649786" y="24223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14" name="Oval 15">
            <a:extLst>
              <a:ext uri="{FF2B5EF4-FFF2-40B4-BE49-F238E27FC236}">
                <a16:creationId xmlns:a16="http://schemas.microsoft.com/office/drawing/2014/main" id="{FBEF9536-C6E4-4E80-93DF-81B1B4EBAF9E}"/>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16" name="AutoShape 17">
            <a:hlinkClick r:id="rId2" action="ppaction://hlinksldjump"/>
            <a:extLst>
              <a:ext uri="{FF2B5EF4-FFF2-40B4-BE49-F238E27FC236}">
                <a16:creationId xmlns:a16="http://schemas.microsoft.com/office/drawing/2014/main" id="{1A4BB2C2-FBB5-42AA-8661-233658B9B6F8}"/>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使用数组公式</a:t>
            </a:r>
          </a:p>
        </p:txBody>
      </p:sp>
      <p:sp>
        <p:nvSpPr>
          <p:cNvPr id="17" name="AutoShape 17">
            <a:extLst>
              <a:ext uri="{FF2B5EF4-FFF2-40B4-BE49-F238E27FC236}">
                <a16:creationId xmlns:a16="http://schemas.microsoft.com/office/drawing/2014/main" id="{A59F6BC0-D118-4794-A631-13F06A8B0370}"/>
              </a:ext>
            </a:extLst>
          </p:cNvPr>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认识公式和函数</a:t>
            </a:r>
            <a:endParaRPr lang="zh-CN" altLang="en-US" sz="2200" dirty="0">
              <a:solidFill>
                <a:schemeClr val="bg1"/>
              </a:solidFill>
              <a:latin typeface="微软雅黑" pitchFamily="34" charset="-122"/>
              <a:ea typeface="微软雅黑" pitchFamily="34" charset="-122"/>
            </a:endParaRPr>
          </a:p>
        </p:txBody>
      </p:sp>
      <p:sp>
        <p:nvSpPr>
          <p:cNvPr id="24" name="Oval 15">
            <a:extLst>
              <a:ext uri="{FF2B5EF4-FFF2-40B4-BE49-F238E27FC236}">
                <a16:creationId xmlns:a16="http://schemas.microsoft.com/office/drawing/2014/main" id="{65100528-3224-4C50-BD13-01FF44BF9681}"/>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25" name="AutoShape 17">
            <a:hlinkClick r:id="rId3" action="ppaction://hlinksldjump"/>
            <a:extLst>
              <a:ext uri="{FF2B5EF4-FFF2-40B4-BE49-F238E27FC236}">
                <a16:creationId xmlns:a16="http://schemas.microsoft.com/office/drawing/2014/main" id="{D76EA978-8E07-49D9-9667-EFF6923351B6}"/>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设置日期和时间数据</a:t>
            </a:r>
          </a:p>
        </p:txBody>
      </p:sp>
      <p:sp>
        <p:nvSpPr>
          <p:cNvPr id="26" name="Oval 15">
            <a:extLst>
              <a:ext uri="{FF2B5EF4-FFF2-40B4-BE49-F238E27FC236}">
                <a16:creationId xmlns:a16="http://schemas.microsoft.com/office/drawing/2014/main" id="{4A02904E-6F45-4D8D-9DB9-9AF00ACDFE07}"/>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439B21-F52F-4C7F-82E5-DC12D10E471C}"/>
              </a:ext>
            </a:extLst>
          </p:cNvPr>
          <p:cNvSpPr>
            <a:spLocks noGrp="1"/>
          </p:cNvSpPr>
          <p:nvPr>
            <p:ph idx="1"/>
          </p:nvPr>
        </p:nvSpPr>
        <p:spPr>
          <a:xfrm>
            <a:off x="423820" y="1077912"/>
            <a:ext cx="5314828" cy="5033287"/>
          </a:xfrm>
        </p:spPr>
        <p:txBody>
          <a:bodyPr/>
          <a:lstStyle/>
          <a:p>
            <a:pPr marL="0" indent="0">
              <a:buNone/>
            </a:pPr>
            <a:r>
              <a:rPr lang="zh-CN" altLang="en-US" b="1" dirty="0"/>
              <a:t>（</a:t>
            </a:r>
            <a:r>
              <a:rPr lang="en-US" altLang="zh-CN" b="1" dirty="0"/>
              <a:t>3</a:t>
            </a:r>
            <a:r>
              <a:rPr lang="zh-CN" altLang="en-US" b="1" dirty="0"/>
              <a:t>） 填充公式</a:t>
            </a:r>
            <a:endParaRPr lang="en-US" altLang="zh-CN" b="1" dirty="0"/>
          </a:p>
          <a:p>
            <a:r>
              <a:rPr lang="zh-CN" altLang="en-US" dirty="0"/>
              <a:t>松开左键，单元格</a:t>
            </a:r>
            <a:r>
              <a:rPr lang="en-US" altLang="zh-CN" dirty="0"/>
              <a:t>E4</a:t>
            </a:r>
            <a:r>
              <a:rPr lang="zh-CN" altLang="en-US" dirty="0"/>
              <a:t>下方的单元格会自动复制公式，但引用的单元格会变成引用相对应的单元格，例如单元格</a:t>
            </a:r>
            <a:r>
              <a:rPr lang="en-US" altLang="zh-CN" dirty="0"/>
              <a:t>E5</a:t>
            </a:r>
            <a:r>
              <a:rPr lang="zh-CN" altLang="en-US" dirty="0"/>
              <a:t>的公式为“</a:t>
            </a:r>
            <a:r>
              <a:rPr lang="en-US" altLang="zh-CN" dirty="0"/>
              <a:t>=C5*D5”</a:t>
            </a:r>
            <a:r>
              <a:rPr lang="zh-CN" altLang="en-US" dirty="0"/>
              <a:t>，设置效果如图所示。</a:t>
            </a:r>
            <a:endParaRPr lang="en-US" altLang="zh-CN" dirty="0"/>
          </a:p>
          <a:p>
            <a:r>
              <a:rPr lang="zh-CN" altLang="en-US" dirty="0"/>
              <a:t>也可以在步骤（</a:t>
            </a:r>
            <a:r>
              <a:rPr lang="en-US" altLang="zh-CN" dirty="0"/>
              <a:t>2</a:t>
            </a:r>
            <a:r>
              <a:rPr lang="zh-CN" altLang="en-US" dirty="0"/>
              <a:t>）中当指针变为黑色且加粗的“</a:t>
            </a:r>
            <a:r>
              <a:rPr lang="en-US" altLang="zh-CN" dirty="0"/>
              <a:t>+”</a:t>
            </a:r>
            <a:r>
              <a:rPr lang="zh-CN" altLang="en-US" dirty="0"/>
              <a:t>指针时，双击左键，单元格</a:t>
            </a:r>
            <a:r>
              <a:rPr lang="en-US" altLang="zh-CN" dirty="0"/>
              <a:t>E4</a:t>
            </a:r>
            <a:r>
              <a:rPr lang="zh-CN" altLang="en-US" dirty="0"/>
              <a:t>下方的单元格会自动复制公式直到遇到空行停止。这种方法适用于填充较多的公式时使用。</a:t>
            </a:r>
          </a:p>
        </p:txBody>
      </p:sp>
      <p:sp>
        <p:nvSpPr>
          <p:cNvPr id="3" name="标题 2">
            <a:extLst>
              <a:ext uri="{FF2B5EF4-FFF2-40B4-BE49-F238E27FC236}">
                <a16:creationId xmlns:a16="http://schemas.microsoft.com/office/drawing/2014/main" id="{4B07C2DE-5343-4FDF-826A-9EA4B94D3195}"/>
              </a:ext>
            </a:extLst>
          </p:cNvPr>
          <p:cNvSpPr>
            <a:spLocks noGrp="1"/>
          </p:cNvSpPr>
          <p:nvPr>
            <p:ph type="title"/>
          </p:nvPr>
        </p:nvSpPr>
        <p:spPr/>
        <p:txBody>
          <a:bodyPr/>
          <a:lstStyle/>
          <a:p>
            <a:r>
              <a:rPr lang="zh-CN" altLang="en-US" dirty="0"/>
              <a:t>引用单元格</a:t>
            </a:r>
          </a:p>
        </p:txBody>
      </p:sp>
      <p:pic>
        <p:nvPicPr>
          <p:cNvPr id="4" name="图片 3">
            <a:extLst>
              <a:ext uri="{FF2B5EF4-FFF2-40B4-BE49-F238E27FC236}">
                <a16:creationId xmlns:a16="http://schemas.microsoft.com/office/drawing/2014/main" id="{3CAA842A-1901-4FD2-887C-33322CDE7814}"/>
              </a:ext>
            </a:extLst>
          </p:cNvPr>
          <p:cNvPicPr/>
          <p:nvPr/>
        </p:nvPicPr>
        <p:blipFill rotWithShape="1">
          <a:blip r:embed="rId2"/>
          <a:srcRect b="9537"/>
          <a:stretch/>
        </p:blipFill>
        <p:spPr bwMode="auto">
          <a:xfrm>
            <a:off x="6055149" y="1558160"/>
            <a:ext cx="5713031" cy="343425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7966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43BEF148-7543-40AC-957B-82FAE6603FBC}"/>
              </a:ext>
            </a:extLst>
          </p:cNvPr>
          <p:cNvSpPr>
            <a:spLocks noGrp="1"/>
          </p:cNvSpPr>
          <p:nvPr>
            <p:ph idx="1"/>
          </p:nvPr>
        </p:nvSpPr>
        <p:spPr>
          <a:xfrm>
            <a:off x="423818" y="1713662"/>
            <a:ext cx="4747271" cy="4339721"/>
          </a:xfrm>
        </p:spPr>
        <p:txBody>
          <a:bodyPr/>
          <a:lstStyle/>
          <a:p>
            <a:pPr marL="0" indent="0">
              <a:buNone/>
            </a:pPr>
            <a:r>
              <a:rPr lang="zh-CN" altLang="en-US" dirty="0"/>
              <a:t>在</a:t>
            </a:r>
            <a:r>
              <a:rPr lang="en-US" altLang="zh-CN" dirty="0"/>
              <a:t>【9</a:t>
            </a:r>
            <a:r>
              <a:rPr lang="zh-CN" altLang="en-US" dirty="0"/>
              <a:t>月</a:t>
            </a:r>
            <a:r>
              <a:rPr lang="en-US" altLang="zh-CN" dirty="0"/>
              <a:t>1</a:t>
            </a:r>
            <a:r>
              <a:rPr lang="zh-CN" altLang="en-US" dirty="0"/>
              <a:t>日订单详情</a:t>
            </a:r>
            <a:r>
              <a:rPr lang="en-US" altLang="zh-CN" dirty="0"/>
              <a:t>】</a:t>
            </a:r>
            <a:r>
              <a:rPr lang="zh-CN" altLang="en-US" dirty="0"/>
              <a:t>工作表中用绝对引用（即在引用单元格名称前加上符号“</a:t>
            </a:r>
            <a:r>
              <a:rPr lang="en-US" altLang="zh-CN" dirty="0"/>
              <a:t>$”</a:t>
            </a:r>
            <a:r>
              <a:rPr lang="zh-CN" altLang="en-US" dirty="0"/>
              <a:t>）的方式输入订单的日期，具体操作步骤如下。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F4</a:t>
            </a:r>
            <a:r>
              <a:rPr lang="zh-CN" altLang="en-US" dirty="0"/>
              <a:t>，输入“</a:t>
            </a:r>
            <a:r>
              <a:rPr lang="en-US" altLang="zh-CN" dirty="0"/>
              <a:t>=$F$2”</a:t>
            </a:r>
            <a:r>
              <a:rPr lang="zh-CN" altLang="en-US" dirty="0"/>
              <a:t>，如图所示，按下</a:t>
            </a:r>
            <a:r>
              <a:rPr lang="en-US" altLang="zh-CN" dirty="0"/>
              <a:t>【Enter】</a:t>
            </a:r>
            <a:r>
              <a:rPr lang="zh-CN" altLang="en-US" dirty="0"/>
              <a:t>键。</a:t>
            </a:r>
          </a:p>
        </p:txBody>
      </p:sp>
      <p:sp>
        <p:nvSpPr>
          <p:cNvPr id="4" name="标题 3">
            <a:extLst>
              <a:ext uri="{FF2B5EF4-FFF2-40B4-BE49-F238E27FC236}">
                <a16:creationId xmlns:a16="http://schemas.microsoft.com/office/drawing/2014/main" id="{26B58306-CC17-498E-AF4C-14D5096EE6A3}"/>
              </a:ext>
            </a:extLst>
          </p:cNvPr>
          <p:cNvSpPr>
            <a:spLocks noGrp="1"/>
          </p:cNvSpPr>
          <p:nvPr>
            <p:ph type="title"/>
          </p:nvPr>
        </p:nvSpPr>
        <p:spPr/>
        <p:txBody>
          <a:bodyPr/>
          <a:lstStyle/>
          <a:p>
            <a:r>
              <a:rPr lang="zh-CN" altLang="en-US" dirty="0"/>
              <a:t>引用单元格</a:t>
            </a:r>
          </a:p>
        </p:txBody>
      </p:sp>
      <p:sp>
        <p:nvSpPr>
          <p:cNvPr id="6" name="内容占位符 5">
            <a:extLst>
              <a:ext uri="{FF2B5EF4-FFF2-40B4-BE49-F238E27FC236}">
                <a16:creationId xmlns:a16="http://schemas.microsoft.com/office/drawing/2014/main" id="{49D5AD35-0752-4369-B0C5-10D40519AF31}"/>
              </a:ext>
            </a:extLst>
          </p:cNvPr>
          <p:cNvSpPr>
            <a:spLocks noGrp="1"/>
          </p:cNvSpPr>
          <p:nvPr>
            <p:ph idx="10"/>
          </p:nvPr>
        </p:nvSpPr>
        <p:spPr/>
        <p:txBody>
          <a:bodyPr/>
          <a:lstStyle/>
          <a:p>
            <a:r>
              <a:rPr kumimoji="0" lang="en-US" altLang="zh-CN" b="1" dirty="0">
                <a:solidFill>
                  <a:srgbClr val="000000"/>
                </a:solidFill>
              </a:rPr>
              <a:t>2. </a:t>
            </a:r>
            <a:r>
              <a:rPr kumimoji="0" lang="zh-CN" altLang="en-US" b="1" dirty="0">
                <a:solidFill>
                  <a:srgbClr val="000000"/>
                </a:solidFill>
              </a:rPr>
              <a:t>绝对引用</a:t>
            </a:r>
          </a:p>
        </p:txBody>
      </p:sp>
      <p:pic>
        <p:nvPicPr>
          <p:cNvPr id="7" name="图片 6">
            <a:extLst>
              <a:ext uri="{FF2B5EF4-FFF2-40B4-BE49-F238E27FC236}">
                <a16:creationId xmlns:a16="http://schemas.microsoft.com/office/drawing/2014/main" id="{33F593FE-5A3D-497C-8F94-8779A19786FA}"/>
              </a:ext>
            </a:extLst>
          </p:cNvPr>
          <p:cNvPicPr/>
          <p:nvPr/>
        </p:nvPicPr>
        <p:blipFill>
          <a:blip r:embed="rId2"/>
          <a:stretch>
            <a:fillRect/>
          </a:stretch>
        </p:blipFill>
        <p:spPr>
          <a:xfrm>
            <a:off x="5397340" y="1817174"/>
            <a:ext cx="6370841" cy="3511571"/>
          </a:xfrm>
          <a:prstGeom prst="rect">
            <a:avLst/>
          </a:prstGeom>
          <a:ln w="3175">
            <a:solidFill>
              <a:schemeClr val="tx1"/>
            </a:solidFill>
          </a:ln>
        </p:spPr>
      </p:pic>
    </p:spTree>
    <p:extLst>
      <p:ext uri="{BB962C8B-B14F-4D97-AF65-F5344CB8AC3E}">
        <p14:creationId xmlns:p14="http://schemas.microsoft.com/office/powerpoint/2010/main" val="181209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25E306-F32A-4072-ADB8-FA0F2FBBBE33}"/>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填充公式</a:t>
            </a:r>
            <a:endParaRPr lang="en-US" altLang="zh-CN" b="1" dirty="0"/>
          </a:p>
          <a:p>
            <a:r>
              <a:rPr lang="zh-CN" altLang="en-US" dirty="0"/>
              <a:t>单击单元格</a:t>
            </a:r>
            <a:r>
              <a:rPr lang="en-US" altLang="zh-CN" dirty="0"/>
              <a:t>F4</a:t>
            </a:r>
            <a:r>
              <a:rPr lang="zh-CN" altLang="en-US" dirty="0"/>
              <a:t>，将鼠标指向单元格</a:t>
            </a:r>
            <a:r>
              <a:rPr lang="en-US" altLang="zh-CN" dirty="0"/>
              <a:t>F4</a:t>
            </a:r>
            <a:r>
              <a:rPr lang="zh-CN" altLang="en-US" dirty="0"/>
              <a:t>的右下角，当指针变为黑色且加粗的“</a:t>
            </a:r>
            <a:r>
              <a:rPr lang="en-US" altLang="zh-CN" dirty="0"/>
              <a:t>+”</a:t>
            </a:r>
            <a:r>
              <a:rPr lang="zh-CN" altLang="en-US" dirty="0"/>
              <a:t>指针时，双击左键，单元格</a:t>
            </a:r>
            <a:r>
              <a:rPr lang="en-US" altLang="zh-CN" dirty="0"/>
              <a:t>F4</a:t>
            </a:r>
            <a:r>
              <a:rPr lang="zh-CN" altLang="en-US" dirty="0"/>
              <a:t>下方的单元格会自动复制公式，引用的单元格不变，如图所示。</a:t>
            </a:r>
          </a:p>
        </p:txBody>
      </p:sp>
      <p:sp>
        <p:nvSpPr>
          <p:cNvPr id="3" name="标题 2">
            <a:extLst>
              <a:ext uri="{FF2B5EF4-FFF2-40B4-BE49-F238E27FC236}">
                <a16:creationId xmlns:a16="http://schemas.microsoft.com/office/drawing/2014/main" id="{13F9627C-33B1-400D-899D-C847B11849D5}"/>
              </a:ext>
            </a:extLst>
          </p:cNvPr>
          <p:cNvSpPr>
            <a:spLocks noGrp="1"/>
          </p:cNvSpPr>
          <p:nvPr>
            <p:ph type="title"/>
          </p:nvPr>
        </p:nvSpPr>
        <p:spPr/>
        <p:txBody>
          <a:bodyPr/>
          <a:lstStyle/>
          <a:p>
            <a:r>
              <a:rPr lang="zh-CN" altLang="en-US" dirty="0"/>
              <a:t>引用单元格</a:t>
            </a:r>
          </a:p>
        </p:txBody>
      </p:sp>
      <p:pic>
        <p:nvPicPr>
          <p:cNvPr id="4" name="图片 3">
            <a:extLst>
              <a:ext uri="{FF2B5EF4-FFF2-40B4-BE49-F238E27FC236}">
                <a16:creationId xmlns:a16="http://schemas.microsoft.com/office/drawing/2014/main" id="{7E0213E9-C4E6-4183-AEE0-4E1329F6DAA3}"/>
              </a:ext>
            </a:extLst>
          </p:cNvPr>
          <p:cNvPicPr/>
          <p:nvPr/>
        </p:nvPicPr>
        <p:blipFill rotWithShape="1">
          <a:blip r:embed="rId2"/>
          <a:srcRect b="9934"/>
          <a:stretch/>
        </p:blipFill>
        <p:spPr bwMode="auto">
          <a:xfrm>
            <a:off x="2630207" y="2728058"/>
            <a:ext cx="6931585" cy="2905487"/>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101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12F82F-C741-4C15-AE91-ABC389C74A2C}"/>
              </a:ext>
            </a:extLst>
          </p:cNvPr>
          <p:cNvSpPr>
            <a:spLocks noGrp="1"/>
          </p:cNvSpPr>
          <p:nvPr>
            <p:ph idx="1"/>
          </p:nvPr>
        </p:nvSpPr>
        <p:spPr/>
        <p:txBody>
          <a:bodyPr/>
          <a:lstStyle/>
          <a:p>
            <a:r>
              <a:rPr lang="zh-CN" altLang="en-US" dirty="0"/>
              <a:t>相对引用和绝对引用混合使用可以变为混合引用，包括绝对列和相对行或绝对行和相对列。</a:t>
            </a:r>
            <a:endParaRPr lang="en-US" altLang="zh-CN" dirty="0"/>
          </a:p>
          <a:p>
            <a:r>
              <a:rPr lang="zh-CN" altLang="en-US" dirty="0"/>
              <a:t>绝对引用列的采用形式是</a:t>
            </a:r>
            <a:r>
              <a:rPr lang="en-US" altLang="zh-CN" dirty="0"/>
              <a:t>$A1</a:t>
            </a:r>
            <a:r>
              <a:rPr lang="zh-CN" altLang="en-US" dirty="0"/>
              <a:t>和</a:t>
            </a:r>
            <a:r>
              <a:rPr lang="en-US" altLang="zh-CN" dirty="0"/>
              <a:t>$B1</a:t>
            </a:r>
            <a:r>
              <a:rPr lang="zh-CN" altLang="en-US" dirty="0"/>
              <a:t>等，绝对引用行的采用形式是</a:t>
            </a:r>
            <a:r>
              <a:rPr lang="en-US" altLang="zh-CN" dirty="0"/>
              <a:t>A$1</a:t>
            </a:r>
            <a:r>
              <a:rPr lang="zh-CN" altLang="en-US" dirty="0"/>
              <a:t>和</a:t>
            </a:r>
            <a:r>
              <a:rPr lang="en-US" altLang="zh-CN" dirty="0"/>
              <a:t>B$1</a:t>
            </a:r>
            <a:r>
              <a:rPr lang="zh-CN" altLang="en-US" dirty="0"/>
              <a:t>等。</a:t>
            </a:r>
          </a:p>
          <a:p>
            <a:r>
              <a:rPr lang="zh-CN" altLang="en-US" dirty="0"/>
              <a:t>相对引用、绝对引用和混合引用是单元格引用的主要方式，在单元格或编辑栏中选中单元格引用，按</a:t>
            </a:r>
            <a:r>
              <a:rPr lang="en-US" altLang="zh-CN" dirty="0"/>
              <a:t>F4</a:t>
            </a:r>
            <a:r>
              <a:rPr lang="zh-CN" altLang="en-US" dirty="0"/>
              <a:t>键可以在相对引用、绝对引用和混合引用之间快速切换。如按下</a:t>
            </a:r>
            <a:r>
              <a:rPr lang="en-US" altLang="zh-CN" dirty="0"/>
              <a:t>F4</a:t>
            </a:r>
            <a:r>
              <a:rPr lang="zh-CN" altLang="en-US" dirty="0"/>
              <a:t>键可以在</a:t>
            </a:r>
            <a:r>
              <a:rPr lang="en-US" altLang="zh-CN" dirty="0"/>
              <a:t>A1</a:t>
            </a:r>
            <a:r>
              <a:rPr lang="zh-CN" altLang="en-US" dirty="0"/>
              <a:t>、</a:t>
            </a:r>
            <a:r>
              <a:rPr lang="en-US" altLang="zh-CN" dirty="0"/>
              <a:t>$A$1</a:t>
            </a:r>
            <a:r>
              <a:rPr lang="zh-CN" altLang="en-US" dirty="0"/>
              <a:t>、</a:t>
            </a:r>
            <a:r>
              <a:rPr lang="en-US" altLang="zh-CN" dirty="0"/>
              <a:t>A$1</a:t>
            </a:r>
            <a:r>
              <a:rPr lang="zh-CN" altLang="en-US" dirty="0"/>
              <a:t>和</a:t>
            </a:r>
            <a:r>
              <a:rPr lang="en-US" altLang="zh-CN" dirty="0"/>
              <a:t>$A1</a:t>
            </a:r>
            <a:r>
              <a:rPr lang="zh-CN" altLang="en-US" dirty="0"/>
              <a:t>之间转换。</a:t>
            </a:r>
          </a:p>
          <a:p>
            <a:endParaRPr lang="zh-CN" altLang="en-US" dirty="0"/>
          </a:p>
        </p:txBody>
      </p:sp>
      <p:sp>
        <p:nvSpPr>
          <p:cNvPr id="3" name="标题 2">
            <a:extLst>
              <a:ext uri="{FF2B5EF4-FFF2-40B4-BE49-F238E27FC236}">
                <a16:creationId xmlns:a16="http://schemas.microsoft.com/office/drawing/2014/main" id="{2C81B759-4F90-432A-BBCC-71A25221611E}"/>
              </a:ext>
            </a:extLst>
          </p:cNvPr>
          <p:cNvSpPr>
            <a:spLocks noGrp="1"/>
          </p:cNvSpPr>
          <p:nvPr>
            <p:ph type="title"/>
          </p:nvPr>
        </p:nvSpPr>
        <p:spPr/>
        <p:txBody>
          <a:bodyPr/>
          <a:lstStyle/>
          <a:p>
            <a:r>
              <a:rPr lang="zh-CN" altLang="en-US" dirty="0"/>
              <a:t>引用单元格</a:t>
            </a:r>
          </a:p>
        </p:txBody>
      </p:sp>
    </p:spTree>
    <p:extLst>
      <p:ext uri="{BB962C8B-B14F-4D97-AF65-F5344CB8AC3E}">
        <p14:creationId xmlns:p14="http://schemas.microsoft.com/office/powerpoint/2010/main" val="2230242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8DA6F08-3B11-4816-8900-D53C0573E943}"/>
              </a:ext>
            </a:extLst>
          </p:cNvPr>
          <p:cNvSpPr>
            <a:spLocks noGrp="1"/>
          </p:cNvSpPr>
          <p:nvPr>
            <p:ph idx="1"/>
          </p:nvPr>
        </p:nvSpPr>
        <p:spPr>
          <a:xfrm>
            <a:off x="423819" y="1713662"/>
            <a:ext cx="5535547" cy="4339721"/>
          </a:xfrm>
        </p:spPr>
        <p:txBody>
          <a:bodyPr/>
          <a:lstStyle/>
          <a:p>
            <a:pPr marL="0" indent="0">
              <a:buNone/>
            </a:pPr>
            <a:r>
              <a:rPr lang="zh-CN" altLang="en-US" dirty="0"/>
              <a:t>如果要分析同一个工作簿中多个工作表上相同单元格或单元格区域中的数据，那么可以使用三维引用。</a:t>
            </a:r>
          </a:p>
          <a:p>
            <a:pPr marL="0" indent="0">
              <a:buNone/>
            </a:pPr>
            <a:r>
              <a:rPr lang="zh-CN" altLang="en-US" dirty="0"/>
              <a:t>在</a:t>
            </a:r>
            <a:r>
              <a:rPr lang="en-US" altLang="zh-CN" dirty="0"/>
              <a:t>【9</a:t>
            </a:r>
            <a:r>
              <a:rPr lang="zh-CN" altLang="en-US" dirty="0"/>
              <a:t>月</a:t>
            </a:r>
            <a:r>
              <a:rPr lang="en-US" altLang="zh-CN" dirty="0"/>
              <a:t>1</a:t>
            </a:r>
            <a:r>
              <a:rPr lang="zh-CN" altLang="en-US" dirty="0"/>
              <a:t>日订单详情</a:t>
            </a:r>
            <a:r>
              <a:rPr lang="en-US" altLang="zh-CN" dirty="0"/>
              <a:t>】</a:t>
            </a:r>
            <a:r>
              <a:rPr lang="zh-CN" altLang="en-US" dirty="0"/>
              <a:t>工作表中使用三维引用的方式输入</a:t>
            </a:r>
            <a:r>
              <a:rPr lang="en-US" altLang="zh-CN" dirty="0"/>
              <a:t>9</a:t>
            </a:r>
            <a:r>
              <a:rPr lang="zh-CN" altLang="en-US" dirty="0"/>
              <a:t>月</a:t>
            </a:r>
            <a:r>
              <a:rPr lang="en-US" altLang="zh-CN" dirty="0"/>
              <a:t>1</a:t>
            </a:r>
            <a:r>
              <a:rPr lang="zh-CN" altLang="en-US" dirty="0"/>
              <a:t>日营业额，具体操作步骤如下。</a:t>
            </a:r>
          </a:p>
          <a:p>
            <a:pPr marL="0" indent="0">
              <a:buNone/>
            </a:pPr>
            <a:r>
              <a:rPr lang="zh-CN" altLang="en-US" b="1" dirty="0"/>
              <a:t>（</a:t>
            </a:r>
            <a:r>
              <a:rPr lang="en-US" altLang="zh-CN" b="1" dirty="0"/>
              <a:t>1</a:t>
            </a:r>
            <a:r>
              <a:rPr lang="zh-CN" altLang="en-US" b="1" dirty="0"/>
              <a:t>） 计算</a:t>
            </a:r>
            <a:r>
              <a:rPr lang="en-US" altLang="zh-CN" b="1" dirty="0"/>
              <a:t>9</a:t>
            </a:r>
            <a:r>
              <a:rPr lang="zh-CN" altLang="en-US" b="1" dirty="0"/>
              <a:t>月</a:t>
            </a:r>
            <a:r>
              <a:rPr lang="en-US" altLang="zh-CN" b="1" dirty="0"/>
              <a:t>1</a:t>
            </a:r>
            <a:r>
              <a:rPr lang="zh-CN" altLang="en-US" b="1" dirty="0"/>
              <a:t>日营业额</a:t>
            </a:r>
            <a:endParaRPr lang="en-US" altLang="zh-CN" b="1" dirty="0"/>
          </a:p>
          <a:p>
            <a:r>
              <a:rPr lang="zh-CN" altLang="en-US" dirty="0"/>
              <a:t>在</a:t>
            </a:r>
            <a:r>
              <a:rPr lang="en-US" altLang="zh-CN" dirty="0"/>
              <a:t>【9</a:t>
            </a:r>
            <a:r>
              <a:rPr lang="zh-CN" altLang="en-US" dirty="0"/>
              <a:t>月</a:t>
            </a:r>
            <a:r>
              <a:rPr lang="en-US" altLang="zh-CN" dirty="0"/>
              <a:t>1</a:t>
            </a:r>
            <a:r>
              <a:rPr lang="zh-CN" altLang="en-US" dirty="0"/>
              <a:t>日订单详情</a:t>
            </a:r>
            <a:r>
              <a:rPr lang="en-US" altLang="zh-CN" dirty="0"/>
              <a:t>】</a:t>
            </a:r>
            <a:r>
              <a:rPr lang="zh-CN" altLang="en-US" dirty="0"/>
              <a:t>工作表中，对所有订单的总价进行求和，得到</a:t>
            </a:r>
            <a:r>
              <a:rPr lang="en-US" altLang="zh-CN" dirty="0"/>
              <a:t>9</a:t>
            </a:r>
            <a:r>
              <a:rPr lang="zh-CN" altLang="en-US" dirty="0"/>
              <a:t>月</a:t>
            </a:r>
            <a:r>
              <a:rPr lang="en-US" altLang="zh-CN" dirty="0"/>
              <a:t>1</a:t>
            </a:r>
            <a:r>
              <a:rPr lang="zh-CN" altLang="en-US" dirty="0"/>
              <a:t>日营业额，如图所示。</a:t>
            </a:r>
          </a:p>
        </p:txBody>
      </p:sp>
      <p:sp>
        <p:nvSpPr>
          <p:cNvPr id="3" name="标题 2">
            <a:extLst>
              <a:ext uri="{FF2B5EF4-FFF2-40B4-BE49-F238E27FC236}">
                <a16:creationId xmlns:a16="http://schemas.microsoft.com/office/drawing/2014/main" id="{99B3A15E-460A-4E85-A4B5-0D6B61CAB462}"/>
              </a:ext>
            </a:extLst>
          </p:cNvPr>
          <p:cNvSpPr>
            <a:spLocks noGrp="1"/>
          </p:cNvSpPr>
          <p:nvPr>
            <p:ph type="title"/>
          </p:nvPr>
        </p:nvSpPr>
        <p:spPr/>
        <p:txBody>
          <a:bodyPr/>
          <a:lstStyle/>
          <a:p>
            <a:r>
              <a:rPr lang="zh-CN" altLang="en-US" dirty="0"/>
              <a:t>引用单元格</a:t>
            </a:r>
          </a:p>
        </p:txBody>
      </p:sp>
      <p:sp>
        <p:nvSpPr>
          <p:cNvPr id="5" name="内容占位符 4">
            <a:extLst>
              <a:ext uri="{FF2B5EF4-FFF2-40B4-BE49-F238E27FC236}">
                <a16:creationId xmlns:a16="http://schemas.microsoft.com/office/drawing/2014/main" id="{2DE8655C-AF6B-47F3-A3D7-F1986B008D94}"/>
              </a:ext>
            </a:extLst>
          </p:cNvPr>
          <p:cNvSpPr>
            <a:spLocks noGrp="1"/>
          </p:cNvSpPr>
          <p:nvPr>
            <p:ph idx="10"/>
          </p:nvPr>
        </p:nvSpPr>
        <p:spPr/>
        <p:txBody>
          <a:bodyPr/>
          <a:lstStyle/>
          <a:p>
            <a:r>
              <a:rPr kumimoji="0" lang="en-US" altLang="zh-CN" b="1" dirty="0">
                <a:solidFill>
                  <a:srgbClr val="000000"/>
                </a:solidFill>
              </a:rPr>
              <a:t>3. </a:t>
            </a:r>
            <a:r>
              <a:rPr kumimoji="0" lang="zh-CN" altLang="en-US" b="1" dirty="0">
                <a:solidFill>
                  <a:srgbClr val="000000"/>
                </a:solidFill>
              </a:rPr>
              <a:t>三维引用</a:t>
            </a:r>
          </a:p>
        </p:txBody>
      </p:sp>
      <p:pic>
        <p:nvPicPr>
          <p:cNvPr id="6" name="图片 5">
            <a:extLst>
              <a:ext uri="{FF2B5EF4-FFF2-40B4-BE49-F238E27FC236}">
                <a16:creationId xmlns:a16="http://schemas.microsoft.com/office/drawing/2014/main" id="{FF90B50B-F3A8-49A7-B69B-74265BA3BB22}"/>
              </a:ext>
            </a:extLst>
          </p:cNvPr>
          <p:cNvPicPr/>
          <p:nvPr/>
        </p:nvPicPr>
        <p:blipFill>
          <a:blip r:embed="rId2"/>
          <a:stretch>
            <a:fillRect/>
          </a:stretch>
        </p:blipFill>
        <p:spPr>
          <a:xfrm>
            <a:off x="6096000" y="1901256"/>
            <a:ext cx="5743114" cy="2894834"/>
          </a:xfrm>
          <a:prstGeom prst="rect">
            <a:avLst/>
          </a:prstGeom>
          <a:ln w="3175">
            <a:solidFill>
              <a:schemeClr val="tx1"/>
            </a:solidFill>
          </a:ln>
        </p:spPr>
      </p:pic>
    </p:spTree>
    <p:extLst>
      <p:ext uri="{BB962C8B-B14F-4D97-AF65-F5344CB8AC3E}">
        <p14:creationId xmlns:p14="http://schemas.microsoft.com/office/powerpoint/2010/main" val="3461739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41F52F-C5B9-4D50-BBB5-26BC35155AF6}"/>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输入公式</a:t>
            </a:r>
            <a:endParaRPr lang="en-US" altLang="zh-CN" b="1" dirty="0"/>
          </a:p>
          <a:p>
            <a:r>
              <a:rPr lang="zh-CN" altLang="en-US" dirty="0"/>
              <a:t>在</a:t>
            </a:r>
            <a:r>
              <a:rPr lang="en-US" altLang="zh-CN" dirty="0"/>
              <a:t>【9</a:t>
            </a:r>
            <a:r>
              <a:rPr lang="zh-CN" altLang="en-US" dirty="0"/>
              <a:t>月订单详情</a:t>
            </a:r>
            <a:r>
              <a:rPr lang="en-US" altLang="zh-CN" dirty="0"/>
              <a:t>】</a:t>
            </a:r>
            <a:r>
              <a:rPr lang="zh-CN" altLang="en-US" dirty="0"/>
              <a:t>工作表中单击单元格</a:t>
            </a:r>
            <a:r>
              <a:rPr lang="en-US" altLang="zh-CN" dirty="0"/>
              <a:t>B1</a:t>
            </a:r>
            <a:r>
              <a:rPr lang="zh-CN" altLang="en-US" dirty="0"/>
              <a:t>，输入“</a:t>
            </a:r>
            <a:r>
              <a:rPr lang="en-US" altLang="zh-CN" dirty="0"/>
              <a:t>=9</a:t>
            </a:r>
            <a:r>
              <a:rPr lang="zh-CN" altLang="en-US" dirty="0"/>
              <a:t>月</a:t>
            </a:r>
            <a:r>
              <a:rPr lang="en-US" altLang="zh-CN" dirty="0"/>
              <a:t>1</a:t>
            </a:r>
            <a:r>
              <a:rPr lang="zh-CN" altLang="en-US" dirty="0"/>
              <a:t>日订单详情</a:t>
            </a:r>
            <a:r>
              <a:rPr lang="en-US" altLang="zh-CN" dirty="0"/>
              <a:t>!H5”</a:t>
            </a:r>
            <a:r>
              <a:rPr lang="zh-CN" altLang="en-US" dirty="0"/>
              <a:t>，如图所示。</a:t>
            </a:r>
            <a:endParaRPr lang="en-US" altLang="zh-CN" dirty="0"/>
          </a:p>
          <a:p>
            <a:endParaRPr lang="zh-CN" altLang="en-US" dirty="0"/>
          </a:p>
        </p:txBody>
      </p:sp>
      <p:sp>
        <p:nvSpPr>
          <p:cNvPr id="3" name="标题 2">
            <a:extLst>
              <a:ext uri="{FF2B5EF4-FFF2-40B4-BE49-F238E27FC236}">
                <a16:creationId xmlns:a16="http://schemas.microsoft.com/office/drawing/2014/main" id="{429D8115-0852-40B5-B98E-FF15498C92AB}"/>
              </a:ext>
            </a:extLst>
          </p:cNvPr>
          <p:cNvSpPr>
            <a:spLocks noGrp="1"/>
          </p:cNvSpPr>
          <p:nvPr>
            <p:ph type="title"/>
          </p:nvPr>
        </p:nvSpPr>
        <p:spPr/>
        <p:txBody>
          <a:bodyPr/>
          <a:lstStyle/>
          <a:p>
            <a:r>
              <a:rPr lang="zh-CN" altLang="en-US" dirty="0"/>
              <a:t>引用单元格</a:t>
            </a:r>
          </a:p>
        </p:txBody>
      </p:sp>
      <p:pic>
        <p:nvPicPr>
          <p:cNvPr id="4" name="图片 3">
            <a:extLst>
              <a:ext uri="{FF2B5EF4-FFF2-40B4-BE49-F238E27FC236}">
                <a16:creationId xmlns:a16="http://schemas.microsoft.com/office/drawing/2014/main" id="{E464D3A8-ED94-4CED-9CCD-14440C267B89}"/>
              </a:ext>
            </a:extLst>
          </p:cNvPr>
          <p:cNvPicPr/>
          <p:nvPr/>
        </p:nvPicPr>
        <p:blipFill rotWithShape="1">
          <a:blip r:embed="rId2"/>
          <a:srcRect b="6829"/>
          <a:stretch/>
        </p:blipFill>
        <p:spPr bwMode="auto">
          <a:xfrm>
            <a:off x="2630207" y="2342952"/>
            <a:ext cx="6931585" cy="2922730"/>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36812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594135C-2A63-4A2B-89EE-2428FCA07CD5}"/>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确定公式</a:t>
            </a:r>
            <a:endParaRPr lang="en-US" altLang="zh-CN" b="1" dirty="0"/>
          </a:p>
          <a:p>
            <a:r>
              <a:rPr lang="zh-CN" altLang="en-US" dirty="0"/>
              <a:t>按下</a:t>
            </a:r>
            <a:r>
              <a:rPr lang="en-US" altLang="zh-CN" dirty="0"/>
              <a:t>【Enter】</a:t>
            </a:r>
            <a:r>
              <a:rPr lang="zh-CN" altLang="en-US" dirty="0"/>
              <a:t>键即可使用三维引用的方式输入</a:t>
            </a:r>
            <a:r>
              <a:rPr lang="en-US" altLang="zh-CN" dirty="0"/>
              <a:t>9</a:t>
            </a:r>
            <a:r>
              <a:rPr lang="zh-CN" altLang="en-US" dirty="0"/>
              <a:t>月</a:t>
            </a:r>
            <a:r>
              <a:rPr lang="en-US" altLang="zh-CN" dirty="0"/>
              <a:t>1</a:t>
            </a:r>
            <a:r>
              <a:rPr lang="zh-CN" altLang="en-US" dirty="0"/>
              <a:t>日营业额，如图所示。</a:t>
            </a:r>
          </a:p>
        </p:txBody>
      </p:sp>
      <p:sp>
        <p:nvSpPr>
          <p:cNvPr id="3" name="标题 2">
            <a:extLst>
              <a:ext uri="{FF2B5EF4-FFF2-40B4-BE49-F238E27FC236}">
                <a16:creationId xmlns:a16="http://schemas.microsoft.com/office/drawing/2014/main" id="{5EF7C631-E11E-4B5A-BEBB-2C048C3B467F}"/>
              </a:ext>
            </a:extLst>
          </p:cNvPr>
          <p:cNvSpPr>
            <a:spLocks noGrp="1"/>
          </p:cNvSpPr>
          <p:nvPr>
            <p:ph type="title"/>
          </p:nvPr>
        </p:nvSpPr>
        <p:spPr/>
        <p:txBody>
          <a:bodyPr/>
          <a:lstStyle/>
          <a:p>
            <a:r>
              <a:rPr lang="zh-CN" altLang="en-US" dirty="0"/>
              <a:t>引用单元格</a:t>
            </a:r>
          </a:p>
        </p:txBody>
      </p:sp>
      <p:pic>
        <p:nvPicPr>
          <p:cNvPr id="4" name="图片 3">
            <a:extLst>
              <a:ext uri="{FF2B5EF4-FFF2-40B4-BE49-F238E27FC236}">
                <a16:creationId xmlns:a16="http://schemas.microsoft.com/office/drawing/2014/main" id="{C1A808F2-1EBC-498A-B4B8-6AB73E6D233E}"/>
              </a:ext>
            </a:extLst>
          </p:cNvPr>
          <p:cNvPicPr/>
          <p:nvPr/>
        </p:nvPicPr>
        <p:blipFill rotWithShape="1">
          <a:blip r:embed="rId2"/>
          <a:srcRect b="14360"/>
          <a:stretch/>
        </p:blipFill>
        <p:spPr bwMode="auto">
          <a:xfrm>
            <a:off x="2636777" y="2385039"/>
            <a:ext cx="6918446" cy="2250023"/>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7011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2E0DA6-320E-4476-A792-28E26794F611}"/>
              </a:ext>
            </a:extLst>
          </p:cNvPr>
          <p:cNvSpPr>
            <a:spLocks noGrp="1"/>
          </p:cNvSpPr>
          <p:nvPr>
            <p:ph idx="1"/>
          </p:nvPr>
        </p:nvSpPr>
        <p:spPr/>
        <p:txBody>
          <a:bodyPr/>
          <a:lstStyle/>
          <a:p>
            <a:r>
              <a:rPr lang="zh-CN" altLang="en-US" dirty="0"/>
              <a:t>若要在单元格公式中引用另外一个工作簿中的单元格，则需要使用外部引用。</a:t>
            </a:r>
          </a:p>
          <a:p>
            <a:r>
              <a:rPr lang="zh-CN" altLang="en-US" dirty="0"/>
              <a:t>此餐饮店</a:t>
            </a:r>
            <a:r>
              <a:rPr lang="en-US" altLang="zh-CN" dirty="0"/>
              <a:t>2016</a:t>
            </a:r>
            <a:r>
              <a:rPr lang="zh-CN" altLang="en-US" dirty="0"/>
              <a:t>年</a:t>
            </a:r>
            <a:r>
              <a:rPr lang="en-US" altLang="zh-CN" dirty="0"/>
              <a:t>9</a:t>
            </a:r>
            <a:r>
              <a:rPr lang="zh-CN" altLang="en-US" dirty="0"/>
              <a:t>月</a:t>
            </a:r>
            <a:r>
              <a:rPr lang="en-US" altLang="zh-CN" dirty="0"/>
              <a:t>2</a:t>
            </a:r>
            <a:r>
              <a:rPr lang="zh-CN" altLang="en-US" dirty="0"/>
              <a:t>日的订单详情数据存放到</a:t>
            </a:r>
            <a:r>
              <a:rPr lang="en-US" altLang="zh-CN" dirty="0"/>
              <a:t>【2016</a:t>
            </a:r>
            <a:r>
              <a:rPr lang="zh-CN" altLang="en-US" dirty="0"/>
              <a:t>年</a:t>
            </a:r>
            <a:r>
              <a:rPr lang="en-US" altLang="zh-CN" dirty="0"/>
              <a:t>9</a:t>
            </a:r>
            <a:r>
              <a:rPr lang="zh-CN" altLang="en-US" dirty="0"/>
              <a:t>月</a:t>
            </a:r>
            <a:r>
              <a:rPr lang="en-US" altLang="zh-CN" dirty="0"/>
              <a:t>2</a:t>
            </a:r>
            <a:r>
              <a:rPr lang="zh-CN" altLang="en-US" dirty="0"/>
              <a:t>日订单详情</a:t>
            </a:r>
            <a:r>
              <a:rPr lang="en-US" altLang="zh-CN" dirty="0"/>
              <a:t>】</a:t>
            </a:r>
            <a:r>
              <a:rPr lang="zh-CN" altLang="en-US" dirty="0"/>
              <a:t>工作簿的</a:t>
            </a:r>
            <a:r>
              <a:rPr lang="en-US" altLang="zh-CN" dirty="0"/>
              <a:t>【9</a:t>
            </a:r>
            <a:r>
              <a:rPr lang="zh-CN" altLang="en-US" dirty="0"/>
              <a:t>月</a:t>
            </a:r>
            <a:r>
              <a:rPr lang="en-US" altLang="zh-CN" dirty="0"/>
              <a:t>2</a:t>
            </a:r>
            <a:r>
              <a:rPr lang="zh-CN" altLang="en-US" dirty="0"/>
              <a:t>日订单详情</a:t>
            </a:r>
            <a:r>
              <a:rPr lang="en-US" altLang="zh-CN" dirty="0"/>
              <a:t>】</a:t>
            </a:r>
            <a:r>
              <a:rPr lang="zh-CN" altLang="en-US" dirty="0"/>
              <a:t>工作表中，如图所示。</a:t>
            </a:r>
          </a:p>
          <a:p>
            <a:endParaRPr lang="zh-CN" altLang="en-US" dirty="0"/>
          </a:p>
        </p:txBody>
      </p:sp>
      <p:sp>
        <p:nvSpPr>
          <p:cNvPr id="4" name="标题 3">
            <a:extLst>
              <a:ext uri="{FF2B5EF4-FFF2-40B4-BE49-F238E27FC236}">
                <a16:creationId xmlns:a16="http://schemas.microsoft.com/office/drawing/2014/main" id="{5C88F358-097D-4B3A-9F71-550D07ABCED1}"/>
              </a:ext>
            </a:extLst>
          </p:cNvPr>
          <p:cNvSpPr>
            <a:spLocks noGrp="1"/>
          </p:cNvSpPr>
          <p:nvPr>
            <p:ph type="title"/>
          </p:nvPr>
        </p:nvSpPr>
        <p:spPr/>
        <p:txBody>
          <a:bodyPr/>
          <a:lstStyle/>
          <a:p>
            <a:r>
              <a:rPr lang="zh-CN" altLang="en-US" dirty="0"/>
              <a:t>引用单元格</a:t>
            </a:r>
          </a:p>
        </p:txBody>
      </p:sp>
      <p:sp>
        <p:nvSpPr>
          <p:cNvPr id="6" name="内容占位符 5">
            <a:extLst>
              <a:ext uri="{FF2B5EF4-FFF2-40B4-BE49-F238E27FC236}">
                <a16:creationId xmlns:a16="http://schemas.microsoft.com/office/drawing/2014/main" id="{7036B09C-E2BA-4DCC-92BB-93E8F1D85A66}"/>
              </a:ext>
            </a:extLst>
          </p:cNvPr>
          <p:cNvSpPr>
            <a:spLocks noGrp="1"/>
          </p:cNvSpPr>
          <p:nvPr>
            <p:ph idx="10"/>
          </p:nvPr>
        </p:nvSpPr>
        <p:spPr/>
        <p:txBody>
          <a:bodyPr/>
          <a:lstStyle/>
          <a:p>
            <a:r>
              <a:rPr lang="en-US" altLang="zh-CN" sz="1800" b="1" dirty="0"/>
              <a:t>4. </a:t>
            </a:r>
            <a:r>
              <a:rPr lang="zh-CN" altLang="en-US" sz="1800" b="1" dirty="0"/>
              <a:t>外部引用</a:t>
            </a:r>
          </a:p>
        </p:txBody>
      </p:sp>
      <p:pic>
        <p:nvPicPr>
          <p:cNvPr id="7" name="图片 6">
            <a:extLst>
              <a:ext uri="{FF2B5EF4-FFF2-40B4-BE49-F238E27FC236}">
                <a16:creationId xmlns:a16="http://schemas.microsoft.com/office/drawing/2014/main" id="{6189CF0A-3458-4DC3-909B-12E08ADFEE79}"/>
              </a:ext>
            </a:extLst>
          </p:cNvPr>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405549" y="3302876"/>
            <a:ext cx="7380901" cy="2290020"/>
          </a:xfrm>
          <a:prstGeom prst="rect">
            <a:avLst/>
          </a:prstGeom>
          <a:ln w="3175">
            <a:solidFill>
              <a:schemeClr val="tx1"/>
            </a:solidFill>
          </a:ln>
        </p:spPr>
      </p:pic>
    </p:spTree>
    <p:extLst>
      <p:ext uri="{BB962C8B-B14F-4D97-AF65-F5344CB8AC3E}">
        <p14:creationId xmlns:p14="http://schemas.microsoft.com/office/powerpoint/2010/main" val="1077031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7CB942-FF6F-4213-A16E-84503B32EBCF}"/>
              </a:ext>
            </a:extLst>
          </p:cNvPr>
          <p:cNvSpPr>
            <a:spLocks noGrp="1"/>
          </p:cNvSpPr>
          <p:nvPr>
            <p:ph idx="1"/>
          </p:nvPr>
        </p:nvSpPr>
        <p:spPr>
          <a:xfrm>
            <a:off x="423820" y="1077912"/>
            <a:ext cx="5283298" cy="5033287"/>
          </a:xfrm>
        </p:spPr>
        <p:txBody>
          <a:bodyPr/>
          <a:lstStyle/>
          <a:p>
            <a:pPr marL="0" indent="0">
              <a:buNone/>
            </a:pPr>
            <a:r>
              <a:rPr lang="zh-CN" altLang="en-US" dirty="0"/>
              <a:t>在</a:t>
            </a:r>
            <a:r>
              <a:rPr lang="en-US" altLang="zh-CN" dirty="0"/>
              <a:t>【9</a:t>
            </a:r>
            <a:r>
              <a:rPr lang="zh-CN" altLang="en-US" dirty="0"/>
              <a:t>月订单详情</a:t>
            </a:r>
            <a:r>
              <a:rPr lang="en-US" altLang="zh-CN" dirty="0"/>
              <a:t>】</a:t>
            </a:r>
            <a:r>
              <a:rPr lang="zh-CN" altLang="en-US" dirty="0"/>
              <a:t>工作表中使用外部引用的方式输入</a:t>
            </a:r>
            <a:r>
              <a:rPr lang="en-US" altLang="zh-CN" dirty="0"/>
              <a:t>9</a:t>
            </a:r>
            <a:r>
              <a:rPr lang="zh-CN" altLang="en-US" dirty="0"/>
              <a:t>月</a:t>
            </a:r>
            <a:r>
              <a:rPr lang="en-US" altLang="zh-CN" dirty="0"/>
              <a:t>2</a:t>
            </a:r>
            <a:r>
              <a:rPr lang="zh-CN" altLang="en-US" dirty="0"/>
              <a:t>日营业额，具体操作步骤如下。</a:t>
            </a:r>
            <a:endParaRPr lang="en-US" altLang="zh-CN" dirty="0"/>
          </a:p>
          <a:p>
            <a:pPr marL="0" indent="0">
              <a:buNone/>
            </a:pPr>
            <a:r>
              <a:rPr lang="zh-CN" altLang="en-US" b="1" dirty="0"/>
              <a:t>（</a:t>
            </a:r>
            <a:r>
              <a:rPr lang="en-US" altLang="zh-CN" b="1" dirty="0"/>
              <a:t>1</a:t>
            </a:r>
            <a:r>
              <a:rPr lang="zh-CN" altLang="en-US" b="1" dirty="0"/>
              <a:t>） 打开</a:t>
            </a:r>
            <a:r>
              <a:rPr lang="en-US" altLang="zh-CN" b="1" dirty="0"/>
              <a:t>【2016</a:t>
            </a:r>
            <a:r>
              <a:rPr lang="zh-CN" altLang="en-US" b="1" dirty="0"/>
              <a:t>年</a:t>
            </a:r>
            <a:r>
              <a:rPr lang="en-US" altLang="zh-CN" b="1" dirty="0"/>
              <a:t>9</a:t>
            </a:r>
            <a:r>
              <a:rPr lang="zh-CN" altLang="en-US" b="1" dirty="0"/>
              <a:t>月</a:t>
            </a:r>
            <a:r>
              <a:rPr lang="en-US" altLang="zh-CN" b="1" dirty="0"/>
              <a:t>2</a:t>
            </a:r>
            <a:r>
              <a:rPr lang="zh-CN" altLang="en-US" b="1" dirty="0"/>
              <a:t>日订单详情</a:t>
            </a:r>
            <a:r>
              <a:rPr lang="en-US" altLang="zh-CN" b="1" dirty="0"/>
              <a:t>】</a:t>
            </a:r>
            <a:r>
              <a:rPr lang="zh-CN" altLang="en-US" b="1" dirty="0"/>
              <a:t>工作簿</a:t>
            </a:r>
            <a:endParaRPr lang="en-US" altLang="zh-CN" b="1" dirty="0"/>
          </a:p>
          <a:p>
            <a:r>
              <a:rPr lang="zh-CN" altLang="en-US" dirty="0"/>
              <a:t>双击</a:t>
            </a:r>
            <a:r>
              <a:rPr lang="en-US" altLang="zh-CN" dirty="0"/>
              <a:t>【2016</a:t>
            </a:r>
            <a:r>
              <a:rPr lang="zh-CN" altLang="en-US" dirty="0"/>
              <a:t>年</a:t>
            </a:r>
            <a:r>
              <a:rPr lang="en-US" altLang="zh-CN" dirty="0"/>
              <a:t>9</a:t>
            </a:r>
            <a:r>
              <a:rPr lang="zh-CN" altLang="en-US" dirty="0"/>
              <a:t>月</a:t>
            </a:r>
            <a:r>
              <a:rPr lang="en-US" altLang="zh-CN" dirty="0"/>
              <a:t>2</a:t>
            </a:r>
            <a:r>
              <a:rPr lang="zh-CN" altLang="en-US" dirty="0"/>
              <a:t>日订单详情</a:t>
            </a:r>
            <a:r>
              <a:rPr lang="en-US" altLang="zh-CN" dirty="0"/>
              <a:t>】</a:t>
            </a:r>
            <a:r>
              <a:rPr lang="zh-CN" altLang="en-US" dirty="0"/>
              <a:t>文件。</a:t>
            </a:r>
            <a:endParaRPr lang="en-US" altLang="zh-CN" dirty="0"/>
          </a:p>
          <a:p>
            <a:pPr marL="0" indent="0">
              <a:buNone/>
            </a:pPr>
            <a:r>
              <a:rPr lang="zh-CN" altLang="en-US" b="1" dirty="0"/>
              <a:t>（</a:t>
            </a:r>
            <a:r>
              <a:rPr lang="en-US" altLang="zh-CN" b="1" dirty="0"/>
              <a:t>2</a:t>
            </a:r>
            <a:r>
              <a:rPr lang="zh-CN" altLang="en-US" b="1" dirty="0"/>
              <a:t>） 输入公式</a:t>
            </a:r>
            <a:endParaRPr lang="en-US" altLang="zh-CN" b="1" dirty="0"/>
          </a:p>
          <a:p>
            <a:r>
              <a:rPr lang="zh-CN" altLang="en-US" dirty="0"/>
              <a:t>在</a:t>
            </a:r>
            <a:r>
              <a:rPr lang="en-US" altLang="zh-CN" dirty="0"/>
              <a:t>【9</a:t>
            </a:r>
            <a:r>
              <a:rPr lang="zh-CN" altLang="en-US" dirty="0"/>
              <a:t>月订单详情</a:t>
            </a:r>
            <a:r>
              <a:rPr lang="en-US" altLang="zh-CN" dirty="0"/>
              <a:t>】</a:t>
            </a:r>
            <a:r>
              <a:rPr lang="zh-CN" altLang="en-US" dirty="0"/>
              <a:t>工作表中单击单元格</a:t>
            </a:r>
            <a:r>
              <a:rPr lang="en-US" altLang="zh-CN" dirty="0"/>
              <a:t>B2</a:t>
            </a:r>
            <a:r>
              <a:rPr lang="zh-CN" altLang="en-US" dirty="0"/>
              <a:t>，输入“</a:t>
            </a:r>
            <a:r>
              <a:rPr lang="en-US" altLang="zh-CN" dirty="0"/>
              <a:t>=[2016</a:t>
            </a:r>
            <a:r>
              <a:rPr lang="zh-CN" altLang="en-US" dirty="0"/>
              <a:t>年</a:t>
            </a:r>
            <a:r>
              <a:rPr lang="en-US" altLang="zh-CN" dirty="0"/>
              <a:t>9</a:t>
            </a:r>
            <a:r>
              <a:rPr lang="zh-CN" altLang="en-US" dirty="0"/>
              <a:t>月</a:t>
            </a:r>
            <a:r>
              <a:rPr lang="en-US" altLang="zh-CN" dirty="0"/>
              <a:t>2</a:t>
            </a:r>
            <a:r>
              <a:rPr lang="zh-CN" altLang="en-US" dirty="0"/>
              <a:t>日订单详情</a:t>
            </a:r>
            <a:r>
              <a:rPr lang="en-US" altLang="zh-CN" dirty="0"/>
              <a:t>.xlsx]9</a:t>
            </a:r>
            <a:r>
              <a:rPr lang="zh-CN" altLang="en-US" dirty="0"/>
              <a:t>月</a:t>
            </a:r>
            <a:r>
              <a:rPr lang="en-US" altLang="zh-CN" dirty="0"/>
              <a:t>2</a:t>
            </a:r>
            <a:r>
              <a:rPr lang="zh-CN" altLang="en-US" dirty="0"/>
              <a:t>日订单详情</a:t>
            </a:r>
            <a:r>
              <a:rPr lang="en-US" altLang="zh-CN" dirty="0"/>
              <a:t>!H5”</a:t>
            </a:r>
            <a:r>
              <a:rPr lang="zh-CN" altLang="en-US" dirty="0"/>
              <a:t>，如图所示。</a:t>
            </a:r>
          </a:p>
        </p:txBody>
      </p:sp>
      <p:sp>
        <p:nvSpPr>
          <p:cNvPr id="3" name="标题 2">
            <a:extLst>
              <a:ext uri="{FF2B5EF4-FFF2-40B4-BE49-F238E27FC236}">
                <a16:creationId xmlns:a16="http://schemas.microsoft.com/office/drawing/2014/main" id="{E4FE219C-9F8B-46B1-B68E-B9934517116D}"/>
              </a:ext>
            </a:extLst>
          </p:cNvPr>
          <p:cNvSpPr>
            <a:spLocks noGrp="1"/>
          </p:cNvSpPr>
          <p:nvPr>
            <p:ph type="title"/>
          </p:nvPr>
        </p:nvSpPr>
        <p:spPr/>
        <p:txBody>
          <a:bodyPr/>
          <a:lstStyle/>
          <a:p>
            <a:r>
              <a:rPr lang="zh-CN" altLang="en-US" dirty="0"/>
              <a:t>引用单元格</a:t>
            </a:r>
          </a:p>
        </p:txBody>
      </p:sp>
      <p:pic>
        <p:nvPicPr>
          <p:cNvPr id="4" name="图片 3">
            <a:extLst>
              <a:ext uri="{FF2B5EF4-FFF2-40B4-BE49-F238E27FC236}">
                <a16:creationId xmlns:a16="http://schemas.microsoft.com/office/drawing/2014/main" id="{3B54C5CD-99BA-4E11-BD0C-98F5F7345C12}"/>
              </a:ext>
            </a:extLst>
          </p:cNvPr>
          <p:cNvPicPr/>
          <p:nvPr/>
        </p:nvPicPr>
        <p:blipFill rotWithShape="1">
          <a:blip r:embed="rId2"/>
          <a:srcRect b="7229"/>
          <a:stretch/>
        </p:blipFill>
        <p:spPr bwMode="auto">
          <a:xfrm>
            <a:off x="5829835" y="1313791"/>
            <a:ext cx="5938345" cy="2603907"/>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8466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4D6332-AC23-40B0-A218-2B33714E4403}"/>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确定公式</a:t>
            </a:r>
            <a:endParaRPr lang="en-US" altLang="zh-CN" b="1" dirty="0"/>
          </a:p>
          <a:p>
            <a:r>
              <a:rPr lang="zh-CN" altLang="en-US" dirty="0"/>
              <a:t>按下</a:t>
            </a:r>
            <a:r>
              <a:rPr lang="en-US" altLang="zh-CN" dirty="0"/>
              <a:t>【Enter】</a:t>
            </a:r>
            <a:r>
              <a:rPr lang="zh-CN" altLang="en-US" dirty="0"/>
              <a:t>键即可使用外部引用的方式输入</a:t>
            </a:r>
            <a:r>
              <a:rPr lang="en-US" altLang="zh-CN" dirty="0"/>
              <a:t>9</a:t>
            </a:r>
            <a:r>
              <a:rPr lang="zh-CN" altLang="en-US" dirty="0"/>
              <a:t>月</a:t>
            </a:r>
            <a:r>
              <a:rPr lang="en-US" altLang="zh-CN" dirty="0"/>
              <a:t>2</a:t>
            </a:r>
            <a:r>
              <a:rPr lang="zh-CN" altLang="en-US" dirty="0"/>
              <a:t>日营业额，如图所示。</a:t>
            </a:r>
          </a:p>
        </p:txBody>
      </p:sp>
      <p:sp>
        <p:nvSpPr>
          <p:cNvPr id="3" name="标题 2">
            <a:extLst>
              <a:ext uri="{FF2B5EF4-FFF2-40B4-BE49-F238E27FC236}">
                <a16:creationId xmlns:a16="http://schemas.microsoft.com/office/drawing/2014/main" id="{759BB71B-2823-4BB1-B4DD-0DE193E9EE3C}"/>
              </a:ext>
            </a:extLst>
          </p:cNvPr>
          <p:cNvSpPr>
            <a:spLocks noGrp="1"/>
          </p:cNvSpPr>
          <p:nvPr>
            <p:ph type="title"/>
          </p:nvPr>
        </p:nvSpPr>
        <p:spPr/>
        <p:txBody>
          <a:bodyPr/>
          <a:lstStyle/>
          <a:p>
            <a:r>
              <a:rPr lang="zh-CN" altLang="en-US" dirty="0"/>
              <a:t>引用单元格</a:t>
            </a:r>
          </a:p>
        </p:txBody>
      </p:sp>
      <p:pic>
        <p:nvPicPr>
          <p:cNvPr id="4" name="图片 3">
            <a:extLst>
              <a:ext uri="{FF2B5EF4-FFF2-40B4-BE49-F238E27FC236}">
                <a16:creationId xmlns:a16="http://schemas.microsoft.com/office/drawing/2014/main" id="{B9267131-1A3A-441F-A923-0D3F6B018496}"/>
              </a:ext>
            </a:extLst>
          </p:cNvPr>
          <p:cNvPicPr/>
          <p:nvPr/>
        </p:nvPicPr>
        <p:blipFill rotWithShape="1">
          <a:blip r:embed="rId2"/>
          <a:srcRect b="13430"/>
          <a:stretch/>
        </p:blipFill>
        <p:spPr bwMode="auto">
          <a:xfrm>
            <a:off x="2621011" y="2341568"/>
            <a:ext cx="6949977" cy="217486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754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BF9742-5DCE-420B-80B9-534C0C42934D}"/>
              </a:ext>
            </a:extLst>
          </p:cNvPr>
          <p:cNvSpPr>
            <a:spLocks noGrp="1"/>
          </p:cNvSpPr>
          <p:nvPr>
            <p:ph idx="1"/>
          </p:nvPr>
        </p:nvSpPr>
        <p:spPr/>
        <p:txBody>
          <a:bodyPr/>
          <a:lstStyle/>
          <a:p>
            <a:r>
              <a:rPr lang="en-US" altLang="zh-CN" dirty="0"/>
              <a:t>Excel 2016</a:t>
            </a:r>
            <a:r>
              <a:rPr lang="zh-CN" altLang="en-US" dirty="0"/>
              <a:t>中含有丰富的内置函数，可以方便用户进行数据处理。</a:t>
            </a:r>
            <a:endParaRPr lang="en-US" altLang="zh-CN" dirty="0"/>
          </a:p>
          <a:p>
            <a:r>
              <a:rPr lang="zh-CN" altLang="en-US" dirty="0"/>
              <a:t>为了查看菜品营业额，在某餐饮店</a:t>
            </a:r>
            <a:r>
              <a:rPr lang="en-US" altLang="zh-CN" dirty="0"/>
              <a:t>2016</a:t>
            </a:r>
            <a:r>
              <a:rPr lang="zh-CN" altLang="en-US" dirty="0"/>
              <a:t>年的</a:t>
            </a:r>
            <a:r>
              <a:rPr lang="en-US" altLang="zh-CN" dirty="0"/>
              <a:t>【9</a:t>
            </a:r>
            <a:r>
              <a:rPr lang="zh-CN" altLang="en-US" dirty="0"/>
              <a:t>月</a:t>
            </a:r>
            <a:r>
              <a:rPr lang="en-US" altLang="zh-CN" dirty="0"/>
              <a:t>1</a:t>
            </a:r>
            <a:r>
              <a:rPr lang="zh-CN" altLang="en-US" dirty="0"/>
              <a:t>日订单详情</a:t>
            </a:r>
            <a:r>
              <a:rPr lang="en-US" altLang="zh-CN" dirty="0"/>
              <a:t>】</a:t>
            </a:r>
            <a:r>
              <a:rPr lang="zh-CN" altLang="en-US" dirty="0"/>
              <a:t>工作表中，分别使用公式和函数计算菜品的总价，再采用引用单元格的方式完善</a:t>
            </a:r>
            <a:r>
              <a:rPr lang="en-US" altLang="zh-CN" dirty="0"/>
              <a:t>【9</a:t>
            </a:r>
            <a:r>
              <a:rPr lang="zh-CN" altLang="en-US" dirty="0"/>
              <a:t>月</a:t>
            </a:r>
            <a:r>
              <a:rPr lang="en-US" altLang="zh-CN" dirty="0"/>
              <a:t>1</a:t>
            </a:r>
            <a:r>
              <a:rPr lang="zh-CN" altLang="en-US" dirty="0"/>
              <a:t>日订单详情</a:t>
            </a:r>
            <a:r>
              <a:rPr lang="en-US" altLang="zh-CN" dirty="0"/>
              <a:t>】</a:t>
            </a:r>
            <a:r>
              <a:rPr lang="zh-CN" altLang="en-US" dirty="0"/>
              <a:t>和</a:t>
            </a:r>
            <a:r>
              <a:rPr lang="en-US" altLang="zh-CN" dirty="0"/>
              <a:t>【9</a:t>
            </a:r>
            <a:r>
              <a:rPr lang="zh-CN" altLang="en-US" dirty="0"/>
              <a:t>月订单详情</a:t>
            </a:r>
            <a:r>
              <a:rPr lang="en-US" altLang="zh-CN" dirty="0"/>
              <a:t>】</a:t>
            </a:r>
            <a:r>
              <a:rPr lang="zh-CN" altLang="en-US" dirty="0"/>
              <a:t>工作表。</a:t>
            </a:r>
            <a:endParaRPr lang="en-US" altLang="zh-CN" dirty="0"/>
          </a:p>
          <a:p>
            <a:r>
              <a:rPr lang="zh-CN" altLang="en-US" dirty="0"/>
              <a:t>公式是工作表中用于对单元格数据进行各种运算的等式，它必须以等号“</a:t>
            </a:r>
            <a:r>
              <a:rPr lang="en-US" altLang="zh-CN" dirty="0"/>
              <a:t>=”</a:t>
            </a:r>
            <a:r>
              <a:rPr lang="zh-CN" altLang="en-US" dirty="0"/>
              <a:t>开头，而一个完整的公式通常由运算符和操作数组成。在</a:t>
            </a:r>
            <a:r>
              <a:rPr lang="en-US" altLang="zh-CN" dirty="0"/>
              <a:t>Excel</a:t>
            </a:r>
            <a:r>
              <a:rPr lang="zh-CN" altLang="en-US" dirty="0"/>
              <a:t>中，函数实际上是一个预先定义的特定计算公式。</a:t>
            </a:r>
          </a:p>
        </p:txBody>
      </p:sp>
      <p:sp>
        <p:nvSpPr>
          <p:cNvPr id="3" name="标题 2">
            <a:extLst>
              <a:ext uri="{FF2B5EF4-FFF2-40B4-BE49-F238E27FC236}">
                <a16:creationId xmlns:a16="http://schemas.microsoft.com/office/drawing/2014/main" id="{BEDA5C94-7F3E-446D-A6A1-72088B57BF89}"/>
              </a:ext>
            </a:extLst>
          </p:cNvPr>
          <p:cNvSpPr>
            <a:spLocks noGrp="1"/>
          </p:cNvSpPr>
          <p:nvPr>
            <p:ph type="title"/>
          </p:nvPr>
        </p:nvSpPr>
        <p:spPr/>
        <p:txBody>
          <a:bodyPr/>
          <a:lstStyle/>
          <a:p>
            <a:r>
              <a:rPr lang="zh-CN" altLang="en-US" dirty="0"/>
              <a:t>输入公式和函数</a:t>
            </a:r>
          </a:p>
        </p:txBody>
      </p:sp>
    </p:spTree>
    <p:extLst>
      <p:ext uri="{BB962C8B-B14F-4D97-AF65-F5344CB8AC3E}">
        <p14:creationId xmlns:p14="http://schemas.microsoft.com/office/powerpoint/2010/main" val="2680407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6">
            <a:extLst>
              <a:ext uri="{FF2B5EF4-FFF2-40B4-BE49-F238E27FC236}">
                <a16:creationId xmlns:a16="http://schemas.microsoft.com/office/drawing/2014/main" id="{DDF409E7-BAB3-4DCE-9A0B-62617D9747EF}"/>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7418" name="标题 3">
            <a:extLst>
              <a:ext uri="{FF2B5EF4-FFF2-40B4-BE49-F238E27FC236}">
                <a16:creationId xmlns:a16="http://schemas.microsoft.com/office/drawing/2014/main" id="{BBB4BDE3-D4CF-4484-A3F9-1678CF93E7CA}"/>
              </a:ext>
            </a:extLst>
          </p:cNvPr>
          <p:cNvSpPr>
            <a:spLocks noGrp="1"/>
          </p:cNvSpPr>
          <p:nvPr>
            <p:ph type="title"/>
          </p:nvPr>
        </p:nvSpPr>
        <p:spPr>
          <a:xfrm>
            <a:off x="255588" y="358775"/>
            <a:ext cx="10972800" cy="528638"/>
          </a:xfrm>
        </p:spPr>
        <p:txBody>
          <a:bodyPr/>
          <a:lstStyle/>
          <a:p>
            <a:r>
              <a:rPr lang="zh-CN" altLang="en-US"/>
              <a:t>目录</a:t>
            </a:r>
          </a:p>
        </p:txBody>
      </p:sp>
      <p:sp>
        <p:nvSpPr>
          <p:cNvPr id="26" name="Line 2">
            <a:extLst>
              <a:ext uri="{FF2B5EF4-FFF2-40B4-BE49-F238E27FC236}">
                <a16:creationId xmlns:a16="http://schemas.microsoft.com/office/drawing/2014/main" id="{B7AD19F5-0D79-4C2A-919E-4CE3B7128115}"/>
              </a:ext>
            </a:extLst>
          </p:cNvPr>
          <p:cNvSpPr>
            <a:spLocks noChangeShapeType="1"/>
          </p:cNvSpPr>
          <p:nvPr/>
        </p:nvSpPr>
        <p:spPr bwMode="auto">
          <a:xfrm>
            <a:off x="2649786" y="34426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7" name="Oval 15">
            <a:extLst>
              <a:ext uri="{FF2B5EF4-FFF2-40B4-BE49-F238E27FC236}">
                <a16:creationId xmlns:a16="http://schemas.microsoft.com/office/drawing/2014/main" id="{532A5E03-7777-45CD-9BFA-9266494B3980}"/>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8" name="AutoShape 17">
            <a:extLst>
              <a:ext uri="{FF2B5EF4-FFF2-40B4-BE49-F238E27FC236}">
                <a16:creationId xmlns:a16="http://schemas.microsoft.com/office/drawing/2014/main" id="{53AD9647-35CD-4FBA-8B5A-F64FDA1649DE}"/>
              </a:ext>
            </a:extLst>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sym typeface="微软雅黑" pitchFamily="34" charset="-122"/>
              </a:rPr>
              <a:t>使用数组公式</a:t>
            </a:r>
            <a:endParaRPr lang="zh-CN" altLang="en-US" sz="2200" dirty="0">
              <a:latin typeface="微软雅黑" pitchFamily="34" charset="-122"/>
              <a:ea typeface="微软雅黑" pitchFamily="34" charset="-122"/>
            </a:endParaRPr>
          </a:p>
        </p:txBody>
      </p:sp>
      <p:sp>
        <p:nvSpPr>
          <p:cNvPr id="29" name="AutoShape 17">
            <a:extLst>
              <a:ext uri="{FF2B5EF4-FFF2-40B4-BE49-F238E27FC236}">
                <a16:creationId xmlns:a16="http://schemas.microsoft.com/office/drawing/2014/main" id="{28432796-D18B-45E0-A695-BA486E791DF2}"/>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认识公式和函数</a:t>
            </a:r>
            <a:endParaRPr lang="zh-CN" altLang="en-US" sz="2200" dirty="0">
              <a:solidFill>
                <a:schemeClr val="bg1"/>
              </a:solidFill>
              <a:latin typeface="微软雅黑" pitchFamily="34" charset="-122"/>
              <a:ea typeface="微软雅黑" pitchFamily="34" charset="-122"/>
            </a:endParaRPr>
          </a:p>
        </p:txBody>
      </p:sp>
      <p:sp>
        <p:nvSpPr>
          <p:cNvPr id="30" name="Oval 15">
            <a:extLst>
              <a:ext uri="{FF2B5EF4-FFF2-40B4-BE49-F238E27FC236}">
                <a16:creationId xmlns:a16="http://schemas.microsoft.com/office/drawing/2014/main" id="{B9712B11-E7A2-4493-BA1C-ADD1CDD01ADD}"/>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31" name="AutoShape 17">
            <a:extLst>
              <a:ext uri="{FF2B5EF4-FFF2-40B4-BE49-F238E27FC236}">
                <a16:creationId xmlns:a16="http://schemas.microsoft.com/office/drawing/2014/main" id="{C2FCD68A-68CE-45CE-85C0-A99EA95FBF80}"/>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设置日期和时间数据</a:t>
            </a:r>
          </a:p>
        </p:txBody>
      </p:sp>
      <p:sp>
        <p:nvSpPr>
          <p:cNvPr id="32" name="Oval 15">
            <a:extLst>
              <a:ext uri="{FF2B5EF4-FFF2-40B4-BE49-F238E27FC236}">
                <a16:creationId xmlns:a16="http://schemas.microsoft.com/office/drawing/2014/main" id="{33BF6B4E-B0A4-4B5E-AB4F-DFB92DAFE6EF}"/>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159944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096ECB-BD85-4E86-A74F-A5E2F2D6C3FE}"/>
              </a:ext>
            </a:extLst>
          </p:cNvPr>
          <p:cNvSpPr>
            <a:spLocks noGrp="1"/>
          </p:cNvSpPr>
          <p:nvPr>
            <p:ph idx="1"/>
          </p:nvPr>
        </p:nvSpPr>
        <p:spPr/>
        <p:txBody>
          <a:bodyPr/>
          <a:lstStyle/>
          <a:p>
            <a:r>
              <a:rPr lang="zh-CN" altLang="en-US" dirty="0"/>
              <a:t>若希望使用公式进行多重计算并返回一个或多个计算结果，则需要通过数组公式来实现。为了了解各订单菜品的价格，在某餐饮店</a:t>
            </a:r>
            <a:r>
              <a:rPr lang="en-US" altLang="zh-CN" dirty="0"/>
              <a:t>2016</a:t>
            </a:r>
            <a:r>
              <a:rPr lang="zh-CN" altLang="en-US" dirty="0"/>
              <a:t>年的</a:t>
            </a:r>
            <a:r>
              <a:rPr lang="en-US" altLang="zh-CN" dirty="0"/>
              <a:t>【9</a:t>
            </a:r>
            <a:r>
              <a:rPr lang="zh-CN" altLang="en-US" dirty="0"/>
              <a:t>月</a:t>
            </a:r>
            <a:r>
              <a:rPr lang="en-US" altLang="zh-CN" dirty="0"/>
              <a:t>1</a:t>
            </a:r>
            <a:r>
              <a:rPr lang="zh-CN" altLang="en-US" dirty="0"/>
              <a:t>日订单详情</a:t>
            </a:r>
            <a:r>
              <a:rPr lang="en-US" altLang="zh-CN" dirty="0"/>
              <a:t>】</a:t>
            </a:r>
            <a:r>
              <a:rPr lang="zh-CN" altLang="en-US" dirty="0"/>
              <a:t>工作表中，使用数组公式计算当日营业额和各订单的菜品总价。</a:t>
            </a:r>
            <a:endParaRPr lang="en-US" altLang="zh-CN" dirty="0"/>
          </a:p>
          <a:p>
            <a:r>
              <a:rPr lang="zh-CN" altLang="en-US" dirty="0"/>
              <a:t>与输入公式不同的是，数组公式可以输入数组常量或数组区域作为数组参数，而且必须通过</a:t>
            </a:r>
            <a:r>
              <a:rPr lang="en-US" altLang="zh-CN" dirty="0"/>
              <a:t>【</a:t>
            </a:r>
            <a:r>
              <a:rPr lang="en-US" altLang="zh-CN" dirty="0" err="1"/>
              <a:t>Ctrl+Shift+Enter</a:t>
            </a:r>
            <a:r>
              <a:rPr lang="en-US" altLang="zh-CN" dirty="0"/>
              <a:t>】</a:t>
            </a:r>
            <a:r>
              <a:rPr lang="zh-CN" altLang="en-US" dirty="0"/>
              <a:t>组合键来输入数组公式，此时</a:t>
            </a:r>
            <a:r>
              <a:rPr lang="en-US" altLang="zh-CN" dirty="0"/>
              <a:t>Excel</a:t>
            </a:r>
            <a:r>
              <a:rPr lang="zh-CN" altLang="en-US" dirty="0"/>
              <a:t>会自动在花括号</a:t>
            </a:r>
            <a:r>
              <a:rPr lang="en-US" altLang="zh-CN" dirty="0"/>
              <a:t>{}</a:t>
            </a:r>
            <a:r>
              <a:rPr lang="zh-CN" altLang="en-US" dirty="0"/>
              <a:t>中插入该公式。</a:t>
            </a:r>
          </a:p>
        </p:txBody>
      </p:sp>
      <p:sp>
        <p:nvSpPr>
          <p:cNvPr id="3" name="标题 2">
            <a:extLst>
              <a:ext uri="{FF2B5EF4-FFF2-40B4-BE49-F238E27FC236}">
                <a16:creationId xmlns:a16="http://schemas.microsoft.com/office/drawing/2014/main" id="{C8A92912-A7DF-490E-8C73-04872DB70B97}"/>
              </a:ext>
            </a:extLst>
          </p:cNvPr>
          <p:cNvSpPr>
            <a:spLocks noGrp="1"/>
          </p:cNvSpPr>
          <p:nvPr>
            <p:ph type="title"/>
          </p:nvPr>
        </p:nvSpPr>
        <p:spPr/>
        <p:txBody>
          <a:bodyPr/>
          <a:lstStyle/>
          <a:p>
            <a:r>
              <a:rPr lang="zh-CN" altLang="en-US" dirty="0"/>
              <a:t>使用单一单元格数组公式</a:t>
            </a:r>
          </a:p>
        </p:txBody>
      </p:sp>
    </p:spTree>
    <p:extLst>
      <p:ext uri="{BB962C8B-B14F-4D97-AF65-F5344CB8AC3E}">
        <p14:creationId xmlns:p14="http://schemas.microsoft.com/office/powerpoint/2010/main" val="3658842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9A6A53-6254-43B3-990B-A50D6F1CFC60}"/>
              </a:ext>
            </a:extLst>
          </p:cNvPr>
          <p:cNvSpPr>
            <a:spLocks noGrp="1"/>
          </p:cNvSpPr>
          <p:nvPr>
            <p:ph idx="1"/>
          </p:nvPr>
        </p:nvSpPr>
        <p:spPr/>
        <p:txBody>
          <a:bodyPr/>
          <a:lstStyle/>
          <a:p>
            <a:pPr marL="0" indent="0">
              <a:buNone/>
            </a:pPr>
            <a:r>
              <a:rPr lang="zh-CN" altLang="en-US" dirty="0"/>
              <a:t>在</a:t>
            </a:r>
            <a:r>
              <a:rPr lang="en-US" altLang="zh-CN" dirty="0"/>
              <a:t>【9</a:t>
            </a:r>
            <a:r>
              <a:rPr lang="zh-CN" altLang="en-US" dirty="0"/>
              <a:t>月</a:t>
            </a:r>
            <a:r>
              <a:rPr lang="en-US" altLang="zh-CN" dirty="0"/>
              <a:t>1</a:t>
            </a:r>
            <a:r>
              <a:rPr lang="zh-CN" altLang="en-US" dirty="0"/>
              <a:t>日订单详情</a:t>
            </a:r>
            <a:r>
              <a:rPr lang="en-US" altLang="zh-CN" dirty="0"/>
              <a:t>】</a:t>
            </a:r>
            <a:r>
              <a:rPr lang="zh-CN" altLang="en-US" dirty="0"/>
              <a:t>工作表中使用单一单元格数组公式计算</a:t>
            </a:r>
            <a:r>
              <a:rPr lang="en-US" altLang="zh-CN" dirty="0"/>
              <a:t>9</a:t>
            </a:r>
            <a:r>
              <a:rPr lang="zh-CN" altLang="en-US" dirty="0"/>
              <a:t>月</a:t>
            </a:r>
            <a:r>
              <a:rPr lang="en-US" altLang="zh-CN" dirty="0"/>
              <a:t>1</a:t>
            </a:r>
            <a:r>
              <a:rPr lang="zh-CN" altLang="en-US" dirty="0"/>
              <a:t>日的营业额，具体操作步骤如下。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H4</a:t>
            </a:r>
            <a:r>
              <a:rPr lang="zh-CN" altLang="en-US" dirty="0"/>
              <a:t>，输入“</a:t>
            </a:r>
            <a:r>
              <a:rPr lang="en-US" altLang="zh-CN" dirty="0"/>
              <a:t>=SUM(C4:C29*D4:D29)”</a:t>
            </a:r>
            <a:r>
              <a:rPr lang="zh-CN" altLang="en-US" dirty="0"/>
              <a:t>，如图所示。</a:t>
            </a:r>
          </a:p>
        </p:txBody>
      </p:sp>
      <p:sp>
        <p:nvSpPr>
          <p:cNvPr id="3" name="标题 2">
            <a:extLst>
              <a:ext uri="{FF2B5EF4-FFF2-40B4-BE49-F238E27FC236}">
                <a16:creationId xmlns:a16="http://schemas.microsoft.com/office/drawing/2014/main" id="{6DDDE608-5717-4A57-99FF-6AE49D3962DB}"/>
              </a:ext>
            </a:extLst>
          </p:cNvPr>
          <p:cNvSpPr>
            <a:spLocks noGrp="1"/>
          </p:cNvSpPr>
          <p:nvPr>
            <p:ph type="title"/>
          </p:nvPr>
        </p:nvSpPr>
        <p:spPr/>
        <p:txBody>
          <a:bodyPr/>
          <a:lstStyle/>
          <a:p>
            <a:r>
              <a:rPr lang="zh-CN" altLang="en-US" dirty="0"/>
              <a:t>使用单一单元格数组公式</a:t>
            </a:r>
          </a:p>
        </p:txBody>
      </p:sp>
      <p:pic>
        <p:nvPicPr>
          <p:cNvPr id="4" name="图片 3">
            <a:extLst>
              <a:ext uri="{FF2B5EF4-FFF2-40B4-BE49-F238E27FC236}">
                <a16:creationId xmlns:a16="http://schemas.microsoft.com/office/drawing/2014/main" id="{81B398E3-F1C9-4075-A432-FCC80F0E8876}"/>
              </a:ext>
            </a:extLst>
          </p:cNvPr>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b="4810"/>
          <a:stretch/>
        </p:blipFill>
        <p:spPr bwMode="auto">
          <a:xfrm>
            <a:off x="2768156" y="2798708"/>
            <a:ext cx="6655687" cy="2813816"/>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07744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8B1B8FA-0CF4-4304-8B6B-AF2435A8C987}"/>
              </a:ext>
            </a:extLst>
          </p:cNvPr>
          <p:cNvSpPr>
            <a:spLocks noGrp="1"/>
          </p:cNvSpPr>
          <p:nvPr>
            <p:ph idx="1"/>
          </p:nvPr>
        </p:nvSpPr>
        <p:spPr>
          <a:xfrm>
            <a:off x="423819" y="1077912"/>
            <a:ext cx="11326747" cy="5033287"/>
          </a:xfrm>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a:t>
            </a:r>
            <a:r>
              <a:rPr lang="en-US" altLang="zh-CN" dirty="0" err="1"/>
              <a:t>Ctrl+shift+Enter</a:t>
            </a:r>
            <a:r>
              <a:rPr lang="en-US" altLang="zh-CN" dirty="0"/>
              <a:t>】</a:t>
            </a:r>
            <a:r>
              <a:rPr lang="zh-CN" altLang="en-US" dirty="0"/>
              <a:t>组合键即可使用单一单元格数组公式计算</a:t>
            </a:r>
            <a:r>
              <a:rPr lang="en-US" altLang="zh-CN" dirty="0"/>
              <a:t>9</a:t>
            </a:r>
            <a:r>
              <a:rPr lang="zh-CN" altLang="en-US" dirty="0"/>
              <a:t>月</a:t>
            </a:r>
            <a:r>
              <a:rPr lang="en-US" altLang="zh-CN" dirty="0"/>
              <a:t>1</a:t>
            </a:r>
            <a:r>
              <a:rPr lang="zh-CN" altLang="en-US" dirty="0"/>
              <a:t>日的营业额，计算结果如图所示。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使用单一单元格数组公式可以不用计算出各订单的菜品的总价，直接计算出该餐饮店</a:t>
            </a:r>
            <a:r>
              <a:rPr lang="en-US" altLang="zh-CN" dirty="0"/>
              <a:t>2016</a:t>
            </a:r>
            <a:r>
              <a:rPr lang="zh-CN" altLang="en-US" dirty="0"/>
              <a:t>年</a:t>
            </a:r>
            <a:r>
              <a:rPr lang="en-US" altLang="zh-CN" dirty="0"/>
              <a:t>9</a:t>
            </a:r>
            <a:r>
              <a:rPr lang="zh-CN" altLang="en-US" dirty="0"/>
              <a:t>月</a:t>
            </a:r>
            <a:r>
              <a:rPr lang="en-US" altLang="zh-CN" dirty="0"/>
              <a:t>1</a:t>
            </a:r>
            <a:r>
              <a:rPr lang="zh-CN" altLang="en-US" dirty="0"/>
              <a:t>日的营业额，是数组功能的主要作用。</a:t>
            </a:r>
            <a:endParaRPr lang="en-US" altLang="zh-CN" dirty="0"/>
          </a:p>
        </p:txBody>
      </p:sp>
      <p:sp>
        <p:nvSpPr>
          <p:cNvPr id="3" name="标题 2">
            <a:extLst>
              <a:ext uri="{FF2B5EF4-FFF2-40B4-BE49-F238E27FC236}">
                <a16:creationId xmlns:a16="http://schemas.microsoft.com/office/drawing/2014/main" id="{007E3E95-D3F6-45C7-9429-C64369144BCB}"/>
              </a:ext>
            </a:extLst>
          </p:cNvPr>
          <p:cNvSpPr>
            <a:spLocks noGrp="1"/>
          </p:cNvSpPr>
          <p:nvPr>
            <p:ph type="title"/>
          </p:nvPr>
        </p:nvSpPr>
        <p:spPr/>
        <p:txBody>
          <a:bodyPr/>
          <a:lstStyle/>
          <a:p>
            <a:r>
              <a:rPr lang="zh-CN" altLang="en-US" dirty="0"/>
              <a:t>使用单一单元格数组公式</a:t>
            </a:r>
          </a:p>
        </p:txBody>
      </p:sp>
      <p:pic>
        <p:nvPicPr>
          <p:cNvPr id="4" name="图片 3">
            <a:extLst>
              <a:ext uri="{FF2B5EF4-FFF2-40B4-BE49-F238E27FC236}">
                <a16:creationId xmlns:a16="http://schemas.microsoft.com/office/drawing/2014/main" id="{243EFA11-C8D2-4C7D-AA78-DAD24BCCF6D9}"/>
              </a:ext>
            </a:extLst>
          </p:cNvPr>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1" b="13954"/>
          <a:stretch/>
        </p:blipFill>
        <p:spPr bwMode="auto">
          <a:xfrm>
            <a:off x="2742540" y="2201621"/>
            <a:ext cx="6706919" cy="2622923"/>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26465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330CF0-4C0D-4078-AD68-03D50257F36E}"/>
              </a:ext>
            </a:extLst>
          </p:cNvPr>
          <p:cNvSpPr>
            <a:spLocks noGrp="1"/>
          </p:cNvSpPr>
          <p:nvPr>
            <p:ph idx="1"/>
          </p:nvPr>
        </p:nvSpPr>
        <p:spPr/>
        <p:txBody>
          <a:bodyPr/>
          <a:lstStyle/>
          <a:p>
            <a:pPr marL="0" indent="0">
              <a:buNone/>
            </a:pPr>
            <a:r>
              <a:rPr lang="zh-CN" altLang="en-US" dirty="0"/>
              <a:t>在</a:t>
            </a:r>
            <a:r>
              <a:rPr lang="en-US" altLang="zh-CN" dirty="0"/>
              <a:t>【9</a:t>
            </a:r>
            <a:r>
              <a:rPr lang="zh-CN" altLang="en-US" dirty="0"/>
              <a:t>月</a:t>
            </a:r>
            <a:r>
              <a:rPr lang="en-US" altLang="zh-CN" dirty="0"/>
              <a:t>1</a:t>
            </a:r>
            <a:r>
              <a:rPr lang="zh-CN" altLang="en-US" dirty="0"/>
              <a:t>日订单详情</a:t>
            </a:r>
            <a:r>
              <a:rPr lang="en-US" altLang="zh-CN" dirty="0"/>
              <a:t>】</a:t>
            </a:r>
            <a:r>
              <a:rPr lang="zh-CN" altLang="en-US" dirty="0"/>
              <a:t>工作表中使用多单元格数组公式计算各订单的菜品的总价，具体操作步骤如下。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选择单元格区域</a:t>
            </a:r>
            <a:r>
              <a:rPr lang="en-US" altLang="zh-CN" dirty="0"/>
              <a:t>E4:E29</a:t>
            </a:r>
            <a:r>
              <a:rPr lang="zh-CN" altLang="en-US" dirty="0"/>
              <a:t>，输入“</a:t>
            </a:r>
            <a:r>
              <a:rPr lang="en-US" altLang="zh-CN" dirty="0"/>
              <a:t>=C4:C29*D4:D29”</a:t>
            </a:r>
            <a:r>
              <a:rPr lang="zh-CN" altLang="en-US" dirty="0"/>
              <a:t>，如图所示。</a:t>
            </a:r>
          </a:p>
        </p:txBody>
      </p:sp>
      <p:sp>
        <p:nvSpPr>
          <p:cNvPr id="3" name="标题 2">
            <a:extLst>
              <a:ext uri="{FF2B5EF4-FFF2-40B4-BE49-F238E27FC236}">
                <a16:creationId xmlns:a16="http://schemas.microsoft.com/office/drawing/2014/main" id="{E037E655-70FF-4BE9-AB9A-CB42EFFAB17B}"/>
              </a:ext>
            </a:extLst>
          </p:cNvPr>
          <p:cNvSpPr>
            <a:spLocks noGrp="1"/>
          </p:cNvSpPr>
          <p:nvPr>
            <p:ph type="title"/>
          </p:nvPr>
        </p:nvSpPr>
        <p:spPr/>
        <p:txBody>
          <a:bodyPr/>
          <a:lstStyle/>
          <a:p>
            <a:r>
              <a:rPr lang="zh-CN" altLang="en-US" dirty="0"/>
              <a:t>使用多单元格数组公式</a:t>
            </a:r>
          </a:p>
        </p:txBody>
      </p:sp>
      <p:pic>
        <p:nvPicPr>
          <p:cNvPr id="4" name="图片 3">
            <a:extLst>
              <a:ext uri="{FF2B5EF4-FFF2-40B4-BE49-F238E27FC236}">
                <a16:creationId xmlns:a16="http://schemas.microsoft.com/office/drawing/2014/main" id="{8616B1CA-9CC0-4CD6-AE27-9FB1F0619FC1}"/>
              </a:ext>
            </a:extLst>
          </p:cNvPr>
          <p:cNvPicPr/>
          <p:nvPr/>
        </p:nvPicPr>
        <p:blipFill rotWithShape="1">
          <a:blip r:embed="rId2"/>
          <a:srcRect b="5904"/>
          <a:stretch/>
        </p:blipFill>
        <p:spPr bwMode="auto">
          <a:xfrm>
            <a:off x="2825963" y="2694446"/>
            <a:ext cx="6540073" cy="3085642"/>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0677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78B5B0-4F8D-4AA7-B92C-0657AABB268E}"/>
              </a:ext>
            </a:extLst>
          </p:cNvPr>
          <p:cNvSpPr>
            <a:spLocks noGrp="1"/>
          </p:cNvSpPr>
          <p:nvPr>
            <p:ph idx="1"/>
          </p:nvPr>
        </p:nvSpPr>
        <p:spPr>
          <a:xfrm>
            <a:off x="423819" y="1077912"/>
            <a:ext cx="11515933" cy="5033287"/>
          </a:xfrm>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a:t>
            </a:r>
            <a:r>
              <a:rPr lang="en-US" altLang="zh-CN" dirty="0" err="1"/>
              <a:t>Ctrl+Shift+Enter</a:t>
            </a:r>
            <a:r>
              <a:rPr lang="en-US" altLang="zh-CN" dirty="0"/>
              <a:t>】</a:t>
            </a:r>
            <a:r>
              <a:rPr lang="zh-CN" altLang="en-US" dirty="0"/>
              <a:t>组合键即可使用多单元格数组公式计算各订单的菜品的总价，计算结果如图所示。</a:t>
            </a:r>
          </a:p>
        </p:txBody>
      </p:sp>
      <p:sp>
        <p:nvSpPr>
          <p:cNvPr id="3" name="标题 2">
            <a:extLst>
              <a:ext uri="{FF2B5EF4-FFF2-40B4-BE49-F238E27FC236}">
                <a16:creationId xmlns:a16="http://schemas.microsoft.com/office/drawing/2014/main" id="{D92B6C40-D44D-4C25-9468-92FBD058C4FE}"/>
              </a:ext>
            </a:extLst>
          </p:cNvPr>
          <p:cNvSpPr>
            <a:spLocks noGrp="1"/>
          </p:cNvSpPr>
          <p:nvPr>
            <p:ph type="title"/>
          </p:nvPr>
        </p:nvSpPr>
        <p:spPr/>
        <p:txBody>
          <a:bodyPr/>
          <a:lstStyle/>
          <a:p>
            <a:r>
              <a:rPr lang="zh-CN" altLang="en-US" dirty="0"/>
              <a:t>使用多单元格数组公式</a:t>
            </a:r>
          </a:p>
        </p:txBody>
      </p:sp>
      <p:pic>
        <p:nvPicPr>
          <p:cNvPr id="4" name="图片 3">
            <a:extLst>
              <a:ext uri="{FF2B5EF4-FFF2-40B4-BE49-F238E27FC236}">
                <a16:creationId xmlns:a16="http://schemas.microsoft.com/office/drawing/2014/main" id="{B8B799F2-F3D0-410F-9CF8-59BB25121108}"/>
              </a:ext>
            </a:extLst>
          </p:cNvPr>
          <p:cNvPicPr/>
          <p:nvPr/>
        </p:nvPicPr>
        <p:blipFill>
          <a:blip r:embed="rId2"/>
          <a:srcRect b="18872"/>
          <a:stretch>
            <a:fillRect/>
          </a:stretch>
        </p:blipFill>
        <p:spPr>
          <a:xfrm>
            <a:off x="2492262" y="2289546"/>
            <a:ext cx="7207476" cy="2902565"/>
          </a:xfrm>
          <a:prstGeom prst="rect">
            <a:avLst/>
          </a:prstGeom>
          <a:ln w="3175" cap="flat" cmpd="sng" algn="ctr">
            <a:solidFill>
              <a:sysClr val="windowText" lastClr="000000"/>
            </a:solidFill>
            <a:prstDash val="solid"/>
            <a:round/>
            <a:headEnd type="none" w="med" len="med"/>
            <a:tailEnd type="none" w="med" len="med"/>
          </a:ln>
        </p:spPr>
      </p:pic>
    </p:spTree>
    <p:extLst>
      <p:ext uri="{BB962C8B-B14F-4D97-AF65-F5344CB8AC3E}">
        <p14:creationId xmlns:p14="http://schemas.microsoft.com/office/powerpoint/2010/main" val="190219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A4BE69-9907-44E6-B92D-4CEE3EF6DA59}"/>
              </a:ext>
            </a:extLst>
          </p:cNvPr>
          <p:cNvSpPr>
            <a:spLocks noGrp="1"/>
          </p:cNvSpPr>
          <p:nvPr>
            <p:ph idx="1"/>
          </p:nvPr>
        </p:nvSpPr>
        <p:spPr>
          <a:xfrm>
            <a:off x="423819" y="1077912"/>
            <a:ext cx="11316236" cy="5033287"/>
          </a:xfrm>
        </p:spPr>
        <p:txBody>
          <a:bodyPr/>
          <a:lstStyle/>
          <a:p>
            <a:r>
              <a:rPr lang="zh-CN" altLang="en-US" dirty="0"/>
              <a:t>与使用多个单独的公式相比，使用多单元格数组公式有以下几个优势。</a:t>
            </a:r>
          </a:p>
          <a:p>
            <a:pPr marL="720000">
              <a:buFont typeface="+mj-ea"/>
              <a:buAutoNum type="circleNumDbPlain"/>
            </a:pPr>
            <a:r>
              <a:rPr lang="zh-CN" altLang="en-US" dirty="0"/>
              <a:t>保证区域内所有的公式完全相同。</a:t>
            </a:r>
          </a:p>
          <a:p>
            <a:pPr marL="720000">
              <a:buFont typeface="+mj-ea"/>
              <a:buAutoNum type="circleNumDbPlain"/>
            </a:pPr>
            <a:r>
              <a:rPr lang="zh-CN" altLang="en-US" dirty="0"/>
              <a:t>若要向区域的底部添加新数据，则必须对数组公式进行修改以容纳新数据。</a:t>
            </a:r>
          </a:p>
          <a:p>
            <a:pPr marL="720000">
              <a:buFont typeface="+mj-ea"/>
              <a:buAutoNum type="circleNumDbPlain"/>
            </a:pPr>
            <a:r>
              <a:rPr lang="zh-CN" altLang="en-US" dirty="0"/>
              <a:t>不能对数组区域中的某个单元格单独进行编辑，减少意外修改公式的可能。若要对数组区域进行编辑，则必须将整个区域视为一个单元格进行编辑，否则</a:t>
            </a:r>
            <a:r>
              <a:rPr lang="en-US" altLang="zh-CN" dirty="0"/>
              <a:t>Excel</a:t>
            </a:r>
            <a:r>
              <a:rPr lang="zh-CN" altLang="en-US" dirty="0"/>
              <a:t>会弹出显示错误信息的对话框。</a:t>
            </a:r>
          </a:p>
          <a:p>
            <a:r>
              <a:rPr lang="zh-CN" altLang="en-US" dirty="0"/>
              <a:t>若要编辑数组公式，可以选择数组区域中的所有单元格，单击编辑栏或按</a:t>
            </a:r>
            <a:r>
              <a:rPr lang="en-US" altLang="zh-CN" dirty="0"/>
              <a:t>F2</a:t>
            </a:r>
            <a:r>
              <a:rPr lang="zh-CN" altLang="en-US" dirty="0"/>
              <a:t>键激活编辑栏，编辑新的数组公式，完成后按下</a:t>
            </a:r>
            <a:r>
              <a:rPr lang="en-US" altLang="zh-CN" dirty="0"/>
              <a:t>【</a:t>
            </a:r>
            <a:r>
              <a:rPr lang="en-US" altLang="zh-CN" dirty="0" err="1"/>
              <a:t>Ctrl+Shift+Enter</a:t>
            </a:r>
            <a:r>
              <a:rPr lang="en-US" altLang="zh-CN" dirty="0"/>
              <a:t>】</a:t>
            </a:r>
            <a:r>
              <a:rPr lang="zh-CN" altLang="en-US" dirty="0"/>
              <a:t>组合键即可输入更改内容。若要删除数组公式，则在编辑新的数组公式时按下</a:t>
            </a:r>
            <a:r>
              <a:rPr lang="en-US" altLang="zh-CN" dirty="0"/>
              <a:t>【Backspace】</a:t>
            </a:r>
            <a:r>
              <a:rPr lang="zh-CN" altLang="en-US" dirty="0"/>
              <a:t>键删除公式，再按下</a:t>
            </a:r>
            <a:r>
              <a:rPr lang="en-US" altLang="zh-CN" dirty="0"/>
              <a:t>【</a:t>
            </a:r>
            <a:r>
              <a:rPr lang="en-US" altLang="zh-CN" dirty="0" err="1"/>
              <a:t>Ctrl+Shift+Enter</a:t>
            </a:r>
            <a:r>
              <a:rPr lang="en-US" altLang="zh-CN" dirty="0"/>
              <a:t>】</a:t>
            </a:r>
            <a:r>
              <a:rPr lang="zh-CN" altLang="en-US" dirty="0"/>
              <a:t>组合键即可。</a:t>
            </a:r>
          </a:p>
        </p:txBody>
      </p:sp>
      <p:sp>
        <p:nvSpPr>
          <p:cNvPr id="3" name="标题 2">
            <a:extLst>
              <a:ext uri="{FF2B5EF4-FFF2-40B4-BE49-F238E27FC236}">
                <a16:creationId xmlns:a16="http://schemas.microsoft.com/office/drawing/2014/main" id="{134412DD-1A6A-4BBB-A6ED-83552C61540C}"/>
              </a:ext>
            </a:extLst>
          </p:cNvPr>
          <p:cNvSpPr>
            <a:spLocks noGrp="1"/>
          </p:cNvSpPr>
          <p:nvPr>
            <p:ph type="title"/>
          </p:nvPr>
        </p:nvSpPr>
        <p:spPr/>
        <p:txBody>
          <a:bodyPr/>
          <a:lstStyle/>
          <a:p>
            <a:r>
              <a:rPr lang="zh-CN" altLang="en-US" dirty="0"/>
              <a:t>使用多单元格数组公式</a:t>
            </a:r>
          </a:p>
        </p:txBody>
      </p:sp>
    </p:spTree>
    <p:extLst>
      <p:ext uri="{BB962C8B-B14F-4D97-AF65-F5344CB8AC3E}">
        <p14:creationId xmlns:p14="http://schemas.microsoft.com/office/powerpoint/2010/main" val="2068363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a:extLst>
              <a:ext uri="{FF2B5EF4-FFF2-40B4-BE49-F238E27FC236}">
                <a16:creationId xmlns:a16="http://schemas.microsoft.com/office/drawing/2014/main" id="{BBB4BDE3-D4CF-4484-A3F9-1678CF93E7CA}"/>
              </a:ext>
            </a:extLst>
          </p:cNvPr>
          <p:cNvSpPr>
            <a:spLocks noGrp="1"/>
          </p:cNvSpPr>
          <p:nvPr>
            <p:ph type="title"/>
          </p:nvPr>
        </p:nvSpPr>
        <p:spPr>
          <a:xfrm>
            <a:off x="255588" y="358775"/>
            <a:ext cx="10972800" cy="528638"/>
          </a:xfrm>
        </p:spPr>
        <p:txBody>
          <a:bodyPr/>
          <a:lstStyle/>
          <a:p>
            <a:r>
              <a:rPr lang="zh-CN" altLang="en-US"/>
              <a:t>目录</a:t>
            </a:r>
          </a:p>
        </p:txBody>
      </p:sp>
      <p:cxnSp>
        <p:nvCxnSpPr>
          <p:cNvPr id="11" name="直接连接符 6">
            <a:extLst>
              <a:ext uri="{FF2B5EF4-FFF2-40B4-BE49-F238E27FC236}">
                <a16:creationId xmlns:a16="http://schemas.microsoft.com/office/drawing/2014/main" id="{C2886331-4FB0-434E-AEF7-3112F04E800B}"/>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2" name="Line 2">
            <a:extLst>
              <a:ext uri="{FF2B5EF4-FFF2-40B4-BE49-F238E27FC236}">
                <a16:creationId xmlns:a16="http://schemas.microsoft.com/office/drawing/2014/main" id="{59B60004-678F-4260-941E-C6C9B1595160}"/>
              </a:ext>
            </a:extLst>
          </p:cNvPr>
          <p:cNvSpPr>
            <a:spLocks noChangeShapeType="1"/>
          </p:cNvSpPr>
          <p:nvPr/>
        </p:nvSpPr>
        <p:spPr bwMode="auto">
          <a:xfrm>
            <a:off x="2649786" y="4469416"/>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14" name="Oval 15">
            <a:extLst>
              <a:ext uri="{FF2B5EF4-FFF2-40B4-BE49-F238E27FC236}">
                <a16:creationId xmlns:a16="http://schemas.microsoft.com/office/drawing/2014/main" id="{D24A6F08-62AB-4990-8D3F-AD739957A93E}"/>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16" name="AutoShape 17">
            <a:extLst>
              <a:ext uri="{FF2B5EF4-FFF2-40B4-BE49-F238E27FC236}">
                <a16:creationId xmlns:a16="http://schemas.microsoft.com/office/drawing/2014/main" id="{909533C5-1D99-4592-95CA-B4B644A0E957}"/>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sym typeface="微软雅黑" pitchFamily="34" charset="-122"/>
              </a:rPr>
              <a:t>使用数组公式</a:t>
            </a:r>
            <a:endParaRPr lang="zh-CN" altLang="en-US" sz="2200" dirty="0">
              <a:latin typeface="微软雅黑" pitchFamily="34" charset="-122"/>
              <a:ea typeface="微软雅黑" pitchFamily="34" charset="-122"/>
            </a:endParaRPr>
          </a:p>
        </p:txBody>
      </p:sp>
      <p:sp>
        <p:nvSpPr>
          <p:cNvPr id="17" name="AutoShape 17">
            <a:extLst>
              <a:ext uri="{FF2B5EF4-FFF2-40B4-BE49-F238E27FC236}">
                <a16:creationId xmlns:a16="http://schemas.microsoft.com/office/drawing/2014/main" id="{5B3FA9CA-0D19-4E28-9C3C-0D7442C078EE}"/>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认识公式和函数</a:t>
            </a:r>
            <a:endParaRPr lang="zh-CN" altLang="en-US" sz="2200" dirty="0">
              <a:solidFill>
                <a:schemeClr val="bg1"/>
              </a:solidFill>
              <a:latin typeface="微软雅黑" pitchFamily="34" charset="-122"/>
              <a:ea typeface="微软雅黑" pitchFamily="34" charset="-122"/>
            </a:endParaRPr>
          </a:p>
        </p:txBody>
      </p:sp>
      <p:sp>
        <p:nvSpPr>
          <p:cNvPr id="24" name="Oval 15">
            <a:extLst>
              <a:ext uri="{FF2B5EF4-FFF2-40B4-BE49-F238E27FC236}">
                <a16:creationId xmlns:a16="http://schemas.microsoft.com/office/drawing/2014/main" id="{349837EF-DDE9-4464-A19D-2C67AA2823CF}"/>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25" name="AutoShape 17">
            <a:extLst>
              <a:ext uri="{FF2B5EF4-FFF2-40B4-BE49-F238E27FC236}">
                <a16:creationId xmlns:a16="http://schemas.microsoft.com/office/drawing/2014/main" id="{F6C931FF-10E7-4EDB-8E5C-AB648B1F4C83}"/>
              </a:ext>
            </a:extLst>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设置日期和时间数据</a:t>
            </a:r>
          </a:p>
        </p:txBody>
      </p:sp>
      <p:sp>
        <p:nvSpPr>
          <p:cNvPr id="26" name="Oval 15">
            <a:extLst>
              <a:ext uri="{FF2B5EF4-FFF2-40B4-BE49-F238E27FC236}">
                <a16:creationId xmlns:a16="http://schemas.microsoft.com/office/drawing/2014/main" id="{EFEED518-8D91-4E3C-B9CB-D30B9D2418EA}"/>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159944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3A7D16-26B3-45CB-AD25-C7CB5D7B6457}"/>
              </a:ext>
            </a:extLst>
          </p:cNvPr>
          <p:cNvSpPr>
            <a:spLocks noGrp="1"/>
          </p:cNvSpPr>
          <p:nvPr>
            <p:ph idx="1"/>
          </p:nvPr>
        </p:nvSpPr>
        <p:spPr/>
        <p:txBody>
          <a:bodyPr/>
          <a:lstStyle/>
          <a:p>
            <a:r>
              <a:rPr lang="en-US" altLang="zh-CN" dirty="0"/>
              <a:t>Excel 2016</a:t>
            </a:r>
            <a:r>
              <a:rPr lang="zh-CN" altLang="en-US" dirty="0"/>
              <a:t>中可用日期和时间函数来进行时间处理。某餐饮企业在为了统计最多用餐顾客的时间，在</a:t>
            </a:r>
            <a:r>
              <a:rPr lang="en-US" altLang="zh-CN" dirty="0"/>
              <a:t>【</a:t>
            </a:r>
            <a:r>
              <a:rPr lang="zh-CN" altLang="en-US" dirty="0"/>
              <a:t>订单信息</a:t>
            </a:r>
            <a:r>
              <a:rPr lang="en-US" altLang="zh-CN" dirty="0"/>
              <a:t>】</a:t>
            </a:r>
            <a:r>
              <a:rPr lang="zh-CN" altLang="en-US" dirty="0"/>
              <a:t>工作表中提取日期数据，并完善企业的</a:t>
            </a:r>
            <a:r>
              <a:rPr lang="en-US" altLang="zh-CN" dirty="0"/>
              <a:t>【</a:t>
            </a:r>
            <a:r>
              <a:rPr lang="zh-CN" altLang="en-US" dirty="0"/>
              <a:t>员工信息表</a:t>
            </a:r>
            <a:r>
              <a:rPr lang="en-US" altLang="zh-CN" dirty="0"/>
              <a:t>】</a:t>
            </a:r>
            <a:r>
              <a:rPr lang="zh-CN" altLang="en-US" dirty="0"/>
              <a:t>工作表中的信息。</a:t>
            </a:r>
            <a:endParaRPr lang="en-US" altLang="zh-CN" dirty="0"/>
          </a:p>
          <a:p>
            <a:r>
              <a:rPr lang="en-US" altLang="zh-CN" dirty="0"/>
              <a:t>Excel 2016</a:t>
            </a:r>
            <a:r>
              <a:rPr lang="zh-CN" altLang="en-US" dirty="0"/>
              <a:t>中常用来提取日期函数的有</a:t>
            </a:r>
            <a:r>
              <a:rPr lang="en-US" altLang="zh-CN" dirty="0"/>
              <a:t>YEAR</a:t>
            </a:r>
            <a:r>
              <a:rPr lang="zh-CN" altLang="en-US" dirty="0"/>
              <a:t>、</a:t>
            </a:r>
            <a:r>
              <a:rPr lang="en-US" altLang="zh-CN" dirty="0"/>
              <a:t>MONTH</a:t>
            </a:r>
            <a:r>
              <a:rPr lang="zh-CN" altLang="en-US" dirty="0"/>
              <a:t>、</a:t>
            </a:r>
            <a:r>
              <a:rPr lang="en-US" altLang="zh-CN" dirty="0"/>
              <a:t>DAY</a:t>
            </a:r>
            <a:r>
              <a:rPr lang="zh-CN" altLang="en-US" dirty="0"/>
              <a:t>、</a:t>
            </a:r>
            <a:r>
              <a:rPr lang="en-US" altLang="zh-CN" dirty="0"/>
              <a:t>HOUR</a:t>
            </a:r>
            <a:r>
              <a:rPr lang="zh-CN" altLang="en-US" dirty="0"/>
              <a:t>、</a:t>
            </a:r>
            <a:r>
              <a:rPr lang="en-US" altLang="zh-CN" dirty="0"/>
              <a:t>MINUTE</a:t>
            </a:r>
            <a:r>
              <a:rPr lang="zh-CN" altLang="en-US" dirty="0"/>
              <a:t>、</a:t>
            </a:r>
            <a:r>
              <a:rPr lang="en-US" altLang="zh-CN" dirty="0"/>
              <a:t>SECOND</a:t>
            </a:r>
            <a:r>
              <a:rPr lang="zh-CN" altLang="en-US" dirty="0"/>
              <a:t>和</a:t>
            </a:r>
            <a:r>
              <a:rPr lang="en-US" altLang="zh-CN" dirty="0"/>
              <a:t>WEEKDAY</a:t>
            </a:r>
            <a:r>
              <a:rPr lang="zh-CN" altLang="en-US" dirty="0"/>
              <a:t>函数，分别可以返回对应日期的年份、月份、天数、小时、分钟、秒钟和星期。</a:t>
            </a:r>
            <a:endParaRPr lang="en-US" altLang="zh-CN" dirty="0"/>
          </a:p>
          <a:p>
            <a:r>
              <a:rPr lang="zh-CN" altLang="en-US" dirty="0"/>
              <a:t>在</a:t>
            </a:r>
            <a:r>
              <a:rPr lang="en-US" altLang="zh-CN" dirty="0"/>
              <a:t>【</a:t>
            </a:r>
            <a:r>
              <a:rPr lang="zh-CN" altLang="en-US" dirty="0"/>
              <a:t>订单信息</a:t>
            </a:r>
            <a:r>
              <a:rPr lang="en-US" altLang="zh-CN" dirty="0"/>
              <a:t>】</a:t>
            </a:r>
            <a:r>
              <a:rPr lang="zh-CN" altLang="en-US" dirty="0"/>
              <a:t>工作表中提取年月日的日期数据主要用到</a:t>
            </a:r>
            <a:r>
              <a:rPr lang="en-US" altLang="zh-CN" dirty="0"/>
              <a:t>YEAR</a:t>
            </a:r>
            <a:r>
              <a:rPr lang="zh-CN" altLang="en-US" dirty="0"/>
              <a:t>、</a:t>
            </a:r>
            <a:r>
              <a:rPr lang="en-US" altLang="zh-CN" dirty="0"/>
              <a:t>MONTH</a:t>
            </a:r>
            <a:r>
              <a:rPr lang="zh-CN" altLang="en-US" dirty="0"/>
              <a:t>和</a:t>
            </a:r>
            <a:r>
              <a:rPr lang="en-US" altLang="zh-CN" dirty="0"/>
              <a:t>DAY</a:t>
            </a:r>
            <a:r>
              <a:rPr lang="zh-CN" altLang="en-US" dirty="0"/>
              <a:t>函数。</a:t>
            </a:r>
          </a:p>
        </p:txBody>
      </p:sp>
      <p:sp>
        <p:nvSpPr>
          <p:cNvPr id="3" name="标题 2">
            <a:extLst>
              <a:ext uri="{FF2B5EF4-FFF2-40B4-BE49-F238E27FC236}">
                <a16:creationId xmlns:a16="http://schemas.microsoft.com/office/drawing/2014/main" id="{106FE693-004F-4C29-8F68-863187BD515C}"/>
              </a:ext>
            </a:extLst>
          </p:cNvPr>
          <p:cNvSpPr>
            <a:spLocks noGrp="1"/>
          </p:cNvSpPr>
          <p:nvPr>
            <p:ph type="title"/>
          </p:nvPr>
        </p:nvSpPr>
        <p:spPr/>
        <p:txBody>
          <a:bodyPr/>
          <a:lstStyle/>
          <a:p>
            <a:r>
              <a:rPr lang="zh-CN" altLang="en-US" dirty="0"/>
              <a:t>提取日期和时间数据</a:t>
            </a:r>
          </a:p>
        </p:txBody>
      </p:sp>
    </p:spTree>
    <p:extLst>
      <p:ext uri="{BB962C8B-B14F-4D97-AF65-F5344CB8AC3E}">
        <p14:creationId xmlns:p14="http://schemas.microsoft.com/office/powerpoint/2010/main" val="3130633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43AADE3-AC56-4244-BACA-6C023EA2CE85}"/>
              </a:ext>
            </a:extLst>
          </p:cNvPr>
          <p:cNvSpPr>
            <a:spLocks noGrp="1"/>
          </p:cNvSpPr>
          <p:nvPr>
            <p:ph idx="1"/>
          </p:nvPr>
        </p:nvSpPr>
        <p:spPr>
          <a:xfrm>
            <a:off x="423819" y="1713662"/>
            <a:ext cx="11389809" cy="4339721"/>
          </a:xfrm>
        </p:spPr>
        <p:txBody>
          <a:bodyPr/>
          <a:lstStyle/>
          <a:p>
            <a:r>
              <a:rPr lang="en-US" altLang="zh-CN" dirty="0"/>
              <a:t>YEAR</a:t>
            </a:r>
            <a:r>
              <a:rPr lang="zh-CN" altLang="en-US" dirty="0"/>
              <a:t>函数可以返回对应于某个日期的年份，即一个</a:t>
            </a:r>
            <a:r>
              <a:rPr lang="en-US" altLang="zh-CN" dirty="0"/>
              <a:t>1900~9999</a:t>
            </a:r>
            <a:r>
              <a:rPr lang="zh-CN" altLang="en-US" dirty="0"/>
              <a:t>之间的整数。</a:t>
            </a:r>
            <a:r>
              <a:rPr lang="en-US" altLang="zh-CN" dirty="0"/>
              <a:t>YEAR</a:t>
            </a:r>
            <a:r>
              <a:rPr lang="zh-CN" altLang="en-US" dirty="0"/>
              <a:t>函数的使用格式如下。</a:t>
            </a:r>
            <a:endParaRPr lang="en-US" altLang="zh-CN" dirty="0"/>
          </a:p>
          <a:p>
            <a:endParaRPr lang="en-US" altLang="zh-CN" dirty="0"/>
          </a:p>
          <a:p>
            <a:endParaRPr lang="en-US" altLang="zh-CN" dirty="0"/>
          </a:p>
          <a:p>
            <a:r>
              <a:rPr lang="en-US" altLang="zh-CN" dirty="0"/>
              <a:t>YEAR</a:t>
            </a:r>
            <a:r>
              <a:rPr lang="zh-CN" altLang="en-US" dirty="0"/>
              <a:t>函数的常用参数及其解释如表所示。</a:t>
            </a:r>
          </a:p>
        </p:txBody>
      </p:sp>
      <p:sp>
        <p:nvSpPr>
          <p:cNvPr id="3" name="标题 2">
            <a:extLst>
              <a:ext uri="{FF2B5EF4-FFF2-40B4-BE49-F238E27FC236}">
                <a16:creationId xmlns:a16="http://schemas.microsoft.com/office/drawing/2014/main" id="{61E32D5B-0566-4ABC-A7BC-2B0B38FB61AE}"/>
              </a:ext>
            </a:extLst>
          </p:cNvPr>
          <p:cNvSpPr>
            <a:spLocks noGrp="1"/>
          </p:cNvSpPr>
          <p:nvPr>
            <p:ph type="title"/>
          </p:nvPr>
        </p:nvSpPr>
        <p:spPr/>
        <p:txBody>
          <a:bodyPr/>
          <a:lstStyle/>
          <a:p>
            <a:r>
              <a:rPr lang="zh-CN" altLang="en-US" dirty="0"/>
              <a:t>提取日期和时间数据</a:t>
            </a:r>
          </a:p>
        </p:txBody>
      </p:sp>
      <p:sp>
        <p:nvSpPr>
          <p:cNvPr id="5" name="内容占位符 4">
            <a:extLst>
              <a:ext uri="{FF2B5EF4-FFF2-40B4-BE49-F238E27FC236}">
                <a16:creationId xmlns:a16="http://schemas.microsoft.com/office/drawing/2014/main" id="{3E09BC2D-A1CC-4107-B333-A03D046E36D6}"/>
              </a:ext>
            </a:extLst>
          </p:cNvPr>
          <p:cNvSpPr>
            <a:spLocks noGrp="1"/>
          </p:cNvSpPr>
          <p:nvPr>
            <p:ph idx="10"/>
          </p:nvPr>
        </p:nvSpPr>
        <p:spPr/>
        <p:txBody>
          <a:bodyPr/>
          <a:lstStyle/>
          <a:p>
            <a:r>
              <a:rPr kumimoji="0" lang="en-US" altLang="zh-CN" b="1" dirty="0">
                <a:solidFill>
                  <a:srgbClr val="000000"/>
                </a:solidFill>
              </a:rPr>
              <a:t>1. YEAR</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6249B233-5965-46AE-8AE9-D2CEABE3244C}"/>
              </a:ext>
            </a:extLst>
          </p:cNvPr>
          <p:cNvSpPr txBox="1">
            <a:spLocks noChangeArrowheads="1"/>
          </p:cNvSpPr>
          <p:nvPr/>
        </p:nvSpPr>
        <p:spPr bwMode="auto">
          <a:xfrm>
            <a:off x="4327443" y="2508388"/>
            <a:ext cx="35371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YEAR</a:t>
            </a:r>
            <a:r>
              <a:rPr kumimoji="0"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serial_number</a:t>
            </a:r>
            <a:r>
              <a:rPr kumimoji="0"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10" name="内容占位符 4">
            <a:extLst>
              <a:ext uri="{FF2B5EF4-FFF2-40B4-BE49-F238E27FC236}">
                <a16:creationId xmlns:a16="http://schemas.microsoft.com/office/drawing/2014/main" id="{5E05C180-4A07-4156-B8BE-B615B5335E5E}"/>
              </a:ext>
            </a:extLst>
          </p:cNvPr>
          <p:cNvGraphicFramePr>
            <a:graphicFrameLocks/>
          </p:cNvGraphicFramePr>
          <p:nvPr>
            <p:extLst>
              <p:ext uri="{D42A27DB-BD31-4B8C-83A1-F6EECF244321}">
                <p14:modId xmlns:p14="http://schemas.microsoft.com/office/powerpoint/2010/main" val="2755506230"/>
              </p:ext>
            </p:extLst>
          </p:nvPr>
        </p:nvGraphicFramePr>
        <p:xfrm>
          <a:off x="1837067" y="3734001"/>
          <a:ext cx="8517866" cy="1152970"/>
        </p:xfrm>
        <a:graphic>
          <a:graphicData uri="http://schemas.openxmlformats.org/drawingml/2006/table">
            <a:tbl>
              <a:tblPr firstRow="1" firstCol="1" bandRow="1">
                <a:tableStyleId>{5C22544A-7EE6-4342-B048-85BDC9FD1C3A}</a:tableStyleId>
              </a:tblPr>
              <a:tblGrid>
                <a:gridCol w="1736450">
                  <a:extLst>
                    <a:ext uri="{9D8B030D-6E8A-4147-A177-3AD203B41FA5}">
                      <a16:colId xmlns:a16="http://schemas.microsoft.com/office/drawing/2014/main" val="20000"/>
                    </a:ext>
                  </a:extLst>
                </a:gridCol>
                <a:gridCol w="6781416">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310380">
                <a:tc>
                  <a:txBody>
                    <a:bodyPr/>
                    <a:lstStyle/>
                    <a:p>
                      <a:pPr algn="just"/>
                      <a:r>
                        <a:rPr lang="en-US" sz="1800" b="0" kern="1200" dirty="0" err="1">
                          <a:solidFill>
                            <a:schemeClr val="lt1"/>
                          </a:solidFill>
                          <a:latin typeface="微软雅黑" pitchFamily="34" charset="-122"/>
                          <a:ea typeface="微软雅黑" pitchFamily="34" charset="-122"/>
                          <a:cs typeface="+mn-cs"/>
                        </a:rPr>
                        <a:t>serial_number</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kern="1200" dirty="0">
                          <a:solidFill>
                            <a:schemeClr val="dk1"/>
                          </a:solidFill>
                          <a:latin typeface="微软雅黑" pitchFamily="34" charset="-122"/>
                          <a:ea typeface="微软雅黑" pitchFamily="34" charset="-122"/>
                          <a:cs typeface="+mn-cs"/>
                        </a:rPr>
                        <a:t>必需。表示要查找年份的日期值。日期有多种输入方式：带引号的文本串、系列数或其他公式或函数的结果</a:t>
                      </a: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4396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E45F094-5B77-473D-B130-CC47B9791423}"/>
              </a:ext>
            </a:extLst>
          </p:cNvPr>
          <p:cNvSpPr>
            <a:spLocks noGrp="1"/>
          </p:cNvSpPr>
          <p:nvPr>
            <p:ph idx="1"/>
          </p:nvPr>
        </p:nvSpPr>
        <p:spPr>
          <a:xfrm>
            <a:off x="423819" y="1713662"/>
            <a:ext cx="11610526" cy="4339721"/>
          </a:xfrm>
        </p:spPr>
        <p:txBody>
          <a:bodyPr/>
          <a:lstStyle/>
          <a:p>
            <a:pPr marL="0" indent="0">
              <a:buNone/>
            </a:pPr>
            <a:r>
              <a:rPr lang="zh-CN" altLang="en-US" dirty="0"/>
              <a:t>采用输入公式的方法，在</a:t>
            </a:r>
            <a:r>
              <a:rPr lang="en-US" altLang="zh-CN" dirty="0"/>
              <a:t>【9</a:t>
            </a:r>
            <a:r>
              <a:rPr lang="zh-CN" altLang="en-US" dirty="0"/>
              <a:t>月</a:t>
            </a:r>
            <a:r>
              <a:rPr lang="en-US" altLang="zh-CN" dirty="0"/>
              <a:t>1</a:t>
            </a:r>
            <a:r>
              <a:rPr lang="zh-CN" altLang="en-US" dirty="0"/>
              <a:t>月订单详情</a:t>
            </a:r>
            <a:r>
              <a:rPr lang="en-US" altLang="zh-CN" dirty="0"/>
              <a:t>】</a:t>
            </a:r>
            <a:r>
              <a:rPr lang="zh-CN" altLang="en-US" dirty="0"/>
              <a:t>工作表中计算每个订单的菜品总价，具体操作步骤如下。</a:t>
            </a:r>
            <a:endParaRPr lang="en-US" altLang="zh-CN" dirty="0"/>
          </a:p>
          <a:p>
            <a:pPr marL="0" indent="0">
              <a:buNone/>
            </a:pPr>
            <a:r>
              <a:rPr lang="zh-CN" altLang="en-US" b="1" dirty="0"/>
              <a:t>（</a:t>
            </a:r>
            <a:r>
              <a:rPr lang="en-US" altLang="zh-CN" b="1" dirty="0"/>
              <a:t>1</a:t>
            </a:r>
            <a:r>
              <a:rPr lang="zh-CN" altLang="en-US" b="1" dirty="0"/>
              <a:t>） 输入“</a:t>
            </a:r>
            <a:r>
              <a:rPr lang="en-US" altLang="zh-CN" b="1" dirty="0"/>
              <a:t>=”</a:t>
            </a:r>
          </a:p>
          <a:p>
            <a:r>
              <a:rPr lang="zh-CN" altLang="en-US" dirty="0"/>
              <a:t>单击单元格</a:t>
            </a:r>
            <a:r>
              <a:rPr lang="en-US" altLang="zh-CN" dirty="0"/>
              <a:t>E4</a:t>
            </a:r>
            <a:r>
              <a:rPr lang="zh-CN" altLang="en-US" dirty="0"/>
              <a:t>，输入等号“</a:t>
            </a:r>
            <a:r>
              <a:rPr lang="en-US" altLang="zh-CN" dirty="0"/>
              <a:t>=”</a:t>
            </a:r>
            <a:r>
              <a:rPr lang="zh-CN" altLang="en-US" dirty="0"/>
              <a:t>，</a:t>
            </a:r>
            <a:r>
              <a:rPr lang="en-US" altLang="zh-CN" dirty="0"/>
              <a:t>Excel</a:t>
            </a:r>
            <a:r>
              <a:rPr lang="zh-CN" altLang="en-US" dirty="0"/>
              <a:t>就会默认用户在输入公式，系统的状态栏显示为</a:t>
            </a:r>
            <a:r>
              <a:rPr lang="en-US" altLang="zh-CN" dirty="0"/>
              <a:t>【</a:t>
            </a:r>
            <a:r>
              <a:rPr lang="zh-CN" altLang="en-US" dirty="0"/>
              <a:t>输入</a:t>
            </a:r>
            <a:r>
              <a:rPr lang="en-US" altLang="zh-CN" dirty="0"/>
              <a:t>】</a:t>
            </a:r>
            <a:r>
              <a:rPr lang="zh-CN" altLang="en-US" dirty="0"/>
              <a:t>，如图所示。</a:t>
            </a:r>
          </a:p>
        </p:txBody>
      </p:sp>
      <p:sp>
        <p:nvSpPr>
          <p:cNvPr id="3" name="标题 2">
            <a:extLst>
              <a:ext uri="{FF2B5EF4-FFF2-40B4-BE49-F238E27FC236}">
                <a16:creationId xmlns:a16="http://schemas.microsoft.com/office/drawing/2014/main" id="{B5F516D0-5191-496F-B6C2-72C4F9AB8B27}"/>
              </a:ext>
            </a:extLst>
          </p:cNvPr>
          <p:cNvSpPr>
            <a:spLocks noGrp="1"/>
          </p:cNvSpPr>
          <p:nvPr>
            <p:ph type="title"/>
          </p:nvPr>
        </p:nvSpPr>
        <p:spPr/>
        <p:txBody>
          <a:bodyPr/>
          <a:lstStyle/>
          <a:p>
            <a:r>
              <a:rPr lang="zh-CN" altLang="en-US" dirty="0"/>
              <a:t>输入公式和函数</a:t>
            </a:r>
          </a:p>
        </p:txBody>
      </p:sp>
      <p:sp>
        <p:nvSpPr>
          <p:cNvPr id="5" name="内容占位符 4">
            <a:extLst>
              <a:ext uri="{FF2B5EF4-FFF2-40B4-BE49-F238E27FC236}">
                <a16:creationId xmlns:a16="http://schemas.microsoft.com/office/drawing/2014/main" id="{65010053-12C1-40FE-8B05-74A896D61C51}"/>
              </a:ext>
            </a:extLst>
          </p:cNvPr>
          <p:cNvSpPr>
            <a:spLocks noGrp="1"/>
          </p:cNvSpPr>
          <p:nvPr>
            <p:ph idx="10"/>
          </p:nvPr>
        </p:nvSpPr>
        <p:spPr/>
        <p:txBody>
          <a:bodyPr/>
          <a:lstStyle/>
          <a:p>
            <a:r>
              <a:rPr kumimoji="0" lang="en-US" altLang="zh-CN" b="1" dirty="0">
                <a:solidFill>
                  <a:srgbClr val="000000"/>
                </a:solidFill>
              </a:rPr>
              <a:t>1. </a:t>
            </a:r>
            <a:r>
              <a:rPr kumimoji="0" lang="zh-CN" altLang="en-US" b="1" dirty="0">
                <a:solidFill>
                  <a:srgbClr val="000000"/>
                </a:solidFill>
              </a:rPr>
              <a:t>输入公式</a:t>
            </a:r>
          </a:p>
        </p:txBody>
      </p:sp>
      <p:pic>
        <p:nvPicPr>
          <p:cNvPr id="6" name="图片 5">
            <a:extLst>
              <a:ext uri="{FF2B5EF4-FFF2-40B4-BE49-F238E27FC236}">
                <a16:creationId xmlns:a16="http://schemas.microsoft.com/office/drawing/2014/main" id="{2429659B-0835-437D-B328-7F4988A75CB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118869" y="3295593"/>
            <a:ext cx="5954262" cy="2906003"/>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3356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6C5B217-43EE-432B-9EF4-A31D135BF7FD}"/>
              </a:ext>
            </a:extLst>
          </p:cNvPr>
          <p:cNvSpPr>
            <a:spLocks noGrp="1"/>
          </p:cNvSpPr>
          <p:nvPr>
            <p:ph idx="1"/>
          </p:nvPr>
        </p:nvSpPr>
        <p:spPr/>
        <p:txBody>
          <a:bodyPr/>
          <a:lstStyle/>
          <a:p>
            <a:pPr marL="0" indent="0">
              <a:buNone/>
            </a:pPr>
            <a:r>
              <a:rPr lang="zh-CN" altLang="en-US" dirty="0"/>
              <a:t>在</a:t>
            </a:r>
            <a:r>
              <a:rPr lang="en-US" altLang="zh-CN" dirty="0"/>
              <a:t>【</a:t>
            </a:r>
            <a:r>
              <a:rPr lang="zh-CN" altLang="en-US" dirty="0"/>
              <a:t>订单信息</a:t>
            </a:r>
            <a:r>
              <a:rPr lang="en-US" altLang="zh-CN" dirty="0"/>
              <a:t>】</a:t>
            </a:r>
            <a:r>
              <a:rPr lang="zh-CN" altLang="en-US" dirty="0"/>
              <a:t>工作表中使用</a:t>
            </a:r>
            <a:r>
              <a:rPr lang="en-US" altLang="zh-CN" dirty="0"/>
              <a:t>YEAR</a:t>
            </a:r>
            <a:r>
              <a:rPr lang="zh-CN" altLang="en-US" dirty="0"/>
              <a:t>函数提取结算时间的年，具体操作步骤如下。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H4</a:t>
            </a:r>
            <a:r>
              <a:rPr lang="zh-CN" altLang="en-US" dirty="0"/>
              <a:t>，输入“</a:t>
            </a:r>
            <a:r>
              <a:rPr lang="en-US" altLang="zh-CN" dirty="0"/>
              <a:t>=YEAR(G4)”</a:t>
            </a:r>
            <a:r>
              <a:rPr lang="zh-CN" altLang="en-US" dirty="0"/>
              <a:t>，如图所示。</a:t>
            </a:r>
          </a:p>
        </p:txBody>
      </p:sp>
      <p:sp>
        <p:nvSpPr>
          <p:cNvPr id="3" name="标题 2">
            <a:extLst>
              <a:ext uri="{FF2B5EF4-FFF2-40B4-BE49-F238E27FC236}">
                <a16:creationId xmlns:a16="http://schemas.microsoft.com/office/drawing/2014/main" id="{B5C2805F-8BF7-4FBE-ABF0-3783A0C8DE06}"/>
              </a:ext>
            </a:extLst>
          </p:cNvPr>
          <p:cNvSpPr>
            <a:spLocks noGrp="1"/>
          </p:cNvSpPr>
          <p:nvPr>
            <p:ph type="title"/>
          </p:nvPr>
        </p:nvSpPr>
        <p:spPr/>
        <p:txBody>
          <a:bodyPr/>
          <a:lstStyle/>
          <a:p>
            <a:r>
              <a:rPr lang="zh-CN" altLang="en-US" dirty="0"/>
              <a:t>提取日期和时间数据</a:t>
            </a:r>
          </a:p>
        </p:txBody>
      </p:sp>
      <p:pic>
        <p:nvPicPr>
          <p:cNvPr id="4" name="图片 3">
            <a:extLst>
              <a:ext uri="{FF2B5EF4-FFF2-40B4-BE49-F238E27FC236}">
                <a16:creationId xmlns:a16="http://schemas.microsoft.com/office/drawing/2014/main" id="{D57FB1EE-6A41-41CF-8B02-20C82AA54B01}"/>
              </a:ext>
            </a:extLst>
          </p:cNvPr>
          <p:cNvPicPr/>
          <p:nvPr/>
        </p:nvPicPr>
        <p:blipFill>
          <a:blip r:embed="rId2">
            <a:extLst>
              <a:ext uri="{28A0092B-C50C-407E-A947-70E740481C1C}">
                <a14:useLocalDpi xmlns:a14="http://schemas.microsoft.com/office/drawing/2010/main" val="0"/>
              </a:ext>
            </a:extLst>
          </a:blip>
          <a:stretch>
            <a:fillRect/>
          </a:stretch>
        </p:blipFill>
        <p:spPr>
          <a:xfrm>
            <a:off x="2226873" y="2735361"/>
            <a:ext cx="7738253" cy="2656446"/>
          </a:xfrm>
          <a:prstGeom prst="rect">
            <a:avLst/>
          </a:prstGeom>
          <a:ln w="3175">
            <a:solidFill>
              <a:schemeClr val="tx1"/>
            </a:solidFill>
          </a:ln>
        </p:spPr>
      </p:pic>
    </p:spTree>
    <p:extLst>
      <p:ext uri="{BB962C8B-B14F-4D97-AF65-F5344CB8AC3E}">
        <p14:creationId xmlns:p14="http://schemas.microsoft.com/office/powerpoint/2010/main" val="3165383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2480CD8-C19A-4C1C-8CE1-AE9FAD7F2981}"/>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YEAR</a:t>
            </a:r>
            <a:r>
              <a:rPr lang="zh-CN" altLang="en-US" dirty="0"/>
              <a:t>函数提取结算时间的年，设置效果如图所示。</a:t>
            </a:r>
          </a:p>
        </p:txBody>
      </p:sp>
      <p:sp>
        <p:nvSpPr>
          <p:cNvPr id="3" name="标题 2">
            <a:extLst>
              <a:ext uri="{FF2B5EF4-FFF2-40B4-BE49-F238E27FC236}">
                <a16:creationId xmlns:a16="http://schemas.microsoft.com/office/drawing/2014/main" id="{DBE0AF68-E75A-4D77-BD59-4E8853740439}"/>
              </a:ext>
            </a:extLst>
          </p:cNvPr>
          <p:cNvSpPr>
            <a:spLocks noGrp="1"/>
          </p:cNvSpPr>
          <p:nvPr>
            <p:ph type="title"/>
          </p:nvPr>
        </p:nvSpPr>
        <p:spPr/>
        <p:txBody>
          <a:bodyPr/>
          <a:lstStyle/>
          <a:p>
            <a:r>
              <a:rPr lang="zh-CN" altLang="en-US" dirty="0"/>
              <a:t>提取日期和时间数据</a:t>
            </a:r>
          </a:p>
        </p:txBody>
      </p:sp>
      <p:pic>
        <p:nvPicPr>
          <p:cNvPr id="4" name="图片 3">
            <a:extLst>
              <a:ext uri="{FF2B5EF4-FFF2-40B4-BE49-F238E27FC236}">
                <a16:creationId xmlns:a16="http://schemas.microsoft.com/office/drawing/2014/main" id="{B9B687B3-8C3D-4CF2-BED1-D720454E039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085643" y="2337315"/>
            <a:ext cx="8020713" cy="251846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4771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9A5ECF-1779-47D7-8634-D1C6E2E77F15}"/>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填充公式</a:t>
            </a:r>
            <a:endParaRPr lang="en-US" altLang="zh-CN" b="1" dirty="0"/>
          </a:p>
          <a:p>
            <a:r>
              <a:rPr lang="zh-CN" altLang="en-US" dirty="0"/>
              <a:t>选择单元格</a:t>
            </a:r>
            <a:r>
              <a:rPr lang="en-US" altLang="zh-CN" dirty="0"/>
              <a:t>H4</a:t>
            </a:r>
            <a:r>
              <a:rPr lang="zh-CN" altLang="en-US" dirty="0"/>
              <a:t>，移动鼠标指针到单元格</a:t>
            </a:r>
            <a:r>
              <a:rPr lang="en-US" altLang="zh-CN" dirty="0"/>
              <a:t>H4</a:t>
            </a:r>
            <a:r>
              <a:rPr lang="zh-CN" altLang="en-US" dirty="0"/>
              <a:t>的右下角，当指针变为黑色且加粗的“</a:t>
            </a:r>
            <a:r>
              <a:rPr lang="en-US" altLang="zh-CN" dirty="0"/>
              <a:t>+”</a:t>
            </a:r>
            <a:r>
              <a:rPr lang="zh-CN" altLang="en-US" dirty="0"/>
              <a:t>指针时，双击左键即可使用</a:t>
            </a:r>
            <a:r>
              <a:rPr lang="en-US" altLang="zh-CN" dirty="0"/>
              <a:t>YEAR</a:t>
            </a:r>
            <a:r>
              <a:rPr lang="zh-CN" altLang="en-US" dirty="0"/>
              <a:t>函数提取剩余订单号的年，如图所示。</a:t>
            </a:r>
          </a:p>
        </p:txBody>
      </p:sp>
      <p:sp>
        <p:nvSpPr>
          <p:cNvPr id="3" name="标题 2">
            <a:extLst>
              <a:ext uri="{FF2B5EF4-FFF2-40B4-BE49-F238E27FC236}">
                <a16:creationId xmlns:a16="http://schemas.microsoft.com/office/drawing/2014/main" id="{3440D0B5-FE3B-4484-9B8F-CE3EABE9E16F}"/>
              </a:ext>
            </a:extLst>
          </p:cNvPr>
          <p:cNvSpPr>
            <a:spLocks noGrp="1"/>
          </p:cNvSpPr>
          <p:nvPr>
            <p:ph type="title"/>
          </p:nvPr>
        </p:nvSpPr>
        <p:spPr/>
        <p:txBody>
          <a:bodyPr/>
          <a:lstStyle/>
          <a:p>
            <a:r>
              <a:rPr lang="zh-CN" altLang="en-US" dirty="0"/>
              <a:t>提取日期和时间数据</a:t>
            </a:r>
          </a:p>
        </p:txBody>
      </p:sp>
      <p:pic>
        <p:nvPicPr>
          <p:cNvPr id="4" name="图片 3">
            <a:extLst>
              <a:ext uri="{FF2B5EF4-FFF2-40B4-BE49-F238E27FC236}">
                <a16:creationId xmlns:a16="http://schemas.microsoft.com/office/drawing/2014/main" id="{2600FA2F-692F-496C-8593-213F8A868B8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435112" y="2710573"/>
            <a:ext cx="7321775" cy="2628683"/>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646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D2742D2-8E68-46D8-99F5-E29EC1C59B55}"/>
              </a:ext>
            </a:extLst>
          </p:cNvPr>
          <p:cNvSpPr>
            <a:spLocks noGrp="1"/>
          </p:cNvSpPr>
          <p:nvPr>
            <p:ph idx="1"/>
          </p:nvPr>
        </p:nvSpPr>
        <p:spPr>
          <a:xfrm>
            <a:off x="423819" y="1713662"/>
            <a:ext cx="11768181" cy="4339721"/>
          </a:xfrm>
        </p:spPr>
        <p:txBody>
          <a:bodyPr/>
          <a:lstStyle/>
          <a:p>
            <a:r>
              <a:rPr lang="en-US" altLang="zh-CN" dirty="0"/>
              <a:t>MONTH</a:t>
            </a:r>
            <a:r>
              <a:rPr lang="zh-CN" altLang="en-US" dirty="0"/>
              <a:t>函数可以返回对应于某个日期的月份，即一个介于</a:t>
            </a:r>
            <a:r>
              <a:rPr lang="en-US" altLang="zh-CN" dirty="0"/>
              <a:t>1</a:t>
            </a:r>
            <a:r>
              <a:rPr lang="zh-CN" altLang="en-US" dirty="0"/>
              <a:t>到</a:t>
            </a:r>
            <a:r>
              <a:rPr lang="en-US" altLang="zh-CN" dirty="0"/>
              <a:t>12</a:t>
            </a:r>
            <a:r>
              <a:rPr lang="zh-CN" altLang="en-US" dirty="0"/>
              <a:t>之间的整数。</a:t>
            </a:r>
            <a:r>
              <a:rPr lang="en-US" altLang="zh-CN" dirty="0"/>
              <a:t>MONTH</a:t>
            </a:r>
            <a:r>
              <a:rPr lang="zh-CN" altLang="en-US" dirty="0"/>
              <a:t>函数的使用格式如下。</a:t>
            </a:r>
            <a:endParaRPr lang="en-US" altLang="zh-CN" dirty="0"/>
          </a:p>
          <a:p>
            <a:endParaRPr lang="en-US" altLang="zh-CN" dirty="0"/>
          </a:p>
          <a:p>
            <a:endParaRPr lang="en-US" altLang="zh-CN" dirty="0"/>
          </a:p>
          <a:p>
            <a:r>
              <a:rPr lang="en-US" altLang="zh-CN" dirty="0"/>
              <a:t>MONTH</a:t>
            </a:r>
            <a:r>
              <a:rPr lang="zh-CN" altLang="en-US" dirty="0"/>
              <a:t>函数的常用参数及其解释如表所示。</a:t>
            </a:r>
          </a:p>
        </p:txBody>
      </p:sp>
      <p:sp>
        <p:nvSpPr>
          <p:cNvPr id="3" name="标题 2">
            <a:extLst>
              <a:ext uri="{FF2B5EF4-FFF2-40B4-BE49-F238E27FC236}">
                <a16:creationId xmlns:a16="http://schemas.microsoft.com/office/drawing/2014/main" id="{FA378571-DF84-4FD9-8549-C84F033CABC8}"/>
              </a:ext>
            </a:extLst>
          </p:cNvPr>
          <p:cNvSpPr>
            <a:spLocks noGrp="1"/>
          </p:cNvSpPr>
          <p:nvPr>
            <p:ph type="title"/>
          </p:nvPr>
        </p:nvSpPr>
        <p:spPr/>
        <p:txBody>
          <a:bodyPr/>
          <a:lstStyle/>
          <a:p>
            <a:r>
              <a:rPr lang="zh-CN" altLang="en-US" dirty="0"/>
              <a:t>提取日期和时间数据</a:t>
            </a:r>
          </a:p>
        </p:txBody>
      </p:sp>
      <p:sp>
        <p:nvSpPr>
          <p:cNvPr id="5" name="内容占位符 4">
            <a:extLst>
              <a:ext uri="{FF2B5EF4-FFF2-40B4-BE49-F238E27FC236}">
                <a16:creationId xmlns:a16="http://schemas.microsoft.com/office/drawing/2014/main" id="{542AD6A0-BF3B-4C2B-B689-1D5F5D48E116}"/>
              </a:ext>
            </a:extLst>
          </p:cNvPr>
          <p:cNvSpPr>
            <a:spLocks noGrp="1"/>
          </p:cNvSpPr>
          <p:nvPr>
            <p:ph idx="10"/>
          </p:nvPr>
        </p:nvSpPr>
        <p:spPr/>
        <p:txBody>
          <a:bodyPr/>
          <a:lstStyle/>
          <a:p>
            <a:r>
              <a:rPr kumimoji="0" lang="en-US" altLang="zh-CN" b="1" dirty="0">
                <a:solidFill>
                  <a:srgbClr val="000000"/>
                </a:solidFill>
              </a:rPr>
              <a:t>2. MONTH</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CA033ACC-CCBC-44FF-AE25-5CCC2B4E5679}"/>
              </a:ext>
            </a:extLst>
          </p:cNvPr>
          <p:cNvSpPr txBox="1">
            <a:spLocks noChangeArrowheads="1"/>
          </p:cNvSpPr>
          <p:nvPr/>
        </p:nvSpPr>
        <p:spPr bwMode="auto">
          <a:xfrm>
            <a:off x="4221606" y="2518899"/>
            <a:ext cx="37487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MONTH(</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serial_number</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8" name="内容占位符 4">
            <a:extLst>
              <a:ext uri="{FF2B5EF4-FFF2-40B4-BE49-F238E27FC236}">
                <a16:creationId xmlns:a16="http://schemas.microsoft.com/office/drawing/2014/main" id="{E2D3F2F1-64E9-4CEF-924A-12001093EED7}"/>
              </a:ext>
            </a:extLst>
          </p:cNvPr>
          <p:cNvGraphicFramePr>
            <a:graphicFrameLocks/>
          </p:cNvGraphicFramePr>
          <p:nvPr>
            <p:extLst>
              <p:ext uri="{D42A27DB-BD31-4B8C-83A1-F6EECF244321}">
                <p14:modId xmlns:p14="http://schemas.microsoft.com/office/powerpoint/2010/main" val="154103155"/>
              </p:ext>
            </p:extLst>
          </p:nvPr>
        </p:nvGraphicFramePr>
        <p:xfrm>
          <a:off x="1837067" y="3774410"/>
          <a:ext cx="8517866" cy="1193800"/>
        </p:xfrm>
        <a:graphic>
          <a:graphicData uri="http://schemas.openxmlformats.org/drawingml/2006/table">
            <a:tbl>
              <a:tblPr firstRow="1" firstCol="1" bandRow="1">
                <a:tableStyleId>{5C22544A-7EE6-4342-B048-85BDC9FD1C3A}</a:tableStyleId>
              </a:tblPr>
              <a:tblGrid>
                <a:gridCol w="1831043">
                  <a:extLst>
                    <a:ext uri="{9D8B030D-6E8A-4147-A177-3AD203B41FA5}">
                      <a16:colId xmlns:a16="http://schemas.microsoft.com/office/drawing/2014/main" val="20000"/>
                    </a:ext>
                  </a:extLst>
                </a:gridCol>
                <a:gridCol w="6686823">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err="1">
                          <a:solidFill>
                            <a:schemeClr val="lt1"/>
                          </a:solidFill>
                          <a:latin typeface="微软雅黑" pitchFamily="34" charset="-122"/>
                          <a:ea typeface="微软雅黑" pitchFamily="34" charset="-122"/>
                          <a:cs typeface="+mn-cs"/>
                        </a:rPr>
                        <a:t>serial_number</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kern="1200" dirty="0">
                          <a:solidFill>
                            <a:schemeClr val="dk1"/>
                          </a:solidFill>
                          <a:latin typeface="微软雅黑" pitchFamily="34" charset="-122"/>
                          <a:ea typeface="微软雅黑" pitchFamily="34" charset="-122"/>
                          <a:cs typeface="+mn-cs"/>
                        </a:rPr>
                        <a:t>必需。表示要查找月份的日期值。日期有多种输入方式：带引号的文本串、系列数或其他公式或函数的结果</a:t>
                      </a: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5685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437CD7-D43B-43F8-B1F3-CA4A31A337B5}"/>
              </a:ext>
            </a:extLst>
          </p:cNvPr>
          <p:cNvSpPr>
            <a:spLocks noGrp="1"/>
          </p:cNvSpPr>
          <p:nvPr>
            <p:ph idx="1"/>
          </p:nvPr>
        </p:nvSpPr>
        <p:spPr/>
        <p:txBody>
          <a:bodyPr/>
          <a:lstStyle/>
          <a:p>
            <a:pPr marL="0" indent="0">
              <a:buNone/>
            </a:pPr>
            <a:r>
              <a:rPr lang="zh-CN" altLang="en-US" dirty="0"/>
              <a:t>在</a:t>
            </a:r>
            <a:r>
              <a:rPr lang="en-US" altLang="zh-CN" dirty="0"/>
              <a:t>【</a:t>
            </a:r>
            <a:r>
              <a:rPr lang="zh-CN" altLang="en-US" dirty="0"/>
              <a:t>订单信息</a:t>
            </a:r>
            <a:r>
              <a:rPr lang="en-US" altLang="zh-CN" dirty="0"/>
              <a:t>】</a:t>
            </a:r>
            <a:r>
              <a:rPr lang="zh-CN" altLang="en-US" dirty="0"/>
              <a:t>工作表中使用</a:t>
            </a:r>
            <a:r>
              <a:rPr lang="en-US" altLang="zh-CN" dirty="0"/>
              <a:t>MONTH</a:t>
            </a:r>
            <a:r>
              <a:rPr lang="zh-CN" altLang="en-US" dirty="0"/>
              <a:t>函数提取结算时间的月，具体操作步骤如下。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I4</a:t>
            </a:r>
            <a:r>
              <a:rPr lang="zh-CN" altLang="en-US" dirty="0"/>
              <a:t>，输入“</a:t>
            </a:r>
            <a:r>
              <a:rPr lang="en-US" altLang="zh-CN" dirty="0"/>
              <a:t>=MONTH(G4)”</a:t>
            </a:r>
            <a:r>
              <a:rPr lang="zh-CN" altLang="en-US" dirty="0"/>
              <a:t>，如图所示。</a:t>
            </a:r>
          </a:p>
        </p:txBody>
      </p:sp>
      <p:sp>
        <p:nvSpPr>
          <p:cNvPr id="3" name="标题 2">
            <a:extLst>
              <a:ext uri="{FF2B5EF4-FFF2-40B4-BE49-F238E27FC236}">
                <a16:creationId xmlns:a16="http://schemas.microsoft.com/office/drawing/2014/main" id="{60B7A2D5-98E7-4449-AE15-10EB8CF1E063}"/>
              </a:ext>
            </a:extLst>
          </p:cNvPr>
          <p:cNvSpPr>
            <a:spLocks noGrp="1"/>
          </p:cNvSpPr>
          <p:nvPr>
            <p:ph type="title"/>
          </p:nvPr>
        </p:nvSpPr>
        <p:spPr/>
        <p:txBody>
          <a:bodyPr/>
          <a:lstStyle/>
          <a:p>
            <a:r>
              <a:rPr lang="zh-CN" altLang="en-US" dirty="0"/>
              <a:t>提取日期和时间数据</a:t>
            </a:r>
          </a:p>
        </p:txBody>
      </p:sp>
      <p:pic>
        <p:nvPicPr>
          <p:cNvPr id="4" name="图片 3">
            <a:extLst>
              <a:ext uri="{FF2B5EF4-FFF2-40B4-BE49-F238E27FC236}">
                <a16:creationId xmlns:a16="http://schemas.microsoft.com/office/drawing/2014/main" id="{7F86260D-C72E-4A2C-9F99-E8992517FA18}"/>
              </a:ext>
            </a:extLst>
          </p:cNvPr>
          <p:cNvPicPr/>
          <p:nvPr/>
        </p:nvPicPr>
        <p:blipFill>
          <a:blip r:embed="rId2">
            <a:extLst>
              <a:ext uri="{28A0092B-C50C-407E-A947-70E740481C1C}">
                <a14:useLocalDpi xmlns:a14="http://schemas.microsoft.com/office/drawing/2010/main" val="0"/>
              </a:ext>
            </a:extLst>
          </a:blip>
          <a:stretch>
            <a:fillRect/>
          </a:stretch>
        </p:blipFill>
        <p:spPr>
          <a:xfrm>
            <a:off x="2630207" y="2657979"/>
            <a:ext cx="6931585" cy="2712808"/>
          </a:xfrm>
          <a:prstGeom prst="rect">
            <a:avLst/>
          </a:prstGeom>
          <a:ln w="3175">
            <a:solidFill>
              <a:schemeClr val="tx1"/>
            </a:solidFill>
          </a:ln>
        </p:spPr>
      </p:pic>
    </p:spTree>
    <p:extLst>
      <p:ext uri="{BB962C8B-B14F-4D97-AF65-F5344CB8AC3E}">
        <p14:creationId xmlns:p14="http://schemas.microsoft.com/office/powerpoint/2010/main" val="2607022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205311-98DE-435D-B900-71F100E38C4F}"/>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键，并用填充公式的方式提取剩余结算时间的月，提取数据效果如图所示。</a:t>
            </a:r>
          </a:p>
        </p:txBody>
      </p:sp>
      <p:sp>
        <p:nvSpPr>
          <p:cNvPr id="3" name="标题 2">
            <a:extLst>
              <a:ext uri="{FF2B5EF4-FFF2-40B4-BE49-F238E27FC236}">
                <a16:creationId xmlns:a16="http://schemas.microsoft.com/office/drawing/2014/main" id="{85C01587-A317-45B3-BB2A-F9D7A09FF058}"/>
              </a:ext>
            </a:extLst>
          </p:cNvPr>
          <p:cNvSpPr>
            <a:spLocks noGrp="1"/>
          </p:cNvSpPr>
          <p:nvPr>
            <p:ph type="title"/>
          </p:nvPr>
        </p:nvSpPr>
        <p:spPr/>
        <p:txBody>
          <a:bodyPr/>
          <a:lstStyle/>
          <a:p>
            <a:r>
              <a:rPr lang="zh-CN" altLang="en-US" dirty="0"/>
              <a:t>提取日期和时间数据</a:t>
            </a:r>
          </a:p>
        </p:txBody>
      </p:sp>
      <p:pic>
        <p:nvPicPr>
          <p:cNvPr id="4" name="图片 3">
            <a:extLst>
              <a:ext uri="{FF2B5EF4-FFF2-40B4-BE49-F238E27FC236}">
                <a16:creationId xmlns:a16="http://schemas.microsoft.com/office/drawing/2014/main" id="{B4068152-368E-4940-935C-A42F0216714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123612" y="2363732"/>
            <a:ext cx="7235328" cy="2639192"/>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8771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34710069-6877-4C84-A2F9-56DFDFD6B378}"/>
              </a:ext>
            </a:extLst>
          </p:cNvPr>
          <p:cNvSpPr>
            <a:spLocks noGrp="1"/>
          </p:cNvSpPr>
          <p:nvPr>
            <p:ph idx="1"/>
          </p:nvPr>
        </p:nvSpPr>
        <p:spPr/>
        <p:txBody>
          <a:bodyPr/>
          <a:lstStyle/>
          <a:p>
            <a:r>
              <a:rPr lang="en-US" altLang="zh-CN" dirty="0"/>
              <a:t>DAY</a:t>
            </a:r>
            <a:r>
              <a:rPr lang="zh-CN" altLang="en-US" dirty="0"/>
              <a:t>函数可以返回对应于某个日期的天数，即一个介于</a:t>
            </a:r>
            <a:r>
              <a:rPr lang="en-US" altLang="zh-CN" dirty="0"/>
              <a:t>1</a:t>
            </a:r>
            <a:r>
              <a:rPr lang="zh-CN" altLang="en-US" dirty="0"/>
              <a:t>到</a:t>
            </a:r>
            <a:r>
              <a:rPr lang="en-US" altLang="zh-CN" dirty="0"/>
              <a:t>31</a:t>
            </a:r>
            <a:r>
              <a:rPr lang="zh-CN" altLang="en-US" dirty="0"/>
              <a:t>之间的整数。</a:t>
            </a:r>
            <a:r>
              <a:rPr lang="en-US" altLang="zh-CN" dirty="0"/>
              <a:t>DAY</a:t>
            </a:r>
            <a:r>
              <a:rPr lang="zh-CN" altLang="en-US" dirty="0"/>
              <a:t>函数的使用格式如下。</a:t>
            </a:r>
            <a:endParaRPr lang="en-US" altLang="zh-CN" dirty="0"/>
          </a:p>
          <a:p>
            <a:endParaRPr lang="en-US" altLang="zh-CN" dirty="0"/>
          </a:p>
          <a:p>
            <a:endParaRPr lang="en-US" altLang="zh-CN" dirty="0"/>
          </a:p>
          <a:p>
            <a:r>
              <a:rPr lang="en-US" altLang="zh-CN" dirty="0"/>
              <a:t>DAY</a:t>
            </a:r>
            <a:r>
              <a:rPr lang="zh-CN" altLang="en-US" dirty="0"/>
              <a:t>函数的常用参数及其解释如表所示。</a:t>
            </a:r>
            <a:endParaRPr lang="en-US" altLang="zh-CN" dirty="0"/>
          </a:p>
          <a:p>
            <a:endParaRPr lang="zh-CN" altLang="en-US" dirty="0"/>
          </a:p>
        </p:txBody>
      </p:sp>
      <p:sp>
        <p:nvSpPr>
          <p:cNvPr id="3" name="标题 2">
            <a:extLst>
              <a:ext uri="{FF2B5EF4-FFF2-40B4-BE49-F238E27FC236}">
                <a16:creationId xmlns:a16="http://schemas.microsoft.com/office/drawing/2014/main" id="{FF9E3CF3-FD73-4058-947F-7BB8484B10E3}"/>
              </a:ext>
            </a:extLst>
          </p:cNvPr>
          <p:cNvSpPr>
            <a:spLocks noGrp="1"/>
          </p:cNvSpPr>
          <p:nvPr>
            <p:ph type="title"/>
          </p:nvPr>
        </p:nvSpPr>
        <p:spPr/>
        <p:txBody>
          <a:bodyPr/>
          <a:lstStyle/>
          <a:p>
            <a:r>
              <a:rPr lang="zh-CN" altLang="en-US" dirty="0"/>
              <a:t>提取日期和时间数据</a:t>
            </a:r>
          </a:p>
        </p:txBody>
      </p:sp>
      <p:sp>
        <p:nvSpPr>
          <p:cNvPr id="5" name="内容占位符 4">
            <a:extLst>
              <a:ext uri="{FF2B5EF4-FFF2-40B4-BE49-F238E27FC236}">
                <a16:creationId xmlns:a16="http://schemas.microsoft.com/office/drawing/2014/main" id="{114F792D-8F31-4511-82B5-71311D4D82B4}"/>
              </a:ext>
            </a:extLst>
          </p:cNvPr>
          <p:cNvSpPr>
            <a:spLocks noGrp="1"/>
          </p:cNvSpPr>
          <p:nvPr>
            <p:ph idx="10"/>
          </p:nvPr>
        </p:nvSpPr>
        <p:spPr/>
        <p:txBody>
          <a:bodyPr/>
          <a:lstStyle/>
          <a:p>
            <a:r>
              <a:rPr kumimoji="0" lang="en-US" altLang="zh-CN" b="1" dirty="0">
                <a:solidFill>
                  <a:srgbClr val="000000"/>
                </a:solidFill>
              </a:rPr>
              <a:t>3. DAY</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D1AE7C06-89C8-4464-8BFE-77C924480D28}"/>
              </a:ext>
            </a:extLst>
          </p:cNvPr>
          <p:cNvSpPr txBox="1">
            <a:spLocks noChangeArrowheads="1"/>
          </p:cNvSpPr>
          <p:nvPr/>
        </p:nvSpPr>
        <p:spPr bwMode="auto">
          <a:xfrm>
            <a:off x="4182331" y="2424306"/>
            <a:ext cx="38273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DAY(</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serial_number</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7" name="内容占位符 4">
            <a:extLst>
              <a:ext uri="{FF2B5EF4-FFF2-40B4-BE49-F238E27FC236}">
                <a16:creationId xmlns:a16="http://schemas.microsoft.com/office/drawing/2014/main" id="{3033867E-4F3B-4803-9738-E220657B29C9}"/>
              </a:ext>
            </a:extLst>
          </p:cNvPr>
          <p:cNvGraphicFramePr>
            <a:graphicFrameLocks/>
          </p:cNvGraphicFramePr>
          <p:nvPr>
            <p:extLst>
              <p:ext uri="{D42A27DB-BD31-4B8C-83A1-F6EECF244321}">
                <p14:modId xmlns:p14="http://schemas.microsoft.com/office/powerpoint/2010/main" val="1345850847"/>
              </p:ext>
            </p:extLst>
          </p:nvPr>
        </p:nvGraphicFramePr>
        <p:xfrm>
          <a:off x="1837066" y="3772164"/>
          <a:ext cx="8517866" cy="1193800"/>
        </p:xfrm>
        <a:graphic>
          <a:graphicData uri="http://schemas.openxmlformats.org/drawingml/2006/table">
            <a:tbl>
              <a:tblPr firstRow="1" firstCol="1" bandRow="1">
                <a:tableStyleId>{5C22544A-7EE6-4342-B048-85BDC9FD1C3A}</a:tableStyleId>
              </a:tblPr>
              <a:tblGrid>
                <a:gridCol w="1694410">
                  <a:extLst>
                    <a:ext uri="{9D8B030D-6E8A-4147-A177-3AD203B41FA5}">
                      <a16:colId xmlns:a16="http://schemas.microsoft.com/office/drawing/2014/main" val="20000"/>
                    </a:ext>
                  </a:extLst>
                </a:gridCol>
                <a:gridCol w="6823456">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err="1">
                          <a:solidFill>
                            <a:schemeClr val="lt1"/>
                          </a:solidFill>
                          <a:latin typeface="微软雅黑" pitchFamily="34" charset="-122"/>
                          <a:ea typeface="微软雅黑" pitchFamily="34" charset="-122"/>
                          <a:cs typeface="+mn-cs"/>
                        </a:rPr>
                        <a:t>serial_number</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必需。表示要查找天数的日期值。日期有多种输入方式：带引号的文本串、系列数或其他公式或函数的结果</a:t>
                      </a: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19115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19AE9D-DCDA-44BC-A6C4-977431796BF8}"/>
              </a:ext>
            </a:extLst>
          </p:cNvPr>
          <p:cNvSpPr>
            <a:spLocks noGrp="1"/>
          </p:cNvSpPr>
          <p:nvPr>
            <p:ph idx="1"/>
          </p:nvPr>
        </p:nvSpPr>
        <p:spPr/>
        <p:txBody>
          <a:bodyPr/>
          <a:lstStyle/>
          <a:p>
            <a:pPr marL="0" indent="0">
              <a:buNone/>
            </a:pPr>
            <a:r>
              <a:rPr lang="zh-CN" altLang="en-US" dirty="0"/>
              <a:t>在</a:t>
            </a:r>
            <a:r>
              <a:rPr lang="en-US" altLang="zh-CN" dirty="0"/>
              <a:t>【</a:t>
            </a:r>
            <a:r>
              <a:rPr lang="zh-CN" altLang="en-US" dirty="0"/>
              <a:t>订单信息</a:t>
            </a:r>
            <a:r>
              <a:rPr lang="en-US" altLang="zh-CN" dirty="0"/>
              <a:t>】</a:t>
            </a:r>
            <a:r>
              <a:rPr lang="zh-CN" altLang="en-US" dirty="0"/>
              <a:t>工作表中使用</a:t>
            </a:r>
            <a:r>
              <a:rPr lang="en-US" altLang="zh-CN" dirty="0"/>
              <a:t>DAY</a:t>
            </a:r>
            <a:r>
              <a:rPr lang="zh-CN" altLang="en-US" dirty="0"/>
              <a:t>函数提取结算时间的天数的日期值，具体操作步骤如下。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J4</a:t>
            </a:r>
            <a:r>
              <a:rPr lang="zh-CN" altLang="en-US" dirty="0"/>
              <a:t>，输入“</a:t>
            </a:r>
            <a:r>
              <a:rPr lang="en-US" altLang="zh-CN" dirty="0"/>
              <a:t>=DAY(G4)”</a:t>
            </a:r>
            <a:r>
              <a:rPr lang="zh-CN" altLang="en-US" dirty="0"/>
              <a:t>，如图所示。</a:t>
            </a:r>
          </a:p>
        </p:txBody>
      </p:sp>
      <p:sp>
        <p:nvSpPr>
          <p:cNvPr id="3" name="标题 2">
            <a:extLst>
              <a:ext uri="{FF2B5EF4-FFF2-40B4-BE49-F238E27FC236}">
                <a16:creationId xmlns:a16="http://schemas.microsoft.com/office/drawing/2014/main" id="{BC6C5702-005F-42E5-8D06-43874FE74B13}"/>
              </a:ext>
            </a:extLst>
          </p:cNvPr>
          <p:cNvSpPr>
            <a:spLocks noGrp="1"/>
          </p:cNvSpPr>
          <p:nvPr>
            <p:ph type="title"/>
          </p:nvPr>
        </p:nvSpPr>
        <p:spPr/>
        <p:txBody>
          <a:bodyPr/>
          <a:lstStyle/>
          <a:p>
            <a:r>
              <a:rPr lang="zh-CN" altLang="en-US" dirty="0"/>
              <a:t>提取日期和时间数据</a:t>
            </a:r>
          </a:p>
        </p:txBody>
      </p:sp>
      <p:pic>
        <p:nvPicPr>
          <p:cNvPr id="4" name="图片 3">
            <a:extLst>
              <a:ext uri="{FF2B5EF4-FFF2-40B4-BE49-F238E27FC236}">
                <a16:creationId xmlns:a16="http://schemas.microsoft.com/office/drawing/2014/main" id="{FD1A3243-B0C8-4C9A-91FE-7D93177462C8}"/>
              </a:ext>
            </a:extLst>
          </p:cNvPr>
          <p:cNvPicPr/>
          <p:nvPr/>
        </p:nvPicPr>
        <p:blipFill>
          <a:blip r:embed="rId2">
            <a:extLst>
              <a:ext uri="{28A0092B-C50C-407E-A947-70E740481C1C}">
                <a14:useLocalDpi xmlns:a14="http://schemas.microsoft.com/office/drawing/2010/main" val="0"/>
              </a:ext>
            </a:extLst>
          </a:blip>
          <a:stretch>
            <a:fillRect/>
          </a:stretch>
        </p:blipFill>
        <p:spPr>
          <a:xfrm>
            <a:off x="2710349" y="2724851"/>
            <a:ext cx="6771301" cy="2708998"/>
          </a:xfrm>
          <a:prstGeom prst="rect">
            <a:avLst/>
          </a:prstGeom>
          <a:ln w="3175">
            <a:solidFill>
              <a:schemeClr val="tx1"/>
            </a:solidFill>
          </a:ln>
        </p:spPr>
      </p:pic>
    </p:spTree>
    <p:extLst>
      <p:ext uri="{BB962C8B-B14F-4D97-AF65-F5344CB8AC3E}">
        <p14:creationId xmlns:p14="http://schemas.microsoft.com/office/powerpoint/2010/main" val="2882325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BE51A9-27A2-4454-B589-BA0D5870E152}"/>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键，并用填充公式的方式提取结算时间的天数的日期值，提取数据效果如图所示。</a:t>
            </a:r>
          </a:p>
        </p:txBody>
      </p:sp>
      <p:sp>
        <p:nvSpPr>
          <p:cNvPr id="3" name="标题 2">
            <a:extLst>
              <a:ext uri="{FF2B5EF4-FFF2-40B4-BE49-F238E27FC236}">
                <a16:creationId xmlns:a16="http://schemas.microsoft.com/office/drawing/2014/main" id="{D7E27927-44CF-416F-BFD4-3C47864D9D2B}"/>
              </a:ext>
            </a:extLst>
          </p:cNvPr>
          <p:cNvSpPr>
            <a:spLocks noGrp="1"/>
          </p:cNvSpPr>
          <p:nvPr>
            <p:ph type="title"/>
          </p:nvPr>
        </p:nvSpPr>
        <p:spPr/>
        <p:txBody>
          <a:bodyPr/>
          <a:lstStyle/>
          <a:p>
            <a:r>
              <a:rPr lang="zh-CN" altLang="en-US" dirty="0"/>
              <a:t>提取日期和时间数据</a:t>
            </a:r>
          </a:p>
        </p:txBody>
      </p:sp>
      <p:pic>
        <p:nvPicPr>
          <p:cNvPr id="4" name="图片 3">
            <a:extLst>
              <a:ext uri="{FF2B5EF4-FFF2-40B4-BE49-F238E27FC236}">
                <a16:creationId xmlns:a16="http://schemas.microsoft.com/office/drawing/2014/main" id="{13A505BE-896D-4E7A-AA36-71268DAB25C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123612" y="2321689"/>
            <a:ext cx="7235328" cy="2397453"/>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9289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C93A76-CFFB-45D3-A04E-F945EB3C4B79}"/>
              </a:ext>
            </a:extLst>
          </p:cNvPr>
          <p:cNvSpPr>
            <a:spLocks noGrp="1"/>
          </p:cNvSpPr>
          <p:nvPr>
            <p:ph idx="1"/>
          </p:nvPr>
        </p:nvSpPr>
        <p:spPr/>
        <p:txBody>
          <a:bodyPr/>
          <a:lstStyle/>
          <a:p>
            <a:r>
              <a:rPr lang="en-US" altLang="zh-CN" dirty="0"/>
              <a:t>Excel 2016</a:t>
            </a:r>
            <a:r>
              <a:rPr lang="zh-CN" altLang="en-US" dirty="0"/>
              <a:t>中常用于计算日期和时间的函数有</a:t>
            </a:r>
            <a:r>
              <a:rPr lang="en-US" altLang="zh-CN" dirty="0"/>
              <a:t>DATEDIF</a:t>
            </a:r>
            <a:r>
              <a:rPr lang="zh-CN" altLang="en-US" dirty="0"/>
              <a:t>、</a:t>
            </a:r>
            <a:r>
              <a:rPr lang="en-US" altLang="zh-CN" dirty="0"/>
              <a:t>NETWORKDAYS</a:t>
            </a:r>
            <a:r>
              <a:rPr lang="zh-CN" altLang="en-US" dirty="0"/>
              <a:t>、</a:t>
            </a:r>
            <a:r>
              <a:rPr lang="en-US" altLang="zh-CN" dirty="0"/>
              <a:t>DATEVALUE</a:t>
            </a:r>
            <a:r>
              <a:rPr lang="zh-CN" altLang="en-US" dirty="0"/>
              <a:t>、</a:t>
            </a:r>
            <a:r>
              <a:rPr lang="en-US" altLang="zh-CN" dirty="0"/>
              <a:t>DAYS</a:t>
            </a:r>
            <a:r>
              <a:rPr lang="zh-CN" altLang="en-US" dirty="0"/>
              <a:t>、</a:t>
            </a:r>
            <a:r>
              <a:rPr lang="en-US" altLang="zh-CN" dirty="0"/>
              <a:t>EDATE</a:t>
            </a:r>
            <a:r>
              <a:rPr lang="zh-CN" altLang="en-US" dirty="0"/>
              <a:t>、</a:t>
            </a:r>
            <a:r>
              <a:rPr lang="en-US" altLang="zh-CN" dirty="0"/>
              <a:t>YEARFRAC</a:t>
            </a:r>
            <a:r>
              <a:rPr lang="zh-CN" altLang="en-US" dirty="0"/>
              <a:t>和</a:t>
            </a:r>
            <a:r>
              <a:rPr lang="en-US" altLang="zh-CN" dirty="0"/>
              <a:t>WORKDAY</a:t>
            </a:r>
            <a:r>
              <a:rPr lang="zh-CN" altLang="en-US" dirty="0"/>
              <a:t>等函数。</a:t>
            </a:r>
            <a:endParaRPr lang="en-US" altLang="zh-CN" dirty="0"/>
          </a:p>
          <a:p>
            <a:r>
              <a:rPr lang="zh-CN" altLang="en-US" dirty="0"/>
              <a:t>在</a:t>
            </a:r>
            <a:r>
              <a:rPr lang="en-US" altLang="zh-CN" dirty="0"/>
              <a:t>【</a:t>
            </a:r>
            <a:r>
              <a:rPr lang="zh-CN" altLang="en-US" dirty="0"/>
              <a:t>员工信息表</a:t>
            </a:r>
            <a:r>
              <a:rPr lang="en-US" altLang="zh-CN" dirty="0"/>
              <a:t>】</a:t>
            </a:r>
            <a:r>
              <a:rPr lang="zh-CN" altLang="en-US" dirty="0"/>
              <a:t>工作表中计算员工的周岁数、不满</a:t>
            </a:r>
            <a:r>
              <a:rPr lang="en-US" altLang="zh-CN" dirty="0"/>
              <a:t>1</a:t>
            </a:r>
            <a:r>
              <a:rPr lang="zh-CN" altLang="en-US" dirty="0"/>
              <a:t>年的月数和不满</a:t>
            </a:r>
            <a:r>
              <a:rPr lang="en-US" altLang="zh-CN" dirty="0"/>
              <a:t>1</a:t>
            </a:r>
            <a:r>
              <a:rPr lang="zh-CN" altLang="en-US" dirty="0"/>
              <a:t>全月的天数主要用到</a:t>
            </a:r>
            <a:r>
              <a:rPr lang="en-US" altLang="zh-CN" dirty="0"/>
              <a:t>DATEDIF</a:t>
            </a:r>
            <a:r>
              <a:rPr lang="zh-CN" altLang="en-US" dirty="0"/>
              <a:t>函数，计算员工的工作天数主要用到</a:t>
            </a:r>
            <a:r>
              <a:rPr lang="en-US" altLang="zh-CN" dirty="0"/>
              <a:t>NETWORKDAYS</a:t>
            </a:r>
            <a:r>
              <a:rPr lang="zh-CN" altLang="en-US" dirty="0"/>
              <a:t>函数。</a:t>
            </a:r>
          </a:p>
        </p:txBody>
      </p:sp>
      <p:sp>
        <p:nvSpPr>
          <p:cNvPr id="3" name="标题 2">
            <a:extLst>
              <a:ext uri="{FF2B5EF4-FFF2-40B4-BE49-F238E27FC236}">
                <a16:creationId xmlns:a16="http://schemas.microsoft.com/office/drawing/2014/main" id="{4C361C56-F143-4F5E-A837-849A3AA4A1BD}"/>
              </a:ext>
            </a:extLst>
          </p:cNvPr>
          <p:cNvSpPr>
            <a:spLocks noGrp="1"/>
          </p:cNvSpPr>
          <p:nvPr>
            <p:ph type="title"/>
          </p:nvPr>
        </p:nvSpPr>
        <p:spPr/>
        <p:txBody>
          <a:bodyPr/>
          <a:lstStyle/>
          <a:p>
            <a:r>
              <a:rPr lang="zh-CN" altLang="en-US" dirty="0"/>
              <a:t>计算日期和时间</a:t>
            </a:r>
          </a:p>
        </p:txBody>
      </p:sp>
    </p:spTree>
    <p:extLst>
      <p:ext uri="{BB962C8B-B14F-4D97-AF65-F5344CB8AC3E}">
        <p14:creationId xmlns:p14="http://schemas.microsoft.com/office/powerpoint/2010/main" val="240218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2A6D6BC-0794-4268-BC36-C92FCE9DF1C6}"/>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输入公式</a:t>
            </a:r>
            <a:endParaRPr lang="en-US" altLang="zh-CN" b="1" dirty="0"/>
          </a:p>
          <a:p>
            <a:r>
              <a:rPr lang="zh-CN" altLang="en-US" dirty="0"/>
              <a:t>因为总价等于价格乘以数量，所以在等号后面输入公式“</a:t>
            </a:r>
            <a:r>
              <a:rPr lang="en-US" altLang="zh-CN" dirty="0"/>
              <a:t>26*1”</a:t>
            </a:r>
            <a:r>
              <a:rPr lang="zh-CN" altLang="en-US" dirty="0"/>
              <a:t>，如图所示。</a:t>
            </a:r>
          </a:p>
        </p:txBody>
      </p:sp>
      <p:sp>
        <p:nvSpPr>
          <p:cNvPr id="3" name="标题 2">
            <a:extLst>
              <a:ext uri="{FF2B5EF4-FFF2-40B4-BE49-F238E27FC236}">
                <a16:creationId xmlns:a16="http://schemas.microsoft.com/office/drawing/2014/main" id="{18AE4015-3413-4ED0-8069-A1BCF9563414}"/>
              </a:ext>
            </a:extLst>
          </p:cNvPr>
          <p:cNvSpPr>
            <a:spLocks noGrp="1"/>
          </p:cNvSpPr>
          <p:nvPr>
            <p:ph type="title"/>
          </p:nvPr>
        </p:nvSpPr>
        <p:spPr/>
        <p:txBody>
          <a:bodyPr/>
          <a:lstStyle/>
          <a:p>
            <a:r>
              <a:rPr lang="zh-CN" altLang="en-US" dirty="0"/>
              <a:t>输入公式和函数</a:t>
            </a:r>
          </a:p>
        </p:txBody>
      </p:sp>
      <p:pic>
        <p:nvPicPr>
          <p:cNvPr id="4" name="图片 3">
            <a:extLst>
              <a:ext uri="{FF2B5EF4-FFF2-40B4-BE49-F238E27FC236}">
                <a16:creationId xmlns:a16="http://schemas.microsoft.com/office/drawing/2014/main" id="{B7BB25A6-FAEE-4241-BEB9-E00BCC1696DD}"/>
              </a:ext>
            </a:extLst>
          </p:cNvPr>
          <p:cNvPicPr/>
          <p:nvPr/>
        </p:nvPicPr>
        <p:blipFill rotWithShape="1">
          <a:blip r:embed="rId2"/>
          <a:srcRect b="13494"/>
          <a:stretch/>
        </p:blipFill>
        <p:spPr bwMode="auto">
          <a:xfrm>
            <a:off x="2810198" y="2299115"/>
            <a:ext cx="6571604" cy="2808912"/>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1132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7E9616B-0335-4333-9604-C760D70BB5ED}"/>
              </a:ext>
            </a:extLst>
          </p:cNvPr>
          <p:cNvSpPr>
            <a:spLocks noGrp="1"/>
          </p:cNvSpPr>
          <p:nvPr>
            <p:ph idx="1"/>
          </p:nvPr>
        </p:nvSpPr>
        <p:spPr/>
        <p:txBody>
          <a:bodyPr/>
          <a:lstStyle/>
          <a:p>
            <a:r>
              <a:rPr lang="en-US" altLang="zh-CN" dirty="0"/>
              <a:t>DATEDIF</a:t>
            </a:r>
            <a:r>
              <a:rPr lang="zh-CN" altLang="en-US" dirty="0"/>
              <a:t>函数可以计算两个日期期间内的年数、月数和天数，其使用格式如下。</a:t>
            </a:r>
            <a:endParaRPr lang="en-US" altLang="zh-CN" dirty="0"/>
          </a:p>
          <a:p>
            <a:endParaRPr lang="en-US" altLang="zh-CN" dirty="0"/>
          </a:p>
          <a:p>
            <a:endParaRPr lang="en-US" altLang="zh-CN" dirty="0"/>
          </a:p>
          <a:p>
            <a:r>
              <a:rPr lang="en-US" altLang="zh-CN" dirty="0"/>
              <a:t>DATEDIF</a:t>
            </a:r>
            <a:r>
              <a:rPr lang="zh-CN" altLang="en-US" dirty="0"/>
              <a:t>函数的常用参数及其解释如表所示。</a:t>
            </a:r>
          </a:p>
        </p:txBody>
      </p:sp>
      <p:sp>
        <p:nvSpPr>
          <p:cNvPr id="3" name="标题 2">
            <a:extLst>
              <a:ext uri="{FF2B5EF4-FFF2-40B4-BE49-F238E27FC236}">
                <a16:creationId xmlns:a16="http://schemas.microsoft.com/office/drawing/2014/main" id="{BCAA096D-D581-4936-BD70-EA6337656D0B}"/>
              </a:ext>
            </a:extLst>
          </p:cNvPr>
          <p:cNvSpPr>
            <a:spLocks noGrp="1"/>
          </p:cNvSpPr>
          <p:nvPr>
            <p:ph type="title"/>
          </p:nvPr>
        </p:nvSpPr>
        <p:spPr/>
        <p:txBody>
          <a:bodyPr/>
          <a:lstStyle/>
          <a:p>
            <a:r>
              <a:rPr lang="zh-CN" altLang="en-US" dirty="0"/>
              <a:t>计算日期和时间</a:t>
            </a:r>
          </a:p>
        </p:txBody>
      </p:sp>
      <p:sp>
        <p:nvSpPr>
          <p:cNvPr id="5" name="内容占位符 4">
            <a:extLst>
              <a:ext uri="{FF2B5EF4-FFF2-40B4-BE49-F238E27FC236}">
                <a16:creationId xmlns:a16="http://schemas.microsoft.com/office/drawing/2014/main" id="{D4F2FCCD-8F6E-486B-9BAE-8026DAB5A46D}"/>
              </a:ext>
            </a:extLst>
          </p:cNvPr>
          <p:cNvSpPr>
            <a:spLocks noGrp="1"/>
          </p:cNvSpPr>
          <p:nvPr>
            <p:ph idx="10"/>
          </p:nvPr>
        </p:nvSpPr>
        <p:spPr/>
        <p:txBody>
          <a:bodyPr/>
          <a:lstStyle/>
          <a:p>
            <a:r>
              <a:rPr kumimoji="0" lang="en-US" altLang="zh-CN" b="1" dirty="0">
                <a:solidFill>
                  <a:srgbClr val="000000"/>
                </a:solidFill>
              </a:rPr>
              <a:t>1. DATEDIF</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6BAAB28E-1A49-42E4-AB75-3F475A69A824}"/>
              </a:ext>
            </a:extLst>
          </p:cNvPr>
          <p:cNvSpPr txBox="1">
            <a:spLocks noChangeArrowheads="1"/>
          </p:cNvSpPr>
          <p:nvPr/>
        </p:nvSpPr>
        <p:spPr bwMode="auto">
          <a:xfrm>
            <a:off x="3577987" y="2424307"/>
            <a:ext cx="50360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DATEDIF(</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start_date</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end_date</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unit)</a:t>
            </a:r>
          </a:p>
        </p:txBody>
      </p:sp>
      <p:graphicFrame>
        <p:nvGraphicFramePr>
          <p:cNvPr id="7" name="内容占位符 4">
            <a:extLst>
              <a:ext uri="{FF2B5EF4-FFF2-40B4-BE49-F238E27FC236}">
                <a16:creationId xmlns:a16="http://schemas.microsoft.com/office/drawing/2014/main" id="{B90312C7-112F-4FFC-8D89-312D08F91939}"/>
              </a:ext>
            </a:extLst>
          </p:cNvPr>
          <p:cNvGraphicFramePr>
            <a:graphicFrameLocks/>
          </p:cNvGraphicFramePr>
          <p:nvPr>
            <p:extLst>
              <p:ext uri="{D42A27DB-BD31-4B8C-83A1-F6EECF244321}">
                <p14:modId xmlns:p14="http://schemas.microsoft.com/office/powerpoint/2010/main" val="2017373747"/>
              </p:ext>
            </p:extLst>
          </p:nvPr>
        </p:nvGraphicFramePr>
        <p:xfrm>
          <a:off x="1837067" y="3702450"/>
          <a:ext cx="8517866" cy="2057400"/>
        </p:xfrm>
        <a:graphic>
          <a:graphicData uri="http://schemas.openxmlformats.org/drawingml/2006/table">
            <a:tbl>
              <a:tblPr firstRow="1" firstCol="1" bandRow="1">
                <a:tableStyleId>{5C22544A-7EE6-4342-B048-85BDC9FD1C3A}</a:tableStyleId>
              </a:tblPr>
              <a:tblGrid>
                <a:gridCol w="1316036">
                  <a:extLst>
                    <a:ext uri="{9D8B030D-6E8A-4147-A177-3AD203B41FA5}">
                      <a16:colId xmlns:a16="http://schemas.microsoft.com/office/drawing/2014/main" val="20000"/>
                    </a:ext>
                  </a:extLst>
                </a:gridCol>
                <a:gridCol w="7201830">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err="1">
                          <a:solidFill>
                            <a:schemeClr val="lt1"/>
                          </a:solidFill>
                          <a:latin typeface="微软雅黑" pitchFamily="34" charset="-122"/>
                          <a:ea typeface="微软雅黑" pitchFamily="34" charset="-122"/>
                          <a:cs typeface="+mn-cs"/>
                        </a:rPr>
                        <a:t>start_date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必需。表示起始日期。可以是指定日期的数值（序列号值）或单元格引用。“</a:t>
                      </a:r>
                      <a:r>
                        <a:rPr lang="en-US" sz="1800" b="0" kern="1200" dirty="0" err="1">
                          <a:solidFill>
                            <a:schemeClr val="dk1"/>
                          </a:solidFill>
                          <a:latin typeface="微软雅黑" pitchFamily="34" charset="-122"/>
                          <a:ea typeface="微软雅黑" pitchFamily="34" charset="-122"/>
                          <a:cs typeface="+mn-cs"/>
                        </a:rPr>
                        <a:t>start_date</a:t>
                      </a:r>
                      <a:r>
                        <a:rPr lang="zh-CN" altLang="en-US" sz="1800" b="0" kern="1200" dirty="0">
                          <a:solidFill>
                            <a:schemeClr val="dk1"/>
                          </a:solidFill>
                          <a:latin typeface="微软雅黑" pitchFamily="34" charset="-122"/>
                          <a:ea typeface="微软雅黑" pitchFamily="34" charset="-122"/>
                          <a:cs typeface="+mn-cs"/>
                        </a:rPr>
                        <a:t>”的月份被视为“</a:t>
                      </a:r>
                      <a:r>
                        <a:rPr lang="en-US" sz="1800" b="0" kern="1200" dirty="0">
                          <a:solidFill>
                            <a:schemeClr val="dk1"/>
                          </a:solidFill>
                          <a:latin typeface="微软雅黑" pitchFamily="34" charset="-122"/>
                          <a:ea typeface="微软雅黑" pitchFamily="34" charset="-122"/>
                          <a:cs typeface="+mn-cs"/>
                        </a:rPr>
                        <a:t>0</a:t>
                      </a:r>
                      <a:r>
                        <a:rPr lang="zh-CN" altLang="en-US" sz="1800" b="0" kern="1200" dirty="0">
                          <a:solidFill>
                            <a:schemeClr val="dk1"/>
                          </a:solidFill>
                          <a:latin typeface="微软雅黑" pitchFamily="34" charset="-122"/>
                          <a:ea typeface="微软雅黑" pitchFamily="34" charset="-122"/>
                          <a:cs typeface="+mn-cs"/>
                        </a:rPr>
                        <a:t>”进行计算</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err="1">
                          <a:solidFill>
                            <a:schemeClr val="lt1"/>
                          </a:solidFill>
                          <a:latin typeface="微软雅黑" pitchFamily="34" charset="-122"/>
                          <a:ea typeface="微软雅黑" pitchFamily="34" charset="-122"/>
                          <a:cs typeface="+mn-cs"/>
                        </a:rPr>
                        <a:t>end_date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必需。表示终止日期</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unit</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必需。表示要返回的信息类型</a:t>
                      </a: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27984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FE014F49-369E-43D8-B119-7B5ACDE8A12E}"/>
              </a:ext>
            </a:extLst>
          </p:cNvPr>
          <p:cNvSpPr>
            <a:spLocks noGrp="1"/>
          </p:cNvSpPr>
          <p:nvPr>
            <p:ph idx="1"/>
          </p:nvPr>
        </p:nvSpPr>
        <p:spPr/>
        <p:txBody>
          <a:bodyPr/>
          <a:lstStyle/>
          <a:p>
            <a:r>
              <a:rPr lang="en-US" altLang="zh-CN" dirty="0"/>
              <a:t>unit</a:t>
            </a:r>
            <a:r>
              <a:rPr lang="zh-CN" altLang="en-US" dirty="0"/>
              <a:t>参数的常用信息类型及其解释如表所示。</a:t>
            </a:r>
          </a:p>
        </p:txBody>
      </p:sp>
      <p:sp>
        <p:nvSpPr>
          <p:cNvPr id="3" name="标题 2">
            <a:extLst>
              <a:ext uri="{FF2B5EF4-FFF2-40B4-BE49-F238E27FC236}">
                <a16:creationId xmlns:a16="http://schemas.microsoft.com/office/drawing/2014/main" id="{8C1F72B0-FD07-4458-B2AC-643AAF1AD0E4}"/>
              </a:ext>
            </a:extLst>
          </p:cNvPr>
          <p:cNvSpPr>
            <a:spLocks noGrp="1"/>
          </p:cNvSpPr>
          <p:nvPr>
            <p:ph type="title"/>
          </p:nvPr>
        </p:nvSpPr>
        <p:spPr/>
        <p:txBody>
          <a:bodyPr/>
          <a:lstStyle/>
          <a:p>
            <a:r>
              <a:rPr lang="zh-CN" altLang="en-US" dirty="0"/>
              <a:t>计算日期和时间</a:t>
            </a:r>
          </a:p>
        </p:txBody>
      </p:sp>
      <p:graphicFrame>
        <p:nvGraphicFramePr>
          <p:cNvPr id="6" name="内容占位符 4">
            <a:extLst>
              <a:ext uri="{FF2B5EF4-FFF2-40B4-BE49-F238E27FC236}">
                <a16:creationId xmlns:a16="http://schemas.microsoft.com/office/drawing/2014/main" id="{EB116241-C120-4AAC-BAD0-33A94B3321DD}"/>
              </a:ext>
            </a:extLst>
          </p:cNvPr>
          <p:cNvGraphicFramePr>
            <a:graphicFrameLocks/>
          </p:cNvGraphicFramePr>
          <p:nvPr>
            <p:extLst>
              <p:ext uri="{D42A27DB-BD31-4B8C-83A1-F6EECF244321}">
                <p14:modId xmlns:p14="http://schemas.microsoft.com/office/powerpoint/2010/main" val="2254491294"/>
              </p:ext>
            </p:extLst>
          </p:nvPr>
        </p:nvGraphicFramePr>
        <p:xfrm>
          <a:off x="2185030" y="1827750"/>
          <a:ext cx="7821940" cy="3022600"/>
        </p:xfrm>
        <a:graphic>
          <a:graphicData uri="http://schemas.openxmlformats.org/drawingml/2006/table">
            <a:tbl>
              <a:tblPr firstRow="1" firstCol="1" bandRow="1">
                <a:tableStyleId>{5C22544A-7EE6-4342-B048-85BDC9FD1C3A}</a:tableStyleId>
              </a:tblPr>
              <a:tblGrid>
                <a:gridCol w="1179402">
                  <a:extLst>
                    <a:ext uri="{9D8B030D-6E8A-4147-A177-3AD203B41FA5}">
                      <a16:colId xmlns:a16="http://schemas.microsoft.com/office/drawing/2014/main" val="20000"/>
                    </a:ext>
                  </a:extLst>
                </a:gridCol>
                <a:gridCol w="6642538">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信息类型</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解释</a:t>
                      </a:r>
                    </a:p>
                  </a:txBody>
                  <a:tcPr marL="68580" marR="68580" marT="0" marB="0" anchor="ctr"/>
                </a:tc>
                <a:extLst>
                  <a:ext uri="{0D108BD9-81ED-4DB2-BD59-A6C34878D82A}">
                    <a16:rowId xmlns:a16="http://schemas.microsoft.com/office/drawing/2014/main" val="10000"/>
                  </a:ext>
                </a:extLst>
              </a:tr>
              <a:tr h="431800">
                <a:tc>
                  <a:txBody>
                    <a:bodyPr/>
                    <a:lstStyle/>
                    <a:p>
                      <a:pPr algn="ctr"/>
                      <a:r>
                        <a:rPr lang="en-US" sz="1800" b="0" kern="1200" dirty="0">
                          <a:solidFill>
                            <a:schemeClr val="lt1"/>
                          </a:solidFill>
                          <a:latin typeface="微软雅黑" pitchFamily="34" charset="-122"/>
                          <a:ea typeface="微软雅黑" pitchFamily="34" charset="-122"/>
                          <a:cs typeface="+mn-cs"/>
                        </a:rPr>
                        <a:t>y</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计算满年数，返回值为</a:t>
                      </a:r>
                      <a:r>
                        <a:rPr lang="en-US" sz="1800" b="0" kern="1200" dirty="0">
                          <a:solidFill>
                            <a:schemeClr val="dk1"/>
                          </a:solidFill>
                          <a:latin typeface="微软雅黑" pitchFamily="34" charset="-122"/>
                          <a:ea typeface="微软雅黑" pitchFamily="34" charset="-122"/>
                          <a:cs typeface="+mn-cs"/>
                        </a:rPr>
                        <a:t>0</a:t>
                      </a:r>
                      <a:r>
                        <a:rPr lang="zh-CN" altLang="en-US" sz="1800" b="0" kern="1200" dirty="0">
                          <a:solidFill>
                            <a:schemeClr val="dk1"/>
                          </a:solidFill>
                          <a:latin typeface="微软雅黑" pitchFamily="34" charset="-122"/>
                          <a:ea typeface="微软雅黑" pitchFamily="34" charset="-122"/>
                          <a:cs typeface="+mn-cs"/>
                        </a:rPr>
                        <a:t>以上的整数</a:t>
                      </a:r>
                    </a:p>
                  </a:txBody>
                  <a:tcPr marL="68580" marR="68580" marT="0" marB="0" anchor="ctr"/>
                </a:tc>
                <a:extLst>
                  <a:ext uri="{0D108BD9-81ED-4DB2-BD59-A6C34878D82A}">
                    <a16:rowId xmlns:a16="http://schemas.microsoft.com/office/drawing/2014/main" val="10001"/>
                  </a:ext>
                </a:extLst>
              </a:tr>
              <a:tr h="431800">
                <a:tc>
                  <a:txBody>
                    <a:bodyPr/>
                    <a:lstStyle/>
                    <a:p>
                      <a:pPr algn="ctr"/>
                      <a:r>
                        <a:rPr lang="en-US" sz="1800" b="0" kern="1200" dirty="0">
                          <a:solidFill>
                            <a:schemeClr val="lt1"/>
                          </a:solidFill>
                          <a:latin typeface="微软雅黑" pitchFamily="34" charset="-122"/>
                          <a:ea typeface="微软雅黑" pitchFamily="34" charset="-122"/>
                          <a:cs typeface="+mn-cs"/>
                        </a:rPr>
                        <a:t>m</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计算满月数，返回值为</a:t>
                      </a:r>
                      <a:r>
                        <a:rPr lang="en-US" sz="1800" b="0" kern="1200" dirty="0">
                          <a:solidFill>
                            <a:schemeClr val="dk1"/>
                          </a:solidFill>
                          <a:latin typeface="微软雅黑" pitchFamily="34" charset="-122"/>
                          <a:ea typeface="微软雅黑" pitchFamily="34" charset="-122"/>
                          <a:cs typeface="+mn-cs"/>
                        </a:rPr>
                        <a:t>0</a:t>
                      </a:r>
                      <a:r>
                        <a:rPr lang="zh-CN" altLang="en-US" sz="1800" b="0" kern="1200" dirty="0">
                          <a:solidFill>
                            <a:schemeClr val="dk1"/>
                          </a:solidFill>
                          <a:latin typeface="微软雅黑" pitchFamily="34" charset="-122"/>
                          <a:ea typeface="微软雅黑" pitchFamily="34" charset="-122"/>
                          <a:cs typeface="+mn-cs"/>
                        </a:rPr>
                        <a:t>以上的整数</a:t>
                      </a:r>
                    </a:p>
                  </a:txBody>
                  <a:tcPr marL="68580" marR="68580" marT="0" marB="0" anchor="ctr"/>
                </a:tc>
                <a:extLst>
                  <a:ext uri="{0D108BD9-81ED-4DB2-BD59-A6C34878D82A}">
                    <a16:rowId xmlns:a16="http://schemas.microsoft.com/office/drawing/2014/main" val="10002"/>
                  </a:ext>
                </a:extLst>
              </a:tr>
              <a:tr h="431800">
                <a:tc>
                  <a:txBody>
                    <a:bodyPr/>
                    <a:lstStyle/>
                    <a:p>
                      <a:pPr algn="ctr"/>
                      <a:r>
                        <a:rPr lang="en-US" sz="1800" b="0" kern="1200" dirty="0">
                          <a:solidFill>
                            <a:schemeClr val="lt1"/>
                          </a:solidFill>
                          <a:latin typeface="微软雅黑" pitchFamily="34" charset="-122"/>
                          <a:ea typeface="微软雅黑" pitchFamily="34" charset="-122"/>
                          <a:cs typeface="+mn-cs"/>
                        </a:rPr>
                        <a:t>d</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计算满日数，返回值为</a:t>
                      </a:r>
                      <a:r>
                        <a:rPr lang="en-US" sz="1800" b="0" kern="1200" dirty="0">
                          <a:solidFill>
                            <a:schemeClr val="dk1"/>
                          </a:solidFill>
                          <a:latin typeface="微软雅黑" pitchFamily="34" charset="-122"/>
                          <a:ea typeface="微软雅黑" pitchFamily="34" charset="-122"/>
                          <a:cs typeface="+mn-cs"/>
                        </a:rPr>
                        <a:t>0</a:t>
                      </a:r>
                      <a:r>
                        <a:rPr lang="zh-CN" altLang="en-US" sz="1800" b="0" kern="1200" dirty="0">
                          <a:solidFill>
                            <a:schemeClr val="dk1"/>
                          </a:solidFill>
                          <a:latin typeface="微软雅黑" pitchFamily="34" charset="-122"/>
                          <a:ea typeface="微软雅黑" pitchFamily="34" charset="-122"/>
                          <a:cs typeface="+mn-cs"/>
                        </a:rPr>
                        <a:t>以上的整数</a:t>
                      </a:r>
                    </a:p>
                  </a:txBody>
                  <a:tcPr marL="68580" marR="68580" marT="0" marB="0" anchor="ctr"/>
                </a:tc>
                <a:extLst>
                  <a:ext uri="{0D108BD9-81ED-4DB2-BD59-A6C34878D82A}">
                    <a16:rowId xmlns:a16="http://schemas.microsoft.com/office/drawing/2014/main" val="10003"/>
                  </a:ext>
                </a:extLst>
              </a:tr>
              <a:tr h="431800">
                <a:tc>
                  <a:txBody>
                    <a:bodyPr/>
                    <a:lstStyle/>
                    <a:p>
                      <a:pPr algn="ctr"/>
                      <a:r>
                        <a:rPr lang="en-US" sz="1800" b="0" kern="1200" dirty="0" err="1">
                          <a:solidFill>
                            <a:schemeClr val="lt1"/>
                          </a:solidFill>
                          <a:latin typeface="微软雅黑" pitchFamily="34" charset="-122"/>
                          <a:ea typeface="微软雅黑" pitchFamily="34" charset="-122"/>
                          <a:cs typeface="+mn-cs"/>
                        </a:rPr>
                        <a:t>ym</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计算不满一年的月数，返回值为</a:t>
                      </a:r>
                      <a:r>
                        <a:rPr lang="en-US" sz="1800" b="0" kern="1200" dirty="0">
                          <a:solidFill>
                            <a:schemeClr val="dk1"/>
                          </a:solidFill>
                          <a:latin typeface="微软雅黑" pitchFamily="34" charset="-122"/>
                          <a:ea typeface="微软雅黑" pitchFamily="34" charset="-122"/>
                          <a:cs typeface="+mn-cs"/>
                        </a:rPr>
                        <a:t>1~11</a:t>
                      </a:r>
                      <a:r>
                        <a:rPr lang="zh-CN" altLang="en-US" sz="1800" b="0" kern="1200" dirty="0">
                          <a:solidFill>
                            <a:schemeClr val="dk1"/>
                          </a:solidFill>
                          <a:latin typeface="微软雅黑" pitchFamily="34" charset="-122"/>
                          <a:ea typeface="微软雅黑" pitchFamily="34" charset="-122"/>
                          <a:cs typeface="+mn-cs"/>
                        </a:rPr>
                        <a:t>之间的整数</a:t>
                      </a:r>
                    </a:p>
                  </a:txBody>
                  <a:tcPr marL="68580" marR="68580" marT="0" marB="0" anchor="ctr"/>
                </a:tc>
                <a:extLst>
                  <a:ext uri="{0D108BD9-81ED-4DB2-BD59-A6C34878D82A}">
                    <a16:rowId xmlns:a16="http://schemas.microsoft.com/office/drawing/2014/main" val="368059528"/>
                  </a:ext>
                </a:extLst>
              </a:tr>
              <a:tr h="431800">
                <a:tc>
                  <a:txBody>
                    <a:bodyPr/>
                    <a:lstStyle/>
                    <a:p>
                      <a:pPr algn="ctr"/>
                      <a:r>
                        <a:rPr lang="en-US" sz="1800" b="0" kern="1200" dirty="0">
                          <a:solidFill>
                            <a:schemeClr val="lt1"/>
                          </a:solidFill>
                          <a:latin typeface="微软雅黑" pitchFamily="34" charset="-122"/>
                          <a:ea typeface="微软雅黑" pitchFamily="34" charset="-122"/>
                          <a:cs typeface="+mn-cs"/>
                        </a:rPr>
                        <a:t>yd</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计算不满一年的天数，返回值为</a:t>
                      </a:r>
                      <a:r>
                        <a:rPr lang="en-US" sz="1800" b="0" kern="1200" dirty="0">
                          <a:solidFill>
                            <a:schemeClr val="dk1"/>
                          </a:solidFill>
                          <a:latin typeface="微软雅黑" pitchFamily="34" charset="-122"/>
                          <a:ea typeface="微软雅黑" pitchFamily="34" charset="-122"/>
                          <a:cs typeface="+mn-cs"/>
                        </a:rPr>
                        <a:t>0~365</a:t>
                      </a:r>
                      <a:r>
                        <a:rPr lang="zh-CN" altLang="en-US" sz="1800" b="0" kern="1200" dirty="0">
                          <a:solidFill>
                            <a:schemeClr val="dk1"/>
                          </a:solidFill>
                          <a:latin typeface="微软雅黑" pitchFamily="34" charset="-122"/>
                          <a:ea typeface="微软雅黑" pitchFamily="34" charset="-122"/>
                          <a:cs typeface="+mn-cs"/>
                        </a:rPr>
                        <a:t>之间的整数</a:t>
                      </a:r>
                    </a:p>
                  </a:txBody>
                  <a:tcPr marL="68580" marR="68580" marT="0" marB="0" anchor="ctr"/>
                </a:tc>
                <a:extLst>
                  <a:ext uri="{0D108BD9-81ED-4DB2-BD59-A6C34878D82A}">
                    <a16:rowId xmlns:a16="http://schemas.microsoft.com/office/drawing/2014/main" val="2617934291"/>
                  </a:ext>
                </a:extLst>
              </a:tr>
              <a:tr h="431800">
                <a:tc>
                  <a:txBody>
                    <a:bodyPr/>
                    <a:lstStyle/>
                    <a:p>
                      <a:pPr algn="ctr"/>
                      <a:r>
                        <a:rPr lang="en-US" sz="1800" b="0" kern="1200" dirty="0">
                          <a:solidFill>
                            <a:schemeClr val="lt1"/>
                          </a:solidFill>
                          <a:latin typeface="微软雅黑" pitchFamily="34" charset="-122"/>
                          <a:ea typeface="微软雅黑" pitchFamily="34" charset="-122"/>
                          <a:cs typeface="+mn-cs"/>
                        </a:rPr>
                        <a:t>md</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计算不满意一个月的天数，返回值为</a:t>
                      </a:r>
                      <a:r>
                        <a:rPr lang="en-US" sz="1800" b="0" kern="1200" dirty="0">
                          <a:solidFill>
                            <a:schemeClr val="dk1"/>
                          </a:solidFill>
                          <a:latin typeface="微软雅黑" pitchFamily="34" charset="-122"/>
                          <a:ea typeface="微软雅黑" pitchFamily="34" charset="-122"/>
                          <a:cs typeface="+mn-cs"/>
                        </a:rPr>
                        <a:t>0~30</a:t>
                      </a:r>
                      <a:r>
                        <a:rPr lang="zh-CN" altLang="en-US" sz="1800" b="0" kern="1200" dirty="0">
                          <a:solidFill>
                            <a:schemeClr val="dk1"/>
                          </a:solidFill>
                          <a:latin typeface="微软雅黑" pitchFamily="34" charset="-122"/>
                          <a:ea typeface="微软雅黑" pitchFamily="34" charset="-122"/>
                          <a:cs typeface="+mn-cs"/>
                        </a:rPr>
                        <a:t>之间的整数</a:t>
                      </a:r>
                    </a:p>
                  </a:txBody>
                  <a:tcPr marL="68580" marR="68580" marT="0" marB="0" anchor="ctr"/>
                </a:tc>
                <a:extLst>
                  <a:ext uri="{0D108BD9-81ED-4DB2-BD59-A6C34878D82A}">
                    <a16:rowId xmlns:a16="http://schemas.microsoft.com/office/drawing/2014/main" val="1039023264"/>
                  </a:ext>
                </a:extLst>
              </a:tr>
            </a:tbl>
          </a:graphicData>
        </a:graphic>
      </p:graphicFrame>
    </p:spTree>
    <p:extLst>
      <p:ext uri="{BB962C8B-B14F-4D97-AF65-F5344CB8AC3E}">
        <p14:creationId xmlns:p14="http://schemas.microsoft.com/office/powerpoint/2010/main" val="37965118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D03586DE-AEE2-4397-B27B-D9E986F5E4AF}"/>
              </a:ext>
            </a:extLst>
          </p:cNvPr>
          <p:cNvSpPr>
            <a:spLocks noGrp="1"/>
          </p:cNvSpPr>
          <p:nvPr>
            <p:ph idx="1"/>
          </p:nvPr>
        </p:nvSpPr>
        <p:spPr/>
        <p:txBody>
          <a:bodyPr/>
          <a:lstStyle/>
          <a:p>
            <a:pPr marL="0" indent="0">
              <a:buNone/>
            </a:pPr>
            <a:r>
              <a:rPr lang="zh-CN" altLang="en-US" dirty="0"/>
              <a:t>在</a:t>
            </a:r>
            <a:r>
              <a:rPr lang="en-US" altLang="zh-CN" dirty="0"/>
              <a:t>【</a:t>
            </a:r>
            <a:r>
              <a:rPr lang="zh-CN" altLang="en-US" dirty="0"/>
              <a:t>员工信息表</a:t>
            </a:r>
            <a:r>
              <a:rPr lang="en-US" altLang="zh-CN" dirty="0"/>
              <a:t>】</a:t>
            </a:r>
            <a:r>
              <a:rPr lang="zh-CN" altLang="en-US" dirty="0"/>
              <a:t>工作表中计算员工的周岁数、不满</a:t>
            </a:r>
            <a:r>
              <a:rPr lang="en-US" altLang="zh-CN" dirty="0"/>
              <a:t>1</a:t>
            </a:r>
            <a:r>
              <a:rPr lang="zh-CN" altLang="en-US" dirty="0"/>
              <a:t>年的月数和不满</a:t>
            </a:r>
            <a:r>
              <a:rPr lang="en-US" altLang="zh-CN" dirty="0"/>
              <a:t>1</a:t>
            </a:r>
            <a:r>
              <a:rPr lang="zh-CN" altLang="en-US" dirty="0"/>
              <a:t>全月的天数，具体操作步骤如下。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C4</a:t>
            </a:r>
            <a:r>
              <a:rPr lang="zh-CN" altLang="en-US" dirty="0"/>
              <a:t>，输入“</a:t>
            </a:r>
            <a:r>
              <a:rPr lang="en-US" altLang="zh-CN" dirty="0"/>
              <a:t>=DATEDIF(B4,$G$2,"Y")”</a:t>
            </a:r>
            <a:r>
              <a:rPr lang="zh-CN" altLang="en-US" dirty="0"/>
              <a:t>，如图所示。</a:t>
            </a:r>
          </a:p>
        </p:txBody>
      </p:sp>
      <p:sp>
        <p:nvSpPr>
          <p:cNvPr id="5" name="标题 4">
            <a:extLst>
              <a:ext uri="{FF2B5EF4-FFF2-40B4-BE49-F238E27FC236}">
                <a16:creationId xmlns:a16="http://schemas.microsoft.com/office/drawing/2014/main" id="{15BE6E22-8F3B-4C6C-B72A-92F75CA3C5E5}"/>
              </a:ext>
            </a:extLst>
          </p:cNvPr>
          <p:cNvSpPr>
            <a:spLocks noGrp="1"/>
          </p:cNvSpPr>
          <p:nvPr>
            <p:ph type="title"/>
          </p:nvPr>
        </p:nvSpPr>
        <p:spPr/>
        <p:txBody>
          <a:bodyPr/>
          <a:lstStyle/>
          <a:p>
            <a:r>
              <a:rPr lang="zh-CN" altLang="en-US" dirty="0"/>
              <a:t>计算日期和时间</a:t>
            </a:r>
          </a:p>
        </p:txBody>
      </p:sp>
      <p:pic>
        <p:nvPicPr>
          <p:cNvPr id="7" name="图片 6">
            <a:extLst>
              <a:ext uri="{FF2B5EF4-FFF2-40B4-BE49-F238E27FC236}">
                <a16:creationId xmlns:a16="http://schemas.microsoft.com/office/drawing/2014/main" id="{A608DCCE-35B9-4B46-94F4-376D24AD01C6}"/>
              </a:ext>
            </a:extLst>
          </p:cNvPr>
          <p:cNvPicPr/>
          <p:nvPr/>
        </p:nvPicPr>
        <p:blipFill>
          <a:blip r:embed="rId2">
            <a:extLst>
              <a:ext uri="{28A0092B-C50C-407E-A947-70E740481C1C}">
                <a14:useLocalDpi xmlns:a14="http://schemas.microsoft.com/office/drawing/2010/main" val="0"/>
              </a:ext>
            </a:extLst>
          </a:blip>
          <a:stretch>
            <a:fillRect/>
          </a:stretch>
        </p:blipFill>
        <p:spPr>
          <a:xfrm>
            <a:off x="2804942" y="2735152"/>
            <a:ext cx="6582115" cy="2772268"/>
          </a:xfrm>
          <a:prstGeom prst="rect">
            <a:avLst/>
          </a:prstGeom>
          <a:ln w="3175">
            <a:solidFill>
              <a:schemeClr val="tx1"/>
            </a:solidFill>
          </a:ln>
        </p:spPr>
      </p:pic>
    </p:spTree>
    <p:extLst>
      <p:ext uri="{BB962C8B-B14F-4D97-AF65-F5344CB8AC3E}">
        <p14:creationId xmlns:p14="http://schemas.microsoft.com/office/powerpoint/2010/main" val="3753956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317E143-5B22-49A1-9BCC-D3EC2B7EDA9E}"/>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键即可计算员工的周岁数，如图所示。</a:t>
            </a:r>
          </a:p>
        </p:txBody>
      </p:sp>
      <p:sp>
        <p:nvSpPr>
          <p:cNvPr id="3" name="标题 2">
            <a:extLst>
              <a:ext uri="{FF2B5EF4-FFF2-40B4-BE49-F238E27FC236}">
                <a16:creationId xmlns:a16="http://schemas.microsoft.com/office/drawing/2014/main" id="{7304C4E8-BAED-4D08-A0BF-C0319443852C}"/>
              </a:ext>
            </a:extLst>
          </p:cNvPr>
          <p:cNvSpPr>
            <a:spLocks noGrp="1"/>
          </p:cNvSpPr>
          <p:nvPr>
            <p:ph type="title"/>
          </p:nvPr>
        </p:nvSpPr>
        <p:spPr/>
        <p:txBody>
          <a:bodyPr/>
          <a:lstStyle/>
          <a:p>
            <a:r>
              <a:rPr lang="zh-CN" altLang="en-US" dirty="0"/>
              <a:t>计算日期和时间</a:t>
            </a:r>
          </a:p>
        </p:txBody>
      </p:sp>
      <p:pic>
        <p:nvPicPr>
          <p:cNvPr id="4" name="图片 3">
            <a:extLst>
              <a:ext uri="{FF2B5EF4-FFF2-40B4-BE49-F238E27FC236}">
                <a16:creationId xmlns:a16="http://schemas.microsoft.com/office/drawing/2014/main" id="{41FC842E-1C1C-4652-A546-6D9C165B5E47}"/>
              </a:ext>
            </a:extLst>
          </p:cNvPr>
          <p:cNvPicPr/>
          <p:nvPr/>
        </p:nvPicPr>
        <p:blipFill rotWithShape="1">
          <a:blip r:embed="rId2">
            <a:extLst>
              <a:ext uri="{28A0092B-C50C-407E-A947-70E740481C1C}">
                <a14:useLocalDpi xmlns:a14="http://schemas.microsoft.com/office/drawing/2010/main" val="0"/>
              </a:ext>
            </a:extLst>
          </a:blip>
          <a:srcRect b="10658"/>
          <a:stretch/>
        </p:blipFill>
        <p:spPr bwMode="auto">
          <a:xfrm>
            <a:off x="2731370" y="2253976"/>
            <a:ext cx="6729260" cy="2681157"/>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30798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334789-9DB8-48C6-A664-C329269566BD}"/>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填充公式</a:t>
            </a:r>
            <a:endParaRPr lang="en-US" altLang="zh-CN" b="1" dirty="0"/>
          </a:p>
          <a:p>
            <a:r>
              <a:rPr lang="zh-CN" altLang="en-US" dirty="0"/>
              <a:t>单击单元格</a:t>
            </a:r>
            <a:r>
              <a:rPr lang="en-US" altLang="zh-CN" dirty="0"/>
              <a:t>C4</a:t>
            </a:r>
            <a:r>
              <a:rPr lang="zh-CN" altLang="en-US" dirty="0"/>
              <a:t>，移动鼠标指针到单元格</a:t>
            </a:r>
            <a:r>
              <a:rPr lang="en-US" altLang="zh-CN" dirty="0"/>
              <a:t>C4</a:t>
            </a:r>
            <a:r>
              <a:rPr lang="zh-CN" altLang="en-US" dirty="0"/>
              <a:t>的右下角，当指针变为黑色且加粗的“</a:t>
            </a:r>
            <a:r>
              <a:rPr lang="en-US" altLang="zh-CN" dirty="0"/>
              <a:t>+”</a:t>
            </a:r>
            <a:r>
              <a:rPr lang="zh-CN" altLang="en-US" dirty="0"/>
              <a:t>指针时，双击左键即可计算剩余员工的周岁数，计算结果如图所示。</a:t>
            </a:r>
          </a:p>
        </p:txBody>
      </p:sp>
      <p:sp>
        <p:nvSpPr>
          <p:cNvPr id="3" name="标题 2">
            <a:extLst>
              <a:ext uri="{FF2B5EF4-FFF2-40B4-BE49-F238E27FC236}">
                <a16:creationId xmlns:a16="http://schemas.microsoft.com/office/drawing/2014/main" id="{859383DE-1E71-42E6-B668-F6430D742D58}"/>
              </a:ext>
            </a:extLst>
          </p:cNvPr>
          <p:cNvSpPr>
            <a:spLocks noGrp="1"/>
          </p:cNvSpPr>
          <p:nvPr>
            <p:ph type="title"/>
          </p:nvPr>
        </p:nvSpPr>
        <p:spPr/>
        <p:txBody>
          <a:bodyPr/>
          <a:lstStyle/>
          <a:p>
            <a:r>
              <a:rPr lang="zh-CN" altLang="en-US" dirty="0"/>
              <a:t>计算日期和时间</a:t>
            </a:r>
          </a:p>
        </p:txBody>
      </p:sp>
      <p:pic>
        <p:nvPicPr>
          <p:cNvPr id="4" name="图片 3">
            <a:extLst>
              <a:ext uri="{FF2B5EF4-FFF2-40B4-BE49-F238E27FC236}">
                <a16:creationId xmlns:a16="http://schemas.microsoft.com/office/drawing/2014/main" id="{B4C4F3DB-A80B-40EB-A502-9AEB377B3D0D}"/>
              </a:ext>
            </a:extLst>
          </p:cNvPr>
          <p:cNvPicPr/>
          <p:nvPr/>
        </p:nvPicPr>
        <p:blipFill rotWithShape="1">
          <a:blip r:embed="rId2">
            <a:extLst>
              <a:ext uri="{28A0092B-C50C-407E-A947-70E740481C1C}">
                <a14:useLocalDpi xmlns:a14="http://schemas.microsoft.com/office/drawing/2010/main" val="0"/>
              </a:ext>
            </a:extLst>
          </a:blip>
          <a:srcRect b="10658"/>
          <a:stretch/>
        </p:blipFill>
        <p:spPr bwMode="auto">
          <a:xfrm>
            <a:off x="2495547" y="2626568"/>
            <a:ext cx="7200906" cy="2660135"/>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70210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EC9681-DEE0-41D9-8870-87C20300785C}"/>
              </a:ext>
            </a:extLst>
          </p:cNvPr>
          <p:cNvSpPr>
            <a:spLocks noGrp="1"/>
          </p:cNvSpPr>
          <p:nvPr>
            <p:ph idx="1"/>
          </p:nvPr>
        </p:nvSpPr>
        <p:spPr/>
        <p:txBody>
          <a:bodyPr/>
          <a:lstStyle/>
          <a:p>
            <a:pPr marL="0" indent="0">
              <a:buNone/>
            </a:pPr>
            <a:r>
              <a:rPr lang="zh-CN" altLang="en-US" b="1" dirty="0"/>
              <a:t>（</a:t>
            </a:r>
            <a:r>
              <a:rPr lang="en-US" altLang="zh-CN" b="1" dirty="0"/>
              <a:t>4</a:t>
            </a:r>
            <a:r>
              <a:rPr lang="zh-CN" altLang="en-US" b="1" dirty="0"/>
              <a:t>） 输入公式</a:t>
            </a:r>
            <a:endParaRPr lang="en-US" altLang="zh-CN" b="1" dirty="0"/>
          </a:p>
          <a:p>
            <a:r>
              <a:rPr lang="zh-CN" altLang="en-US" dirty="0"/>
              <a:t>选择单元格</a:t>
            </a:r>
            <a:r>
              <a:rPr lang="en-US" altLang="zh-CN" dirty="0"/>
              <a:t>D4</a:t>
            </a:r>
            <a:r>
              <a:rPr lang="zh-CN" altLang="en-US" dirty="0"/>
              <a:t>，输入“</a:t>
            </a:r>
            <a:r>
              <a:rPr lang="en-US" altLang="zh-CN" dirty="0"/>
              <a:t>=DATEDIF(B4,$G$2,"YM")”</a:t>
            </a:r>
            <a:r>
              <a:rPr lang="zh-CN" altLang="en-US" dirty="0"/>
              <a:t>，如图所示。</a:t>
            </a:r>
          </a:p>
        </p:txBody>
      </p:sp>
      <p:sp>
        <p:nvSpPr>
          <p:cNvPr id="3" name="标题 2">
            <a:extLst>
              <a:ext uri="{FF2B5EF4-FFF2-40B4-BE49-F238E27FC236}">
                <a16:creationId xmlns:a16="http://schemas.microsoft.com/office/drawing/2014/main" id="{EFD5ECF9-434C-474D-9D58-65A7418909C0}"/>
              </a:ext>
            </a:extLst>
          </p:cNvPr>
          <p:cNvSpPr>
            <a:spLocks noGrp="1"/>
          </p:cNvSpPr>
          <p:nvPr>
            <p:ph type="title"/>
          </p:nvPr>
        </p:nvSpPr>
        <p:spPr/>
        <p:txBody>
          <a:bodyPr/>
          <a:lstStyle/>
          <a:p>
            <a:r>
              <a:rPr lang="zh-CN" altLang="en-US" dirty="0"/>
              <a:t>计算日期和时间</a:t>
            </a:r>
          </a:p>
        </p:txBody>
      </p:sp>
      <p:pic>
        <p:nvPicPr>
          <p:cNvPr id="4" name="图片 3">
            <a:extLst>
              <a:ext uri="{FF2B5EF4-FFF2-40B4-BE49-F238E27FC236}">
                <a16:creationId xmlns:a16="http://schemas.microsoft.com/office/drawing/2014/main" id="{D8A47E6B-1529-4359-9134-6DF514385EC5}"/>
              </a:ext>
            </a:extLst>
          </p:cNvPr>
          <p:cNvPicPr/>
          <p:nvPr/>
        </p:nvPicPr>
        <p:blipFill rotWithShape="1">
          <a:blip r:embed="rId2">
            <a:extLst>
              <a:ext uri="{28A0092B-C50C-407E-A947-70E740481C1C}">
                <a14:useLocalDpi xmlns:a14="http://schemas.microsoft.com/office/drawing/2010/main" val="0"/>
              </a:ext>
            </a:extLst>
          </a:blip>
          <a:srcRect b="8939"/>
          <a:stretch/>
        </p:blipFill>
        <p:spPr bwMode="auto">
          <a:xfrm>
            <a:off x="2478336" y="2283296"/>
            <a:ext cx="7235328" cy="288779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6744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377DE7-1833-4ADC-8C0F-2D9E5B020556}"/>
              </a:ext>
            </a:extLst>
          </p:cNvPr>
          <p:cNvSpPr>
            <a:spLocks noGrp="1"/>
          </p:cNvSpPr>
          <p:nvPr>
            <p:ph idx="1"/>
          </p:nvPr>
        </p:nvSpPr>
        <p:spPr/>
        <p:txBody>
          <a:bodyPr/>
          <a:lstStyle/>
          <a:p>
            <a:pPr marL="0" indent="0">
              <a:buNone/>
            </a:pPr>
            <a:r>
              <a:rPr lang="zh-CN" altLang="en-US" b="1" dirty="0"/>
              <a:t>（</a:t>
            </a:r>
            <a:r>
              <a:rPr lang="en-US" altLang="zh-CN" b="1" dirty="0"/>
              <a:t>5</a:t>
            </a:r>
            <a:r>
              <a:rPr lang="zh-CN" altLang="en-US" b="1" dirty="0"/>
              <a:t>） 确定并填充公式</a:t>
            </a:r>
            <a:endParaRPr lang="en-US" altLang="zh-CN" b="1" dirty="0"/>
          </a:p>
          <a:p>
            <a:r>
              <a:rPr lang="zh-CN" altLang="en-US" dirty="0"/>
              <a:t>按下</a:t>
            </a:r>
            <a:r>
              <a:rPr lang="en-US" altLang="zh-CN" dirty="0"/>
              <a:t>【Enter】</a:t>
            </a:r>
            <a:r>
              <a:rPr lang="zh-CN" altLang="en-US" dirty="0"/>
              <a:t>键，并用填充公式的方式计算剩余员工不满</a:t>
            </a:r>
            <a:r>
              <a:rPr lang="en-US" altLang="zh-CN" dirty="0"/>
              <a:t>1</a:t>
            </a:r>
            <a:r>
              <a:rPr lang="zh-CN" altLang="en-US" dirty="0"/>
              <a:t>年的月数，计算结果如图所示。</a:t>
            </a:r>
          </a:p>
        </p:txBody>
      </p:sp>
      <p:sp>
        <p:nvSpPr>
          <p:cNvPr id="3" name="标题 2">
            <a:extLst>
              <a:ext uri="{FF2B5EF4-FFF2-40B4-BE49-F238E27FC236}">
                <a16:creationId xmlns:a16="http://schemas.microsoft.com/office/drawing/2014/main" id="{EFB48950-7227-4195-A95B-0A701A6094B4}"/>
              </a:ext>
            </a:extLst>
          </p:cNvPr>
          <p:cNvSpPr>
            <a:spLocks noGrp="1"/>
          </p:cNvSpPr>
          <p:nvPr>
            <p:ph type="title"/>
          </p:nvPr>
        </p:nvSpPr>
        <p:spPr/>
        <p:txBody>
          <a:bodyPr/>
          <a:lstStyle/>
          <a:p>
            <a:r>
              <a:rPr lang="zh-CN" altLang="en-US" dirty="0"/>
              <a:t>计算日期和时间</a:t>
            </a:r>
          </a:p>
        </p:txBody>
      </p:sp>
      <p:pic>
        <p:nvPicPr>
          <p:cNvPr id="4" name="图片 3">
            <a:extLst>
              <a:ext uri="{FF2B5EF4-FFF2-40B4-BE49-F238E27FC236}">
                <a16:creationId xmlns:a16="http://schemas.microsoft.com/office/drawing/2014/main" id="{E876A6F8-7445-4A9C-BE67-DA334DB545F5}"/>
              </a:ext>
            </a:extLst>
          </p:cNvPr>
          <p:cNvPicPr/>
          <p:nvPr/>
        </p:nvPicPr>
        <p:blipFill rotWithShape="1">
          <a:blip r:embed="rId2">
            <a:extLst>
              <a:ext uri="{28A0092B-C50C-407E-A947-70E740481C1C}">
                <a14:useLocalDpi xmlns:a14="http://schemas.microsoft.com/office/drawing/2010/main" val="0"/>
              </a:ext>
            </a:extLst>
          </a:blip>
          <a:srcRect b="10994"/>
          <a:stretch/>
        </p:blipFill>
        <p:spPr bwMode="auto">
          <a:xfrm>
            <a:off x="2391030" y="2266233"/>
            <a:ext cx="7409940" cy="2757712"/>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0836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BF14C87-C453-4C92-9228-498E73ACDAC8}"/>
              </a:ext>
            </a:extLst>
          </p:cNvPr>
          <p:cNvSpPr>
            <a:spLocks noGrp="1"/>
          </p:cNvSpPr>
          <p:nvPr>
            <p:ph idx="1"/>
          </p:nvPr>
        </p:nvSpPr>
        <p:spPr/>
        <p:txBody>
          <a:bodyPr/>
          <a:lstStyle/>
          <a:p>
            <a:pPr marL="0" indent="0">
              <a:buNone/>
            </a:pPr>
            <a:r>
              <a:rPr lang="zh-CN" altLang="en-US" b="1" dirty="0"/>
              <a:t>（</a:t>
            </a:r>
            <a:r>
              <a:rPr lang="en-US" altLang="zh-CN" b="1" dirty="0"/>
              <a:t>6</a:t>
            </a:r>
            <a:r>
              <a:rPr lang="zh-CN" altLang="en-US" b="1" dirty="0"/>
              <a:t>） 输入公式</a:t>
            </a:r>
            <a:endParaRPr lang="en-US" altLang="zh-CN" b="1" dirty="0"/>
          </a:p>
          <a:p>
            <a:r>
              <a:rPr lang="zh-CN" altLang="en-US" dirty="0"/>
              <a:t>选择单元格</a:t>
            </a:r>
            <a:r>
              <a:rPr lang="en-US" altLang="zh-CN" dirty="0"/>
              <a:t>E4</a:t>
            </a:r>
            <a:r>
              <a:rPr lang="zh-CN" altLang="en-US" dirty="0"/>
              <a:t>，输入“</a:t>
            </a:r>
            <a:r>
              <a:rPr lang="en-US" altLang="zh-CN" dirty="0"/>
              <a:t>=DATEDIF(B4,$G$2,”MD“)”</a:t>
            </a:r>
            <a:r>
              <a:rPr lang="zh-CN" altLang="en-US" dirty="0"/>
              <a:t>，如图所示。</a:t>
            </a:r>
          </a:p>
        </p:txBody>
      </p:sp>
      <p:sp>
        <p:nvSpPr>
          <p:cNvPr id="3" name="标题 2">
            <a:extLst>
              <a:ext uri="{FF2B5EF4-FFF2-40B4-BE49-F238E27FC236}">
                <a16:creationId xmlns:a16="http://schemas.microsoft.com/office/drawing/2014/main" id="{9AEC5B97-6CED-47F1-AD8B-8DE8BF9A5A1F}"/>
              </a:ext>
            </a:extLst>
          </p:cNvPr>
          <p:cNvSpPr>
            <a:spLocks noGrp="1"/>
          </p:cNvSpPr>
          <p:nvPr>
            <p:ph type="title"/>
          </p:nvPr>
        </p:nvSpPr>
        <p:spPr/>
        <p:txBody>
          <a:bodyPr/>
          <a:lstStyle/>
          <a:p>
            <a:r>
              <a:rPr lang="zh-CN" altLang="en-US" dirty="0"/>
              <a:t>计算日期和时间</a:t>
            </a:r>
          </a:p>
        </p:txBody>
      </p:sp>
      <p:pic>
        <p:nvPicPr>
          <p:cNvPr id="4" name="图片 3">
            <a:extLst>
              <a:ext uri="{FF2B5EF4-FFF2-40B4-BE49-F238E27FC236}">
                <a16:creationId xmlns:a16="http://schemas.microsoft.com/office/drawing/2014/main" id="{A5073734-F820-43E4-A994-70FFA61666DB}"/>
              </a:ext>
            </a:extLst>
          </p:cNvPr>
          <p:cNvPicPr/>
          <p:nvPr/>
        </p:nvPicPr>
        <p:blipFill rotWithShape="1">
          <a:blip r:embed="rId2">
            <a:extLst>
              <a:ext uri="{28A0092B-C50C-407E-A947-70E740481C1C}">
                <a14:useLocalDpi xmlns:a14="http://schemas.microsoft.com/office/drawing/2010/main" val="0"/>
              </a:ext>
            </a:extLst>
          </a:blip>
          <a:srcRect b="8930"/>
          <a:stretch/>
        </p:blipFill>
        <p:spPr bwMode="auto">
          <a:xfrm>
            <a:off x="2478336" y="2329147"/>
            <a:ext cx="7235328" cy="3020619"/>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1990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F51919-F409-400B-A3B0-1A372EEBAB2F}"/>
              </a:ext>
            </a:extLst>
          </p:cNvPr>
          <p:cNvSpPr>
            <a:spLocks noGrp="1"/>
          </p:cNvSpPr>
          <p:nvPr>
            <p:ph idx="1"/>
          </p:nvPr>
        </p:nvSpPr>
        <p:spPr/>
        <p:txBody>
          <a:bodyPr/>
          <a:lstStyle/>
          <a:p>
            <a:pPr marL="0" indent="0">
              <a:buNone/>
            </a:pPr>
            <a:r>
              <a:rPr lang="zh-CN" altLang="en-US" b="1" dirty="0"/>
              <a:t>（</a:t>
            </a:r>
            <a:r>
              <a:rPr lang="en-US" altLang="zh-CN" b="1" dirty="0"/>
              <a:t>7</a:t>
            </a:r>
            <a:r>
              <a:rPr lang="zh-CN" altLang="en-US" b="1" dirty="0"/>
              <a:t>） 确定并填充公式</a:t>
            </a:r>
            <a:endParaRPr lang="en-US" altLang="zh-CN" b="1" dirty="0"/>
          </a:p>
          <a:p>
            <a:r>
              <a:rPr lang="zh-CN" altLang="en-US" dirty="0"/>
              <a:t>按下</a:t>
            </a:r>
            <a:r>
              <a:rPr lang="en-US" altLang="zh-CN" dirty="0"/>
              <a:t>【Enter】</a:t>
            </a:r>
            <a:r>
              <a:rPr lang="zh-CN" altLang="en-US" dirty="0"/>
              <a:t>键，并用填充公式的方式计算剩余的员工不满</a:t>
            </a:r>
            <a:r>
              <a:rPr lang="en-US" altLang="zh-CN" dirty="0"/>
              <a:t>1</a:t>
            </a:r>
            <a:r>
              <a:rPr lang="zh-CN" altLang="en-US" dirty="0"/>
              <a:t>全月的天数，计算结果如图所示。</a:t>
            </a:r>
          </a:p>
        </p:txBody>
      </p:sp>
      <p:sp>
        <p:nvSpPr>
          <p:cNvPr id="3" name="标题 2">
            <a:extLst>
              <a:ext uri="{FF2B5EF4-FFF2-40B4-BE49-F238E27FC236}">
                <a16:creationId xmlns:a16="http://schemas.microsoft.com/office/drawing/2014/main" id="{17D3AF2B-4392-4231-825E-BDDF3187CE99}"/>
              </a:ext>
            </a:extLst>
          </p:cNvPr>
          <p:cNvSpPr>
            <a:spLocks noGrp="1"/>
          </p:cNvSpPr>
          <p:nvPr>
            <p:ph type="title"/>
          </p:nvPr>
        </p:nvSpPr>
        <p:spPr/>
        <p:txBody>
          <a:bodyPr/>
          <a:lstStyle/>
          <a:p>
            <a:r>
              <a:rPr lang="zh-CN" altLang="en-US" dirty="0"/>
              <a:t>计算日期和时间</a:t>
            </a:r>
          </a:p>
        </p:txBody>
      </p:sp>
      <p:pic>
        <p:nvPicPr>
          <p:cNvPr id="4" name="图片 3">
            <a:extLst>
              <a:ext uri="{FF2B5EF4-FFF2-40B4-BE49-F238E27FC236}">
                <a16:creationId xmlns:a16="http://schemas.microsoft.com/office/drawing/2014/main" id="{C3A91B1B-0893-4BE6-999D-80B2CB194535}"/>
              </a:ext>
            </a:extLst>
          </p:cNvPr>
          <p:cNvPicPr/>
          <p:nvPr/>
        </p:nvPicPr>
        <p:blipFill rotWithShape="1">
          <a:blip r:embed="rId2">
            <a:extLst>
              <a:ext uri="{28A0092B-C50C-407E-A947-70E740481C1C}">
                <a14:useLocalDpi xmlns:a14="http://schemas.microsoft.com/office/drawing/2010/main" val="0"/>
              </a:ext>
            </a:extLst>
          </a:blip>
          <a:srcRect b="10658"/>
          <a:stretch/>
        </p:blipFill>
        <p:spPr bwMode="auto">
          <a:xfrm>
            <a:off x="2337892" y="2311257"/>
            <a:ext cx="7516216" cy="2754729"/>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6614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39E068F-87F5-4CB6-95F2-DA796DEC386D}"/>
              </a:ext>
            </a:extLst>
          </p:cNvPr>
          <p:cNvSpPr>
            <a:spLocks noGrp="1"/>
          </p:cNvSpPr>
          <p:nvPr>
            <p:ph idx="1"/>
          </p:nvPr>
        </p:nvSpPr>
        <p:spPr/>
        <p:txBody>
          <a:bodyPr/>
          <a:lstStyle/>
          <a:p>
            <a:r>
              <a:rPr lang="zh-CN" altLang="en-US" dirty="0"/>
              <a:t>在</a:t>
            </a:r>
            <a:r>
              <a:rPr lang="en-US" altLang="zh-CN" dirty="0"/>
              <a:t>Excel</a:t>
            </a:r>
            <a:r>
              <a:rPr lang="zh-CN" altLang="en-US" dirty="0"/>
              <a:t>中计算两个日期之间的天数有</a:t>
            </a:r>
            <a:r>
              <a:rPr lang="en-US" altLang="zh-CN" dirty="0"/>
              <a:t>3</a:t>
            </a:r>
            <a:r>
              <a:rPr lang="zh-CN" altLang="en-US" dirty="0"/>
              <a:t>种日期和时间函数，即</a:t>
            </a:r>
            <a:r>
              <a:rPr lang="en-US" altLang="zh-CN" dirty="0"/>
              <a:t>NETWORKDAYS</a:t>
            </a:r>
            <a:r>
              <a:rPr lang="zh-CN" altLang="en-US" dirty="0"/>
              <a:t>、</a:t>
            </a:r>
            <a:r>
              <a:rPr lang="en-US" altLang="zh-CN" dirty="0"/>
              <a:t>DATEVALUE</a:t>
            </a:r>
            <a:r>
              <a:rPr lang="zh-CN" altLang="en-US" dirty="0"/>
              <a:t>和</a:t>
            </a:r>
            <a:r>
              <a:rPr lang="en-US" altLang="zh-CN" dirty="0"/>
              <a:t>DAYS</a:t>
            </a:r>
            <a:r>
              <a:rPr lang="zh-CN" altLang="en-US" dirty="0"/>
              <a:t>函数，如表所示。</a:t>
            </a:r>
          </a:p>
        </p:txBody>
      </p:sp>
      <p:sp>
        <p:nvSpPr>
          <p:cNvPr id="3" name="标题 2">
            <a:extLst>
              <a:ext uri="{FF2B5EF4-FFF2-40B4-BE49-F238E27FC236}">
                <a16:creationId xmlns:a16="http://schemas.microsoft.com/office/drawing/2014/main" id="{5A3C81EE-A734-4C0F-9BDA-0A84CB02ABE6}"/>
              </a:ext>
            </a:extLst>
          </p:cNvPr>
          <p:cNvSpPr>
            <a:spLocks noGrp="1"/>
          </p:cNvSpPr>
          <p:nvPr>
            <p:ph type="title"/>
          </p:nvPr>
        </p:nvSpPr>
        <p:spPr/>
        <p:txBody>
          <a:bodyPr/>
          <a:lstStyle/>
          <a:p>
            <a:r>
              <a:rPr lang="zh-CN" altLang="en-US" dirty="0"/>
              <a:t>计算日期和时间</a:t>
            </a:r>
          </a:p>
        </p:txBody>
      </p:sp>
      <p:sp>
        <p:nvSpPr>
          <p:cNvPr id="5" name="内容占位符 4">
            <a:extLst>
              <a:ext uri="{FF2B5EF4-FFF2-40B4-BE49-F238E27FC236}">
                <a16:creationId xmlns:a16="http://schemas.microsoft.com/office/drawing/2014/main" id="{A09EA8CD-9332-4F9D-A0EB-952F88BF90D2}"/>
              </a:ext>
            </a:extLst>
          </p:cNvPr>
          <p:cNvSpPr>
            <a:spLocks noGrp="1"/>
          </p:cNvSpPr>
          <p:nvPr>
            <p:ph idx="10"/>
          </p:nvPr>
        </p:nvSpPr>
        <p:spPr/>
        <p:txBody>
          <a:bodyPr/>
          <a:lstStyle/>
          <a:p>
            <a:r>
              <a:rPr kumimoji="0" lang="en-US" altLang="zh-CN" b="1" dirty="0">
                <a:solidFill>
                  <a:srgbClr val="000000"/>
                </a:solidFill>
              </a:rPr>
              <a:t>2. NETWORKDAYS</a:t>
            </a:r>
            <a:r>
              <a:rPr kumimoji="0" lang="zh-CN" altLang="en-US" b="1" dirty="0">
                <a:solidFill>
                  <a:srgbClr val="000000"/>
                </a:solidFill>
              </a:rPr>
              <a:t>函数</a:t>
            </a:r>
          </a:p>
        </p:txBody>
      </p:sp>
      <p:graphicFrame>
        <p:nvGraphicFramePr>
          <p:cNvPr id="6" name="内容占位符 4">
            <a:extLst>
              <a:ext uri="{FF2B5EF4-FFF2-40B4-BE49-F238E27FC236}">
                <a16:creationId xmlns:a16="http://schemas.microsoft.com/office/drawing/2014/main" id="{9123AC21-B7F8-4D4B-8978-C37EF2EE4089}"/>
              </a:ext>
            </a:extLst>
          </p:cNvPr>
          <p:cNvGraphicFramePr>
            <a:graphicFrameLocks/>
          </p:cNvGraphicFramePr>
          <p:nvPr>
            <p:extLst>
              <p:ext uri="{D42A27DB-BD31-4B8C-83A1-F6EECF244321}">
                <p14:modId xmlns:p14="http://schemas.microsoft.com/office/powerpoint/2010/main" val="1377929473"/>
              </p:ext>
            </p:extLst>
          </p:nvPr>
        </p:nvGraphicFramePr>
        <p:xfrm>
          <a:off x="690969" y="2844662"/>
          <a:ext cx="10810061" cy="2717800"/>
        </p:xfrm>
        <a:graphic>
          <a:graphicData uri="http://schemas.openxmlformats.org/drawingml/2006/table">
            <a:tbl>
              <a:tblPr firstRow="1" firstCol="1" bandRow="1">
                <a:tableStyleId>{5C22544A-7EE6-4342-B048-85BDC9FD1C3A}</a:tableStyleId>
              </a:tblPr>
              <a:tblGrid>
                <a:gridCol w="1897289">
                  <a:extLst>
                    <a:ext uri="{9D8B030D-6E8A-4147-A177-3AD203B41FA5}">
                      <a16:colId xmlns:a16="http://schemas.microsoft.com/office/drawing/2014/main" val="20000"/>
                    </a:ext>
                  </a:extLst>
                </a:gridCol>
                <a:gridCol w="3678621">
                  <a:extLst>
                    <a:ext uri="{9D8B030D-6E8A-4147-A177-3AD203B41FA5}">
                      <a16:colId xmlns:a16="http://schemas.microsoft.com/office/drawing/2014/main" val="20001"/>
                    </a:ext>
                  </a:extLst>
                </a:gridCol>
                <a:gridCol w="5234151">
                  <a:extLst>
                    <a:ext uri="{9D8B030D-6E8A-4147-A177-3AD203B41FA5}">
                      <a16:colId xmlns:a16="http://schemas.microsoft.com/office/drawing/2014/main" val="3445912660"/>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函数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日期数据的形式</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计算结果</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NETWORKDAYS</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ctr"/>
                      <a:r>
                        <a:rPr lang="zh-CN" altLang="en-US" sz="1800" b="0" kern="1200" dirty="0">
                          <a:solidFill>
                            <a:schemeClr val="dk1"/>
                          </a:solidFill>
                          <a:latin typeface="微软雅黑" pitchFamily="34" charset="-122"/>
                          <a:ea typeface="微软雅黑" pitchFamily="34" charset="-122"/>
                          <a:cs typeface="+mn-cs"/>
                        </a:rPr>
                        <a:t>数值（序列号）、日期、文本形式</a:t>
                      </a: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计算除了周六、日和休息日之外的工作天数，计算结果比另两个函数小</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DATEVALUE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ctr"/>
                      <a:r>
                        <a:rPr lang="zh-CN" altLang="en-US" sz="1800" b="0" kern="1200" dirty="0">
                          <a:solidFill>
                            <a:schemeClr val="dk1"/>
                          </a:solidFill>
                          <a:latin typeface="微软雅黑" pitchFamily="34" charset="-122"/>
                          <a:ea typeface="微软雅黑" pitchFamily="34" charset="-122"/>
                          <a:cs typeface="+mn-cs"/>
                        </a:rPr>
                        <a:t>文本形式</a:t>
                      </a: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从表示日期的文本中计算出表示日期的数值，计算结果大于</a:t>
                      </a:r>
                      <a:r>
                        <a:rPr lang="en-US" sz="1800" b="0" kern="1200" dirty="0">
                          <a:solidFill>
                            <a:schemeClr val="dk1"/>
                          </a:solidFill>
                          <a:latin typeface="微软雅黑" pitchFamily="34" charset="-122"/>
                          <a:ea typeface="微软雅黑" pitchFamily="34" charset="-122"/>
                          <a:cs typeface="+mn-cs"/>
                        </a:rPr>
                        <a:t>NETWORKDAYS</a:t>
                      </a:r>
                      <a:r>
                        <a:rPr lang="zh-CN" altLang="en-US" sz="1800" b="0" kern="1200" dirty="0">
                          <a:solidFill>
                            <a:schemeClr val="dk1"/>
                          </a:solidFill>
                          <a:latin typeface="微软雅黑" pitchFamily="34" charset="-122"/>
                          <a:ea typeface="微软雅黑" pitchFamily="34" charset="-122"/>
                          <a:cs typeface="+mn-cs"/>
                        </a:rPr>
                        <a:t>函数、等于</a:t>
                      </a:r>
                      <a:r>
                        <a:rPr lang="en-US" sz="1800" b="0" kern="1200" dirty="0">
                          <a:solidFill>
                            <a:schemeClr val="dk1"/>
                          </a:solidFill>
                          <a:latin typeface="微软雅黑" pitchFamily="34" charset="-122"/>
                          <a:ea typeface="微软雅黑" pitchFamily="34" charset="-122"/>
                          <a:cs typeface="+mn-cs"/>
                        </a:rPr>
                        <a:t>DAYS</a:t>
                      </a:r>
                      <a:r>
                        <a:rPr lang="zh-CN" altLang="en-US" sz="1800" b="0" kern="1200" dirty="0">
                          <a:solidFill>
                            <a:schemeClr val="dk1"/>
                          </a:solidFill>
                          <a:latin typeface="微软雅黑" pitchFamily="34" charset="-122"/>
                          <a:ea typeface="微软雅黑" pitchFamily="34" charset="-122"/>
                          <a:cs typeface="+mn-cs"/>
                        </a:rPr>
                        <a:t>函数</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DAYS</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ctr"/>
                      <a:r>
                        <a:rPr lang="zh-CN" altLang="en-US" sz="1800" b="0" kern="1200" dirty="0">
                          <a:solidFill>
                            <a:schemeClr val="dk1"/>
                          </a:solidFill>
                          <a:latin typeface="微软雅黑" pitchFamily="34" charset="-122"/>
                          <a:ea typeface="微软雅黑" pitchFamily="34" charset="-122"/>
                          <a:cs typeface="+mn-cs"/>
                        </a:rPr>
                        <a:t>数值（序列号）、日期、文本形式</a:t>
                      </a: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计算两日期间相差的天数，计算结果大于</a:t>
                      </a:r>
                      <a:r>
                        <a:rPr lang="en-US" sz="1800" b="0" kern="1200" dirty="0">
                          <a:solidFill>
                            <a:schemeClr val="dk1"/>
                          </a:solidFill>
                          <a:latin typeface="微软雅黑" pitchFamily="34" charset="-122"/>
                          <a:ea typeface="微软雅黑" pitchFamily="34" charset="-122"/>
                          <a:cs typeface="+mn-cs"/>
                        </a:rPr>
                        <a:t>NETWORKDAYS</a:t>
                      </a:r>
                      <a:r>
                        <a:rPr lang="zh-CN" altLang="en-US" sz="1800" b="0" kern="1200" dirty="0">
                          <a:solidFill>
                            <a:schemeClr val="dk1"/>
                          </a:solidFill>
                          <a:latin typeface="微软雅黑" pitchFamily="34" charset="-122"/>
                          <a:ea typeface="微软雅黑" pitchFamily="34" charset="-122"/>
                          <a:cs typeface="+mn-cs"/>
                        </a:rPr>
                        <a:t>函数、等于</a:t>
                      </a:r>
                      <a:r>
                        <a:rPr lang="en-US" sz="1800" b="0" kern="1200" dirty="0">
                          <a:solidFill>
                            <a:schemeClr val="dk1"/>
                          </a:solidFill>
                          <a:latin typeface="微软雅黑" pitchFamily="34" charset="-122"/>
                          <a:ea typeface="微软雅黑" pitchFamily="34" charset="-122"/>
                          <a:cs typeface="+mn-cs"/>
                        </a:rPr>
                        <a:t>DATEVALUE</a:t>
                      </a:r>
                      <a:r>
                        <a:rPr lang="zh-CN" altLang="en-US" sz="1800" b="0" kern="1200" dirty="0">
                          <a:solidFill>
                            <a:schemeClr val="dk1"/>
                          </a:solidFill>
                          <a:latin typeface="微软雅黑" pitchFamily="34" charset="-122"/>
                          <a:ea typeface="微软雅黑" pitchFamily="34" charset="-122"/>
                          <a:cs typeface="+mn-cs"/>
                        </a:rPr>
                        <a:t>函数</a:t>
                      </a: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4915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2728CB-2B11-464F-A953-9C0A6046617A}"/>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确定公式</a:t>
            </a:r>
            <a:endParaRPr lang="en-US" altLang="zh-CN" b="1" dirty="0"/>
          </a:p>
          <a:p>
            <a:r>
              <a:rPr lang="zh-CN" altLang="en-US" dirty="0"/>
              <a:t>按下</a:t>
            </a:r>
            <a:r>
              <a:rPr lang="en-US" altLang="zh-CN" dirty="0"/>
              <a:t>【Enter】</a:t>
            </a:r>
            <a:r>
              <a:rPr lang="zh-CN" altLang="en-US" dirty="0"/>
              <a:t>键，</a:t>
            </a:r>
            <a:r>
              <a:rPr lang="en-US" altLang="zh-CN" dirty="0"/>
              <a:t>Excel 2016</a:t>
            </a:r>
            <a:r>
              <a:rPr lang="zh-CN" altLang="en-US" dirty="0"/>
              <a:t>就会计算出</a:t>
            </a:r>
            <a:r>
              <a:rPr lang="en-US" altLang="zh-CN" dirty="0"/>
              <a:t>26</a:t>
            </a:r>
            <a:r>
              <a:rPr lang="zh-CN" altLang="en-US" dirty="0"/>
              <a:t>乘以</a:t>
            </a:r>
            <a:r>
              <a:rPr lang="en-US" altLang="zh-CN" dirty="0"/>
              <a:t>1</a:t>
            </a:r>
            <a:r>
              <a:rPr lang="zh-CN" altLang="en-US" dirty="0"/>
              <a:t>的值为</a:t>
            </a:r>
            <a:r>
              <a:rPr lang="en-US" altLang="zh-CN" dirty="0"/>
              <a:t>26</a:t>
            </a:r>
            <a:r>
              <a:rPr lang="zh-CN" altLang="en-US" dirty="0"/>
              <a:t>，按照步骤（</a:t>
            </a:r>
            <a:r>
              <a:rPr lang="en-US" altLang="zh-CN" dirty="0"/>
              <a:t>2</a:t>
            </a:r>
            <a:r>
              <a:rPr lang="zh-CN" altLang="en-US" dirty="0"/>
              <a:t>）的方法计算所有的总价，结果如图所示。</a:t>
            </a:r>
          </a:p>
        </p:txBody>
      </p:sp>
      <p:sp>
        <p:nvSpPr>
          <p:cNvPr id="3" name="标题 2">
            <a:extLst>
              <a:ext uri="{FF2B5EF4-FFF2-40B4-BE49-F238E27FC236}">
                <a16:creationId xmlns:a16="http://schemas.microsoft.com/office/drawing/2014/main" id="{A32ADF54-B0EA-48F8-9FFC-3A8C09959F4F}"/>
              </a:ext>
            </a:extLst>
          </p:cNvPr>
          <p:cNvSpPr>
            <a:spLocks noGrp="1"/>
          </p:cNvSpPr>
          <p:nvPr>
            <p:ph type="title"/>
          </p:nvPr>
        </p:nvSpPr>
        <p:spPr/>
        <p:txBody>
          <a:bodyPr/>
          <a:lstStyle/>
          <a:p>
            <a:r>
              <a:rPr lang="zh-CN" altLang="en-US" dirty="0"/>
              <a:t>输入公式和函数</a:t>
            </a:r>
          </a:p>
        </p:txBody>
      </p:sp>
      <p:pic>
        <p:nvPicPr>
          <p:cNvPr id="4" name="图片 3">
            <a:extLst>
              <a:ext uri="{FF2B5EF4-FFF2-40B4-BE49-F238E27FC236}">
                <a16:creationId xmlns:a16="http://schemas.microsoft.com/office/drawing/2014/main" id="{61565DAC-CFA8-4A73-A753-0CE49D9D8BA8}"/>
              </a:ext>
            </a:extLst>
          </p:cNvPr>
          <p:cNvPicPr/>
          <p:nvPr/>
        </p:nvPicPr>
        <p:blipFill rotWithShape="1">
          <a:blip r:embed="rId2"/>
          <a:srcRect b="9845"/>
          <a:stretch/>
        </p:blipFill>
        <p:spPr bwMode="auto">
          <a:xfrm>
            <a:off x="2899535" y="2738568"/>
            <a:ext cx="6392929" cy="2548135"/>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68756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412858-27CC-4ED5-BDB9-CED5E6C01D10}"/>
              </a:ext>
            </a:extLst>
          </p:cNvPr>
          <p:cNvSpPr>
            <a:spLocks noGrp="1"/>
          </p:cNvSpPr>
          <p:nvPr>
            <p:ph idx="1"/>
          </p:nvPr>
        </p:nvSpPr>
        <p:spPr/>
        <p:txBody>
          <a:bodyPr/>
          <a:lstStyle/>
          <a:p>
            <a:r>
              <a:rPr lang="en-US" altLang="zh-CN" dirty="0"/>
              <a:t>NETWORKDAYS</a:t>
            </a:r>
            <a:r>
              <a:rPr lang="zh-CN" altLang="en-US" dirty="0"/>
              <a:t>函数可以计算除了周六、日和休息日之外的工作天数。</a:t>
            </a:r>
            <a:r>
              <a:rPr lang="en-US" altLang="zh-CN" dirty="0"/>
              <a:t>NETWORKDAYS</a:t>
            </a:r>
            <a:r>
              <a:rPr lang="zh-CN" altLang="en-US" dirty="0"/>
              <a:t>函数的使用格式如下。</a:t>
            </a:r>
            <a:endParaRPr lang="en-US" altLang="zh-CN" dirty="0"/>
          </a:p>
          <a:p>
            <a:endParaRPr lang="en-US" altLang="zh-CN" dirty="0"/>
          </a:p>
          <a:p>
            <a:endParaRPr lang="en-US" altLang="zh-CN" dirty="0"/>
          </a:p>
          <a:p>
            <a:r>
              <a:rPr lang="en-US" altLang="zh-CN" dirty="0"/>
              <a:t>NETWORKDAYS</a:t>
            </a:r>
            <a:r>
              <a:rPr lang="zh-CN" altLang="en-US" dirty="0"/>
              <a:t>函数参数及其解释如表所示。</a:t>
            </a:r>
          </a:p>
        </p:txBody>
      </p:sp>
      <p:sp>
        <p:nvSpPr>
          <p:cNvPr id="3" name="标题 2">
            <a:extLst>
              <a:ext uri="{FF2B5EF4-FFF2-40B4-BE49-F238E27FC236}">
                <a16:creationId xmlns:a16="http://schemas.microsoft.com/office/drawing/2014/main" id="{C965DC83-BF31-4342-98A3-71382D1CA357}"/>
              </a:ext>
            </a:extLst>
          </p:cNvPr>
          <p:cNvSpPr>
            <a:spLocks noGrp="1"/>
          </p:cNvSpPr>
          <p:nvPr>
            <p:ph type="title"/>
          </p:nvPr>
        </p:nvSpPr>
        <p:spPr/>
        <p:txBody>
          <a:bodyPr/>
          <a:lstStyle/>
          <a:p>
            <a:r>
              <a:rPr lang="zh-CN" altLang="en-US" dirty="0"/>
              <a:t>计算日期和时间</a:t>
            </a:r>
          </a:p>
        </p:txBody>
      </p:sp>
      <p:sp>
        <p:nvSpPr>
          <p:cNvPr id="4" name="TextBox 5">
            <a:extLst>
              <a:ext uri="{FF2B5EF4-FFF2-40B4-BE49-F238E27FC236}">
                <a16:creationId xmlns:a16="http://schemas.microsoft.com/office/drawing/2014/main" id="{45B44A95-5A10-4A85-A026-AFA35E1EF3C4}"/>
              </a:ext>
            </a:extLst>
          </p:cNvPr>
          <p:cNvSpPr txBox="1">
            <a:spLocks noChangeArrowheads="1"/>
          </p:cNvSpPr>
          <p:nvPr/>
        </p:nvSpPr>
        <p:spPr bwMode="auto">
          <a:xfrm>
            <a:off x="2815986" y="2140527"/>
            <a:ext cx="65600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NETWORKDAYS(</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start_date</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end_date</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holidays)</a:t>
            </a:r>
          </a:p>
        </p:txBody>
      </p:sp>
      <p:graphicFrame>
        <p:nvGraphicFramePr>
          <p:cNvPr id="5" name="内容占位符 4">
            <a:extLst>
              <a:ext uri="{FF2B5EF4-FFF2-40B4-BE49-F238E27FC236}">
                <a16:creationId xmlns:a16="http://schemas.microsoft.com/office/drawing/2014/main" id="{7ECA7D03-9D81-4428-9E40-273B44FA420F}"/>
              </a:ext>
            </a:extLst>
          </p:cNvPr>
          <p:cNvGraphicFramePr>
            <a:graphicFrameLocks/>
          </p:cNvGraphicFramePr>
          <p:nvPr>
            <p:extLst>
              <p:ext uri="{D42A27DB-BD31-4B8C-83A1-F6EECF244321}">
                <p14:modId xmlns:p14="http://schemas.microsoft.com/office/powerpoint/2010/main" val="2817103510"/>
              </p:ext>
            </p:extLst>
          </p:nvPr>
        </p:nvGraphicFramePr>
        <p:xfrm>
          <a:off x="1400693" y="3594572"/>
          <a:ext cx="9390612" cy="2387600"/>
        </p:xfrm>
        <a:graphic>
          <a:graphicData uri="http://schemas.openxmlformats.org/drawingml/2006/table">
            <a:tbl>
              <a:tblPr firstRow="1" firstCol="1" bandRow="1">
                <a:tableStyleId>{5C22544A-7EE6-4342-B048-85BDC9FD1C3A}</a:tableStyleId>
              </a:tblPr>
              <a:tblGrid>
                <a:gridCol w="1284506">
                  <a:extLst>
                    <a:ext uri="{9D8B030D-6E8A-4147-A177-3AD203B41FA5}">
                      <a16:colId xmlns:a16="http://schemas.microsoft.com/office/drawing/2014/main" val="20000"/>
                    </a:ext>
                  </a:extLst>
                </a:gridCol>
                <a:gridCol w="8106106">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err="1">
                          <a:solidFill>
                            <a:schemeClr val="lt1"/>
                          </a:solidFill>
                          <a:latin typeface="微软雅黑" pitchFamily="34" charset="-122"/>
                          <a:ea typeface="微软雅黑" pitchFamily="34" charset="-122"/>
                          <a:cs typeface="+mn-cs"/>
                        </a:rPr>
                        <a:t>start_date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必需。表示起始日期。可以是指定日期的数值（序列号值）或单元格引用。“</a:t>
                      </a:r>
                      <a:r>
                        <a:rPr lang="en-US" sz="1800" b="0" kern="1200" dirty="0" err="1">
                          <a:solidFill>
                            <a:schemeClr val="dk1"/>
                          </a:solidFill>
                          <a:latin typeface="微软雅黑" pitchFamily="34" charset="-122"/>
                          <a:ea typeface="微软雅黑" pitchFamily="34" charset="-122"/>
                          <a:cs typeface="+mn-cs"/>
                        </a:rPr>
                        <a:t>start_date</a:t>
                      </a:r>
                      <a:r>
                        <a:rPr lang="zh-CN" altLang="en-US" sz="1800" b="0" kern="1200" dirty="0">
                          <a:solidFill>
                            <a:schemeClr val="dk1"/>
                          </a:solidFill>
                          <a:latin typeface="微软雅黑" pitchFamily="34" charset="-122"/>
                          <a:ea typeface="微软雅黑" pitchFamily="34" charset="-122"/>
                          <a:cs typeface="+mn-cs"/>
                        </a:rPr>
                        <a:t>”的月份被视为“</a:t>
                      </a:r>
                      <a:r>
                        <a:rPr lang="en-US" sz="1800" b="0" kern="1200" dirty="0">
                          <a:solidFill>
                            <a:schemeClr val="dk1"/>
                          </a:solidFill>
                          <a:latin typeface="微软雅黑" pitchFamily="34" charset="-122"/>
                          <a:ea typeface="微软雅黑" pitchFamily="34" charset="-122"/>
                          <a:cs typeface="+mn-cs"/>
                        </a:rPr>
                        <a:t>0</a:t>
                      </a:r>
                      <a:r>
                        <a:rPr lang="zh-CN" altLang="en-US" sz="1800" b="0" kern="1200" dirty="0">
                          <a:solidFill>
                            <a:schemeClr val="dk1"/>
                          </a:solidFill>
                          <a:latin typeface="微软雅黑" pitchFamily="34" charset="-122"/>
                          <a:ea typeface="微软雅黑" pitchFamily="34" charset="-122"/>
                          <a:cs typeface="+mn-cs"/>
                        </a:rPr>
                        <a:t>”进行计算</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err="1">
                          <a:solidFill>
                            <a:schemeClr val="lt1"/>
                          </a:solidFill>
                          <a:latin typeface="微软雅黑" pitchFamily="34" charset="-122"/>
                          <a:ea typeface="微软雅黑" pitchFamily="34" charset="-122"/>
                          <a:cs typeface="+mn-cs"/>
                        </a:rPr>
                        <a:t>end_date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必需。表示终止日期。可以是指定序列号值或单元格引用</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holidays</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可选。表示节日或假日等休息日。可以是指定序列号值、单元格引用和数组常量。当省略了此参数时，返回除了周六、日之外的指定期间内的天数</a:t>
                      </a: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6989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34EE85-C713-4B66-94D7-E73A6F500D72}"/>
              </a:ext>
            </a:extLst>
          </p:cNvPr>
          <p:cNvSpPr>
            <a:spLocks noGrp="1"/>
          </p:cNvSpPr>
          <p:nvPr>
            <p:ph idx="1"/>
          </p:nvPr>
        </p:nvSpPr>
        <p:spPr/>
        <p:txBody>
          <a:bodyPr/>
          <a:lstStyle/>
          <a:p>
            <a:pPr marL="0" indent="0">
              <a:buNone/>
            </a:pPr>
            <a:r>
              <a:rPr lang="zh-CN" altLang="en-US" dirty="0"/>
              <a:t>在</a:t>
            </a:r>
            <a:r>
              <a:rPr lang="en-US" altLang="zh-CN" dirty="0"/>
              <a:t>【</a:t>
            </a:r>
            <a:r>
              <a:rPr lang="zh-CN" altLang="en-US" dirty="0"/>
              <a:t>员工信息表</a:t>
            </a:r>
            <a:r>
              <a:rPr lang="en-US" altLang="zh-CN" dirty="0"/>
              <a:t>】</a:t>
            </a:r>
            <a:r>
              <a:rPr lang="zh-CN" altLang="en-US" dirty="0"/>
              <a:t>工作表中使用</a:t>
            </a:r>
            <a:r>
              <a:rPr lang="en-US" altLang="zh-CN" dirty="0"/>
              <a:t>NETWORKDAYS</a:t>
            </a:r>
            <a:r>
              <a:rPr lang="zh-CN" altLang="en-US" dirty="0"/>
              <a:t>函数计算员工的工作天数，具体操作步骤如下。</a:t>
            </a:r>
            <a:endParaRPr lang="en-US" altLang="zh-CN" dirty="0"/>
          </a:p>
          <a:p>
            <a:pPr marL="0" indent="0">
              <a:buNone/>
            </a:pPr>
            <a:r>
              <a:rPr lang="zh-CN" altLang="en-US" b="1" dirty="0"/>
              <a:t>（</a:t>
            </a:r>
            <a:r>
              <a:rPr lang="en-US" altLang="zh-CN" b="1" dirty="0"/>
              <a:t>1</a:t>
            </a:r>
            <a:r>
              <a:rPr lang="zh-CN" altLang="en-US" b="1" dirty="0"/>
              <a:t>） 输入法定节假日</a:t>
            </a:r>
            <a:endParaRPr lang="en-US" altLang="zh-CN" b="1" dirty="0"/>
          </a:p>
          <a:p>
            <a:r>
              <a:rPr lang="zh-CN" altLang="en-US" dirty="0"/>
              <a:t>在</a:t>
            </a:r>
            <a:r>
              <a:rPr lang="en-US" altLang="zh-CN" dirty="0"/>
              <a:t>【</a:t>
            </a:r>
            <a:r>
              <a:rPr lang="zh-CN" altLang="en-US" dirty="0"/>
              <a:t>员工信息表</a:t>
            </a:r>
            <a:r>
              <a:rPr lang="en-US" altLang="zh-CN" dirty="0"/>
              <a:t>】</a:t>
            </a:r>
            <a:r>
              <a:rPr lang="zh-CN" altLang="en-US" dirty="0"/>
              <a:t>工作表中输入</a:t>
            </a:r>
            <a:r>
              <a:rPr lang="en-US" altLang="zh-CN" dirty="0"/>
              <a:t>2016</a:t>
            </a:r>
            <a:r>
              <a:rPr lang="zh-CN" altLang="en-US" dirty="0"/>
              <a:t>年下半年的法定节假日，如图所示。</a:t>
            </a:r>
          </a:p>
        </p:txBody>
      </p:sp>
      <p:sp>
        <p:nvSpPr>
          <p:cNvPr id="3" name="标题 2">
            <a:extLst>
              <a:ext uri="{FF2B5EF4-FFF2-40B4-BE49-F238E27FC236}">
                <a16:creationId xmlns:a16="http://schemas.microsoft.com/office/drawing/2014/main" id="{5FC7E45A-E8A9-4324-BA63-37E8D5FD6E1F}"/>
              </a:ext>
            </a:extLst>
          </p:cNvPr>
          <p:cNvSpPr>
            <a:spLocks noGrp="1"/>
          </p:cNvSpPr>
          <p:nvPr>
            <p:ph type="title"/>
          </p:nvPr>
        </p:nvSpPr>
        <p:spPr/>
        <p:txBody>
          <a:bodyPr/>
          <a:lstStyle/>
          <a:p>
            <a:r>
              <a:rPr lang="zh-CN" altLang="en-US" dirty="0"/>
              <a:t>计算日期和时间</a:t>
            </a:r>
          </a:p>
        </p:txBody>
      </p:sp>
      <p:pic>
        <p:nvPicPr>
          <p:cNvPr id="4" name="图片 3">
            <a:extLst>
              <a:ext uri="{FF2B5EF4-FFF2-40B4-BE49-F238E27FC236}">
                <a16:creationId xmlns:a16="http://schemas.microsoft.com/office/drawing/2014/main" id="{5CAD9CB5-A8F7-4B68-9E7A-94EFF9267805}"/>
              </a:ext>
            </a:extLst>
          </p:cNvPr>
          <p:cNvPicPr/>
          <p:nvPr/>
        </p:nvPicPr>
        <p:blipFill>
          <a:blip r:embed="rId2">
            <a:extLst>
              <a:ext uri="{28A0092B-C50C-407E-A947-70E740481C1C}">
                <a14:useLocalDpi xmlns:a14="http://schemas.microsoft.com/office/drawing/2010/main" val="0"/>
              </a:ext>
            </a:extLst>
          </a:blip>
          <a:stretch>
            <a:fillRect/>
          </a:stretch>
        </p:blipFill>
        <p:spPr>
          <a:xfrm>
            <a:off x="4454481" y="2655583"/>
            <a:ext cx="3283037" cy="3560719"/>
          </a:xfrm>
          <a:prstGeom prst="rect">
            <a:avLst/>
          </a:prstGeom>
          <a:ln w="3175">
            <a:solidFill>
              <a:schemeClr val="tx1"/>
            </a:solidFill>
          </a:ln>
        </p:spPr>
      </p:pic>
    </p:spTree>
    <p:extLst>
      <p:ext uri="{BB962C8B-B14F-4D97-AF65-F5344CB8AC3E}">
        <p14:creationId xmlns:p14="http://schemas.microsoft.com/office/powerpoint/2010/main" val="467986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A8DCB4-0ECD-45BF-B679-9A7670E026CF}"/>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输入公式</a:t>
            </a:r>
            <a:endParaRPr lang="en-US" altLang="zh-CN" b="1" dirty="0"/>
          </a:p>
          <a:p>
            <a:r>
              <a:rPr lang="zh-CN" altLang="en-US" dirty="0"/>
              <a:t>选择单元格</a:t>
            </a:r>
            <a:r>
              <a:rPr lang="en-US" altLang="zh-CN" dirty="0"/>
              <a:t>G4</a:t>
            </a:r>
            <a:r>
              <a:rPr lang="zh-CN" altLang="en-US" dirty="0"/>
              <a:t>，输入“</a:t>
            </a:r>
            <a:r>
              <a:rPr lang="en-US" altLang="zh-CN" dirty="0"/>
              <a:t>=NETWORKDAYS(F4,$G$2,$K$4:$K$16)”</a:t>
            </a:r>
            <a:r>
              <a:rPr lang="zh-CN" altLang="en-US" dirty="0"/>
              <a:t>，如图所示。</a:t>
            </a:r>
          </a:p>
        </p:txBody>
      </p:sp>
      <p:sp>
        <p:nvSpPr>
          <p:cNvPr id="3" name="标题 2">
            <a:extLst>
              <a:ext uri="{FF2B5EF4-FFF2-40B4-BE49-F238E27FC236}">
                <a16:creationId xmlns:a16="http://schemas.microsoft.com/office/drawing/2014/main" id="{9110D28B-C3C7-411F-828A-AFD6C11D9DE9}"/>
              </a:ext>
            </a:extLst>
          </p:cNvPr>
          <p:cNvSpPr>
            <a:spLocks noGrp="1"/>
          </p:cNvSpPr>
          <p:nvPr>
            <p:ph type="title"/>
          </p:nvPr>
        </p:nvSpPr>
        <p:spPr/>
        <p:txBody>
          <a:bodyPr/>
          <a:lstStyle/>
          <a:p>
            <a:r>
              <a:rPr lang="zh-CN" altLang="en-US" dirty="0"/>
              <a:t>计算日期和时间</a:t>
            </a:r>
          </a:p>
        </p:txBody>
      </p:sp>
      <p:pic>
        <p:nvPicPr>
          <p:cNvPr id="4" name="图片 3">
            <a:extLst>
              <a:ext uri="{FF2B5EF4-FFF2-40B4-BE49-F238E27FC236}">
                <a16:creationId xmlns:a16="http://schemas.microsoft.com/office/drawing/2014/main" id="{1775A1E0-1EE6-4D3E-A1CF-DC62C7E28BD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22608" y="2205793"/>
            <a:ext cx="7146783" cy="3080912"/>
          </a:xfrm>
          <a:prstGeom prst="rect">
            <a:avLst/>
          </a:prstGeom>
          <a:ln w="3175">
            <a:solidFill>
              <a:schemeClr val="tx1"/>
            </a:solidFill>
          </a:ln>
        </p:spPr>
      </p:pic>
    </p:spTree>
    <p:extLst>
      <p:ext uri="{BB962C8B-B14F-4D97-AF65-F5344CB8AC3E}">
        <p14:creationId xmlns:p14="http://schemas.microsoft.com/office/powerpoint/2010/main" val="850646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81D608-23EA-41EB-A7CD-C155E8F79FCD}"/>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NETWORKDAYS</a:t>
            </a:r>
            <a:r>
              <a:rPr lang="zh-CN" altLang="en-US" dirty="0"/>
              <a:t>函数计算员工的工作天数，设置效果如图所示。</a:t>
            </a:r>
          </a:p>
        </p:txBody>
      </p:sp>
      <p:sp>
        <p:nvSpPr>
          <p:cNvPr id="3" name="标题 2">
            <a:extLst>
              <a:ext uri="{FF2B5EF4-FFF2-40B4-BE49-F238E27FC236}">
                <a16:creationId xmlns:a16="http://schemas.microsoft.com/office/drawing/2014/main" id="{3F615F5E-6B7B-46AF-AE3D-6078A6206EAE}"/>
              </a:ext>
            </a:extLst>
          </p:cNvPr>
          <p:cNvSpPr>
            <a:spLocks noGrp="1"/>
          </p:cNvSpPr>
          <p:nvPr>
            <p:ph type="title"/>
          </p:nvPr>
        </p:nvSpPr>
        <p:spPr/>
        <p:txBody>
          <a:bodyPr/>
          <a:lstStyle/>
          <a:p>
            <a:r>
              <a:rPr lang="zh-CN" altLang="en-US" dirty="0"/>
              <a:t>计算日期和时间</a:t>
            </a:r>
          </a:p>
        </p:txBody>
      </p:sp>
      <p:pic>
        <p:nvPicPr>
          <p:cNvPr id="4" name="图片 3">
            <a:extLst>
              <a:ext uri="{FF2B5EF4-FFF2-40B4-BE49-F238E27FC236}">
                <a16:creationId xmlns:a16="http://schemas.microsoft.com/office/drawing/2014/main" id="{D619B7B0-1C71-478C-BC2C-D5BB70A44D60}"/>
              </a:ext>
            </a:extLst>
          </p:cNvPr>
          <p:cNvPicPr/>
          <p:nvPr/>
        </p:nvPicPr>
        <p:blipFill rotWithShape="1">
          <a:blip r:embed="rId2">
            <a:extLst>
              <a:ext uri="{28A0092B-C50C-407E-A947-70E740481C1C}">
                <a14:useLocalDpi xmlns:a14="http://schemas.microsoft.com/office/drawing/2010/main" val="0"/>
              </a:ext>
            </a:extLst>
          </a:blip>
          <a:srcRect b="11181"/>
          <a:stretch/>
        </p:blipFill>
        <p:spPr bwMode="auto">
          <a:xfrm>
            <a:off x="2721519" y="2265438"/>
            <a:ext cx="6748961" cy="296871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9175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7D8E7F-73E2-4507-8326-4FAF25CF7AD0}"/>
              </a:ext>
            </a:extLst>
          </p:cNvPr>
          <p:cNvSpPr>
            <a:spLocks noGrp="1"/>
          </p:cNvSpPr>
          <p:nvPr>
            <p:ph idx="1"/>
          </p:nvPr>
        </p:nvSpPr>
        <p:spPr/>
        <p:txBody>
          <a:bodyPr/>
          <a:lstStyle/>
          <a:p>
            <a:pPr marL="0" indent="0">
              <a:buNone/>
            </a:pPr>
            <a:r>
              <a:rPr lang="zh-CN" altLang="en-US" b="1" dirty="0"/>
              <a:t>（</a:t>
            </a:r>
            <a:r>
              <a:rPr lang="en-US" altLang="zh-CN" b="1" dirty="0"/>
              <a:t>4</a:t>
            </a:r>
            <a:r>
              <a:rPr lang="zh-CN" altLang="en-US" b="1" dirty="0"/>
              <a:t>） 填充公式</a:t>
            </a:r>
            <a:endParaRPr lang="en-US" altLang="zh-CN" b="1" dirty="0"/>
          </a:p>
          <a:p>
            <a:r>
              <a:rPr lang="zh-CN" altLang="en-US" dirty="0"/>
              <a:t>选择单元格</a:t>
            </a:r>
            <a:r>
              <a:rPr lang="en-US" altLang="zh-CN" dirty="0"/>
              <a:t>G4</a:t>
            </a:r>
            <a:r>
              <a:rPr lang="zh-CN" altLang="en-US" dirty="0"/>
              <a:t>，移动鼠标指针到单元格</a:t>
            </a:r>
            <a:r>
              <a:rPr lang="en-US" altLang="zh-CN" dirty="0"/>
              <a:t>G4</a:t>
            </a:r>
            <a:r>
              <a:rPr lang="zh-CN" altLang="en-US" dirty="0"/>
              <a:t>的右下角，当指针变为黑色且加粗的“</a:t>
            </a:r>
            <a:r>
              <a:rPr lang="en-US" altLang="zh-CN" dirty="0"/>
              <a:t>+”</a:t>
            </a:r>
            <a:r>
              <a:rPr lang="zh-CN" altLang="en-US" dirty="0"/>
              <a:t>指针时，双击左键即可使用</a:t>
            </a:r>
            <a:r>
              <a:rPr lang="en-US" altLang="zh-CN" dirty="0"/>
              <a:t>NETWORKDAYS</a:t>
            </a:r>
            <a:r>
              <a:rPr lang="zh-CN" altLang="en-US" dirty="0"/>
              <a:t>函数计算剩余的员工的工作天数，设置效果如图所示。</a:t>
            </a:r>
          </a:p>
        </p:txBody>
      </p:sp>
      <p:sp>
        <p:nvSpPr>
          <p:cNvPr id="3" name="标题 2">
            <a:extLst>
              <a:ext uri="{FF2B5EF4-FFF2-40B4-BE49-F238E27FC236}">
                <a16:creationId xmlns:a16="http://schemas.microsoft.com/office/drawing/2014/main" id="{F0B79FC7-2F66-4CC0-BA1C-36EACF8C9E70}"/>
              </a:ext>
            </a:extLst>
          </p:cNvPr>
          <p:cNvSpPr>
            <a:spLocks noGrp="1"/>
          </p:cNvSpPr>
          <p:nvPr>
            <p:ph type="title"/>
          </p:nvPr>
        </p:nvSpPr>
        <p:spPr/>
        <p:txBody>
          <a:bodyPr/>
          <a:lstStyle/>
          <a:p>
            <a:r>
              <a:rPr lang="zh-CN" altLang="en-US" dirty="0"/>
              <a:t>计算日期和时间</a:t>
            </a:r>
          </a:p>
        </p:txBody>
      </p:sp>
      <p:pic>
        <p:nvPicPr>
          <p:cNvPr id="4" name="图片 3">
            <a:extLst>
              <a:ext uri="{FF2B5EF4-FFF2-40B4-BE49-F238E27FC236}">
                <a16:creationId xmlns:a16="http://schemas.microsoft.com/office/drawing/2014/main" id="{188B0490-6C68-4F9D-ABB7-5BC4DB693015}"/>
              </a:ext>
            </a:extLst>
          </p:cNvPr>
          <p:cNvPicPr/>
          <p:nvPr/>
        </p:nvPicPr>
        <p:blipFill>
          <a:blip r:embed="rId2">
            <a:extLst>
              <a:ext uri="{28A0092B-C50C-407E-A947-70E740481C1C}">
                <a14:useLocalDpi xmlns:a14="http://schemas.microsoft.com/office/drawing/2010/main" val="0"/>
              </a:ext>
            </a:extLst>
          </a:blip>
          <a:stretch>
            <a:fillRect/>
          </a:stretch>
        </p:blipFill>
        <p:spPr>
          <a:xfrm>
            <a:off x="2660934" y="2653598"/>
            <a:ext cx="6870131" cy="3126490"/>
          </a:xfrm>
          <a:prstGeom prst="rect">
            <a:avLst/>
          </a:prstGeom>
          <a:ln w="3175">
            <a:solidFill>
              <a:schemeClr val="tx1"/>
            </a:solidFill>
          </a:ln>
        </p:spPr>
      </p:pic>
    </p:spTree>
    <p:extLst>
      <p:ext uri="{BB962C8B-B14F-4D97-AF65-F5344CB8AC3E}">
        <p14:creationId xmlns:p14="http://schemas.microsoft.com/office/powerpoint/2010/main" val="20550476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364F2AD5-DC93-417C-9ADB-9C7332417FEB}"/>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4B3672A5-83F8-4660-A4E4-6E4E149DE849}"/>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charset="0"/>
              <a:ea typeface="+mn-ea"/>
            </a:endParaRPr>
          </a:p>
        </p:txBody>
      </p:sp>
      <p:sp>
        <p:nvSpPr>
          <p:cNvPr id="4" name="Rectangle 5">
            <a:extLst>
              <a:ext uri="{FF2B5EF4-FFF2-40B4-BE49-F238E27FC236}">
                <a16:creationId xmlns:a16="http://schemas.microsoft.com/office/drawing/2014/main" id="{617040F3-6E30-4ADD-815D-4E488A1DCD74}"/>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7CD93489-60D8-46C4-84ED-CE6ACDF6688D}"/>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1141D9-4B5F-46C6-882A-AFA8D62901A0}"/>
              </a:ext>
            </a:extLst>
          </p:cNvPr>
          <p:cNvSpPr>
            <a:spLocks noGrp="1"/>
          </p:cNvSpPr>
          <p:nvPr>
            <p:ph idx="1"/>
          </p:nvPr>
        </p:nvSpPr>
        <p:spPr/>
        <p:txBody>
          <a:bodyPr/>
          <a:lstStyle/>
          <a:p>
            <a:r>
              <a:rPr lang="zh-CN" altLang="en-US" dirty="0"/>
              <a:t>在输入公式时，可能会出现输入错误，此时单元格会显示相应得错误信息。常见的错误信息及其产生原因如表所示。</a:t>
            </a:r>
          </a:p>
        </p:txBody>
      </p:sp>
      <p:sp>
        <p:nvSpPr>
          <p:cNvPr id="3" name="标题 2">
            <a:extLst>
              <a:ext uri="{FF2B5EF4-FFF2-40B4-BE49-F238E27FC236}">
                <a16:creationId xmlns:a16="http://schemas.microsoft.com/office/drawing/2014/main" id="{0B72BC2F-7F5D-4D8F-B4F2-A30C5DE0446E}"/>
              </a:ext>
            </a:extLst>
          </p:cNvPr>
          <p:cNvSpPr>
            <a:spLocks noGrp="1"/>
          </p:cNvSpPr>
          <p:nvPr>
            <p:ph type="title"/>
          </p:nvPr>
        </p:nvSpPr>
        <p:spPr/>
        <p:txBody>
          <a:bodyPr/>
          <a:lstStyle/>
          <a:p>
            <a:r>
              <a:rPr lang="zh-CN" altLang="en-US" dirty="0"/>
              <a:t>输入公式和函数</a:t>
            </a:r>
          </a:p>
        </p:txBody>
      </p:sp>
      <p:graphicFrame>
        <p:nvGraphicFramePr>
          <p:cNvPr id="4" name="内容占位符 4">
            <a:extLst>
              <a:ext uri="{FF2B5EF4-FFF2-40B4-BE49-F238E27FC236}">
                <a16:creationId xmlns:a16="http://schemas.microsoft.com/office/drawing/2014/main" id="{69540DF3-DDBB-4F68-8C0B-2EE19E8D5BB9}"/>
              </a:ext>
            </a:extLst>
          </p:cNvPr>
          <p:cNvGraphicFramePr>
            <a:graphicFrameLocks/>
          </p:cNvGraphicFramePr>
          <p:nvPr>
            <p:extLst>
              <p:ext uri="{D42A27DB-BD31-4B8C-83A1-F6EECF244321}">
                <p14:modId xmlns:p14="http://schemas.microsoft.com/office/powerpoint/2010/main" val="1449982344"/>
              </p:ext>
            </p:extLst>
          </p:nvPr>
        </p:nvGraphicFramePr>
        <p:xfrm>
          <a:off x="2815650" y="2067345"/>
          <a:ext cx="6560699" cy="3886200"/>
        </p:xfrm>
        <a:graphic>
          <a:graphicData uri="http://schemas.openxmlformats.org/drawingml/2006/table">
            <a:tbl>
              <a:tblPr firstRow="1" firstCol="1" bandRow="1">
                <a:tableStyleId>{5C22544A-7EE6-4342-B048-85BDC9FD1C3A}</a:tableStyleId>
              </a:tblPr>
              <a:tblGrid>
                <a:gridCol w="1377353">
                  <a:extLst>
                    <a:ext uri="{9D8B030D-6E8A-4147-A177-3AD203B41FA5}">
                      <a16:colId xmlns:a16="http://schemas.microsoft.com/office/drawing/2014/main" val="20000"/>
                    </a:ext>
                  </a:extLst>
                </a:gridCol>
                <a:gridCol w="5183346">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错误信息</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产生原因</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内容太长或单元格宽度不够</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#DIV/0!</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当数字除以零（</a:t>
                      </a:r>
                      <a:r>
                        <a:rPr lang="en-US" sz="1800" kern="1200" dirty="0">
                          <a:solidFill>
                            <a:schemeClr val="dk1"/>
                          </a:solidFill>
                          <a:latin typeface="微软雅黑" pitchFamily="34" charset="-122"/>
                          <a:ea typeface="微软雅黑" pitchFamily="34" charset="-122"/>
                          <a:cs typeface="+mn-cs"/>
                        </a:rPr>
                        <a:t>0</a:t>
                      </a:r>
                      <a:r>
                        <a:rPr lang="zh-CN" altLang="en-US" sz="1800" kern="1200" dirty="0">
                          <a:solidFill>
                            <a:schemeClr val="dk1"/>
                          </a:solidFill>
                          <a:latin typeface="微软雅黑" pitchFamily="34" charset="-122"/>
                          <a:ea typeface="微软雅黑" pitchFamily="34" charset="-122"/>
                          <a:cs typeface="+mn-cs"/>
                        </a:rPr>
                        <a:t>）时</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#N/A</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数值对函数或公式不可用</a:t>
                      </a:r>
                    </a:p>
                  </a:txBody>
                  <a:tcPr marL="68580" marR="68580" marT="0" marB="0" anchor="ctr"/>
                </a:tc>
                <a:extLst>
                  <a:ext uri="{0D108BD9-81ED-4DB2-BD59-A6C34878D82A}">
                    <a16:rowId xmlns:a16="http://schemas.microsoft.com/office/drawing/2014/main" val="10003"/>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#NAME?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en-US" sz="1800" kern="1200" dirty="0">
                          <a:solidFill>
                            <a:schemeClr val="dk1"/>
                          </a:solidFill>
                          <a:latin typeface="微软雅黑" pitchFamily="34" charset="-122"/>
                          <a:ea typeface="微软雅黑" pitchFamily="34" charset="-122"/>
                          <a:cs typeface="+mn-cs"/>
                        </a:rPr>
                        <a:t>Excel</a:t>
                      </a:r>
                      <a:r>
                        <a:rPr lang="zh-CN" altLang="en-US" sz="1800" kern="1200" dirty="0">
                          <a:solidFill>
                            <a:schemeClr val="dk1"/>
                          </a:solidFill>
                          <a:latin typeface="微软雅黑" pitchFamily="34" charset="-122"/>
                          <a:ea typeface="微软雅黑" pitchFamily="34" charset="-122"/>
                          <a:cs typeface="+mn-cs"/>
                        </a:rPr>
                        <a:t>无法识别公式中的文本</a:t>
                      </a:r>
                    </a:p>
                  </a:txBody>
                  <a:tcPr marL="68580" marR="68580" marT="0" marB="0" anchor="ctr"/>
                </a:tc>
                <a:extLst>
                  <a:ext uri="{0D108BD9-81ED-4DB2-BD59-A6C34878D82A}">
                    <a16:rowId xmlns:a16="http://schemas.microsoft.com/office/drawing/2014/main" val="17095638"/>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#NULL!</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当指定两个不相交的区域的交集时</a:t>
                      </a:r>
                    </a:p>
                  </a:txBody>
                  <a:tcPr marL="68580" marR="68580" marT="0" marB="0" anchor="ctr"/>
                </a:tc>
                <a:extLst>
                  <a:ext uri="{0D108BD9-81ED-4DB2-BD59-A6C34878D82A}">
                    <a16:rowId xmlns:a16="http://schemas.microsoft.com/office/drawing/2014/main" val="142736281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公式或函数中使用了无效的数值</a:t>
                      </a:r>
                    </a:p>
                  </a:txBody>
                  <a:tcPr marL="68580" marR="68580" marT="0" marB="0" anchor="ctr"/>
                </a:tc>
                <a:extLst>
                  <a:ext uri="{0D108BD9-81ED-4DB2-BD59-A6C34878D82A}">
                    <a16:rowId xmlns:a16="http://schemas.microsoft.com/office/drawing/2014/main" val="2310771474"/>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#REF!</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引用的单元格无效</a:t>
                      </a:r>
                    </a:p>
                  </a:txBody>
                  <a:tcPr marL="68580" marR="68580" marT="0" marB="0" anchor="ctr"/>
                </a:tc>
                <a:extLst>
                  <a:ext uri="{0D108BD9-81ED-4DB2-BD59-A6C34878D82A}">
                    <a16:rowId xmlns:a16="http://schemas.microsoft.com/office/drawing/2014/main" val="1992744645"/>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#VALUE!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使用的参数或操作数的类型不正确</a:t>
                      </a:r>
                    </a:p>
                  </a:txBody>
                  <a:tcPr marL="68580" marR="68580" marT="0" marB="0" anchor="ctr"/>
                </a:tc>
                <a:extLst>
                  <a:ext uri="{0D108BD9-81ED-4DB2-BD59-A6C34878D82A}">
                    <a16:rowId xmlns:a16="http://schemas.microsoft.com/office/drawing/2014/main" val="806979003"/>
                  </a:ext>
                </a:extLst>
              </a:tr>
            </a:tbl>
          </a:graphicData>
        </a:graphic>
      </p:graphicFrame>
    </p:spTree>
    <p:extLst>
      <p:ext uri="{BB962C8B-B14F-4D97-AF65-F5344CB8AC3E}">
        <p14:creationId xmlns:p14="http://schemas.microsoft.com/office/powerpoint/2010/main" val="95761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AC2FAA0-62A5-4F67-A5F1-C5C706716B8A}"/>
              </a:ext>
            </a:extLst>
          </p:cNvPr>
          <p:cNvSpPr>
            <a:spLocks noGrp="1"/>
          </p:cNvSpPr>
          <p:nvPr>
            <p:ph idx="1"/>
          </p:nvPr>
        </p:nvSpPr>
        <p:spPr/>
        <p:txBody>
          <a:bodyPr/>
          <a:lstStyle/>
          <a:p>
            <a:r>
              <a:rPr lang="en-US" altLang="zh-CN" dirty="0"/>
              <a:t>Excel 2016</a:t>
            </a:r>
            <a:r>
              <a:rPr lang="zh-CN" altLang="en-US" dirty="0"/>
              <a:t>函数按功能的分类如表所示</a:t>
            </a:r>
          </a:p>
        </p:txBody>
      </p:sp>
      <p:sp>
        <p:nvSpPr>
          <p:cNvPr id="4" name="标题 3">
            <a:extLst>
              <a:ext uri="{FF2B5EF4-FFF2-40B4-BE49-F238E27FC236}">
                <a16:creationId xmlns:a16="http://schemas.microsoft.com/office/drawing/2014/main" id="{57804418-B812-4B34-BEB6-959EA86C087E}"/>
              </a:ext>
            </a:extLst>
          </p:cNvPr>
          <p:cNvSpPr>
            <a:spLocks noGrp="1"/>
          </p:cNvSpPr>
          <p:nvPr>
            <p:ph type="title"/>
          </p:nvPr>
        </p:nvSpPr>
        <p:spPr/>
        <p:txBody>
          <a:bodyPr/>
          <a:lstStyle/>
          <a:p>
            <a:r>
              <a:rPr lang="zh-CN" altLang="en-US" dirty="0"/>
              <a:t>输入公式和函数</a:t>
            </a:r>
          </a:p>
        </p:txBody>
      </p:sp>
      <p:sp>
        <p:nvSpPr>
          <p:cNvPr id="6" name="内容占位符 5">
            <a:extLst>
              <a:ext uri="{FF2B5EF4-FFF2-40B4-BE49-F238E27FC236}">
                <a16:creationId xmlns:a16="http://schemas.microsoft.com/office/drawing/2014/main" id="{79E36C35-4923-4A0F-97EE-81F1A7D2DB40}"/>
              </a:ext>
            </a:extLst>
          </p:cNvPr>
          <p:cNvSpPr>
            <a:spLocks noGrp="1"/>
          </p:cNvSpPr>
          <p:nvPr>
            <p:ph idx="10"/>
          </p:nvPr>
        </p:nvSpPr>
        <p:spPr/>
        <p:txBody>
          <a:bodyPr/>
          <a:lstStyle/>
          <a:p>
            <a:r>
              <a:rPr kumimoji="0" lang="en-US" altLang="zh-CN" b="1" dirty="0">
                <a:solidFill>
                  <a:srgbClr val="000000"/>
                </a:solidFill>
              </a:rPr>
              <a:t>2. </a:t>
            </a:r>
            <a:r>
              <a:rPr kumimoji="0" lang="zh-CN" altLang="en-US" b="1" dirty="0">
                <a:solidFill>
                  <a:srgbClr val="000000"/>
                </a:solidFill>
              </a:rPr>
              <a:t>输入函数</a:t>
            </a:r>
          </a:p>
        </p:txBody>
      </p:sp>
      <p:graphicFrame>
        <p:nvGraphicFramePr>
          <p:cNvPr id="7" name="内容占位符 4">
            <a:extLst>
              <a:ext uri="{FF2B5EF4-FFF2-40B4-BE49-F238E27FC236}">
                <a16:creationId xmlns:a16="http://schemas.microsoft.com/office/drawing/2014/main" id="{511124ED-B3C6-4802-829B-697A252BAAA9}"/>
              </a:ext>
            </a:extLst>
          </p:cNvPr>
          <p:cNvGraphicFramePr>
            <a:graphicFrameLocks/>
          </p:cNvGraphicFramePr>
          <p:nvPr>
            <p:extLst>
              <p:ext uri="{D42A27DB-BD31-4B8C-83A1-F6EECF244321}">
                <p14:modId xmlns:p14="http://schemas.microsoft.com/office/powerpoint/2010/main" val="2678589346"/>
              </p:ext>
            </p:extLst>
          </p:nvPr>
        </p:nvGraphicFramePr>
        <p:xfrm>
          <a:off x="1826855" y="2372222"/>
          <a:ext cx="8538289" cy="3022600"/>
        </p:xfrm>
        <a:graphic>
          <a:graphicData uri="http://schemas.openxmlformats.org/drawingml/2006/table">
            <a:tbl>
              <a:tblPr firstRow="1" firstCol="1" bandRow="1">
                <a:tableStyleId>{5C22544A-7EE6-4342-B048-85BDC9FD1C3A}</a:tableStyleId>
              </a:tblPr>
              <a:tblGrid>
                <a:gridCol w="2211062">
                  <a:extLst>
                    <a:ext uri="{9D8B030D-6E8A-4147-A177-3AD203B41FA5}">
                      <a16:colId xmlns:a16="http://schemas.microsoft.com/office/drawing/2014/main" val="20000"/>
                    </a:ext>
                  </a:extLst>
                </a:gridCol>
                <a:gridCol w="6327227">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函数类型</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作用</a:t>
                      </a:r>
                    </a:p>
                  </a:txBody>
                  <a:tcPr marL="68580" marR="68580" marT="0" marB="0" anchor="ctr"/>
                </a:tc>
                <a:extLst>
                  <a:ext uri="{0D108BD9-81ED-4DB2-BD59-A6C34878D82A}">
                    <a16:rowId xmlns:a16="http://schemas.microsoft.com/office/drawing/2014/main" val="10000"/>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加载宏和自动化函数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用于加载宏或执行某些自动化操作</a:t>
                      </a:r>
                    </a:p>
                  </a:txBody>
                  <a:tcPr marL="68580" marR="68580" marT="0" marB="0" anchor="ctr"/>
                </a:tc>
                <a:extLst>
                  <a:ext uri="{0D108BD9-81ED-4DB2-BD59-A6C34878D82A}">
                    <a16:rowId xmlns:a16="http://schemas.microsoft.com/office/drawing/2014/main" val="10001"/>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多维数据集函数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用于从多维数据库中提取数据并将其显示在单元格中</a:t>
                      </a:r>
                    </a:p>
                  </a:txBody>
                  <a:tcPr marL="68580" marR="68580" marT="0" marB="0" anchor="ctr"/>
                </a:tc>
                <a:extLst>
                  <a:ext uri="{0D108BD9-81ED-4DB2-BD59-A6C34878D82A}">
                    <a16:rowId xmlns:a16="http://schemas.microsoft.com/office/drawing/2014/main" val="10002"/>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数据库函数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用于对数据库中的数据进行分析</a:t>
                      </a:r>
                    </a:p>
                  </a:txBody>
                  <a:tcPr marL="68580" marR="68580" marT="0" marB="0" anchor="ctr"/>
                </a:tc>
                <a:extLst>
                  <a:ext uri="{0D108BD9-81ED-4DB2-BD59-A6C34878D82A}">
                    <a16:rowId xmlns:a16="http://schemas.microsoft.com/office/drawing/2014/main" val="10003"/>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日期和时间函数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用于处理公式中与日期和时间有关的值</a:t>
                      </a:r>
                    </a:p>
                  </a:txBody>
                  <a:tcPr marL="68580" marR="68580" marT="0" marB="0" anchor="ctr"/>
                </a:tc>
                <a:extLst>
                  <a:ext uri="{0D108BD9-81ED-4DB2-BD59-A6C34878D82A}">
                    <a16:rowId xmlns:a16="http://schemas.microsoft.com/office/drawing/2014/main" val="17095638"/>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工程函数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用于处理复杂的数值并在不同的数制和测量体系中进行转换</a:t>
                      </a:r>
                    </a:p>
                  </a:txBody>
                  <a:tcPr marL="68580" marR="68580" marT="0" marB="0" anchor="ctr"/>
                </a:tc>
                <a:extLst>
                  <a:ext uri="{0D108BD9-81ED-4DB2-BD59-A6C34878D82A}">
                    <a16:rowId xmlns:a16="http://schemas.microsoft.com/office/drawing/2014/main" val="1427362810"/>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财务函数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用于进行财务方面的相关</a:t>
                      </a:r>
                    </a:p>
                  </a:txBody>
                  <a:tcPr marL="68580" marR="68580" marT="0" marB="0" anchor="ctr"/>
                </a:tc>
                <a:extLst>
                  <a:ext uri="{0D108BD9-81ED-4DB2-BD59-A6C34878D82A}">
                    <a16:rowId xmlns:a16="http://schemas.microsoft.com/office/drawing/2014/main" val="2310771474"/>
                  </a:ext>
                </a:extLst>
              </a:tr>
            </a:tbl>
          </a:graphicData>
        </a:graphic>
      </p:graphicFrame>
    </p:spTree>
    <p:extLst>
      <p:ext uri="{BB962C8B-B14F-4D97-AF65-F5344CB8AC3E}">
        <p14:creationId xmlns:p14="http://schemas.microsoft.com/office/powerpoint/2010/main" val="291867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107093-80DA-4EF8-848B-DFB46AAE21A9}"/>
              </a:ext>
            </a:extLst>
          </p:cNvPr>
          <p:cNvSpPr>
            <a:spLocks noGrp="1"/>
          </p:cNvSpPr>
          <p:nvPr>
            <p:ph idx="1"/>
          </p:nvPr>
        </p:nvSpPr>
        <p:spPr/>
        <p:txBody>
          <a:bodyPr/>
          <a:lstStyle/>
          <a:p>
            <a:r>
              <a:rPr lang="en-US" altLang="zh-CN" dirty="0"/>
              <a:t>Excel 2016</a:t>
            </a:r>
            <a:r>
              <a:rPr lang="zh-CN" altLang="en-US" dirty="0"/>
              <a:t>函数按功能的分类如表所示</a:t>
            </a:r>
          </a:p>
          <a:p>
            <a:endParaRPr lang="zh-CN" altLang="en-US" dirty="0"/>
          </a:p>
        </p:txBody>
      </p:sp>
      <p:sp>
        <p:nvSpPr>
          <p:cNvPr id="3" name="标题 2">
            <a:extLst>
              <a:ext uri="{FF2B5EF4-FFF2-40B4-BE49-F238E27FC236}">
                <a16:creationId xmlns:a16="http://schemas.microsoft.com/office/drawing/2014/main" id="{B132EE98-DEC0-43DC-9197-481FB15A6BD9}"/>
              </a:ext>
            </a:extLst>
          </p:cNvPr>
          <p:cNvSpPr>
            <a:spLocks noGrp="1"/>
          </p:cNvSpPr>
          <p:nvPr>
            <p:ph type="title"/>
          </p:nvPr>
        </p:nvSpPr>
        <p:spPr/>
        <p:txBody>
          <a:bodyPr/>
          <a:lstStyle/>
          <a:p>
            <a:r>
              <a:rPr lang="zh-CN" altLang="en-US" dirty="0"/>
              <a:t>输入公式和函数</a:t>
            </a:r>
          </a:p>
        </p:txBody>
      </p:sp>
      <p:graphicFrame>
        <p:nvGraphicFramePr>
          <p:cNvPr id="4" name="内容占位符 4">
            <a:extLst>
              <a:ext uri="{FF2B5EF4-FFF2-40B4-BE49-F238E27FC236}">
                <a16:creationId xmlns:a16="http://schemas.microsoft.com/office/drawing/2014/main" id="{B3F65869-C921-4C18-9CE3-22861D4C75FA}"/>
              </a:ext>
            </a:extLst>
          </p:cNvPr>
          <p:cNvGraphicFramePr>
            <a:graphicFrameLocks/>
          </p:cNvGraphicFramePr>
          <p:nvPr>
            <p:extLst>
              <p:ext uri="{D42A27DB-BD31-4B8C-83A1-F6EECF244321}">
                <p14:modId xmlns:p14="http://schemas.microsoft.com/office/powerpoint/2010/main" val="2426080555"/>
              </p:ext>
            </p:extLst>
          </p:nvPr>
        </p:nvGraphicFramePr>
        <p:xfrm>
          <a:off x="1559813" y="1804664"/>
          <a:ext cx="9072373" cy="3022600"/>
        </p:xfrm>
        <a:graphic>
          <a:graphicData uri="http://schemas.openxmlformats.org/drawingml/2006/table">
            <a:tbl>
              <a:tblPr firstRow="1" firstCol="1" bandRow="1">
                <a:tableStyleId>{5C22544A-7EE6-4342-B048-85BDC9FD1C3A}</a:tableStyleId>
              </a:tblPr>
              <a:tblGrid>
                <a:gridCol w="1830745">
                  <a:extLst>
                    <a:ext uri="{9D8B030D-6E8A-4147-A177-3AD203B41FA5}">
                      <a16:colId xmlns:a16="http://schemas.microsoft.com/office/drawing/2014/main" val="20000"/>
                    </a:ext>
                  </a:extLst>
                </a:gridCol>
                <a:gridCol w="7241628">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函数类型</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作用</a:t>
                      </a:r>
                    </a:p>
                  </a:txBody>
                  <a:tcPr marL="68580" marR="68580" marT="0" marB="0" anchor="ctr"/>
                </a:tc>
                <a:extLst>
                  <a:ext uri="{0D108BD9-81ED-4DB2-BD59-A6C34878D82A}">
                    <a16:rowId xmlns:a16="http://schemas.microsoft.com/office/drawing/2014/main" val="10000"/>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信息函数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可帮助用户函数判断单元格内数据所属的类型以及单元格是否为空等</a:t>
                      </a:r>
                    </a:p>
                  </a:txBody>
                  <a:tcPr marL="68580" marR="68580" marT="0" marB="0" anchor="ctr"/>
                </a:tc>
                <a:extLst>
                  <a:ext uri="{0D108BD9-81ED-4DB2-BD59-A6C34878D82A}">
                    <a16:rowId xmlns:a16="http://schemas.microsoft.com/office/drawing/2014/main" val="10001"/>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逻辑函数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用于检测是否满足一个或多个条件</a:t>
                      </a:r>
                    </a:p>
                  </a:txBody>
                  <a:tcPr marL="68580" marR="68580" marT="0" marB="0" anchor="ctr"/>
                </a:tc>
                <a:extLst>
                  <a:ext uri="{0D108BD9-81ED-4DB2-BD59-A6C34878D82A}">
                    <a16:rowId xmlns:a16="http://schemas.microsoft.com/office/drawing/2014/main" val="10002"/>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查找和引用函数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用于查找存储在工作表中的特定值</a:t>
                      </a:r>
                    </a:p>
                  </a:txBody>
                  <a:tcPr marL="68580" marR="68580" marT="0" marB="0" anchor="ctr"/>
                </a:tc>
                <a:extLst>
                  <a:ext uri="{0D108BD9-81ED-4DB2-BD59-A6C34878D82A}">
                    <a16:rowId xmlns:a16="http://schemas.microsoft.com/office/drawing/2014/main" val="10003"/>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数学和三角函数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用于进行数据和三角方面的各种计算</a:t>
                      </a:r>
                    </a:p>
                  </a:txBody>
                  <a:tcPr marL="68580" marR="68580" marT="0" marB="0" anchor="ctr"/>
                </a:tc>
                <a:extLst>
                  <a:ext uri="{0D108BD9-81ED-4DB2-BD59-A6C34878D82A}">
                    <a16:rowId xmlns:a16="http://schemas.microsoft.com/office/drawing/2014/main" val="17095638"/>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统计函数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用于对特定范围内的数据进行分析统计</a:t>
                      </a:r>
                    </a:p>
                  </a:txBody>
                  <a:tcPr marL="68580" marR="68580" marT="0" marB="0" anchor="ctr"/>
                </a:tc>
                <a:extLst>
                  <a:ext uri="{0D108BD9-81ED-4DB2-BD59-A6C34878D82A}">
                    <a16:rowId xmlns:a16="http://schemas.microsoft.com/office/drawing/2014/main" val="1427362810"/>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文本函数</a:t>
                      </a:r>
                    </a:p>
                  </a:txBody>
                  <a:tcPr marL="68580" marR="68580" marT="0" marB="0" anchor="ctr"/>
                </a:tc>
                <a:tc>
                  <a:txBody>
                    <a:bodyPr/>
                    <a:lstStyle/>
                    <a:p>
                      <a:pPr algn="just"/>
                      <a:r>
                        <a:rPr lang="zh-CN" altLang="en-US" sz="1800" kern="1200" dirty="0">
                          <a:solidFill>
                            <a:schemeClr val="dk1"/>
                          </a:solidFill>
                          <a:latin typeface="微软雅黑" pitchFamily="34" charset="-122"/>
                          <a:ea typeface="微软雅黑" pitchFamily="34" charset="-122"/>
                          <a:cs typeface="+mn-cs"/>
                        </a:rPr>
                        <a:t>用于处理公式中的文本字符串</a:t>
                      </a:r>
                    </a:p>
                  </a:txBody>
                  <a:tcPr marL="68580" marR="68580" marT="0" marB="0" anchor="ctr"/>
                </a:tc>
                <a:extLst>
                  <a:ext uri="{0D108BD9-81ED-4DB2-BD59-A6C34878D82A}">
                    <a16:rowId xmlns:a16="http://schemas.microsoft.com/office/drawing/2014/main" val="2310771474"/>
                  </a:ext>
                </a:extLst>
              </a:tr>
            </a:tbl>
          </a:graphicData>
        </a:graphic>
      </p:graphicFrame>
    </p:spTree>
    <p:extLst>
      <p:ext uri="{BB962C8B-B14F-4D97-AF65-F5344CB8AC3E}">
        <p14:creationId xmlns:p14="http://schemas.microsoft.com/office/powerpoint/2010/main" val="894875956"/>
      </p:ext>
    </p:extLst>
  </p:cSld>
  <p:clrMapOvr>
    <a:masterClrMapping/>
  </p:clrMapOvr>
</p:sld>
</file>

<file path=ppt/theme/theme1.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TotalTime>
  <Words>4520</Words>
  <Application>Microsoft Office PowerPoint</Application>
  <PresentationFormat>宽屏</PresentationFormat>
  <Paragraphs>388</Paragraphs>
  <Slides>65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65</vt:i4>
      </vt:variant>
    </vt:vector>
  </HeadingPairs>
  <TitlesOfParts>
    <vt:vector size="74" baseType="lpstr">
      <vt:lpstr>等线</vt:lpstr>
      <vt:lpstr>仿宋</vt:lpstr>
      <vt:lpstr>黑体</vt:lpstr>
      <vt:lpstr>微软雅黑</vt:lpstr>
      <vt:lpstr>Arial</vt:lpstr>
      <vt:lpstr>Calibri</vt:lpstr>
      <vt:lpstr>Times New Roman</vt:lpstr>
      <vt:lpstr>Wingdings</vt:lpstr>
      <vt:lpstr>3_Office 主题</vt:lpstr>
      <vt:lpstr>函数的应用</vt:lpstr>
      <vt:lpstr>目录</vt:lpstr>
      <vt:lpstr>输入公式和函数</vt:lpstr>
      <vt:lpstr>输入公式和函数</vt:lpstr>
      <vt:lpstr>输入公式和函数</vt:lpstr>
      <vt:lpstr>输入公式和函数</vt:lpstr>
      <vt:lpstr>输入公式和函数</vt:lpstr>
      <vt:lpstr>输入公式和函数</vt:lpstr>
      <vt:lpstr>输入公式和函数</vt:lpstr>
      <vt:lpstr>输入公式和函数</vt:lpstr>
      <vt:lpstr>输入公式和函数</vt:lpstr>
      <vt:lpstr>输入公式和函数</vt:lpstr>
      <vt:lpstr>输入公式和函数</vt:lpstr>
      <vt:lpstr>输入公式和函数</vt:lpstr>
      <vt:lpstr>输入公式和函数</vt:lpstr>
      <vt:lpstr>引用单元格</vt:lpstr>
      <vt:lpstr>引用单元格</vt:lpstr>
      <vt:lpstr>引用单元格</vt:lpstr>
      <vt:lpstr>引用单元格</vt:lpstr>
      <vt:lpstr>引用单元格</vt:lpstr>
      <vt:lpstr>引用单元格</vt:lpstr>
      <vt:lpstr>引用单元格</vt:lpstr>
      <vt:lpstr>引用单元格</vt:lpstr>
      <vt:lpstr>引用单元格</vt:lpstr>
      <vt:lpstr>引用单元格</vt:lpstr>
      <vt:lpstr>引用单元格</vt:lpstr>
      <vt:lpstr>引用单元格</vt:lpstr>
      <vt:lpstr>引用单元格</vt:lpstr>
      <vt:lpstr>引用单元格</vt:lpstr>
      <vt:lpstr>目录</vt:lpstr>
      <vt:lpstr>使用单一单元格数组公式</vt:lpstr>
      <vt:lpstr>使用单一单元格数组公式</vt:lpstr>
      <vt:lpstr>使用单一单元格数组公式</vt:lpstr>
      <vt:lpstr>使用多单元格数组公式</vt:lpstr>
      <vt:lpstr>使用多单元格数组公式</vt:lpstr>
      <vt:lpstr>使用多单元格数组公式</vt:lpstr>
      <vt:lpstr>目录</vt:lpstr>
      <vt:lpstr>提取日期和时间数据</vt:lpstr>
      <vt:lpstr>提取日期和时间数据</vt:lpstr>
      <vt:lpstr>提取日期和时间数据</vt:lpstr>
      <vt:lpstr>提取日期和时间数据</vt:lpstr>
      <vt:lpstr>提取日期和时间数据</vt:lpstr>
      <vt:lpstr>提取日期和时间数据</vt:lpstr>
      <vt:lpstr>提取日期和时间数据</vt:lpstr>
      <vt:lpstr>提取日期和时间数据</vt:lpstr>
      <vt:lpstr>提取日期和时间数据</vt:lpstr>
      <vt:lpstr>提取日期和时间数据</vt:lpstr>
      <vt:lpstr>提取日期和时间数据</vt:lpstr>
      <vt:lpstr>计算日期和时间</vt:lpstr>
      <vt:lpstr>计算日期和时间</vt:lpstr>
      <vt:lpstr>计算日期和时间</vt:lpstr>
      <vt:lpstr>计算日期和时间</vt:lpstr>
      <vt:lpstr>计算日期和时间</vt:lpstr>
      <vt:lpstr>计算日期和时间</vt:lpstr>
      <vt:lpstr>计算日期和时间</vt:lpstr>
      <vt:lpstr>计算日期和时间</vt:lpstr>
      <vt:lpstr>计算日期和时间</vt:lpstr>
      <vt:lpstr>计算日期和时间</vt:lpstr>
      <vt:lpstr>计算日期和时间</vt:lpstr>
      <vt:lpstr>计算日期和时间</vt:lpstr>
      <vt:lpstr>计算日期和时间</vt:lpstr>
      <vt:lpstr>计算日期和时间</vt:lpstr>
      <vt:lpstr>计算日期和时间</vt:lpstr>
      <vt:lpstr>计算日期和时间</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郑 瑶华</cp:lastModifiedBy>
  <cp:revision>342</cp:revision>
  <dcterms:created xsi:type="dcterms:W3CDTF">2017-01-10T15:44:52Z</dcterms:created>
  <dcterms:modified xsi:type="dcterms:W3CDTF">2021-04-23T03:45:07Z</dcterms:modified>
</cp:coreProperties>
</file>