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58"/>
  </p:notesMasterIdLst>
  <p:sldIdLst>
    <p:sldId id="494" r:id="rId2"/>
    <p:sldId id="710" r:id="rId3"/>
    <p:sldId id="614" r:id="rId4"/>
    <p:sldId id="616" r:id="rId5"/>
    <p:sldId id="617" r:id="rId6"/>
    <p:sldId id="618" r:id="rId7"/>
    <p:sldId id="619" r:id="rId8"/>
    <p:sldId id="615" r:id="rId9"/>
    <p:sldId id="620" r:id="rId10"/>
    <p:sldId id="621" r:id="rId11"/>
    <p:sldId id="622" r:id="rId12"/>
    <p:sldId id="623" r:id="rId13"/>
    <p:sldId id="624" r:id="rId14"/>
    <p:sldId id="625" r:id="rId15"/>
    <p:sldId id="626" r:id="rId16"/>
    <p:sldId id="627" r:id="rId17"/>
    <p:sldId id="628" r:id="rId18"/>
    <p:sldId id="629" r:id="rId19"/>
    <p:sldId id="630" r:id="rId20"/>
    <p:sldId id="713" r:id="rId21"/>
    <p:sldId id="632" r:id="rId22"/>
    <p:sldId id="633" r:id="rId23"/>
    <p:sldId id="635" r:id="rId24"/>
    <p:sldId id="636" r:id="rId25"/>
    <p:sldId id="637" r:id="rId26"/>
    <p:sldId id="634" r:id="rId27"/>
    <p:sldId id="638" r:id="rId28"/>
    <p:sldId id="639" r:id="rId29"/>
    <p:sldId id="641" r:id="rId30"/>
    <p:sldId id="642" r:id="rId31"/>
    <p:sldId id="640" r:id="rId32"/>
    <p:sldId id="643" r:id="rId33"/>
    <p:sldId id="644" r:id="rId34"/>
    <p:sldId id="645" r:id="rId35"/>
    <p:sldId id="647" r:id="rId36"/>
    <p:sldId id="648" r:id="rId37"/>
    <p:sldId id="649" r:id="rId38"/>
    <p:sldId id="646" r:id="rId39"/>
    <p:sldId id="650" r:id="rId40"/>
    <p:sldId id="651" r:id="rId41"/>
    <p:sldId id="652" r:id="rId42"/>
    <p:sldId id="653" r:id="rId43"/>
    <p:sldId id="654" r:id="rId44"/>
    <p:sldId id="655" r:id="rId45"/>
    <p:sldId id="656" r:id="rId46"/>
    <p:sldId id="657" r:id="rId47"/>
    <p:sldId id="658" r:id="rId48"/>
    <p:sldId id="659" r:id="rId49"/>
    <p:sldId id="660" r:id="rId50"/>
    <p:sldId id="661" r:id="rId51"/>
    <p:sldId id="662" r:id="rId52"/>
    <p:sldId id="663" r:id="rId53"/>
    <p:sldId id="664" r:id="rId54"/>
    <p:sldId id="665" r:id="rId55"/>
    <p:sldId id="666" r:id="rId56"/>
    <p:sldId id="534" r:id="rId5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autoAdjust="0"/>
    <p:restoredTop sz="94660"/>
  </p:normalViewPr>
  <p:slideViewPr>
    <p:cSldViewPr snapToGrid="0">
      <p:cViewPr varScale="1">
        <p:scale>
          <a:sx n="86" d="100"/>
          <a:sy n="86" d="100"/>
        </p:scale>
        <p:origin x="43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87583DF-69A3-4917-B571-F11381AA62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6CC2001-F3D9-4240-922F-650EBB14DDF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512BCE4-7886-4179-8BD5-BA634FB87B8B}" type="datetimeFigureOut">
              <a:rPr lang="zh-CN" altLang="en-US"/>
              <a:pPr>
                <a:defRPr/>
              </a:pPr>
              <a:t>2021/4/23</a:t>
            </a:fld>
            <a:endParaRPr lang="zh-CN" altLang="en-US"/>
          </a:p>
        </p:txBody>
      </p:sp>
      <p:sp>
        <p:nvSpPr>
          <p:cNvPr id="4" name="幻灯片图像占位符 3">
            <a:extLst>
              <a:ext uri="{FF2B5EF4-FFF2-40B4-BE49-F238E27FC236}">
                <a16:creationId xmlns:a16="http://schemas.microsoft.com/office/drawing/2014/main" id="{5A00B867-B342-44B6-8802-5F84D866AF0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46E3FE5-3F24-48C5-A9BB-2B1D74B979A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208EDF20-3127-420B-A78D-F64154EC07A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2AF23F4C-9F57-4777-9A61-E58064CF75D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等线" panose="02010600030101010101" pitchFamily="2" charset="-122"/>
                <a:ea typeface="等线" panose="02010600030101010101" pitchFamily="2" charset="-122"/>
              </a:defRPr>
            </a:lvl1pPr>
          </a:lstStyle>
          <a:p>
            <a:pPr>
              <a:defRPr/>
            </a:pPr>
            <a:fld id="{84BCA2D3-96A5-4E7F-9427-0C92B9C5F6B3}" type="slidenum">
              <a:rPr lang="zh-CN" altLang="en-US"/>
              <a:pPr>
                <a:defRPr/>
              </a:pPr>
              <a:t>‹#›</a:t>
            </a:fld>
            <a:endParaRPr lang="zh-CN" altLang="en-US"/>
          </a:p>
        </p:txBody>
      </p:sp>
    </p:spTree>
    <p:extLst>
      <p:ext uri="{BB962C8B-B14F-4D97-AF65-F5344CB8AC3E}">
        <p14:creationId xmlns:p14="http://schemas.microsoft.com/office/powerpoint/2010/main" val="18500555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E42EB76-9845-4BB4-8AED-3EA481AC7F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FF103D51-DADD-4EDA-9672-5354D4E43F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54DA78F-70E3-4824-B50B-CFEA7600B60C}"/>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2" dirty="0">
              <a:solidFill>
                <a:srgbClr val="FFFFFF"/>
              </a:solidFill>
              <a:latin typeface="+mn-lt"/>
              <a:ea typeface="+mn-ea"/>
              <a:cs typeface="宋体" charset="0"/>
            </a:endParaRPr>
          </a:p>
        </p:txBody>
      </p:sp>
      <p:pic>
        <p:nvPicPr>
          <p:cNvPr id="4" name="图片 3" descr="AW视觉符号.jpg">
            <a:extLst>
              <a:ext uri="{FF2B5EF4-FFF2-40B4-BE49-F238E27FC236}">
                <a16:creationId xmlns:a16="http://schemas.microsoft.com/office/drawing/2014/main" id="{26E97ABF-ABC9-45E0-9821-D4E32E231A05}"/>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6470D8B0-5DC8-4786-B673-DBB1DFB17A48}"/>
              </a:ext>
            </a:extLst>
          </p:cNvPr>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FBAE459A-A193-4760-8BB0-047E90E5F83C}"/>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0BB060FF-75B8-4281-B318-BD7554452492}"/>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41C1799F-57A3-4EDD-9D2A-31A2E5A346A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日期占位符 29">
            <a:extLst>
              <a:ext uri="{FF2B5EF4-FFF2-40B4-BE49-F238E27FC236}">
                <a16:creationId xmlns:a16="http://schemas.microsoft.com/office/drawing/2014/main" id="{64B87D91-84BF-47DC-A1BB-1A481FC1D724}"/>
              </a:ext>
            </a:extLst>
          </p:cNvPr>
          <p:cNvSpPr>
            <a:spLocks noGrp="1"/>
          </p:cNvSpPr>
          <p:nvPr>
            <p:ph type="dt" sz="half" idx="10"/>
          </p:nvPr>
        </p:nvSpPr>
        <p:spPr>
          <a:xfrm>
            <a:off x="9447213" y="3771900"/>
            <a:ext cx="2743200" cy="365125"/>
          </a:xfrm>
        </p:spPr>
        <p:txBody>
          <a:bodyPr/>
          <a:lstStyle>
            <a:lvl1pPr algn="r">
              <a:defRPr sz="2400" b="1">
                <a:solidFill>
                  <a:srgbClr val="FFFFFF"/>
                </a:solidFill>
                <a:latin typeface="微软雅黑" panose="020B0503020204020204" pitchFamily="34" charset="-122"/>
                <a:ea typeface="微软雅黑" panose="020B0503020204020204" pitchFamily="34" charset="-122"/>
              </a:defRPr>
            </a:lvl1pPr>
          </a:lstStyle>
          <a:p>
            <a:pPr>
              <a:defRPr/>
            </a:pPr>
            <a:fld id="{131C1C29-AEBB-4CAA-8047-496BE4A1426D}" type="datetimeFigureOut">
              <a:rPr lang="zh-CN" altLang="en-US"/>
              <a:pPr>
                <a:defRPr/>
              </a:pPr>
              <a:t>2021/4/23</a:t>
            </a:fld>
            <a:endParaRPr lang="zh-CN" altLang="en-US" dirty="0"/>
          </a:p>
        </p:txBody>
      </p:sp>
    </p:spTree>
    <p:extLst>
      <p:ext uri="{BB962C8B-B14F-4D97-AF65-F5344CB8AC3E}">
        <p14:creationId xmlns:p14="http://schemas.microsoft.com/office/powerpoint/2010/main" val="760197684"/>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小标题+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460BF4D2-B23A-424C-96D5-57A592FBB0C8}"/>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C134D373-CC64-4198-A3BA-8FE6AC68785F}" type="slidenum">
              <a:rPr lang="en-US" altLang="zh-CN" sz="1000" smtClean="0">
                <a:solidFill>
                  <a:srgbClr val="000000"/>
                </a:solidFill>
                <a:latin typeface="Arial" panose="020B0604020202020204" pitchFamily="34" charset="0"/>
                <a:cs typeface="Arial" panose="020B0604020202020204" pitchFamily="34" charset="0"/>
              </a:rPr>
              <a:pPr algn="ctr" eaLnBrk="1" hangingPunct="1">
                <a:defRPr/>
              </a:pPr>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52A65E10-2846-4EAA-86BB-1A5A6DEF11CC}"/>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F9C46B56-98E4-418C-AB23-B1A63633F87F}"/>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1C36FB17-DB13-41A3-ADDD-B44785810C0A}"/>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BFE6E01E-8D95-4FAF-A905-D18A2C391468}"/>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2CBE3ABF-783E-4F37-8BE5-C618A2D4DABC}"/>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Wingdings" pitchFamily="2" charset="2"/>
              <a:buChar char="Ø"/>
              <a:defRPr sz="1800" b="0">
                <a:latin typeface="微软雅黑" panose="020B0503020204020204"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a:t>
            </a:r>
            <a:r>
              <a:rPr lang="en-US" altLang="zh-CN" dirty="0"/>
              <a:t>123</a:t>
            </a:r>
            <a:endParaRPr lang="zh-CN" altLang="en-US" dirty="0"/>
          </a:p>
        </p:txBody>
      </p:sp>
      <p:sp>
        <p:nvSpPr>
          <p:cNvPr id="2" name="标题 1"/>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单击此处编辑母版标题样式</a:t>
            </a:r>
            <a:r>
              <a:rPr lang="en-US" altLang="zh-CN" dirty="0"/>
              <a:t>123</a:t>
            </a:r>
            <a:endParaRPr lang="zh-CN" altLang="en-US" dirty="0"/>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itchFamily="34" charset="-122"/>
                <a:cs typeface="Times New Roman" pitchFamily="18" charset="0"/>
              </a:defRPr>
            </a:lvl1pPr>
          </a:lstStyle>
          <a:p>
            <a:pPr lvl="0"/>
            <a:r>
              <a:rPr lang="zh-CN" altLang="en-US" dirty="0"/>
              <a:t>单击此处编辑母版文本样式</a:t>
            </a:r>
            <a:r>
              <a:rPr lang="en-US" altLang="zh-CN" dirty="0"/>
              <a:t>123</a:t>
            </a:r>
            <a:endParaRPr lang="zh-CN" altLang="en-US" dirty="0"/>
          </a:p>
        </p:txBody>
      </p:sp>
    </p:spTree>
    <p:extLst>
      <p:ext uri="{BB962C8B-B14F-4D97-AF65-F5344CB8AC3E}">
        <p14:creationId xmlns:p14="http://schemas.microsoft.com/office/powerpoint/2010/main" val="1864716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752E1A5-1584-42DA-97B2-D5AA3020430E}"/>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EC9E990F-1751-4104-9FD7-0BC18B9F4120}" type="slidenum">
              <a:rPr lang="en-US" altLang="zh-CN" sz="1000" smtClean="0">
                <a:solidFill>
                  <a:srgbClr val="000000"/>
                </a:solidFill>
                <a:latin typeface="Arial" panose="020B0604020202020204" pitchFamily="34" charset="0"/>
                <a:cs typeface="Arial" panose="020B0604020202020204" pitchFamily="34" charset="0"/>
              </a:rPr>
              <a:pPr algn="ctr" eaLnBrk="1" hangingPunct="1">
                <a:defRPr/>
              </a:pPr>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0A813436-12D8-4F30-B0C7-4FF854B03F74}"/>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0BFB5094-6EFB-41E9-ABA5-0CAEA2CF993C}"/>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25C67349-392C-40EE-8D7E-BF0E6410797A}"/>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58FE96ED-976F-4208-AAC2-3D699F5658BE}"/>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31BA749E-D117-4CFE-A79B-C9CE69C07F91}"/>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96AF8311-060C-41E3-9585-38A4D3CAB44D}"/>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B12E79C0-E066-416A-BF8E-209169B35689}"/>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hasCustomPrompt="1"/>
          </p:nvPr>
        </p:nvSpPr>
        <p:spPr>
          <a:xfrm>
            <a:off x="423819" y="1077912"/>
            <a:ext cx="11107601" cy="5033287"/>
          </a:xfrm>
        </p:spPr>
        <p:txBody>
          <a:bodyPr>
            <a:noAutofit/>
          </a:bodyPr>
          <a:lstStyle>
            <a:lvl1pPr marL="362822" indent="-362822">
              <a:lnSpc>
                <a:spcPct val="150000"/>
              </a:lnSpc>
              <a:buClr>
                <a:srgbClr val="032089"/>
              </a:buClr>
              <a:buFont typeface="Wingdings" panose="05000000000000000000" pitchFamily="2" charset="2"/>
              <a:buChar char="Ø"/>
              <a:defRPr sz="1800" b="0">
                <a:latin typeface="微软雅黑" panose="020B0503020204020204"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a:t>
            </a:r>
            <a:r>
              <a:rPr lang="en-US" altLang="zh-CN" dirty="0"/>
              <a:t>123</a:t>
            </a:r>
            <a:endParaRPr lang="zh-CN" altLang="en-US" dirty="0"/>
          </a:p>
        </p:txBody>
      </p:sp>
      <p:sp>
        <p:nvSpPr>
          <p:cNvPr id="2" name="标题 1"/>
          <p:cNvSpPr>
            <a:spLocks noGrp="1"/>
          </p:cNvSpPr>
          <p:nvPr>
            <p:ph type="title" hasCustomPrompt="1"/>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itchFamily="18" charset="0"/>
              </a:defRPr>
            </a:lvl1pPr>
          </a:lstStyle>
          <a:p>
            <a:r>
              <a:rPr lang="zh-CN" altLang="en-US" dirty="0"/>
              <a:t>单击此处编辑母版标题样式</a:t>
            </a:r>
            <a:r>
              <a:rPr lang="en-US" altLang="zh-CN" dirty="0"/>
              <a:t>123</a:t>
            </a:r>
            <a:endParaRPr lang="zh-CN" altLang="en-US" dirty="0"/>
          </a:p>
        </p:txBody>
      </p:sp>
    </p:spTree>
    <p:extLst>
      <p:ext uri="{BB962C8B-B14F-4D97-AF65-F5344CB8AC3E}">
        <p14:creationId xmlns:p14="http://schemas.microsoft.com/office/powerpoint/2010/main" val="27499417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F5F22C-E362-464D-89EB-4FE4ABB803CB}"/>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2" dirty="0">
              <a:solidFill>
                <a:srgbClr val="FFFFFF"/>
              </a:solidFill>
              <a:latin typeface="+mn-lt"/>
              <a:ea typeface="+mn-ea"/>
              <a:cs typeface="宋体" charset="0"/>
            </a:endParaRPr>
          </a:p>
        </p:txBody>
      </p:sp>
      <p:sp>
        <p:nvSpPr>
          <p:cNvPr id="3" name="Title 1">
            <a:extLst>
              <a:ext uri="{FF2B5EF4-FFF2-40B4-BE49-F238E27FC236}">
                <a16:creationId xmlns:a16="http://schemas.microsoft.com/office/drawing/2014/main" id="{E9FF9006-3E16-495F-B5FA-CB8BA72F3DD8}"/>
              </a:ext>
            </a:extLst>
          </p:cNvPr>
          <p:cNvSpPr txBox="1">
            <a:spLocks/>
          </p:cNvSpPr>
          <p:nvPr userDrawn="1"/>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dirty="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dirty="0">
              <a:ln>
                <a:solidFill>
                  <a:srgbClr val="FFFFFF"/>
                </a:solidFill>
              </a:ln>
              <a:solidFill>
                <a:srgbClr val="FFFFFF"/>
              </a:solidFill>
              <a:effectLst>
                <a:reflection blurRad="6350" stA="50000" endA="300" endPos="50000" dist="29997" dir="5400000" sy="-100000" algn="bl" rotWithShape="0"/>
              </a:effectLst>
            </a:endParaRPr>
          </a:p>
        </p:txBody>
      </p:sp>
      <p:pic>
        <p:nvPicPr>
          <p:cNvPr id="4" name="图片 3" descr="AW视觉符号.jpg">
            <a:extLst>
              <a:ext uri="{FF2B5EF4-FFF2-40B4-BE49-F238E27FC236}">
                <a16:creationId xmlns:a16="http://schemas.microsoft.com/office/drawing/2014/main" id="{4EA6F1BD-F66A-4E3E-915D-69C6C8E5332F}"/>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C95F05E8-02CF-41AA-B3A3-D8EB74EC1727}"/>
              </a:ext>
            </a:extLst>
          </p:cNvPr>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F4187C9C-C91F-4397-941D-46F5764D2D48}"/>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CB1B32-1F57-4ED8-BB23-7C2FAE935994}"/>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5EF95D87-3697-460E-A7BB-6E141FA2DA1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6">
            <a:extLst>
              <a:ext uri="{FF2B5EF4-FFF2-40B4-BE49-F238E27FC236}">
                <a16:creationId xmlns:a16="http://schemas.microsoft.com/office/drawing/2014/main" id="{CA565469-A885-4C23-8451-3E13451887D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64297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117F59BF-1D49-4C49-AC4B-80497E37996B}"/>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1B5C079D-5EEE-44DB-83AB-2986E8D56134}"/>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329B2341-415D-4E60-BEFA-E6150A046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a:defRPr/>
            </a:pPr>
            <a:fld id="{151CF6BF-0AA7-468B-9C91-9FDCC8250752}" type="datetimeFigureOut">
              <a:rPr lang="zh-CN" altLang="en-US"/>
              <a:pPr>
                <a:defRPr/>
              </a:pPr>
              <a:t>2021/4/23</a:t>
            </a:fld>
            <a:endParaRPr lang="zh-CN" altLang="en-US"/>
          </a:p>
        </p:txBody>
      </p:sp>
      <p:sp>
        <p:nvSpPr>
          <p:cNvPr id="13" name="页脚占位符 12">
            <a:extLst>
              <a:ext uri="{FF2B5EF4-FFF2-40B4-BE49-F238E27FC236}">
                <a16:creationId xmlns:a16="http://schemas.microsoft.com/office/drawing/2014/main" id="{6AE760A9-1AB6-45C8-9766-CF7635D13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EEA55776-A91A-48F3-B7C9-DD35D00EC771}"/>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6160724-DBCD-4614-AA5E-7C9433663E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Lst>
  <p:txStyles>
    <p:titleStyle>
      <a:lvl1pPr algn="l" rtl="0" eaLnBrk="0" fontAlgn="base" hangingPunct="0">
        <a:spcBef>
          <a:spcPct val="0"/>
        </a:spcBef>
        <a:spcAft>
          <a:spcPct val="0"/>
        </a:spcAft>
        <a:defRPr kumimoji="1"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www.tipdm.com/pxdt/index.j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4">
            <a:extLst>
              <a:ext uri="{FF2B5EF4-FFF2-40B4-BE49-F238E27FC236}">
                <a16:creationId xmlns:a16="http://schemas.microsoft.com/office/drawing/2014/main" id="{924A9E22-90BE-4E59-A67B-D65B71E6D902}"/>
              </a:ext>
            </a:extLst>
          </p:cNvPr>
          <p:cNvSpPr>
            <a:spLocks noGrp="1"/>
          </p:cNvSpPr>
          <p:nvPr>
            <p:ph type="title"/>
          </p:nvPr>
        </p:nvSpPr>
        <p:spPr>
          <a:xfrm>
            <a:off x="5272088" y="2706688"/>
            <a:ext cx="6543675" cy="692150"/>
          </a:xfrm>
        </p:spPr>
        <p:txBody>
          <a:bodyPr/>
          <a:lstStyle/>
          <a:p>
            <a:r>
              <a:rPr lang="zh-CN" altLang="en-US" b="0" dirty="0">
                <a:cs typeface="Times New Roman" panose="02020603050405020304" pitchFamily="18" charset="0"/>
              </a:rPr>
              <a:t>函数的应用</a:t>
            </a:r>
          </a:p>
        </p:txBody>
      </p:sp>
      <p:sp>
        <p:nvSpPr>
          <p:cNvPr id="7171" name="文本框 2">
            <a:extLst>
              <a:ext uri="{FF2B5EF4-FFF2-40B4-BE49-F238E27FC236}">
                <a16:creationId xmlns:a16="http://schemas.microsoft.com/office/drawing/2014/main" id="{A0CAA3FF-3311-4270-88CE-29B271091BDE}"/>
              </a:ext>
            </a:extLst>
          </p:cNvPr>
          <p:cNvSpPr txBox="1">
            <a:spLocks noChangeArrowheads="1"/>
          </p:cNvSpPr>
          <p:nvPr/>
        </p:nvSpPr>
        <p:spPr bwMode="auto">
          <a:xfrm>
            <a:off x="7297738" y="3541713"/>
            <a:ext cx="2374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Tx/>
              <a:buFontTx/>
              <a:buNone/>
            </a:pPr>
            <a:fld id="{C97C73BE-BB1F-437B-AA80-957DE68ADB84}" type="datetime5">
              <a:rPr kumimoji="0"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pPr algn="ctr" eaLnBrk="1" hangingPunct="1">
                <a:spcBef>
                  <a:spcPct val="0"/>
                </a:spcBef>
                <a:buClrTx/>
                <a:buFontTx/>
                <a:buNone/>
              </a:pPr>
              <a:t>2021/4/23</a:t>
            </a:fld>
            <a:endParaRPr kumimoji="0" lang="zh-CN" altLang="en-US" sz="24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EB16DB8E-0665-48E5-85B0-F61896C3E221}"/>
              </a:ext>
            </a:extLst>
          </p:cNvPr>
          <p:cNvSpPr>
            <a:spLocks noGrp="1"/>
          </p:cNvSpPr>
          <p:nvPr>
            <p:ph idx="1"/>
          </p:nvPr>
        </p:nvSpPr>
        <p:spPr>
          <a:xfrm>
            <a:off x="423819" y="1713662"/>
            <a:ext cx="11326747" cy="4339721"/>
          </a:xfrm>
        </p:spPr>
        <p:txBody>
          <a:bodyPr/>
          <a:lstStyle/>
          <a:p>
            <a:r>
              <a:rPr lang="en-US" altLang="zh-CN" dirty="0"/>
              <a:t>SUMIF</a:t>
            </a:r>
            <a:r>
              <a:rPr lang="zh-CN" altLang="en-US" dirty="0"/>
              <a:t>函数是条件求和函数，即根据给定的条件对指定单元格的数值求和。</a:t>
            </a:r>
            <a:r>
              <a:rPr lang="en-US" altLang="zh-CN" dirty="0"/>
              <a:t>SUMIF</a:t>
            </a:r>
            <a:r>
              <a:rPr lang="zh-CN" altLang="en-US" dirty="0"/>
              <a:t>函数的使用格式如下。</a:t>
            </a:r>
            <a:endParaRPr lang="en-US" altLang="zh-CN" dirty="0"/>
          </a:p>
          <a:p>
            <a:pPr marL="0" indent="0">
              <a:buNone/>
            </a:pPr>
            <a:endParaRPr lang="en-US" altLang="zh-CN" dirty="0"/>
          </a:p>
          <a:p>
            <a:pPr marL="0" indent="0">
              <a:buNone/>
            </a:pPr>
            <a:endParaRPr lang="en-US" altLang="zh-CN" dirty="0"/>
          </a:p>
          <a:p>
            <a:r>
              <a:rPr lang="en-US" altLang="zh-CN" dirty="0"/>
              <a:t>SUMIF</a:t>
            </a:r>
            <a:r>
              <a:rPr lang="zh-CN" altLang="en-US" dirty="0"/>
              <a:t>函数的常用参数及其解释如表所示。</a:t>
            </a:r>
          </a:p>
        </p:txBody>
      </p:sp>
      <p:sp>
        <p:nvSpPr>
          <p:cNvPr id="3" name="标题 2">
            <a:extLst>
              <a:ext uri="{FF2B5EF4-FFF2-40B4-BE49-F238E27FC236}">
                <a16:creationId xmlns:a16="http://schemas.microsoft.com/office/drawing/2014/main" id="{34483663-80A6-469B-B732-1966FD48B484}"/>
              </a:ext>
            </a:extLst>
          </p:cNvPr>
          <p:cNvSpPr>
            <a:spLocks noGrp="1"/>
          </p:cNvSpPr>
          <p:nvPr>
            <p:ph type="title"/>
          </p:nvPr>
        </p:nvSpPr>
        <p:spPr/>
        <p:txBody>
          <a:bodyPr/>
          <a:lstStyle/>
          <a:p>
            <a:r>
              <a:rPr lang="zh-CN" altLang="en-US" dirty="0"/>
              <a:t>计算数值</a:t>
            </a:r>
          </a:p>
        </p:txBody>
      </p:sp>
      <p:sp>
        <p:nvSpPr>
          <p:cNvPr id="5" name="内容占位符 4">
            <a:extLst>
              <a:ext uri="{FF2B5EF4-FFF2-40B4-BE49-F238E27FC236}">
                <a16:creationId xmlns:a16="http://schemas.microsoft.com/office/drawing/2014/main" id="{4311BD44-DB1A-48DB-A05F-F51767225160}"/>
              </a:ext>
            </a:extLst>
          </p:cNvPr>
          <p:cNvSpPr>
            <a:spLocks noGrp="1"/>
          </p:cNvSpPr>
          <p:nvPr>
            <p:ph idx="10"/>
          </p:nvPr>
        </p:nvSpPr>
        <p:spPr/>
        <p:txBody>
          <a:bodyPr/>
          <a:lstStyle/>
          <a:p>
            <a:r>
              <a:rPr kumimoji="0" lang="en-US" altLang="zh-CN" b="1" dirty="0">
                <a:solidFill>
                  <a:srgbClr val="000000"/>
                </a:solidFill>
              </a:rPr>
              <a:t>3. SUMIF</a:t>
            </a:r>
            <a:r>
              <a:rPr kumimoji="0" lang="zh-CN" altLang="en-US" b="1" dirty="0">
                <a:solidFill>
                  <a:srgbClr val="000000"/>
                </a:solidFill>
              </a:rPr>
              <a:t>函数</a:t>
            </a:r>
          </a:p>
        </p:txBody>
      </p:sp>
      <p:sp>
        <p:nvSpPr>
          <p:cNvPr id="6" name="TextBox 5">
            <a:extLst>
              <a:ext uri="{FF2B5EF4-FFF2-40B4-BE49-F238E27FC236}">
                <a16:creationId xmlns:a16="http://schemas.microsoft.com/office/drawing/2014/main" id="{D3BBCCD7-158A-481E-859C-AA7542447583}"/>
              </a:ext>
            </a:extLst>
          </p:cNvPr>
          <p:cNvSpPr txBox="1">
            <a:spLocks noChangeArrowheads="1"/>
          </p:cNvSpPr>
          <p:nvPr/>
        </p:nvSpPr>
        <p:spPr bwMode="auto">
          <a:xfrm>
            <a:off x="3475077" y="2444531"/>
            <a:ext cx="52418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SUMIF(</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range,criteria</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sum_range</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7" name="内容占位符 4">
            <a:extLst>
              <a:ext uri="{FF2B5EF4-FFF2-40B4-BE49-F238E27FC236}">
                <a16:creationId xmlns:a16="http://schemas.microsoft.com/office/drawing/2014/main" id="{05FD6D97-7524-4049-BC1F-2A6314CC5C85}"/>
              </a:ext>
            </a:extLst>
          </p:cNvPr>
          <p:cNvGraphicFramePr>
            <a:graphicFrameLocks/>
          </p:cNvGraphicFramePr>
          <p:nvPr>
            <p:extLst>
              <p:ext uri="{D42A27DB-BD31-4B8C-83A1-F6EECF244321}">
                <p14:modId xmlns:p14="http://schemas.microsoft.com/office/powerpoint/2010/main" val="622744704"/>
              </p:ext>
            </p:extLst>
          </p:nvPr>
        </p:nvGraphicFramePr>
        <p:xfrm>
          <a:off x="1130442" y="3606286"/>
          <a:ext cx="9931115" cy="2717800"/>
        </p:xfrm>
        <a:graphic>
          <a:graphicData uri="http://schemas.openxmlformats.org/drawingml/2006/table">
            <a:tbl>
              <a:tblPr firstRow="1" firstCol="1" bandRow="1">
                <a:tableStyleId>{5C22544A-7EE6-4342-B048-85BDC9FD1C3A}</a:tableStyleId>
              </a:tblPr>
              <a:tblGrid>
                <a:gridCol w="1358079">
                  <a:extLst>
                    <a:ext uri="{9D8B030D-6E8A-4147-A177-3AD203B41FA5}">
                      <a16:colId xmlns:a16="http://schemas.microsoft.com/office/drawing/2014/main" val="20000"/>
                    </a:ext>
                  </a:extLst>
                </a:gridCol>
                <a:gridCol w="8573036">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range</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b="0" kern="1200" dirty="0">
                          <a:solidFill>
                            <a:schemeClr val="dk1"/>
                          </a:solidFill>
                          <a:latin typeface="微软雅黑" pitchFamily="34" charset="-122"/>
                          <a:ea typeface="微软雅黑" pitchFamily="34" charset="-122"/>
                          <a:cs typeface="+mn-cs"/>
                        </a:rPr>
                        <a:t>必需。表示根据条件进行计算的单元格区域，即设置条件的单元格区域。区域内的单元格必须是数字、名称、数组或包含数字的引用，空值和文本值将会被忽略</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criteria</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b="0" kern="1200" dirty="0">
                          <a:solidFill>
                            <a:schemeClr val="dk1"/>
                          </a:solidFill>
                          <a:latin typeface="微软雅黑" pitchFamily="34" charset="-122"/>
                          <a:ea typeface="微软雅黑" pitchFamily="34" charset="-122"/>
                          <a:cs typeface="+mn-cs"/>
                        </a:rPr>
                        <a:t>必需。表示求和的条件。其形式可以是数字、表达式、单元格引用、文本或函数。指定的条件（引用单元格和数字除外）必须用双引号括起来</a:t>
                      </a:r>
                    </a:p>
                  </a:txBody>
                  <a:tcPr marL="68580" marR="68580" marT="0" marB="0" anchor="ctr"/>
                </a:tc>
                <a:extLst>
                  <a:ext uri="{0D108BD9-81ED-4DB2-BD59-A6C34878D82A}">
                    <a16:rowId xmlns:a16="http://schemas.microsoft.com/office/drawing/2014/main" val="10002"/>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sun range</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b="0" kern="1200" dirty="0">
                          <a:solidFill>
                            <a:schemeClr val="dk1"/>
                          </a:solidFill>
                          <a:latin typeface="微软雅黑" pitchFamily="34" charset="-122"/>
                          <a:ea typeface="微软雅黑" pitchFamily="34" charset="-122"/>
                          <a:cs typeface="+mn-cs"/>
                        </a:rPr>
                        <a:t>可选。表示实际求和的单元格区域。如果省略此参数，那么</a:t>
                      </a:r>
                      <a:r>
                        <a:rPr lang="en-US" sz="1800" b="0" kern="1200" dirty="0">
                          <a:solidFill>
                            <a:schemeClr val="dk1"/>
                          </a:solidFill>
                          <a:latin typeface="微软雅黑" pitchFamily="34" charset="-122"/>
                          <a:ea typeface="微软雅黑" pitchFamily="34" charset="-122"/>
                          <a:cs typeface="+mn-cs"/>
                        </a:rPr>
                        <a:t>Excel</a:t>
                      </a:r>
                      <a:r>
                        <a:rPr lang="zh-CN" altLang="en-US" sz="1800" b="0" kern="1200" dirty="0">
                          <a:solidFill>
                            <a:schemeClr val="dk1"/>
                          </a:solidFill>
                          <a:latin typeface="微软雅黑" pitchFamily="34" charset="-122"/>
                          <a:ea typeface="微软雅黑" pitchFamily="34" charset="-122"/>
                          <a:cs typeface="+mn-cs"/>
                        </a:rPr>
                        <a:t>会将</a:t>
                      </a:r>
                      <a:r>
                        <a:rPr lang="en-US" sz="1800" b="0" kern="1200" dirty="0">
                          <a:solidFill>
                            <a:schemeClr val="dk1"/>
                          </a:solidFill>
                          <a:latin typeface="微软雅黑" pitchFamily="34" charset="-122"/>
                          <a:ea typeface="微软雅黑" pitchFamily="34" charset="-122"/>
                          <a:cs typeface="+mn-cs"/>
                        </a:rPr>
                        <a:t>range</a:t>
                      </a:r>
                      <a:r>
                        <a:rPr lang="zh-CN" altLang="en-US" sz="1800" b="0" kern="1200" dirty="0">
                          <a:solidFill>
                            <a:schemeClr val="dk1"/>
                          </a:solidFill>
                          <a:latin typeface="微软雅黑" pitchFamily="34" charset="-122"/>
                          <a:ea typeface="微软雅黑" pitchFamily="34" charset="-122"/>
                          <a:cs typeface="+mn-cs"/>
                        </a:rPr>
                        <a:t>参数中指定的单元格区域设为实际求和区域</a:t>
                      </a: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5993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BB2F13E-54E8-4A2F-ACBC-715035989136}"/>
              </a:ext>
            </a:extLst>
          </p:cNvPr>
          <p:cNvSpPr>
            <a:spLocks noGrp="1"/>
          </p:cNvSpPr>
          <p:nvPr>
            <p:ph idx="1"/>
          </p:nvPr>
        </p:nvSpPr>
        <p:spPr>
          <a:xfrm>
            <a:off x="423819" y="1077912"/>
            <a:ext cx="11316236" cy="5033287"/>
          </a:xfrm>
        </p:spPr>
        <p:txBody>
          <a:bodyPr/>
          <a:lstStyle/>
          <a:p>
            <a:r>
              <a:rPr lang="zh-CN" altLang="en-US" dirty="0"/>
              <a:t>在</a:t>
            </a:r>
            <a:r>
              <a:rPr lang="en-US" altLang="zh-CN" dirty="0"/>
              <a:t>criteria</a:t>
            </a:r>
            <a:r>
              <a:rPr lang="zh-CN" altLang="en-US" dirty="0"/>
              <a:t>参数中还可以使用通配符（星号“*”、问号“</a:t>
            </a:r>
            <a:r>
              <a:rPr lang="en-US" altLang="zh-CN" dirty="0"/>
              <a:t>?”</a:t>
            </a:r>
            <a:r>
              <a:rPr lang="zh-CN" altLang="en-US" dirty="0"/>
              <a:t>和波形符“</a:t>
            </a:r>
            <a:r>
              <a:rPr lang="en-US" altLang="zh-CN" dirty="0"/>
              <a:t>~”</a:t>
            </a:r>
            <a:r>
              <a:rPr lang="zh-CN" altLang="en-US" dirty="0"/>
              <a:t>），其通配符的解释如表所示。</a:t>
            </a:r>
          </a:p>
        </p:txBody>
      </p:sp>
      <p:sp>
        <p:nvSpPr>
          <p:cNvPr id="3" name="标题 2">
            <a:extLst>
              <a:ext uri="{FF2B5EF4-FFF2-40B4-BE49-F238E27FC236}">
                <a16:creationId xmlns:a16="http://schemas.microsoft.com/office/drawing/2014/main" id="{0503CE83-DD44-434B-B454-F440828292CB}"/>
              </a:ext>
            </a:extLst>
          </p:cNvPr>
          <p:cNvSpPr>
            <a:spLocks noGrp="1"/>
          </p:cNvSpPr>
          <p:nvPr>
            <p:ph type="title"/>
          </p:nvPr>
        </p:nvSpPr>
        <p:spPr/>
        <p:txBody>
          <a:bodyPr/>
          <a:lstStyle/>
          <a:p>
            <a:r>
              <a:rPr lang="zh-CN" altLang="en-US" dirty="0"/>
              <a:t>计算数值</a:t>
            </a:r>
          </a:p>
        </p:txBody>
      </p:sp>
      <p:graphicFrame>
        <p:nvGraphicFramePr>
          <p:cNvPr id="4" name="内容占位符 4">
            <a:extLst>
              <a:ext uri="{FF2B5EF4-FFF2-40B4-BE49-F238E27FC236}">
                <a16:creationId xmlns:a16="http://schemas.microsoft.com/office/drawing/2014/main" id="{4B7A55C0-EFEE-4D27-91DA-B4CE085AF78A}"/>
              </a:ext>
            </a:extLst>
          </p:cNvPr>
          <p:cNvGraphicFramePr>
            <a:graphicFrameLocks/>
          </p:cNvGraphicFramePr>
          <p:nvPr>
            <p:extLst>
              <p:ext uri="{D42A27DB-BD31-4B8C-83A1-F6EECF244321}">
                <p14:modId xmlns:p14="http://schemas.microsoft.com/office/powerpoint/2010/main" val="1267281927"/>
              </p:ext>
            </p:extLst>
          </p:nvPr>
        </p:nvGraphicFramePr>
        <p:xfrm>
          <a:off x="943687" y="2007055"/>
          <a:ext cx="9997581" cy="2590800"/>
        </p:xfrm>
        <a:graphic>
          <a:graphicData uri="http://schemas.openxmlformats.org/drawingml/2006/table">
            <a:tbl>
              <a:tblPr firstRow="1" firstCol="1" bandRow="1">
                <a:tableStyleId>{5C22544A-7EE6-4342-B048-85BDC9FD1C3A}</a:tableStyleId>
              </a:tblPr>
              <a:tblGrid>
                <a:gridCol w="1505223">
                  <a:extLst>
                    <a:ext uri="{9D8B030D-6E8A-4147-A177-3AD203B41FA5}">
                      <a16:colId xmlns:a16="http://schemas.microsoft.com/office/drawing/2014/main" val="20000"/>
                    </a:ext>
                  </a:extLst>
                </a:gridCol>
                <a:gridCol w="3111062">
                  <a:extLst>
                    <a:ext uri="{9D8B030D-6E8A-4147-A177-3AD203B41FA5}">
                      <a16:colId xmlns:a16="http://schemas.microsoft.com/office/drawing/2014/main" val="20001"/>
                    </a:ext>
                  </a:extLst>
                </a:gridCol>
                <a:gridCol w="1145628">
                  <a:extLst>
                    <a:ext uri="{9D8B030D-6E8A-4147-A177-3AD203B41FA5}">
                      <a16:colId xmlns:a16="http://schemas.microsoft.com/office/drawing/2014/main" val="2218771137"/>
                    </a:ext>
                  </a:extLst>
                </a:gridCol>
                <a:gridCol w="4235668">
                  <a:extLst>
                    <a:ext uri="{9D8B030D-6E8A-4147-A177-3AD203B41FA5}">
                      <a16:colId xmlns:a16="http://schemas.microsoft.com/office/drawing/2014/main" val="4106142799"/>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通配符</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作用</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示例</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示例说明</a:t>
                      </a:r>
                    </a:p>
                  </a:txBody>
                  <a:tcPr marL="68580" marR="68580" marT="0" marB="0" anchor="ctr"/>
                </a:tc>
                <a:extLst>
                  <a:ext uri="{0D108BD9-81ED-4DB2-BD59-A6C34878D82A}">
                    <a16:rowId xmlns:a16="http://schemas.microsoft.com/office/drawing/2014/main" val="10000"/>
                  </a:ext>
                </a:extLst>
              </a:tr>
              <a:tr h="431800">
                <a:tc rowSpan="2">
                  <a:txBody>
                    <a:bodyPr/>
                    <a:lstStyle/>
                    <a:p>
                      <a:pPr algn="just"/>
                      <a:r>
                        <a:rPr lang="zh-CN" altLang="en-US" sz="1800" b="0" kern="1200" dirty="0">
                          <a:solidFill>
                            <a:schemeClr val="lt1"/>
                          </a:solidFill>
                          <a:latin typeface="微软雅黑" pitchFamily="34" charset="-122"/>
                          <a:ea typeface="微软雅黑" pitchFamily="34" charset="-122"/>
                          <a:cs typeface="+mn-cs"/>
                        </a:rPr>
                        <a:t>星号“</a:t>
                      </a:r>
                      <a:r>
                        <a:rPr lang="en-US" sz="1800" b="0" kern="1200" dirty="0">
                          <a:solidFill>
                            <a:schemeClr val="lt1"/>
                          </a:solidFill>
                          <a:latin typeface="微软雅黑" pitchFamily="34" charset="-122"/>
                          <a:ea typeface="微软雅黑" pitchFamily="34" charset="-122"/>
                          <a:cs typeface="+mn-cs"/>
                        </a:rPr>
                        <a:t>*</a:t>
                      </a:r>
                      <a:r>
                        <a:rPr lang="zh-CN" altLang="en-US" sz="1800" b="0" kern="1200" dirty="0">
                          <a:solidFill>
                            <a:schemeClr val="lt1"/>
                          </a:solidFill>
                          <a:latin typeface="微软雅黑" pitchFamily="34" charset="-122"/>
                          <a:ea typeface="微软雅黑" pitchFamily="34" charset="-122"/>
                          <a:cs typeface="+mn-cs"/>
                        </a:rPr>
                        <a:t>”</a:t>
                      </a:r>
                    </a:p>
                  </a:txBody>
                  <a:tcPr marL="68580" marR="68580" marT="0" marB="0" anchor="ctr"/>
                </a:tc>
                <a:tc rowSpan="2">
                  <a:txBody>
                    <a:bodyPr/>
                    <a:lstStyle/>
                    <a:p>
                      <a:pPr algn="ctr"/>
                      <a:r>
                        <a:rPr lang="zh-CN" altLang="en-US" sz="1800" b="0" kern="1200" dirty="0">
                          <a:solidFill>
                            <a:schemeClr val="dk1"/>
                          </a:solidFill>
                          <a:latin typeface="微软雅黑" pitchFamily="34" charset="-122"/>
                          <a:ea typeface="微软雅黑" pitchFamily="34" charset="-122"/>
                          <a:cs typeface="+mn-cs"/>
                        </a:rPr>
                        <a:t>匹配任意一串字节</a:t>
                      </a:r>
                    </a:p>
                  </a:txBody>
                  <a:tcPr marL="68580" marR="68580" marT="0" marB="0" anchor="ctr"/>
                </a:tc>
                <a:tc>
                  <a:txBody>
                    <a:bodyPr/>
                    <a:lstStyle/>
                    <a:p>
                      <a:pPr algn="ctr"/>
                      <a:r>
                        <a:rPr lang="zh-CN" altLang="en-US" sz="1800" b="0" kern="1200" dirty="0">
                          <a:solidFill>
                            <a:schemeClr val="dk1"/>
                          </a:solidFill>
                          <a:latin typeface="微软雅黑" pitchFamily="34" charset="-122"/>
                          <a:ea typeface="微软雅黑" pitchFamily="34" charset="-122"/>
                          <a:cs typeface="+mn-cs"/>
                        </a:rPr>
                        <a:t>李</a:t>
                      </a:r>
                      <a:r>
                        <a:rPr lang="en-US" sz="1800" b="0" kern="1200" dirty="0">
                          <a:solidFill>
                            <a:schemeClr val="dk1"/>
                          </a:solidFill>
                          <a:latin typeface="微软雅黑" pitchFamily="34" charset="-122"/>
                          <a:ea typeface="微软雅黑" pitchFamily="34" charset="-122"/>
                          <a:cs typeface="+mn-cs"/>
                        </a:rPr>
                        <a:t>*</a:t>
                      </a:r>
                      <a:endParaRPr lang="zh-CN" altLang="en-US" sz="1800" b="0" kern="1200" dirty="0">
                        <a:solidFill>
                          <a:schemeClr val="dk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a:solidFill>
                            <a:schemeClr val="dk1"/>
                          </a:solidFill>
                          <a:latin typeface="微软雅黑" pitchFamily="34" charset="-122"/>
                          <a:ea typeface="微软雅黑" pitchFamily="34" charset="-122"/>
                          <a:cs typeface="+mn-cs"/>
                        </a:rPr>
                        <a:t>任意以“李”开头的文本</a:t>
                      </a:r>
                    </a:p>
                  </a:txBody>
                  <a:tcPr marL="68580" marR="68580" marT="0" marB="0" anchor="ctr"/>
                </a:tc>
                <a:extLst>
                  <a:ext uri="{0D108BD9-81ED-4DB2-BD59-A6C34878D82A}">
                    <a16:rowId xmlns:a16="http://schemas.microsoft.com/office/drawing/2014/main" val="10001"/>
                  </a:ext>
                </a:extLst>
              </a:tr>
              <a:tr h="431800">
                <a:tc vMerge="1">
                  <a:txBody>
                    <a:bodyPr/>
                    <a:lstStyle/>
                    <a:p>
                      <a:endParaRPr lang="zh-CN" altLang="en-US"/>
                    </a:p>
                  </a:txBody>
                  <a:tcPr/>
                </a:tc>
                <a:tc vMerge="1">
                  <a:txBody>
                    <a:bodyPr/>
                    <a:lstStyle/>
                    <a:p>
                      <a:endParaRPr lang="zh-CN" altLang="en-US"/>
                    </a:p>
                  </a:txBody>
                  <a:tcPr/>
                </a:tc>
                <a:tc>
                  <a:txBody>
                    <a:bodyPr/>
                    <a:lstStyle/>
                    <a:p>
                      <a:pPr algn="ctr"/>
                      <a:r>
                        <a:rPr lang="en-US" sz="1800" b="0" kern="1200" dirty="0">
                          <a:solidFill>
                            <a:schemeClr val="dk1"/>
                          </a:solidFill>
                          <a:latin typeface="微软雅黑" pitchFamily="34" charset="-122"/>
                          <a:ea typeface="微软雅黑" pitchFamily="34" charset="-122"/>
                          <a:cs typeface="+mn-cs"/>
                        </a:rPr>
                        <a:t>*</a:t>
                      </a:r>
                      <a:r>
                        <a:rPr lang="zh-CN" altLang="en-US" sz="1800" b="0" kern="1200" dirty="0">
                          <a:solidFill>
                            <a:schemeClr val="dk1"/>
                          </a:solidFill>
                          <a:latin typeface="微软雅黑" pitchFamily="34" charset="-122"/>
                          <a:ea typeface="微软雅黑" pitchFamily="34" charset="-122"/>
                          <a:cs typeface="+mn-cs"/>
                        </a:rPr>
                        <a:t>星级</a:t>
                      </a:r>
                    </a:p>
                  </a:txBody>
                  <a:tcPr marL="68580" marR="68580" marT="0" marB="0" anchor="ctr"/>
                </a:tc>
                <a:tc>
                  <a:txBody>
                    <a:bodyPr/>
                    <a:lstStyle/>
                    <a:p>
                      <a:pPr algn="just"/>
                      <a:r>
                        <a:rPr lang="zh-CN" altLang="en-US" sz="1800" b="0" kern="1200">
                          <a:solidFill>
                            <a:schemeClr val="dk1"/>
                          </a:solidFill>
                          <a:latin typeface="微软雅黑" pitchFamily="34" charset="-122"/>
                          <a:ea typeface="微软雅黑" pitchFamily="34" charset="-122"/>
                          <a:cs typeface="+mn-cs"/>
                        </a:rPr>
                        <a:t>任意以“星级”结尾的文本</a:t>
                      </a:r>
                    </a:p>
                  </a:txBody>
                  <a:tcPr marL="68580" marR="68580" marT="0" marB="0" anchor="ctr"/>
                </a:tc>
                <a:extLst>
                  <a:ext uri="{0D108BD9-81ED-4DB2-BD59-A6C34878D82A}">
                    <a16:rowId xmlns:a16="http://schemas.microsoft.com/office/drawing/2014/main" val="10002"/>
                  </a:ext>
                </a:extLst>
              </a:tr>
              <a:tr h="431800">
                <a:tc rowSpan="2">
                  <a:txBody>
                    <a:bodyPr/>
                    <a:lstStyle/>
                    <a:p>
                      <a:pPr algn="just"/>
                      <a:r>
                        <a:rPr lang="zh-CN" altLang="en-US" sz="1800" b="0" kern="1200" dirty="0">
                          <a:solidFill>
                            <a:schemeClr val="lt1"/>
                          </a:solidFill>
                          <a:latin typeface="微软雅黑" pitchFamily="34" charset="-122"/>
                          <a:ea typeface="微软雅黑" pitchFamily="34" charset="-122"/>
                          <a:cs typeface="+mn-cs"/>
                        </a:rPr>
                        <a:t>问号“</a:t>
                      </a:r>
                      <a:r>
                        <a:rPr lang="en-US" sz="1800" b="0" kern="1200" dirty="0">
                          <a:solidFill>
                            <a:schemeClr val="lt1"/>
                          </a:solidFill>
                          <a:latin typeface="微软雅黑" pitchFamily="34" charset="-122"/>
                          <a:ea typeface="微软雅黑" pitchFamily="34" charset="-122"/>
                          <a:cs typeface="+mn-cs"/>
                        </a:rPr>
                        <a:t>?</a:t>
                      </a:r>
                      <a:r>
                        <a:rPr lang="zh-CN" altLang="en-US" sz="1800" b="0" kern="1200" dirty="0">
                          <a:solidFill>
                            <a:schemeClr val="lt1"/>
                          </a:solidFill>
                          <a:latin typeface="微软雅黑" pitchFamily="34" charset="-122"/>
                          <a:ea typeface="微软雅黑" pitchFamily="34" charset="-122"/>
                          <a:cs typeface="+mn-cs"/>
                        </a:rPr>
                        <a:t>”</a:t>
                      </a:r>
                    </a:p>
                  </a:txBody>
                  <a:tcPr marL="68580" marR="68580" marT="0" marB="0" anchor="ctr"/>
                </a:tc>
                <a:tc rowSpan="2">
                  <a:txBody>
                    <a:bodyPr/>
                    <a:lstStyle/>
                    <a:p>
                      <a:pPr algn="ctr"/>
                      <a:r>
                        <a:rPr lang="zh-CN" altLang="en-US" sz="1800" b="0" kern="1200" dirty="0">
                          <a:solidFill>
                            <a:schemeClr val="dk1"/>
                          </a:solidFill>
                          <a:latin typeface="微软雅黑" pitchFamily="34" charset="-122"/>
                          <a:ea typeface="微软雅黑" pitchFamily="34" charset="-122"/>
                          <a:cs typeface="+mn-cs"/>
                        </a:rPr>
                        <a:t>匹配任意单个字符</a:t>
                      </a:r>
                    </a:p>
                  </a:txBody>
                  <a:tcPr marL="68580" marR="68580" marT="0" marB="0" anchor="ctr"/>
                </a:tc>
                <a:tc>
                  <a:txBody>
                    <a:bodyPr/>
                    <a:lstStyle/>
                    <a:p>
                      <a:pPr algn="ctr"/>
                      <a:r>
                        <a:rPr lang="zh-CN" altLang="en-US" sz="1800" b="0" kern="1200" dirty="0">
                          <a:solidFill>
                            <a:schemeClr val="dk1"/>
                          </a:solidFill>
                          <a:latin typeface="微软雅黑" pitchFamily="34" charset="-122"/>
                          <a:ea typeface="微软雅黑" pitchFamily="34" charset="-122"/>
                          <a:cs typeface="+mn-cs"/>
                        </a:rPr>
                        <a:t>李？？</a:t>
                      </a:r>
                    </a:p>
                  </a:txBody>
                  <a:tcPr marL="68580" marR="68580" marT="0" marB="0" anchor="ctr"/>
                </a:tc>
                <a:tc>
                  <a:txBody>
                    <a:bodyPr/>
                    <a:lstStyle/>
                    <a:p>
                      <a:pPr algn="just"/>
                      <a:r>
                        <a:rPr lang="zh-CN" altLang="en-US" sz="1800" b="0" kern="1200">
                          <a:solidFill>
                            <a:schemeClr val="dk1"/>
                          </a:solidFill>
                          <a:latin typeface="微软雅黑" pitchFamily="34" charset="-122"/>
                          <a:ea typeface="微软雅黑" pitchFamily="34" charset="-122"/>
                          <a:cs typeface="+mn-cs"/>
                        </a:rPr>
                        <a:t>“李”后面一定是两个字符的文本</a:t>
                      </a:r>
                    </a:p>
                  </a:txBody>
                  <a:tcPr marL="68580" marR="68580" marT="0" marB="0" anchor="ctr"/>
                </a:tc>
                <a:extLst>
                  <a:ext uri="{0D108BD9-81ED-4DB2-BD59-A6C34878D82A}">
                    <a16:rowId xmlns:a16="http://schemas.microsoft.com/office/drawing/2014/main" val="10003"/>
                  </a:ext>
                </a:extLst>
              </a:tr>
              <a:tr h="431800">
                <a:tc vMerge="1">
                  <a:txBody>
                    <a:bodyPr/>
                    <a:lstStyle/>
                    <a:p>
                      <a:endParaRPr lang="zh-CN" altLang="en-US"/>
                    </a:p>
                  </a:txBody>
                  <a:tcPr/>
                </a:tc>
                <a:tc vMerge="1">
                  <a:txBody>
                    <a:bodyPr/>
                    <a:lstStyle/>
                    <a:p>
                      <a:endParaRPr lang="zh-CN" altLang="en-US"/>
                    </a:p>
                  </a:txBody>
                  <a:tcPr/>
                </a:tc>
                <a:tc>
                  <a:txBody>
                    <a:bodyPr/>
                    <a:lstStyle/>
                    <a:p>
                      <a:pPr algn="ctr"/>
                      <a:r>
                        <a:rPr lang="zh-CN" altLang="en-US" sz="1800" b="0" kern="1200" dirty="0">
                          <a:solidFill>
                            <a:schemeClr val="dk1"/>
                          </a:solidFill>
                          <a:latin typeface="微软雅黑" pitchFamily="34" charset="-122"/>
                          <a:ea typeface="微软雅黑" pitchFamily="34" charset="-122"/>
                          <a:cs typeface="+mn-cs"/>
                        </a:rPr>
                        <a:t>？星级</a:t>
                      </a: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“星级”前面一定是一个字符的文本</a:t>
                      </a:r>
                    </a:p>
                  </a:txBody>
                  <a:tcPr marL="68580" marR="68580" marT="0" marB="0" anchor="ctr"/>
                </a:tc>
                <a:extLst>
                  <a:ext uri="{0D108BD9-81ED-4DB2-BD59-A6C34878D82A}">
                    <a16:rowId xmlns:a16="http://schemas.microsoft.com/office/drawing/2014/main" val="455925593"/>
                  </a:ext>
                </a:extLst>
              </a:tr>
              <a:tr h="431800">
                <a:tc>
                  <a:txBody>
                    <a:bodyPr/>
                    <a:lstStyle/>
                    <a:p>
                      <a:pPr algn="just"/>
                      <a:r>
                        <a:rPr lang="zh-CN" altLang="en-US" sz="1800" b="0" kern="1200" dirty="0">
                          <a:solidFill>
                            <a:schemeClr val="lt1"/>
                          </a:solidFill>
                          <a:latin typeface="微软雅黑" pitchFamily="34" charset="-122"/>
                          <a:ea typeface="微软雅黑" pitchFamily="34" charset="-122"/>
                          <a:cs typeface="+mn-cs"/>
                        </a:rPr>
                        <a:t>波形符“</a:t>
                      </a:r>
                      <a:r>
                        <a:rPr lang="en-US" sz="1800" b="0" kern="1200" dirty="0">
                          <a:solidFill>
                            <a:schemeClr val="lt1"/>
                          </a:solidFill>
                          <a:latin typeface="微软雅黑" pitchFamily="34" charset="-122"/>
                          <a:ea typeface="微软雅黑" pitchFamily="34" charset="-122"/>
                          <a:cs typeface="+mn-cs"/>
                        </a:rPr>
                        <a:t>~</a:t>
                      </a:r>
                      <a:r>
                        <a:rPr lang="zh-CN" altLang="en-US" sz="1800" b="0" kern="1200" dirty="0">
                          <a:solidFill>
                            <a:schemeClr val="lt1"/>
                          </a:solidFill>
                          <a:latin typeface="微软雅黑" pitchFamily="34" charset="-122"/>
                          <a:ea typeface="微软雅黑" pitchFamily="34" charset="-122"/>
                          <a:cs typeface="+mn-cs"/>
                        </a:rPr>
                        <a:t>”</a:t>
                      </a:r>
                    </a:p>
                  </a:txBody>
                  <a:tcPr marL="68580" marR="68580" marT="0" marB="0" anchor="ctr"/>
                </a:tc>
                <a:tc>
                  <a:txBody>
                    <a:bodyPr/>
                    <a:lstStyle/>
                    <a:p>
                      <a:pPr algn="ctr"/>
                      <a:r>
                        <a:rPr lang="zh-CN" altLang="en-US" sz="1800" b="0" kern="1200" dirty="0">
                          <a:solidFill>
                            <a:schemeClr val="dk1"/>
                          </a:solidFill>
                          <a:latin typeface="微软雅黑" pitchFamily="34" charset="-122"/>
                          <a:ea typeface="微软雅黑" pitchFamily="34" charset="-122"/>
                          <a:cs typeface="+mn-cs"/>
                        </a:rPr>
                        <a:t>指定不将</a:t>
                      </a:r>
                      <a:r>
                        <a:rPr lang="en-US" sz="1800" b="0" kern="1200" dirty="0">
                          <a:solidFill>
                            <a:schemeClr val="dk1"/>
                          </a:solidFill>
                          <a:latin typeface="微软雅黑" pitchFamily="34" charset="-122"/>
                          <a:ea typeface="微软雅黑" pitchFamily="34" charset="-122"/>
                          <a:cs typeface="+mn-cs"/>
                        </a:rPr>
                        <a:t>*</a:t>
                      </a:r>
                      <a:r>
                        <a:rPr lang="zh-CN" altLang="en-US" sz="1800" b="0" kern="1200" dirty="0">
                          <a:solidFill>
                            <a:schemeClr val="dk1"/>
                          </a:solidFill>
                          <a:latin typeface="微软雅黑" pitchFamily="34" charset="-122"/>
                          <a:ea typeface="微软雅黑" pitchFamily="34" charset="-122"/>
                          <a:cs typeface="+mn-cs"/>
                        </a:rPr>
                        <a:t>和</a:t>
                      </a:r>
                      <a:r>
                        <a:rPr lang="en-US" sz="1800" b="0" kern="1200" dirty="0">
                          <a:solidFill>
                            <a:schemeClr val="dk1"/>
                          </a:solidFill>
                          <a:latin typeface="微软雅黑" pitchFamily="34" charset="-122"/>
                          <a:ea typeface="微软雅黑" pitchFamily="34" charset="-122"/>
                          <a:cs typeface="+mn-cs"/>
                        </a:rPr>
                        <a:t>?</a:t>
                      </a:r>
                      <a:r>
                        <a:rPr lang="zh-CN" altLang="en-US" sz="1800" b="0" kern="1200" dirty="0">
                          <a:solidFill>
                            <a:schemeClr val="dk1"/>
                          </a:solidFill>
                          <a:latin typeface="微软雅黑" pitchFamily="34" charset="-122"/>
                          <a:ea typeface="微软雅黑" pitchFamily="34" charset="-122"/>
                          <a:cs typeface="+mn-cs"/>
                        </a:rPr>
                        <a:t>视为通配符看待</a:t>
                      </a:r>
                    </a:p>
                  </a:txBody>
                  <a:tcPr marL="68580" marR="68580" marT="0" marB="0" anchor="ctr"/>
                </a:tc>
                <a:tc>
                  <a:txBody>
                    <a:bodyPr/>
                    <a:lstStyle/>
                    <a:p>
                      <a:pPr algn="ctr"/>
                      <a:r>
                        <a:rPr lang="zh-CN" altLang="en-US" sz="1800" b="0" kern="1200" dirty="0">
                          <a:solidFill>
                            <a:schemeClr val="dk1"/>
                          </a:solidFill>
                          <a:latin typeface="微软雅黑" pitchFamily="34" charset="-122"/>
                          <a:ea typeface="微软雅黑" pitchFamily="34" charset="-122"/>
                          <a:cs typeface="+mn-cs"/>
                        </a:rPr>
                        <a:t>李</a:t>
                      </a:r>
                      <a:r>
                        <a:rPr lang="en-US" sz="1800" b="0" kern="1200" dirty="0">
                          <a:solidFill>
                            <a:schemeClr val="dk1"/>
                          </a:solidFill>
                          <a:latin typeface="微软雅黑" pitchFamily="34" charset="-122"/>
                          <a:ea typeface="微软雅黑" pitchFamily="34" charset="-122"/>
                          <a:cs typeface="+mn-cs"/>
                        </a:rPr>
                        <a:t>~*</a:t>
                      </a:r>
                      <a:endParaRPr lang="zh-CN" altLang="en-US" sz="1800" b="0" kern="1200" dirty="0">
                        <a:solidFill>
                          <a:schemeClr val="dk1"/>
                        </a:solidFill>
                        <a:latin typeface="微软雅黑" pitchFamily="34" charset="-122"/>
                        <a:ea typeface="微软雅黑" pitchFamily="34" charset="-122"/>
                        <a:cs typeface="+mn-cs"/>
                      </a:endParaRPr>
                    </a:p>
                  </a:txBody>
                  <a:tcPr marL="68580" marR="68580" marT="0" marB="0" anchor="ctr"/>
                </a:tc>
                <a:tc>
                  <a:txBody>
                    <a:bodyPr/>
                    <a:lstStyle/>
                    <a:p>
                      <a:pPr algn="just"/>
                      <a:r>
                        <a:rPr lang="en-US" sz="1800" b="0" kern="1200" dirty="0">
                          <a:solidFill>
                            <a:schemeClr val="dk1"/>
                          </a:solidFill>
                          <a:latin typeface="微软雅黑" pitchFamily="34" charset="-122"/>
                          <a:ea typeface="微软雅黑" pitchFamily="34" charset="-122"/>
                          <a:cs typeface="+mn-cs"/>
                        </a:rPr>
                        <a:t>*</a:t>
                      </a:r>
                      <a:r>
                        <a:rPr lang="zh-CN" altLang="en-US" sz="1800" b="0" kern="1200" dirty="0">
                          <a:solidFill>
                            <a:schemeClr val="dk1"/>
                          </a:solidFill>
                          <a:latin typeface="微软雅黑" pitchFamily="34" charset="-122"/>
                          <a:ea typeface="微软雅黑" pitchFamily="34" charset="-122"/>
                          <a:cs typeface="+mn-cs"/>
                        </a:rPr>
                        <a:t>就是代表字符，不再有通配符的作用</a:t>
                      </a:r>
                    </a:p>
                  </a:txBody>
                  <a:tcPr marL="68580" marR="68580" marT="0" marB="0" anchor="ctr"/>
                </a:tc>
                <a:extLst>
                  <a:ext uri="{0D108BD9-81ED-4DB2-BD59-A6C34878D82A}">
                    <a16:rowId xmlns:a16="http://schemas.microsoft.com/office/drawing/2014/main" val="1911259428"/>
                  </a:ext>
                </a:extLst>
              </a:tr>
            </a:tbl>
          </a:graphicData>
        </a:graphic>
      </p:graphicFrame>
    </p:spTree>
    <p:extLst>
      <p:ext uri="{BB962C8B-B14F-4D97-AF65-F5344CB8AC3E}">
        <p14:creationId xmlns:p14="http://schemas.microsoft.com/office/powerpoint/2010/main" val="2500443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142E8B-ABD9-47BB-A053-25B2D9625E5B}"/>
              </a:ext>
            </a:extLst>
          </p:cNvPr>
          <p:cNvSpPr>
            <a:spLocks noGrp="1"/>
          </p:cNvSpPr>
          <p:nvPr>
            <p:ph idx="1"/>
          </p:nvPr>
        </p:nvSpPr>
        <p:spPr/>
        <p:txBody>
          <a:bodyPr/>
          <a:lstStyle/>
          <a:p>
            <a:pPr marL="0" indent="0">
              <a:buNone/>
            </a:pPr>
            <a:r>
              <a:rPr lang="zh-CN" altLang="en-US" dirty="0"/>
              <a:t>在</a:t>
            </a:r>
            <a:r>
              <a:rPr lang="en-US" altLang="zh-CN" dirty="0"/>
              <a:t>【8</a:t>
            </a:r>
            <a:r>
              <a:rPr lang="zh-CN" altLang="en-US" dirty="0"/>
              <a:t>月营业统计</a:t>
            </a:r>
            <a:r>
              <a:rPr lang="en-US" altLang="zh-CN" dirty="0"/>
              <a:t>】</a:t>
            </a:r>
            <a:r>
              <a:rPr lang="zh-CN" altLang="en-US" dirty="0"/>
              <a:t>工作表中使用</a:t>
            </a:r>
            <a:r>
              <a:rPr lang="en-US" altLang="zh-CN" dirty="0"/>
              <a:t>SUMIF</a:t>
            </a:r>
            <a:r>
              <a:rPr lang="zh-CN" altLang="en-US" dirty="0"/>
              <a:t>函数计算</a:t>
            </a:r>
            <a:r>
              <a:rPr lang="en-US" altLang="zh-CN" dirty="0"/>
              <a:t>8</a:t>
            </a:r>
            <a:r>
              <a:rPr lang="zh-CN" altLang="en-US" dirty="0"/>
              <a:t>月</a:t>
            </a:r>
            <a:r>
              <a:rPr lang="en-US" altLang="zh-CN" dirty="0"/>
              <a:t>1</a:t>
            </a:r>
            <a:r>
              <a:rPr lang="zh-CN" altLang="en-US" dirty="0"/>
              <a:t>日营业总额（不含折扣），具体操作步骤如下。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I2</a:t>
            </a:r>
            <a:r>
              <a:rPr lang="zh-CN" altLang="en-US" dirty="0"/>
              <a:t>，输入“</a:t>
            </a:r>
            <a:r>
              <a:rPr lang="en-US" altLang="zh-CN" dirty="0"/>
              <a:t>=SUMIF(F:F,"2016/8/1",C:C)”</a:t>
            </a:r>
            <a:r>
              <a:rPr lang="zh-CN" altLang="en-US" dirty="0"/>
              <a:t>，如图所示。</a:t>
            </a:r>
          </a:p>
        </p:txBody>
      </p:sp>
      <p:sp>
        <p:nvSpPr>
          <p:cNvPr id="3" name="标题 2">
            <a:extLst>
              <a:ext uri="{FF2B5EF4-FFF2-40B4-BE49-F238E27FC236}">
                <a16:creationId xmlns:a16="http://schemas.microsoft.com/office/drawing/2014/main" id="{EA99D9EC-C080-4335-A5F8-6D4B22D4DE28}"/>
              </a:ext>
            </a:extLst>
          </p:cNvPr>
          <p:cNvSpPr>
            <a:spLocks noGrp="1"/>
          </p:cNvSpPr>
          <p:nvPr>
            <p:ph type="title"/>
          </p:nvPr>
        </p:nvSpPr>
        <p:spPr/>
        <p:txBody>
          <a:bodyPr/>
          <a:lstStyle/>
          <a:p>
            <a:r>
              <a:rPr lang="zh-CN" altLang="en-US" dirty="0"/>
              <a:t>计算数值</a:t>
            </a:r>
          </a:p>
        </p:txBody>
      </p:sp>
      <p:pic>
        <p:nvPicPr>
          <p:cNvPr id="4" name="图片 3">
            <a:extLst>
              <a:ext uri="{FF2B5EF4-FFF2-40B4-BE49-F238E27FC236}">
                <a16:creationId xmlns:a16="http://schemas.microsoft.com/office/drawing/2014/main" id="{A7E9694F-6EE2-4393-910E-882787C444A0}"/>
              </a:ext>
            </a:extLst>
          </p:cNvPr>
          <p:cNvPicPr/>
          <p:nvPr/>
        </p:nvPicPr>
        <p:blipFill rotWithShape="1">
          <a:blip r:embed="rId2" cstate="print">
            <a:extLst>
              <a:ext uri="{28A0092B-C50C-407E-A947-70E740481C1C}">
                <a14:useLocalDpi xmlns:a14="http://schemas.microsoft.com/office/drawing/2010/main" val="0"/>
              </a:ext>
            </a:extLst>
          </a:blip>
          <a:srcRect b="-279"/>
          <a:stretch/>
        </p:blipFill>
        <p:spPr bwMode="auto">
          <a:xfrm>
            <a:off x="2689329" y="2778749"/>
            <a:ext cx="6813342" cy="2728672"/>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2455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34AD94-EB2A-43AA-ACC1-3C018F763A1C}"/>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键即可使用</a:t>
            </a:r>
            <a:r>
              <a:rPr lang="en-US" altLang="zh-CN" dirty="0"/>
              <a:t>SUMIF</a:t>
            </a:r>
            <a:r>
              <a:rPr lang="zh-CN" altLang="en-US" dirty="0"/>
              <a:t>函数计算</a:t>
            </a:r>
            <a:r>
              <a:rPr lang="en-US" altLang="zh-CN" dirty="0"/>
              <a:t>8</a:t>
            </a:r>
            <a:r>
              <a:rPr lang="zh-CN" altLang="en-US" dirty="0"/>
              <a:t>月</a:t>
            </a:r>
            <a:r>
              <a:rPr lang="en-US" altLang="zh-CN" dirty="0"/>
              <a:t>1</a:t>
            </a:r>
            <a:r>
              <a:rPr lang="zh-CN" altLang="en-US" dirty="0"/>
              <a:t>日营业总额（不含折扣），计算结果如图所示。</a:t>
            </a:r>
          </a:p>
        </p:txBody>
      </p:sp>
      <p:sp>
        <p:nvSpPr>
          <p:cNvPr id="3" name="标题 2">
            <a:extLst>
              <a:ext uri="{FF2B5EF4-FFF2-40B4-BE49-F238E27FC236}">
                <a16:creationId xmlns:a16="http://schemas.microsoft.com/office/drawing/2014/main" id="{CA95B7AF-4CD0-4065-AB95-9D52C7D5F11A}"/>
              </a:ext>
            </a:extLst>
          </p:cNvPr>
          <p:cNvSpPr>
            <a:spLocks noGrp="1"/>
          </p:cNvSpPr>
          <p:nvPr>
            <p:ph type="title"/>
          </p:nvPr>
        </p:nvSpPr>
        <p:spPr/>
        <p:txBody>
          <a:bodyPr/>
          <a:lstStyle/>
          <a:p>
            <a:r>
              <a:rPr lang="zh-CN" altLang="en-US" dirty="0"/>
              <a:t>计算数值</a:t>
            </a:r>
          </a:p>
        </p:txBody>
      </p:sp>
      <p:pic>
        <p:nvPicPr>
          <p:cNvPr id="4" name="图片 3">
            <a:extLst>
              <a:ext uri="{FF2B5EF4-FFF2-40B4-BE49-F238E27FC236}">
                <a16:creationId xmlns:a16="http://schemas.microsoft.com/office/drawing/2014/main" id="{34890F89-58D9-4B7C-9275-8E6DF24409F9}"/>
              </a:ext>
            </a:extLst>
          </p:cNvPr>
          <p:cNvPicPr/>
          <p:nvPr/>
        </p:nvPicPr>
        <p:blipFill rotWithShape="1">
          <a:blip r:embed="rId2" cstate="print">
            <a:extLst>
              <a:ext uri="{28A0092B-C50C-407E-A947-70E740481C1C}">
                <a14:useLocalDpi xmlns:a14="http://schemas.microsoft.com/office/drawing/2010/main" val="0"/>
              </a:ext>
            </a:extLst>
          </a:blip>
          <a:srcRect b="11941"/>
          <a:stretch/>
        </p:blipFill>
        <p:spPr bwMode="auto">
          <a:xfrm>
            <a:off x="2642032" y="2323486"/>
            <a:ext cx="6907936" cy="1912183"/>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6349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0278873-4A92-4388-AE4B-A22936B51845}"/>
              </a:ext>
            </a:extLst>
          </p:cNvPr>
          <p:cNvSpPr>
            <a:spLocks noGrp="1"/>
          </p:cNvSpPr>
          <p:nvPr>
            <p:ph idx="1"/>
          </p:nvPr>
        </p:nvSpPr>
        <p:spPr/>
        <p:txBody>
          <a:bodyPr/>
          <a:lstStyle/>
          <a:p>
            <a:r>
              <a:rPr lang="en-US" altLang="zh-CN" dirty="0"/>
              <a:t>QUOTIENT</a:t>
            </a:r>
            <a:r>
              <a:rPr lang="zh-CN" altLang="en-US" dirty="0"/>
              <a:t>函数的作用是计算并返回除法的整数部分。</a:t>
            </a:r>
            <a:r>
              <a:rPr lang="en-US" altLang="zh-CN" dirty="0"/>
              <a:t>QUOTIENT</a:t>
            </a:r>
            <a:r>
              <a:rPr lang="zh-CN" altLang="en-US" dirty="0"/>
              <a:t>函数的使用格式如下。</a:t>
            </a:r>
            <a:endParaRPr lang="en-US" altLang="zh-CN" dirty="0"/>
          </a:p>
          <a:p>
            <a:endParaRPr lang="en-US" altLang="zh-CN" dirty="0"/>
          </a:p>
          <a:p>
            <a:endParaRPr lang="en-US" altLang="zh-CN" dirty="0"/>
          </a:p>
          <a:p>
            <a:r>
              <a:rPr lang="en-US" altLang="zh-CN" dirty="0"/>
              <a:t>QUOTIENT</a:t>
            </a:r>
            <a:r>
              <a:rPr lang="zh-CN" altLang="en-US" dirty="0"/>
              <a:t>函数的常用参数及其解释如表所示。</a:t>
            </a:r>
          </a:p>
        </p:txBody>
      </p:sp>
      <p:sp>
        <p:nvSpPr>
          <p:cNvPr id="3" name="标题 2">
            <a:extLst>
              <a:ext uri="{FF2B5EF4-FFF2-40B4-BE49-F238E27FC236}">
                <a16:creationId xmlns:a16="http://schemas.microsoft.com/office/drawing/2014/main" id="{041D0B30-9D94-4324-B7EF-4D8AD121C281}"/>
              </a:ext>
            </a:extLst>
          </p:cNvPr>
          <p:cNvSpPr>
            <a:spLocks noGrp="1"/>
          </p:cNvSpPr>
          <p:nvPr>
            <p:ph type="title"/>
          </p:nvPr>
        </p:nvSpPr>
        <p:spPr/>
        <p:txBody>
          <a:bodyPr/>
          <a:lstStyle/>
          <a:p>
            <a:r>
              <a:rPr lang="zh-CN" altLang="en-US" dirty="0"/>
              <a:t>计算数值</a:t>
            </a:r>
          </a:p>
        </p:txBody>
      </p:sp>
      <p:sp>
        <p:nvSpPr>
          <p:cNvPr id="5" name="内容占位符 4">
            <a:extLst>
              <a:ext uri="{FF2B5EF4-FFF2-40B4-BE49-F238E27FC236}">
                <a16:creationId xmlns:a16="http://schemas.microsoft.com/office/drawing/2014/main" id="{7934D381-2695-4B6A-AFC9-41C2DFAAD0E7}"/>
              </a:ext>
            </a:extLst>
          </p:cNvPr>
          <p:cNvSpPr>
            <a:spLocks noGrp="1"/>
          </p:cNvSpPr>
          <p:nvPr>
            <p:ph idx="10"/>
          </p:nvPr>
        </p:nvSpPr>
        <p:spPr/>
        <p:txBody>
          <a:bodyPr/>
          <a:lstStyle/>
          <a:p>
            <a:r>
              <a:rPr kumimoji="0" lang="en-US" altLang="zh-CN" b="1" dirty="0">
                <a:solidFill>
                  <a:srgbClr val="000000"/>
                </a:solidFill>
              </a:rPr>
              <a:t>4. QUOTIENT</a:t>
            </a:r>
            <a:r>
              <a:rPr kumimoji="0" lang="zh-CN" altLang="en-US" b="1" dirty="0">
                <a:solidFill>
                  <a:srgbClr val="000000"/>
                </a:solidFill>
              </a:rPr>
              <a:t>函数</a:t>
            </a:r>
          </a:p>
        </p:txBody>
      </p:sp>
      <p:sp>
        <p:nvSpPr>
          <p:cNvPr id="6" name="TextBox 5">
            <a:extLst>
              <a:ext uri="{FF2B5EF4-FFF2-40B4-BE49-F238E27FC236}">
                <a16:creationId xmlns:a16="http://schemas.microsoft.com/office/drawing/2014/main" id="{DC658C59-87DE-42F7-A292-4CC6EC385D17}"/>
              </a:ext>
            </a:extLst>
          </p:cNvPr>
          <p:cNvSpPr txBox="1">
            <a:spLocks noChangeArrowheads="1"/>
          </p:cNvSpPr>
          <p:nvPr/>
        </p:nvSpPr>
        <p:spPr bwMode="auto">
          <a:xfrm>
            <a:off x="3175966" y="2445326"/>
            <a:ext cx="513062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QUOTIENT(numerator, denominator)</a:t>
            </a:r>
          </a:p>
        </p:txBody>
      </p:sp>
      <p:graphicFrame>
        <p:nvGraphicFramePr>
          <p:cNvPr id="7" name="内容占位符 4">
            <a:extLst>
              <a:ext uri="{FF2B5EF4-FFF2-40B4-BE49-F238E27FC236}">
                <a16:creationId xmlns:a16="http://schemas.microsoft.com/office/drawing/2014/main" id="{E1F33DBC-5E28-47BD-A9F2-9B3B8DC3FFA9}"/>
              </a:ext>
            </a:extLst>
          </p:cNvPr>
          <p:cNvGraphicFramePr>
            <a:graphicFrameLocks/>
          </p:cNvGraphicFramePr>
          <p:nvPr>
            <p:extLst>
              <p:ext uri="{D42A27DB-BD31-4B8C-83A1-F6EECF244321}">
                <p14:modId xmlns:p14="http://schemas.microsoft.com/office/powerpoint/2010/main" val="3514349282"/>
              </p:ext>
            </p:extLst>
          </p:nvPr>
        </p:nvGraphicFramePr>
        <p:xfrm>
          <a:off x="1837067" y="3740633"/>
          <a:ext cx="8517866" cy="1295400"/>
        </p:xfrm>
        <a:graphic>
          <a:graphicData uri="http://schemas.openxmlformats.org/drawingml/2006/table">
            <a:tbl>
              <a:tblPr firstRow="1" firstCol="1" bandRow="1">
                <a:tableStyleId>{5C22544A-7EE6-4342-B048-85BDC9FD1C3A}</a:tableStyleId>
              </a:tblPr>
              <a:tblGrid>
                <a:gridCol w="1767981">
                  <a:extLst>
                    <a:ext uri="{9D8B030D-6E8A-4147-A177-3AD203B41FA5}">
                      <a16:colId xmlns:a16="http://schemas.microsoft.com/office/drawing/2014/main" val="20000"/>
                    </a:ext>
                  </a:extLst>
                </a:gridCol>
                <a:gridCol w="6749885">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numerator</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必需。表示被除数。可以是数字、单元格引用或单元格区域引用</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denominator</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必需。表示除数。可以是数字、单元格引用或单元格区域引用</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89569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E3FD224-0586-45D5-AFFE-4F6A01C98F90}"/>
              </a:ext>
            </a:extLst>
          </p:cNvPr>
          <p:cNvSpPr>
            <a:spLocks noGrp="1"/>
          </p:cNvSpPr>
          <p:nvPr>
            <p:ph idx="1"/>
          </p:nvPr>
        </p:nvSpPr>
        <p:spPr/>
        <p:txBody>
          <a:bodyPr/>
          <a:lstStyle/>
          <a:p>
            <a:pPr marL="0" indent="0">
              <a:buNone/>
            </a:pPr>
            <a:r>
              <a:rPr lang="zh-CN" altLang="en-US" dirty="0"/>
              <a:t>在</a:t>
            </a:r>
            <a:r>
              <a:rPr lang="en-US" altLang="zh-CN" dirty="0"/>
              <a:t>【8</a:t>
            </a:r>
            <a:r>
              <a:rPr lang="zh-CN" altLang="en-US" dirty="0"/>
              <a:t>月营业统计</a:t>
            </a:r>
            <a:r>
              <a:rPr lang="en-US" altLang="zh-CN" dirty="0"/>
              <a:t>】</a:t>
            </a:r>
            <a:r>
              <a:rPr lang="zh-CN" altLang="en-US" dirty="0"/>
              <a:t>工作表中使用</a:t>
            </a:r>
            <a:r>
              <a:rPr lang="en-US" altLang="zh-CN" dirty="0"/>
              <a:t>QUOTIENT</a:t>
            </a:r>
            <a:r>
              <a:rPr lang="zh-CN" altLang="en-US" dirty="0"/>
              <a:t>函数计算</a:t>
            </a:r>
            <a:r>
              <a:rPr lang="en-US" altLang="zh-CN" dirty="0"/>
              <a:t>8</a:t>
            </a:r>
            <a:r>
              <a:rPr lang="zh-CN" altLang="en-US" dirty="0"/>
              <a:t>月平均每日营业额（不含折扣且计算结果只取整数部分），具体操作步骤如下。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I3</a:t>
            </a:r>
            <a:r>
              <a:rPr lang="zh-CN" altLang="en-US" dirty="0"/>
              <a:t>，输入“</a:t>
            </a:r>
            <a:r>
              <a:rPr lang="en-US" altLang="zh-CN" dirty="0"/>
              <a:t>=QUOTIENT(I1,31)”</a:t>
            </a:r>
            <a:r>
              <a:rPr lang="zh-CN" altLang="en-US" dirty="0"/>
              <a:t>，如图所示。</a:t>
            </a:r>
          </a:p>
        </p:txBody>
      </p:sp>
      <p:sp>
        <p:nvSpPr>
          <p:cNvPr id="3" name="标题 2">
            <a:extLst>
              <a:ext uri="{FF2B5EF4-FFF2-40B4-BE49-F238E27FC236}">
                <a16:creationId xmlns:a16="http://schemas.microsoft.com/office/drawing/2014/main" id="{DFD34427-96E9-4FEE-B284-9C7DF50D1D37}"/>
              </a:ext>
            </a:extLst>
          </p:cNvPr>
          <p:cNvSpPr>
            <a:spLocks noGrp="1"/>
          </p:cNvSpPr>
          <p:nvPr>
            <p:ph type="title"/>
          </p:nvPr>
        </p:nvSpPr>
        <p:spPr/>
        <p:txBody>
          <a:bodyPr/>
          <a:lstStyle/>
          <a:p>
            <a:r>
              <a:rPr lang="zh-CN" altLang="en-US" dirty="0"/>
              <a:t>计算数值</a:t>
            </a:r>
          </a:p>
        </p:txBody>
      </p:sp>
      <p:pic>
        <p:nvPicPr>
          <p:cNvPr id="4" name="图片 3">
            <a:extLst>
              <a:ext uri="{FF2B5EF4-FFF2-40B4-BE49-F238E27FC236}">
                <a16:creationId xmlns:a16="http://schemas.microsoft.com/office/drawing/2014/main" id="{BD625AD2-34E0-4649-84B4-9971CF3BDF2C}"/>
              </a:ext>
            </a:extLst>
          </p:cNvPr>
          <p:cNvPicPr/>
          <p:nvPr/>
        </p:nvPicPr>
        <p:blipFill>
          <a:blip r:embed="rId2">
            <a:extLst>
              <a:ext uri="{28A0092B-C50C-407E-A947-70E740481C1C}">
                <a14:useLocalDpi xmlns:a14="http://schemas.microsoft.com/office/drawing/2010/main" val="0"/>
              </a:ext>
            </a:extLst>
          </a:blip>
          <a:stretch>
            <a:fillRect/>
          </a:stretch>
        </p:blipFill>
        <p:spPr>
          <a:xfrm>
            <a:off x="2515907" y="3090763"/>
            <a:ext cx="7160185" cy="2437677"/>
          </a:xfrm>
          <a:prstGeom prst="rect">
            <a:avLst/>
          </a:prstGeom>
          <a:ln w="3175">
            <a:solidFill>
              <a:schemeClr val="tx1"/>
            </a:solidFill>
          </a:ln>
        </p:spPr>
      </p:pic>
    </p:spTree>
    <p:extLst>
      <p:ext uri="{BB962C8B-B14F-4D97-AF65-F5344CB8AC3E}">
        <p14:creationId xmlns:p14="http://schemas.microsoft.com/office/powerpoint/2010/main" val="2767894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E2683CE-ECFF-4988-ACBA-DC8F1703E9E3}"/>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键即可使用</a:t>
            </a:r>
            <a:r>
              <a:rPr lang="en-US" altLang="zh-CN" dirty="0"/>
              <a:t>QUOTIENT</a:t>
            </a:r>
            <a:r>
              <a:rPr lang="zh-CN" altLang="en-US" dirty="0"/>
              <a:t>函数计算</a:t>
            </a:r>
            <a:r>
              <a:rPr lang="en-US" altLang="zh-CN" dirty="0"/>
              <a:t>8</a:t>
            </a:r>
            <a:r>
              <a:rPr lang="zh-CN" altLang="en-US" dirty="0"/>
              <a:t>月平均每日营业额，计算结果如图所示。</a:t>
            </a:r>
          </a:p>
        </p:txBody>
      </p:sp>
      <p:sp>
        <p:nvSpPr>
          <p:cNvPr id="3" name="标题 2">
            <a:extLst>
              <a:ext uri="{FF2B5EF4-FFF2-40B4-BE49-F238E27FC236}">
                <a16:creationId xmlns:a16="http://schemas.microsoft.com/office/drawing/2014/main" id="{00715A1D-B37B-4452-B72F-C985F84EB375}"/>
              </a:ext>
            </a:extLst>
          </p:cNvPr>
          <p:cNvSpPr>
            <a:spLocks noGrp="1"/>
          </p:cNvSpPr>
          <p:nvPr>
            <p:ph type="title"/>
          </p:nvPr>
        </p:nvSpPr>
        <p:spPr/>
        <p:txBody>
          <a:bodyPr/>
          <a:lstStyle/>
          <a:p>
            <a:r>
              <a:rPr lang="zh-CN" altLang="en-US" dirty="0"/>
              <a:t>计算数值</a:t>
            </a:r>
          </a:p>
        </p:txBody>
      </p:sp>
      <p:pic>
        <p:nvPicPr>
          <p:cNvPr id="4" name="图片 3">
            <a:extLst>
              <a:ext uri="{FF2B5EF4-FFF2-40B4-BE49-F238E27FC236}">
                <a16:creationId xmlns:a16="http://schemas.microsoft.com/office/drawing/2014/main" id="{524C59E5-1585-4F34-BBA8-A38CB8CD7D5F}"/>
              </a:ext>
            </a:extLst>
          </p:cNvPr>
          <p:cNvPicPr/>
          <p:nvPr/>
        </p:nvPicPr>
        <p:blipFill rotWithShape="1">
          <a:blip r:embed="rId2">
            <a:extLst>
              <a:ext uri="{28A0092B-C50C-407E-A947-70E740481C1C}">
                <a14:useLocalDpi xmlns:a14="http://schemas.microsoft.com/office/drawing/2010/main" val="0"/>
              </a:ext>
            </a:extLst>
          </a:blip>
          <a:srcRect b="12385"/>
          <a:stretch/>
        </p:blipFill>
        <p:spPr bwMode="auto">
          <a:xfrm>
            <a:off x="2136117" y="2281724"/>
            <a:ext cx="7919765" cy="2294551"/>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5948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40E4561-F13E-4CD7-BAFB-F043510D9ADD}"/>
              </a:ext>
            </a:extLst>
          </p:cNvPr>
          <p:cNvSpPr>
            <a:spLocks noGrp="1"/>
          </p:cNvSpPr>
          <p:nvPr>
            <p:ph idx="1"/>
          </p:nvPr>
        </p:nvSpPr>
        <p:spPr/>
        <p:txBody>
          <a:bodyPr/>
          <a:lstStyle/>
          <a:p>
            <a:r>
              <a:rPr lang="zh-CN" altLang="en-US" dirty="0"/>
              <a:t>在</a:t>
            </a:r>
            <a:r>
              <a:rPr lang="en-US" altLang="zh-CN" dirty="0"/>
              <a:t>Excel 2016</a:t>
            </a:r>
            <a:r>
              <a:rPr lang="zh-CN" altLang="en-US" dirty="0"/>
              <a:t>中可以用于取整的函数有</a:t>
            </a:r>
            <a:r>
              <a:rPr lang="en-US" altLang="zh-CN" dirty="0"/>
              <a:t>ROUND</a:t>
            </a:r>
            <a:r>
              <a:rPr lang="zh-CN" altLang="en-US" dirty="0"/>
              <a:t>、</a:t>
            </a:r>
            <a:r>
              <a:rPr lang="en-US" altLang="zh-CN" dirty="0"/>
              <a:t>INT</a:t>
            </a:r>
            <a:r>
              <a:rPr lang="zh-CN" altLang="en-US" dirty="0"/>
              <a:t>、</a:t>
            </a:r>
            <a:r>
              <a:rPr lang="en-US" altLang="zh-CN" dirty="0"/>
              <a:t>FLOOP</a:t>
            </a:r>
            <a:r>
              <a:rPr lang="zh-CN" altLang="en-US" dirty="0"/>
              <a:t>和</a:t>
            </a:r>
            <a:r>
              <a:rPr lang="en-US" altLang="zh-CN" dirty="0"/>
              <a:t>CEILING</a:t>
            </a:r>
            <a:r>
              <a:rPr lang="zh-CN" altLang="en-US" dirty="0"/>
              <a:t>函数，本小节主要介绍</a:t>
            </a:r>
            <a:r>
              <a:rPr lang="en-US" altLang="zh-CN" dirty="0"/>
              <a:t>ROUND</a:t>
            </a:r>
            <a:r>
              <a:rPr lang="zh-CN" altLang="en-US" dirty="0"/>
              <a:t>函数。</a:t>
            </a:r>
            <a:r>
              <a:rPr lang="en-US" altLang="zh-CN" dirty="0"/>
              <a:t>ROUND</a:t>
            </a:r>
            <a:r>
              <a:rPr lang="zh-CN" altLang="en-US" dirty="0"/>
              <a:t>函数可以将数字四舍五入到指定的位数。</a:t>
            </a:r>
            <a:r>
              <a:rPr lang="en-US" altLang="zh-CN" dirty="0"/>
              <a:t>ROUND</a:t>
            </a:r>
            <a:r>
              <a:rPr lang="zh-CN" altLang="en-US" dirty="0"/>
              <a:t>函数的使用格式如下。</a:t>
            </a:r>
            <a:endParaRPr lang="en-US" altLang="zh-CN" dirty="0"/>
          </a:p>
          <a:p>
            <a:endParaRPr lang="en-US" altLang="zh-CN" dirty="0"/>
          </a:p>
          <a:p>
            <a:endParaRPr lang="en-US" altLang="zh-CN" dirty="0"/>
          </a:p>
          <a:p>
            <a:r>
              <a:rPr lang="en-US" altLang="zh-CN" dirty="0"/>
              <a:t>ROUND</a:t>
            </a:r>
            <a:r>
              <a:rPr lang="zh-CN" altLang="en-US" dirty="0"/>
              <a:t>函数的常用参数及其解释如表所示。</a:t>
            </a:r>
            <a:endParaRPr lang="en-US" altLang="zh-CN" dirty="0"/>
          </a:p>
          <a:p>
            <a:endParaRPr lang="zh-CN" altLang="en-US" dirty="0"/>
          </a:p>
        </p:txBody>
      </p:sp>
      <p:sp>
        <p:nvSpPr>
          <p:cNvPr id="3" name="标题 2">
            <a:extLst>
              <a:ext uri="{FF2B5EF4-FFF2-40B4-BE49-F238E27FC236}">
                <a16:creationId xmlns:a16="http://schemas.microsoft.com/office/drawing/2014/main" id="{2B814B02-358D-4E79-ACAC-B7DC4C9E6F55}"/>
              </a:ext>
            </a:extLst>
          </p:cNvPr>
          <p:cNvSpPr>
            <a:spLocks noGrp="1"/>
          </p:cNvSpPr>
          <p:nvPr>
            <p:ph type="title"/>
          </p:nvPr>
        </p:nvSpPr>
        <p:spPr/>
        <p:txBody>
          <a:bodyPr/>
          <a:lstStyle/>
          <a:p>
            <a:r>
              <a:rPr lang="zh-CN" altLang="en-US" dirty="0"/>
              <a:t>取整数值</a:t>
            </a:r>
          </a:p>
        </p:txBody>
      </p:sp>
      <p:sp>
        <p:nvSpPr>
          <p:cNvPr id="4" name="TextBox 5">
            <a:extLst>
              <a:ext uri="{FF2B5EF4-FFF2-40B4-BE49-F238E27FC236}">
                <a16:creationId xmlns:a16="http://schemas.microsoft.com/office/drawing/2014/main" id="{302D0D45-001F-4D9D-ADCC-595F86D2EB16}"/>
              </a:ext>
            </a:extLst>
          </p:cNvPr>
          <p:cNvSpPr txBox="1">
            <a:spLocks noChangeArrowheads="1"/>
          </p:cNvSpPr>
          <p:nvPr/>
        </p:nvSpPr>
        <p:spPr bwMode="auto">
          <a:xfrm>
            <a:off x="3943815" y="2214098"/>
            <a:ext cx="430436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ROUND(number,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num_digits</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5" name="内容占位符 4">
            <a:extLst>
              <a:ext uri="{FF2B5EF4-FFF2-40B4-BE49-F238E27FC236}">
                <a16:creationId xmlns:a16="http://schemas.microsoft.com/office/drawing/2014/main" id="{43C575EA-84B8-4381-BAA1-E66D102F8B61}"/>
              </a:ext>
            </a:extLst>
          </p:cNvPr>
          <p:cNvGraphicFramePr>
            <a:graphicFrameLocks/>
          </p:cNvGraphicFramePr>
          <p:nvPr>
            <p:extLst>
              <p:ext uri="{D42A27DB-BD31-4B8C-83A1-F6EECF244321}">
                <p14:modId xmlns:p14="http://schemas.microsoft.com/office/powerpoint/2010/main" val="1008096018"/>
              </p:ext>
            </p:extLst>
          </p:nvPr>
        </p:nvGraphicFramePr>
        <p:xfrm>
          <a:off x="3067898" y="3565316"/>
          <a:ext cx="6056202" cy="1295400"/>
        </p:xfrm>
        <a:graphic>
          <a:graphicData uri="http://schemas.openxmlformats.org/drawingml/2006/table">
            <a:tbl>
              <a:tblPr firstRow="1" firstCol="1" bandRow="1">
                <a:tableStyleId>{5C22544A-7EE6-4342-B048-85BDC9FD1C3A}</a:tableStyleId>
              </a:tblPr>
              <a:tblGrid>
                <a:gridCol w="1473691">
                  <a:extLst>
                    <a:ext uri="{9D8B030D-6E8A-4147-A177-3AD203B41FA5}">
                      <a16:colId xmlns:a16="http://schemas.microsoft.com/office/drawing/2014/main" val="20000"/>
                    </a:ext>
                  </a:extLst>
                </a:gridCol>
                <a:gridCol w="4582511">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number</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必需。表示要四舍五入的数字</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200" dirty="0" err="1">
                          <a:solidFill>
                            <a:schemeClr val="lt1"/>
                          </a:solidFill>
                          <a:latin typeface="微软雅黑" pitchFamily="34" charset="-122"/>
                          <a:ea typeface="微软雅黑" pitchFamily="34" charset="-122"/>
                          <a:cs typeface="+mn-cs"/>
                        </a:rPr>
                        <a:t>num_digits</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必需。表示要进行四舍五入运算的位数</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25883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4443D67-ABB0-40FC-AA80-AE32563C5C65}"/>
              </a:ext>
            </a:extLst>
          </p:cNvPr>
          <p:cNvSpPr>
            <a:spLocks noGrp="1"/>
          </p:cNvSpPr>
          <p:nvPr>
            <p:ph idx="1"/>
          </p:nvPr>
        </p:nvSpPr>
        <p:spPr/>
        <p:txBody>
          <a:bodyPr/>
          <a:lstStyle/>
          <a:p>
            <a:pPr marL="0" indent="0">
              <a:buNone/>
            </a:pPr>
            <a:r>
              <a:rPr lang="zh-CN" altLang="en-US" dirty="0"/>
              <a:t>在</a:t>
            </a:r>
            <a:r>
              <a:rPr lang="en-US" altLang="zh-CN" dirty="0"/>
              <a:t>【8</a:t>
            </a:r>
            <a:r>
              <a:rPr lang="zh-CN" altLang="en-US" dirty="0"/>
              <a:t>月营业统计</a:t>
            </a:r>
            <a:r>
              <a:rPr lang="en-US" altLang="zh-CN" dirty="0"/>
              <a:t>】</a:t>
            </a:r>
            <a:r>
              <a:rPr lang="zh-CN" altLang="en-US" dirty="0"/>
              <a:t>工作表中使用</a:t>
            </a:r>
            <a:r>
              <a:rPr lang="en-US" altLang="zh-CN" dirty="0"/>
              <a:t>ROUND</a:t>
            </a:r>
            <a:r>
              <a:rPr lang="zh-CN" altLang="en-US" dirty="0"/>
              <a:t>函数对折后金额进行四舍五入到整数位置，具体操作步骤如下。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G2</a:t>
            </a:r>
            <a:r>
              <a:rPr lang="zh-CN" altLang="en-US" dirty="0"/>
              <a:t>，输入“</a:t>
            </a:r>
            <a:r>
              <a:rPr lang="en-US" altLang="zh-CN" dirty="0"/>
              <a:t>=ROUND(E2,0)”</a:t>
            </a:r>
            <a:r>
              <a:rPr lang="zh-CN" altLang="en-US" dirty="0"/>
              <a:t>，如图所示。</a:t>
            </a:r>
          </a:p>
        </p:txBody>
      </p:sp>
      <p:sp>
        <p:nvSpPr>
          <p:cNvPr id="3" name="标题 2">
            <a:extLst>
              <a:ext uri="{FF2B5EF4-FFF2-40B4-BE49-F238E27FC236}">
                <a16:creationId xmlns:a16="http://schemas.microsoft.com/office/drawing/2014/main" id="{796F3614-209C-4377-AA08-026B7D870771}"/>
              </a:ext>
            </a:extLst>
          </p:cNvPr>
          <p:cNvSpPr>
            <a:spLocks noGrp="1"/>
          </p:cNvSpPr>
          <p:nvPr>
            <p:ph type="title"/>
          </p:nvPr>
        </p:nvSpPr>
        <p:spPr/>
        <p:txBody>
          <a:bodyPr/>
          <a:lstStyle/>
          <a:p>
            <a:r>
              <a:rPr lang="zh-CN" altLang="en-US" dirty="0"/>
              <a:t>取整数值</a:t>
            </a:r>
          </a:p>
        </p:txBody>
      </p:sp>
      <p:pic>
        <p:nvPicPr>
          <p:cNvPr id="4" name="图片 3">
            <a:extLst>
              <a:ext uri="{FF2B5EF4-FFF2-40B4-BE49-F238E27FC236}">
                <a16:creationId xmlns:a16="http://schemas.microsoft.com/office/drawing/2014/main" id="{E6C3889F-6E1E-45C9-839E-903D12EF22A3}"/>
              </a:ext>
            </a:extLst>
          </p:cNvPr>
          <p:cNvPicPr/>
          <p:nvPr/>
        </p:nvPicPr>
        <p:blipFill>
          <a:blip r:embed="rId2">
            <a:extLst>
              <a:ext uri="{28A0092B-C50C-407E-A947-70E740481C1C}">
                <a14:useLocalDpi xmlns:a14="http://schemas.microsoft.com/office/drawing/2010/main" val="0"/>
              </a:ext>
            </a:extLst>
          </a:blip>
          <a:stretch>
            <a:fillRect/>
          </a:stretch>
        </p:blipFill>
        <p:spPr>
          <a:xfrm>
            <a:off x="2284456" y="2735984"/>
            <a:ext cx="7623088" cy="2592761"/>
          </a:xfrm>
          <a:prstGeom prst="rect">
            <a:avLst/>
          </a:prstGeom>
          <a:ln w="3175">
            <a:solidFill>
              <a:schemeClr val="tx1"/>
            </a:solidFill>
          </a:ln>
        </p:spPr>
      </p:pic>
    </p:spTree>
    <p:extLst>
      <p:ext uri="{BB962C8B-B14F-4D97-AF65-F5344CB8AC3E}">
        <p14:creationId xmlns:p14="http://schemas.microsoft.com/office/powerpoint/2010/main" val="2153997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82CD65-1AD4-4EAA-B97D-7B98A34A887F}"/>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键，并用填充公式的方式即可使用</a:t>
            </a:r>
            <a:r>
              <a:rPr lang="en-US" altLang="zh-CN" dirty="0"/>
              <a:t>ROUND</a:t>
            </a:r>
            <a:r>
              <a:rPr lang="zh-CN" altLang="en-US" dirty="0"/>
              <a:t>函数对剩余的折后金额进行四舍五入到整数位置，如图所示。</a:t>
            </a:r>
          </a:p>
        </p:txBody>
      </p:sp>
      <p:sp>
        <p:nvSpPr>
          <p:cNvPr id="3" name="标题 2">
            <a:extLst>
              <a:ext uri="{FF2B5EF4-FFF2-40B4-BE49-F238E27FC236}">
                <a16:creationId xmlns:a16="http://schemas.microsoft.com/office/drawing/2014/main" id="{2DA089C4-5DC1-449A-8D31-1AE87B7D6759}"/>
              </a:ext>
            </a:extLst>
          </p:cNvPr>
          <p:cNvSpPr>
            <a:spLocks noGrp="1"/>
          </p:cNvSpPr>
          <p:nvPr>
            <p:ph type="title"/>
          </p:nvPr>
        </p:nvSpPr>
        <p:spPr/>
        <p:txBody>
          <a:bodyPr/>
          <a:lstStyle/>
          <a:p>
            <a:r>
              <a:rPr lang="zh-CN" altLang="en-US" dirty="0"/>
              <a:t>取整数值</a:t>
            </a:r>
          </a:p>
        </p:txBody>
      </p:sp>
      <p:pic>
        <p:nvPicPr>
          <p:cNvPr id="4" name="图片 3">
            <a:extLst>
              <a:ext uri="{FF2B5EF4-FFF2-40B4-BE49-F238E27FC236}">
                <a16:creationId xmlns:a16="http://schemas.microsoft.com/office/drawing/2014/main" id="{D5463D02-219E-407A-B45E-707A354BE9EF}"/>
              </a:ext>
            </a:extLst>
          </p:cNvPr>
          <p:cNvPicPr/>
          <p:nvPr/>
        </p:nvPicPr>
        <p:blipFill rotWithShape="1">
          <a:blip r:embed="rId2">
            <a:extLst>
              <a:ext uri="{28A0092B-C50C-407E-A947-70E740481C1C}">
                <a14:useLocalDpi xmlns:a14="http://schemas.microsoft.com/office/drawing/2010/main" val="0"/>
              </a:ext>
            </a:extLst>
          </a:blip>
          <a:srcRect b="12393"/>
          <a:stretch/>
        </p:blipFill>
        <p:spPr bwMode="auto">
          <a:xfrm>
            <a:off x="1754669" y="2714154"/>
            <a:ext cx="8682662" cy="2194177"/>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6636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标题 3">
            <a:extLst>
              <a:ext uri="{FF2B5EF4-FFF2-40B4-BE49-F238E27FC236}">
                <a16:creationId xmlns:a16="http://schemas.microsoft.com/office/drawing/2014/main" id="{BBB4BDE3-D4CF-4484-A3F9-1678CF93E7CA}"/>
              </a:ext>
            </a:extLst>
          </p:cNvPr>
          <p:cNvSpPr>
            <a:spLocks noGrp="1"/>
          </p:cNvSpPr>
          <p:nvPr>
            <p:ph type="title"/>
          </p:nvPr>
        </p:nvSpPr>
        <p:spPr>
          <a:xfrm>
            <a:off x="255588" y="358775"/>
            <a:ext cx="10972800" cy="528638"/>
          </a:xfrm>
        </p:spPr>
        <p:txBody>
          <a:bodyPr/>
          <a:lstStyle/>
          <a:p>
            <a:r>
              <a:rPr lang="zh-CN" altLang="en-US"/>
              <a:t>目录</a:t>
            </a:r>
          </a:p>
        </p:txBody>
      </p:sp>
      <p:cxnSp>
        <p:nvCxnSpPr>
          <p:cNvPr id="9" name="直接连接符 6">
            <a:extLst>
              <a:ext uri="{FF2B5EF4-FFF2-40B4-BE49-F238E27FC236}">
                <a16:creationId xmlns:a16="http://schemas.microsoft.com/office/drawing/2014/main" id="{4D9741C0-E859-452F-948D-0C83C1A5D621}"/>
              </a:ext>
            </a:extLst>
          </p:cNvPr>
          <p:cNvCxnSpPr>
            <a:cxnSpLocks/>
          </p:cNvCxnSpPr>
          <p:nvPr/>
        </p:nvCxnSpPr>
        <p:spPr>
          <a:xfrm>
            <a:off x="3264947" y="2198962"/>
            <a:ext cx="5910" cy="2271438"/>
          </a:xfrm>
          <a:prstGeom prst="line">
            <a:avLst/>
          </a:prstGeom>
        </p:spPr>
        <p:style>
          <a:lnRef idx="2">
            <a:schemeClr val="dk1"/>
          </a:lnRef>
          <a:fillRef idx="0">
            <a:schemeClr val="dk1"/>
          </a:fillRef>
          <a:effectRef idx="1">
            <a:schemeClr val="dk1"/>
          </a:effectRef>
          <a:fontRef idx="minor">
            <a:schemeClr val="tx1"/>
          </a:fontRef>
        </p:style>
      </p:cxnSp>
      <p:sp>
        <p:nvSpPr>
          <p:cNvPr id="10" name="Line 2">
            <a:extLst>
              <a:ext uri="{FF2B5EF4-FFF2-40B4-BE49-F238E27FC236}">
                <a16:creationId xmlns:a16="http://schemas.microsoft.com/office/drawing/2014/main" id="{E9AC1E47-0400-4226-8E62-6DDB4045BF8A}"/>
              </a:ext>
            </a:extLst>
          </p:cNvPr>
          <p:cNvSpPr>
            <a:spLocks noChangeShapeType="1"/>
          </p:cNvSpPr>
          <p:nvPr/>
        </p:nvSpPr>
        <p:spPr bwMode="auto">
          <a:xfrm>
            <a:off x="2649786" y="279064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11" name="Oval 15">
            <a:extLst>
              <a:ext uri="{FF2B5EF4-FFF2-40B4-BE49-F238E27FC236}">
                <a16:creationId xmlns:a16="http://schemas.microsoft.com/office/drawing/2014/main" id="{AFC70FF9-5AF3-4B40-AD93-BF82A1A3B10E}"/>
              </a:ext>
            </a:extLst>
          </p:cNvPr>
          <p:cNvSpPr>
            <a:spLocks noChangeArrowheads="1"/>
          </p:cNvSpPr>
          <p:nvPr/>
        </p:nvSpPr>
        <p:spPr bwMode="auto">
          <a:xfrm>
            <a:off x="2904947" y="25026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12" name="AutoShape 17">
            <a:hlinkClick r:id="rId2" action="ppaction://hlinksldjump"/>
            <a:extLst>
              <a:ext uri="{FF2B5EF4-FFF2-40B4-BE49-F238E27FC236}">
                <a16:creationId xmlns:a16="http://schemas.microsoft.com/office/drawing/2014/main" id="{4125B70C-443B-410E-A0C7-B19CB861F123}"/>
              </a:ext>
            </a:extLst>
          </p:cNvPr>
          <p:cNvSpPr>
            <a:spLocks noChangeArrowheads="1"/>
          </p:cNvSpPr>
          <p:nvPr/>
        </p:nvSpPr>
        <p:spPr bwMode="auto">
          <a:xfrm>
            <a:off x="4000531" y="34595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latin typeface="微软雅黑" pitchFamily="34" charset="-122"/>
                <a:ea typeface="微软雅黑" pitchFamily="34" charset="-122"/>
              </a:rPr>
              <a:t>认识统计函数</a:t>
            </a:r>
          </a:p>
        </p:txBody>
      </p:sp>
      <p:sp>
        <p:nvSpPr>
          <p:cNvPr id="14" name="AutoShape 17">
            <a:extLst>
              <a:ext uri="{FF2B5EF4-FFF2-40B4-BE49-F238E27FC236}">
                <a16:creationId xmlns:a16="http://schemas.microsoft.com/office/drawing/2014/main" id="{DCE4AD28-C4F9-420B-A343-2C7D5BCE63B9}"/>
              </a:ext>
            </a:extLst>
          </p:cNvPr>
          <p:cNvSpPr>
            <a:spLocks noChangeArrowheads="1"/>
          </p:cNvSpPr>
          <p:nvPr/>
        </p:nvSpPr>
        <p:spPr bwMode="auto">
          <a:xfrm>
            <a:off x="4000531" y="24306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solidFill>
                  <a:schemeClr val="bg1"/>
                </a:solidFill>
                <a:latin typeface="微软雅黑" pitchFamily="34" charset="-122"/>
                <a:ea typeface="微软雅黑" pitchFamily="34" charset="-122"/>
                <a:sym typeface="微软雅黑" pitchFamily="34" charset="-122"/>
              </a:rPr>
              <a:t>认识数学函数</a:t>
            </a:r>
            <a:endParaRPr lang="zh-CN" altLang="en-US" sz="2200" dirty="0">
              <a:solidFill>
                <a:schemeClr val="bg1"/>
              </a:solidFill>
              <a:latin typeface="微软雅黑" pitchFamily="34" charset="-122"/>
              <a:ea typeface="微软雅黑" pitchFamily="34" charset="-122"/>
            </a:endParaRPr>
          </a:p>
        </p:txBody>
      </p:sp>
      <p:sp>
        <p:nvSpPr>
          <p:cNvPr id="16" name="Oval 15">
            <a:extLst>
              <a:ext uri="{FF2B5EF4-FFF2-40B4-BE49-F238E27FC236}">
                <a16:creationId xmlns:a16="http://schemas.microsoft.com/office/drawing/2014/main" id="{50014974-77C0-4435-B196-D079CFA0D509}"/>
              </a:ext>
            </a:extLst>
          </p:cNvPr>
          <p:cNvSpPr>
            <a:spLocks noChangeArrowheads="1"/>
          </p:cNvSpPr>
          <p:nvPr/>
        </p:nvSpPr>
        <p:spPr bwMode="auto">
          <a:xfrm>
            <a:off x="2928857" y="34775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2</a:t>
            </a:r>
          </a:p>
        </p:txBody>
      </p:sp>
    </p:spTree>
    <p:extLst>
      <p:ext uri="{BB962C8B-B14F-4D97-AF65-F5344CB8AC3E}">
        <p14:creationId xmlns:p14="http://schemas.microsoft.com/office/powerpoint/2010/main" val="3095611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标题 3">
            <a:extLst>
              <a:ext uri="{FF2B5EF4-FFF2-40B4-BE49-F238E27FC236}">
                <a16:creationId xmlns:a16="http://schemas.microsoft.com/office/drawing/2014/main" id="{BBB4BDE3-D4CF-4484-A3F9-1678CF93E7CA}"/>
              </a:ext>
            </a:extLst>
          </p:cNvPr>
          <p:cNvSpPr>
            <a:spLocks noGrp="1"/>
          </p:cNvSpPr>
          <p:nvPr>
            <p:ph type="title"/>
          </p:nvPr>
        </p:nvSpPr>
        <p:spPr>
          <a:xfrm>
            <a:off x="255588" y="358775"/>
            <a:ext cx="10972800" cy="528638"/>
          </a:xfrm>
        </p:spPr>
        <p:txBody>
          <a:bodyPr/>
          <a:lstStyle/>
          <a:p>
            <a:r>
              <a:rPr lang="zh-CN" altLang="en-US"/>
              <a:t>目录</a:t>
            </a:r>
          </a:p>
        </p:txBody>
      </p:sp>
      <p:cxnSp>
        <p:nvCxnSpPr>
          <p:cNvPr id="10" name="直接连接符 6">
            <a:extLst>
              <a:ext uri="{FF2B5EF4-FFF2-40B4-BE49-F238E27FC236}">
                <a16:creationId xmlns:a16="http://schemas.microsoft.com/office/drawing/2014/main" id="{5AB28E0D-2E70-4A2E-8C9A-23C221B3B58C}"/>
              </a:ext>
            </a:extLst>
          </p:cNvPr>
          <p:cNvCxnSpPr>
            <a:cxnSpLocks/>
          </p:cNvCxnSpPr>
          <p:nvPr/>
        </p:nvCxnSpPr>
        <p:spPr>
          <a:xfrm>
            <a:off x="3264947" y="2198962"/>
            <a:ext cx="5910" cy="2271438"/>
          </a:xfrm>
          <a:prstGeom prst="line">
            <a:avLst/>
          </a:prstGeom>
        </p:spPr>
        <p:style>
          <a:lnRef idx="2">
            <a:schemeClr val="dk1"/>
          </a:lnRef>
          <a:fillRef idx="0">
            <a:schemeClr val="dk1"/>
          </a:fillRef>
          <a:effectRef idx="1">
            <a:schemeClr val="dk1"/>
          </a:effectRef>
          <a:fontRef idx="minor">
            <a:schemeClr val="tx1"/>
          </a:fontRef>
        </p:style>
      </p:cxnSp>
      <p:sp>
        <p:nvSpPr>
          <p:cNvPr id="11" name="Line 2">
            <a:extLst>
              <a:ext uri="{FF2B5EF4-FFF2-40B4-BE49-F238E27FC236}">
                <a16:creationId xmlns:a16="http://schemas.microsoft.com/office/drawing/2014/main" id="{ABD35D56-3625-42E0-B773-C6850739A9B7}"/>
              </a:ext>
            </a:extLst>
          </p:cNvPr>
          <p:cNvSpPr>
            <a:spLocks noChangeShapeType="1"/>
          </p:cNvSpPr>
          <p:nvPr/>
        </p:nvSpPr>
        <p:spPr bwMode="auto">
          <a:xfrm>
            <a:off x="2687886" y="3798215"/>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12" name="Oval 15">
            <a:extLst>
              <a:ext uri="{FF2B5EF4-FFF2-40B4-BE49-F238E27FC236}">
                <a16:creationId xmlns:a16="http://schemas.microsoft.com/office/drawing/2014/main" id="{ECF9569F-2767-4F1F-A79D-BF92BC548D9E}"/>
              </a:ext>
            </a:extLst>
          </p:cNvPr>
          <p:cNvSpPr>
            <a:spLocks noChangeArrowheads="1"/>
          </p:cNvSpPr>
          <p:nvPr/>
        </p:nvSpPr>
        <p:spPr bwMode="auto">
          <a:xfrm>
            <a:off x="2904947" y="25026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14" name="AutoShape 17">
            <a:extLst>
              <a:ext uri="{FF2B5EF4-FFF2-40B4-BE49-F238E27FC236}">
                <a16:creationId xmlns:a16="http://schemas.microsoft.com/office/drawing/2014/main" id="{9C560093-B849-4955-A574-EFE020F367DB}"/>
              </a:ext>
            </a:extLst>
          </p:cNvPr>
          <p:cNvSpPr>
            <a:spLocks noChangeArrowheads="1"/>
          </p:cNvSpPr>
          <p:nvPr/>
        </p:nvSpPr>
        <p:spPr bwMode="auto">
          <a:xfrm>
            <a:off x="4000531" y="34595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latin typeface="微软雅黑" pitchFamily="34" charset="-122"/>
                <a:ea typeface="微软雅黑" pitchFamily="34" charset="-122"/>
              </a:rPr>
              <a:t>认识统计函数</a:t>
            </a:r>
          </a:p>
        </p:txBody>
      </p:sp>
      <p:sp>
        <p:nvSpPr>
          <p:cNvPr id="16" name="AutoShape 17">
            <a:extLst>
              <a:ext uri="{FF2B5EF4-FFF2-40B4-BE49-F238E27FC236}">
                <a16:creationId xmlns:a16="http://schemas.microsoft.com/office/drawing/2014/main" id="{DC632A5B-2267-401B-BCC5-F83484213B4B}"/>
              </a:ext>
            </a:extLst>
          </p:cNvPr>
          <p:cNvSpPr>
            <a:spLocks noChangeArrowheads="1"/>
          </p:cNvSpPr>
          <p:nvPr/>
        </p:nvSpPr>
        <p:spPr bwMode="auto">
          <a:xfrm>
            <a:off x="4000531" y="24306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solidFill>
                  <a:schemeClr val="bg1"/>
                </a:solidFill>
                <a:latin typeface="微软雅黑" pitchFamily="34" charset="-122"/>
                <a:ea typeface="微软雅黑" pitchFamily="34" charset="-122"/>
                <a:sym typeface="微软雅黑" pitchFamily="34" charset="-122"/>
              </a:rPr>
              <a:t>认识数学函数</a:t>
            </a:r>
            <a:endParaRPr lang="zh-CN" altLang="en-US" sz="2200" dirty="0">
              <a:solidFill>
                <a:schemeClr val="bg1"/>
              </a:solidFill>
              <a:latin typeface="微软雅黑" pitchFamily="34" charset="-122"/>
              <a:ea typeface="微软雅黑" pitchFamily="34" charset="-122"/>
            </a:endParaRPr>
          </a:p>
        </p:txBody>
      </p:sp>
      <p:sp>
        <p:nvSpPr>
          <p:cNvPr id="17" name="Oval 15">
            <a:extLst>
              <a:ext uri="{FF2B5EF4-FFF2-40B4-BE49-F238E27FC236}">
                <a16:creationId xmlns:a16="http://schemas.microsoft.com/office/drawing/2014/main" id="{423DE9F0-E19A-4F48-B49D-CFFF3D59CBC7}"/>
              </a:ext>
            </a:extLst>
          </p:cNvPr>
          <p:cNvSpPr>
            <a:spLocks noChangeArrowheads="1"/>
          </p:cNvSpPr>
          <p:nvPr/>
        </p:nvSpPr>
        <p:spPr bwMode="auto">
          <a:xfrm>
            <a:off x="2928857" y="34775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2</a:t>
            </a:r>
          </a:p>
        </p:txBody>
      </p:sp>
    </p:spTree>
    <p:extLst>
      <p:ext uri="{BB962C8B-B14F-4D97-AF65-F5344CB8AC3E}">
        <p14:creationId xmlns:p14="http://schemas.microsoft.com/office/powerpoint/2010/main" val="3175744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1DEBF69-9A57-4F36-B394-2C9CF60A572B}"/>
              </a:ext>
            </a:extLst>
          </p:cNvPr>
          <p:cNvSpPr>
            <a:spLocks noGrp="1"/>
          </p:cNvSpPr>
          <p:nvPr>
            <p:ph idx="1"/>
          </p:nvPr>
        </p:nvSpPr>
        <p:spPr/>
        <p:txBody>
          <a:bodyPr/>
          <a:lstStyle/>
          <a:p>
            <a:r>
              <a:rPr lang="zh-CN" altLang="en-US" dirty="0"/>
              <a:t>统计函数一般用于对数据区域进行统计分析。</a:t>
            </a:r>
            <a:endParaRPr lang="en-US" altLang="zh-CN" dirty="0"/>
          </a:p>
          <a:p>
            <a:r>
              <a:rPr lang="zh-CN" altLang="en-US" dirty="0"/>
              <a:t>为了解各会员在</a:t>
            </a:r>
            <a:r>
              <a:rPr lang="en-US" altLang="zh-CN" dirty="0"/>
              <a:t>8</a:t>
            </a:r>
            <a:r>
              <a:rPr lang="zh-CN" altLang="en-US" dirty="0"/>
              <a:t>月份的消费情况，对某餐饮企业所有店铺的</a:t>
            </a:r>
            <a:r>
              <a:rPr lang="en-US" altLang="zh-CN" dirty="0"/>
              <a:t>8</a:t>
            </a:r>
            <a:r>
              <a:rPr lang="zh-CN" altLang="en-US" dirty="0"/>
              <a:t>月订单信息进行统计分析，包括统计</a:t>
            </a:r>
            <a:r>
              <a:rPr lang="en-US" altLang="zh-CN" dirty="0"/>
              <a:t>8</a:t>
            </a:r>
            <a:r>
              <a:rPr lang="zh-CN" altLang="en-US" dirty="0"/>
              <a:t>月的订单数，计算</a:t>
            </a:r>
            <a:r>
              <a:rPr lang="en-US" altLang="zh-CN" dirty="0"/>
              <a:t>8</a:t>
            </a:r>
            <a:r>
              <a:rPr lang="zh-CN" altLang="en-US" dirty="0"/>
              <a:t>月份平均每日的营业额，计算消费金额的最大值、最小值和众数，计算消费金额在一定区域内出现的频率等指标对订单信息进行统计分析。</a:t>
            </a:r>
            <a:endParaRPr lang="en-US" altLang="zh-CN" dirty="0"/>
          </a:p>
          <a:p>
            <a:r>
              <a:rPr lang="zh-CN" altLang="en-US" dirty="0"/>
              <a:t>在</a:t>
            </a:r>
            <a:r>
              <a:rPr lang="en-US" altLang="zh-CN" dirty="0"/>
              <a:t>Excel 2016</a:t>
            </a:r>
            <a:r>
              <a:rPr lang="zh-CN" altLang="en-US" dirty="0"/>
              <a:t>中，统计符合条件的单元格个数的统计函数常用的有</a:t>
            </a:r>
            <a:r>
              <a:rPr lang="en-US" altLang="zh-CN" dirty="0"/>
              <a:t>2</a:t>
            </a:r>
            <a:r>
              <a:rPr lang="zh-CN" altLang="en-US" dirty="0"/>
              <a:t>个：</a:t>
            </a:r>
            <a:r>
              <a:rPr lang="en-US" altLang="zh-CN" dirty="0"/>
              <a:t>COUNT</a:t>
            </a:r>
            <a:r>
              <a:rPr lang="zh-CN" altLang="en-US" dirty="0"/>
              <a:t>函数和</a:t>
            </a:r>
            <a:r>
              <a:rPr lang="en-US" altLang="zh-CN" dirty="0"/>
              <a:t>COUNTIF</a:t>
            </a:r>
            <a:r>
              <a:rPr lang="zh-CN" altLang="en-US" dirty="0"/>
              <a:t>函数。</a:t>
            </a:r>
          </a:p>
        </p:txBody>
      </p:sp>
      <p:sp>
        <p:nvSpPr>
          <p:cNvPr id="3" name="标题 2">
            <a:extLst>
              <a:ext uri="{FF2B5EF4-FFF2-40B4-BE49-F238E27FC236}">
                <a16:creationId xmlns:a16="http://schemas.microsoft.com/office/drawing/2014/main" id="{2F33E393-87A9-4445-A519-F1255570DDE6}"/>
              </a:ext>
            </a:extLst>
          </p:cNvPr>
          <p:cNvSpPr>
            <a:spLocks noGrp="1"/>
          </p:cNvSpPr>
          <p:nvPr>
            <p:ph type="title"/>
          </p:nvPr>
        </p:nvSpPr>
        <p:spPr/>
        <p:txBody>
          <a:bodyPr/>
          <a:lstStyle/>
          <a:p>
            <a:r>
              <a:rPr lang="zh-CN" altLang="en-US" dirty="0"/>
              <a:t>统计个数</a:t>
            </a:r>
          </a:p>
        </p:txBody>
      </p:sp>
    </p:spTree>
    <p:extLst>
      <p:ext uri="{BB962C8B-B14F-4D97-AF65-F5344CB8AC3E}">
        <p14:creationId xmlns:p14="http://schemas.microsoft.com/office/powerpoint/2010/main" val="1374777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9B6973F-266B-45EB-BC19-D148A9E9F2A9}"/>
              </a:ext>
            </a:extLst>
          </p:cNvPr>
          <p:cNvSpPr>
            <a:spLocks noGrp="1"/>
          </p:cNvSpPr>
          <p:nvPr>
            <p:ph idx="1"/>
          </p:nvPr>
        </p:nvSpPr>
        <p:spPr/>
        <p:txBody>
          <a:bodyPr/>
          <a:lstStyle/>
          <a:p>
            <a:r>
              <a:rPr lang="en-US" altLang="zh-CN" dirty="0"/>
              <a:t>COUNT</a:t>
            </a:r>
            <a:r>
              <a:rPr lang="zh-CN" altLang="en-US" dirty="0"/>
              <a:t>函数可以统计包含数字的单元格个数以及参数列表中数字的个数，其使用格式如下。</a:t>
            </a:r>
            <a:endParaRPr lang="en-US" altLang="zh-CN" dirty="0"/>
          </a:p>
          <a:p>
            <a:endParaRPr lang="en-US" altLang="zh-CN" dirty="0"/>
          </a:p>
          <a:p>
            <a:endParaRPr lang="en-US" altLang="zh-CN" dirty="0"/>
          </a:p>
          <a:p>
            <a:r>
              <a:rPr lang="en-US" altLang="zh-CN" dirty="0"/>
              <a:t>COUNT</a:t>
            </a:r>
            <a:r>
              <a:rPr lang="zh-CN" altLang="en-US" dirty="0"/>
              <a:t>函数的常用参数及其解释如表所示。</a:t>
            </a:r>
          </a:p>
        </p:txBody>
      </p:sp>
      <p:sp>
        <p:nvSpPr>
          <p:cNvPr id="3" name="标题 2">
            <a:extLst>
              <a:ext uri="{FF2B5EF4-FFF2-40B4-BE49-F238E27FC236}">
                <a16:creationId xmlns:a16="http://schemas.microsoft.com/office/drawing/2014/main" id="{FCB54254-8B15-43C9-8EB3-4F8496F56B1C}"/>
              </a:ext>
            </a:extLst>
          </p:cNvPr>
          <p:cNvSpPr>
            <a:spLocks noGrp="1"/>
          </p:cNvSpPr>
          <p:nvPr>
            <p:ph type="title"/>
          </p:nvPr>
        </p:nvSpPr>
        <p:spPr/>
        <p:txBody>
          <a:bodyPr/>
          <a:lstStyle/>
          <a:p>
            <a:r>
              <a:rPr lang="zh-CN" altLang="en-US" dirty="0"/>
              <a:t>统计个数</a:t>
            </a:r>
          </a:p>
        </p:txBody>
      </p:sp>
      <p:sp>
        <p:nvSpPr>
          <p:cNvPr id="5" name="内容占位符 4">
            <a:extLst>
              <a:ext uri="{FF2B5EF4-FFF2-40B4-BE49-F238E27FC236}">
                <a16:creationId xmlns:a16="http://schemas.microsoft.com/office/drawing/2014/main" id="{1765B3E1-A89C-4E11-B59B-16747B4623F7}"/>
              </a:ext>
            </a:extLst>
          </p:cNvPr>
          <p:cNvSpPr>
            <a:spLocks noGrp="1"/>
          </p:cNvSpPr>
          <p:nvPr>
            <p:ph idx="10"/>
          </p:nvPr>
        </p:nvSpPr>
        <p:spPr/>
        <p:txBody>
          <a:bodyPr/>
          <a:lstStyle/>
          <a:p>
            <a:r>
              <a:rPr kumimoji="0" lang="en-US" altLang="zh-CN" b="1" dirty="0">
                <a:solidFill>
                  <a:srgbClr val="000000"/>
                </a:solidFill>
              </a:rPr>
              <a:t>1. COUNT</a:t>
            </a:r>
            <a:r>
              <a:rPr kumimoji="0" lang="zh-CN" altLang="en-US" b="1" dirty="0">
                <a:solidFill>
                  <a:srgbClr val="000000"/>
                </a:solidFill>
              </a:rPr>
              <a:t>函数</a:t>
            </a:r>
          </a:p>
        </p:txBody>
      </p:sp>
      <p:sp>
        <p:nvSpPr>
          <p:cNvPr id="6" name="TextBox 5">
            <a:extLst>
              <a:ext uri="{FF2B5EF4-FFF2-40B4-BE49-F238E27FC236}">
                <a16:creationId xmlns:a16="http://schemas.microsoft.com/office/drawing/2014/main" id="{627B6F5F-74C5-4368-9598-D6FB54BB97D7}"/>
              </a:ext>
            </a:extLst>
          </p:cNvPr>
          <p:cNvSpPr txBox="1">
            <a:spLocks noChangeArrowheads="1"/>
          </p:cNvSpPr>
          <p:nvPr/>
        </p:nvSpPr>
        <p:spPr bwMode="auto">
          <a:xfrm>
            <a:off x="3496531" y="2445326"/>
            <a:ext cx="44894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COUNT(value1, value2, ...)</a:t>
            </a:r>
          </a:p>
        </p:txBody>
      </p:sp>
      <p:graphicFrame>
        <p:nvGraphicFramePr>
          <p:cNvPr id="7" name="内容占位符 4">
            <a:extLst>
              <a:ext uri="{FF2B5EF4-FFF2-40B4-BE49-F238E27FC236}">
                <a16:creationId xmlns:a16="http://schemas.microsoft.com/office/drawing/2014/main" id="{BBB1A7F9-B860-4227-81C1-6A807BD4E776}"/>
              </a:ext>
            </a:extLst>
          </p:cNvPr>
          <p:cNvGraphicFramePr>
            <a:graphicFrameLocks/>
          </p:cNvGraphicFramePr>
          <p:nvPr>
            <p:extLst>
              <p:ext uri="{D42A27DB-BD31-4B8C-83A1-F6EECF244321}">
                <p14:modId xmlns:p14="http://schemas.microsoft.com/office/powerpoint/2010/main" val="3820578787"/>
              </p:ext>
            </p:extLst>
          </p:nvPr>
        </p:nvGraphicFramePr>
        <p:xfrm>
          <a:off x="1248823" y="3762879"/>
          <a:ext cx="9694353" cy="1955800"/>
        </p:xfrm>
        <a:graphic>
          <a:graphicData uri="http://schemas.openxmlformats.org/drawingml/2006/table">
            <a:tbl>
              <a:tblPr firstRow="1" firstCol="1" bandRow="1">
                <a:tableStyleId>{5C22544A-7EE6-4342-B048-85BDC9FD1C3A}</a:tableStyleId>
              </a:tblPr>
              <a:tblGrid>
                <a:gridCol w="1074299">
                  <a:extLst>
                    <a:ext uri="{9D8B030D-6E8A-4147-A177-3AD203B41FA5}">
                      <a16:colId xmlns:a16="http://schemas.microsoft.com/office/drawing/2014/main" val="20000"/>
                    </a:ext>
                  </a:extLst>
                </a:gridCol>
                <a:gridCol w="8620054">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value1</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b="0" kern="1200" dirty="0">
                          <a:solidFill>
                            <a:schemeClr val="dk1"/>
                          </a:solidFill>
                          <a:latin typeface="微软雅黑" pitchFamily="34" charset="-122"/>
                          <a:ea typeface="微软雅黑" pitchFamily="34" charset="-122"/>
                          <a:cs typeface="+mn-cs"/>
                        </a:rPr>
                        <a:t>必需。表示要计算其中数字的个数的第</a:t>
                      </a:r>
                      <a:r>
                        <a:rPr lang="en-US" sz="1800" b="0" kern="1200" dirty="0">
                          <a:solidFill>
                            <a:schemeClr val="dk1"/>
                          </a:solidFill>
                          <a:latin typeface="微软雅黑" pitchFamily="34" charset="-122"/>
                          <a:ea typeface="微软雅黑" pitchFamily="34" charset="-122"/>
                          <a:cs typeface="+mn-cs"/>
                        </a:rPr>
                        <a:t>1</a:t>
                      </a:r>
                      <a:r>
                        <a:rPr lang="zh-CN" altLang="en-US" sz="1800" b="0" kern="1200" dirty="0">
                          <a:solidFill>
                            <a:schemeClr val="dk1"/>
                          </a:solidFill>
                          <a:latin typeface="微软雅黑" pitchFamily="34" charset="-122"/>
                          <a:ea typeface="微软雅黑" pitchFamily="34" charset="-122"/>
                          <a:cs typeface="+mn-cs"/>
                        </a:rPr>
                        <a:t>项。可以是数组、单元格引用或区域。只有数字类型的数据才会被计算，如数字、日期或代表数字的文本（如“</a:t>
                      </a:r>
                      <a:r>
                        <a:rPr lang="en-US" sz="1800" b="0" kern="1200" dirty="0">
                          <a:solidFill>
                            <a:schemeClr val="dk1"/>
                          </a:solidFill>
                          <a:latin typeface="微软雅黑" pitchFamily="34" charset="-122"/>
                          <a:ea typeface="微软雅黑" pitchFamily="34" charset="-122"/>
                          <a:cs typeface="+mn-cs"/>
                        </a:rPr>
                        <a:t>1</a:t>
                      </a:r>
                      <a:r>
                        <a:rPr lang="zh-CN" altLang="en-US" sz="1800" b="0" kern="1200" dirty="0">
                          <a:solidFill>
                            <a:schemeClr val="dk1"/>
                          </a:solidFill>
                          <a:latin typeface="微软雅黑" pitchFamily="34" charset="-122"/>
                          <a:ea typeface="微软雅黑" pitchFamily="34" charset="-122"/>
                          <a:cs typeface="+mn-cs"/>
                        </a:rPr>
                        <a:t>”）</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value2,...</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b="0" kern="1200" dirty="0">
                          <a:solidFill>
                            <a:schemeClr val="dk1"/>
                          </a:solidFill>
                          <a:latin typeface="微软雅黑" pitchFamily="34" charset="-122"/>
                          <a:ea typeface="微软雅黑" pitchFamily="34" charset="-122"/>
                          <a:cs typeface="+mn-cs"/>
                        </a:rPr>
                        <a:t>可选。表示要计算其中数字的个数的第</a:t>
                      </a:r>
                      <a:r>
                        <a:rPr lang="en-US" sz="1800" b="0" kern="1200" dirty="0">
                          <a:solidFill>
                            <a:schemeClr val="dk1"/>
                          </a:solidFill>
                          <a:latin typeface="微软雅黑" pitchFamily="34" charset="-122"/>
                          <a:ea typeface="微软雅黑" pitchFamily="34" charset="-122"/>
                          <a:cs typeface="+mn-cs"/>
                        </a:rPr>
                        <a:t>2~255</a:t>
                      </a:r>
                      <a:r>
                        <a:rPr lang="zh-CN" altLang="en-US" sz="1800" b="0" kern="1200" dirty="0">
                          <a:solidFill>
                            <a:schemeClr val="dk1"/>
                          </a:solidFill>
                          <a:latin typeface="微软雅黑" pitchFamily="34" charset="-122"/>
                          <a:ea typeface="微软雅黑" pitchFamily="34" charset="-122"/>
                          <a:cs typeface="+mn-cs"/>
                        </a:rPr>
                        <a:t>项，即可以像参数</a:t>
                      </a:r>
                      <a:r>
                        <a:rPr lang="en-US" sz="1800" b="0" kern="1200" dirty="0">
                          <a:solidFill>
                            <a:schemeClr val="dk1"/>
                          </a:solidFill>
                          <a:latin typeface="微软雅黑" pitchFamily="34" charset="-122"/>
                          <a:ea typeface="微软雅黑" pitchFamily="34" charset="-122"/>
                          <a:cs typeface="+mn-cs"/>
                        </a:rPr>
                        <a:t>value1</a:t>
                      </a:r>
                      <a:r>
                        <a:rPr lang="zh-CN" altLang="en-US" sz="1800" b="0" kern="1200" dirty="0">
                          <a:solidFill>
                            <a:schemeClr val="dk1"/>
                          </a:solidFill>
                          <a:latin typeface="微软雅黑" pitchFamily="34" charset="-122"/>
                          <a:ea typeface="微软雅黑" pitchFamily="34" charset="-122"/>
                          <a:cs typeface="+mn-cs"/>
                        </a:rPr>
                        <a:t>那样最多指定</a:t>
                      </a:r>
                      <a:r>
                        <a:rPr lang="en-US" sz="1800" b="0" kern="1200" dirty="0">
                          <a:solidFill>
                            <a:schemeClr val="dk1"/>
                          </a:solidFill>
                          <a:latin typeface="微软雅黑" pitchFamily="34" charset="-122"/>
                          <a:ea typeface="微软雅黑" pitchFamily="34" charset="-122"/>
                          <a:cs typeface="+mn-cs"/>
                        </a:rPr>
                        <a:t>255</a:t>
                      </a:r>
                      <a:r>
                        <a:rPr lang="zh-CN" altLang="en-US" sz="1800" b="0" kern="1200" dirty="0">
                          <a:solidFill>
                            <a:schemeClr val="dk1"/>
                          </a:solidFill>
                          <a:latin typeface="微软雅黑" pitchFamily="34" charset="-122"/>
                          <a:ea typeface="微软雅黑" pitchFamily="34" charset="-122"/>
                          <a:cs typeface="+mn-cs"/>
                        </a:rPr>
                        <a:t>个参数</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88076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1A4AB6B-E588-460D-9B27-96CBF35AFDB4}"/>
              </a:ext>
            </a:extLst>
          </p:cNvPr>
          <p:cNvSpPr>
            <a:spLocks noGrp="1"/>
          </p:cNvSpPr>
          <p:nvPr>
            <p:ph idx="1"/>
          </p:nvPr>
        </p:nvSpPr>
        <p:spPr/>
        <p:txBody>
          <a:bodyPr/>
          <a:lstStyle/>
          <a:p>
            <a:pPr marL="0" indent="0">
              <a:buNone/>
            </a:pPr>
            <a:r>
              <a:rPr lang="zh-CN" altLang="en-US" dirty="0"/>
              <a:t>在</a:t>
            </a:r>
            <a:r>
              <a:rPr lang="en-US" altLang="zh-CN" dirty="0"/>
              <a:t>【8</a:t>
            </a:r>
            <a:r>
              <a:rPr lang="zh-CN" altLang="en-US" dirty="0"/>
              <a:t>月订单信息</a:t>
            </a:r>
            <a:r>
              <a:rPr lang="en-US" altLang="zh-CN" dirty="0"/>
              <a:t>】</a:t>
            </a:r>
            <a:r>
              <a:rPr lang="zh-CN" altLang="en-US" dirty="0"/>
              <a:t>工作表中使用</a:t>
            </a:r>
            <a:r>
              <a:rPr lang="en-US" altLang="zh-CN" dirty="0"/>
              <a:t>COUNT</a:t>
            </a:r>
            <a:r>
              <a:rPr lang="zh-CN" altLang="en-US" dirty="0"/>
              <a:t>函数统计</a:t>
            </a:r>
            <a:r>
              <a:rPr lang="en-US" altLang="zh-CN" dirty="0"/>
              <a:t>8</a:t>
            </a:r>
            <a:r>
              <a:rPr lang="zh-CN" altLang="en-US" dirty="0"/>
              <a:t>月订单数，具体操作步骤如下。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H1</a:t>
            </a:r>
            <a:r>
              <a:rPr lang="zh-CN" altLang="en-US" dirty="0"/>
              <a:t>，输入“</a:t>
            </a:r>
            <a:r>
              <a:rPr lang="en-US" altLang="zh-CN" dirty="0"/>
              <a:t>=COUNT(D:D)”</a:t>
            </a:r>
            <a:r>
              <a:rPr lang="zh-CN" altLang="en-US" dirty="0"/>
              <a:t>，如图所示。</a:t>
            </a:r>
          </a:p>
        </p:txBody>
      </p:sp>
      <p:sp>
        <p:nvSpPr>
          <p:cNvPr id="3" name="标题 2">
            <a:extLst>
              <a:ext uri="{FF2B5EF4-FFF2-40B4-BE49-F238E27FC236}">
                <a16:creationId xmlns:a16="http://schemas.microsoft.com/office/drawing/2014/main" id="{53575AFE-710A-49A4-B16F-EB2F996CE148}"/>
              </a:ext>
            </a:extLst>
          </p:cNvPr>
          <p:cNvSpPr>
            <a:spLocks noGrp="1"/>
          </p:cNvSpPr>
          <p:nvPr>
            <p:ph type="title"/>
          </p:nvPr>
        </p:nvSpPr>
        <p:spPr/>
        <p:txBody>
          <a:bodyPr/>
          <a:lstStyle/>
          <a:p>
            <a:r>
              <a:rPr lang="zh-CN" altLang="en-US" dirty="0"/>
              <a:t>统计个数</a:t>
            </a:r>
          </a:p>
        </p:txBody>
      </p:sp>
      <p:pic>
        <p:nvPicPr>
          <p:cNvPr id="4" name="图片 3">
            <a:extLst>
              <a:ext uri="{FF2B5EF4-FFF2-40B4-BE49-F238E27FC236}">
                <a16:creationId xmlns:a16="http://schemas.microsoft.com/office/drawing/2014/main" id="{59CE6C38-D94B-4BF9-84F0-729073168C2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16744" y="2710452"/>
            <a:ext cx="7958511" cy="2870541"/>
          </a:xfrm>
          <a:prstGeom prst="rect">
            <a:avLst/>
          </a:prstGeom>
          <a:ln w="3175">
            <a:solidFill>
              <a:schemeClr val="tx1"/>
            </a:solidFill>
          </a:ln>
        </p:spPr>
      </p:pic>
    </p:spTree>
    <p:extLst>
      <p:ext uri="{BB962C8B-B14F-4D97-AF65-F5344CB8AC3E}">
        <p14:creationId xmlns:p14="http://schemas.microsoft.com/office/powerpoint/2010/main" val="1515416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27FB3FB-B630-4804-8B8D-FEA5496D71F3}"/>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键即可使用</a:t>
            </a:r>
            <a:r>
              <a:rPr lang="en-US" altLang="zh-CN" dirty="0"/>
              <a:t>COUNT</a:t>
            </a:r>
            <a:r>
              <a:rPr lang="zh-CN" altLang="en-US" dirty="0"/>
              <a:t>函数统计</a:t>
            </a:r>
            <a:r>
              <a:rPr lang="en-US" altLang="zh-CN" dirty="0"/>
              <a:t>8</a:t>
            </a:r>
            <a:r>
              <a:rPr lang="zh-CN" altLang="en-US" dirty="0"/>
              <a:t>月订单数，统计结果如图所示。</a:t>
            </a:r>
          </a:p>
        </p:txBody>
      </p:sp>
      <p:sp>
        <p:nvSpPr>
          <p:cNvPr id="3" name="标题 2">
            <a:extLst>
              <a:ext uri="{FF2B5EF4-FFF2-40B4-BE49-F238E27FC236}">
                <a16:creationId xmlns:a16="http://schemas.microsoft.com/office/drawing/2014/main" id="{81EEAA6F-646C-45EB-A294-6BF4E7F346AA}"/>
              </a:ext>
            </a:extLst>
          </p:cNvPr>
          <p:cNvSpPr>
            <a:spLocks noGrp="1"/>
          </p:cNvSpPr>
          <p:nvPr>
            <p:ph type="title"/>
          </p:nvPr>
        </p:nvSpPr>
        <p:spPr/>
        <p:txBody>
          <a:bodyPr/>
          <a:lstStyle/>
          <a:p>
            <a:r>
              <a:rPr lang="zh-CN" altLang="en-US" dirty="0"/>
              <a:t>统计个数</a:t>
            </a:r>
          </a:p>
        </p:txBody>
      </p:sp>
      <p:pic>
        <p:nvPicPr>
          <p:cNvPr id="4" name="图片 3">
            <a:extLst>
              <a:ext uri="{FF2B5EF4-FFF2-40B4-BE49-F238E27FC236}">
                <a16:creationId xmlns:a16="http://schemas.microsoft.com/office/drawing/2014/main" id="{46A1BD3E-F588-4039-BBE9-DE55A0593642}"/>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2053650" y="2284817"/>
            <a:ext cx="8084700" cy="2791679"/>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1597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944C6B0-4C52-4737-8598-7DA41FCF5191}"/>
              </a:ext>
            </a:extLst>
          </p:cNvPr>
          <p:cNvSpPr>
            <a:spLocks noGrp="1"/>
          </p:cNvSpPr>
          <p:nvPr>
            <p:ph idx="1"/>
          </p:nvPr>
        </p:nvSpPr>
        <p:spPr/>
        <p:txBody>
          <a:bodyPr/>
          <a:lstStyle/>
          <a:p>
            <a:r>
              <a:rPr lang="en-US" altLang="zh-CN" dirty="0"/>
              <a:t>COUNTIF</a:t>
            </a:r>
            <a:r>
              <a:rPr lang="zh-CN" altLang="en-US" dirty="0"/>
              <a:t>函数可以统计满足某个条件的单元格的数量，其使用格式如下。</a:t>
            </a:r>
            <a:endParaRPr lang="en-US" altLang="zh-CN" dirty="0"/>
          </a:p>
          <a:p>
            <a:endParaRPr lang="en-US" altLang="zh-CN" dirty="0"/>
          </a:p>
          <a:p>
            <a:endParaRPr lang="en-US" altLang="zh-CN" dirty="0"/>
          </a:p>
          <a:p>
            <a:r>
              <a:rPr lang="en-US" altLang="zh-CN" dirty="0"/>
              <a:t>COUNTIF</a:t>
            </a:r>
            <a:r>
              <a:rPr lang="zh-CN" altLang="en-US" dirty="0"/>
              <a:t>函数的常用参数及其解释如表所示。</a:t>
            </a:r>
          </a:p>
        </p:txBody>
      </p:sp>
      <p:sp>
        <p:nvSpPr>
          <p:cNvPr id="3" name="标题 2">
            <a:extLst>
              <a:ext uri="{FF2B5EF4-FFF2-40B4-BE49-F238E27FC236}">
                <a16:creationId xmlns:a16="http://schemas.microsoft.com/office/drawing/2014/main" id="{65B120BE-4A6B-41D2-A0B2-A42D62A5061E}"/>
              </a:ext>
            </a:extLst>
          </p:cNvPr>
          <p:cNvSpPr>
            <a:spLocks noGrp="1"/>
          </p:cNvSpPr>
          <p:nvPr>
            <p:ph type="title"/>
          </p:nvPr>
        </p:nvSpPr>
        <p:spPr/>
        <p:txBody>
          <a:bodyPr/>
          <a:lstStyle/>
          <a:p>
            <a:r>
              <a:rPr lang="zh-CN" altLang="en-US" dirty="0"/>
              <a:t>统计个数</a:t>
            </a:r>
          </a:p>
        </p:txBody>
      </p:sp>
      <p:sp>
        <p:nvSpPr>
          <p:cNvPr id="5" name="内容占位符 4">
            <a:extLst>
              <a:ext uri="{FF2B5EF4-FFF2-40B4-BE49-F238E27FC236}">
                <a16:creationId xmlns:a16="http://schemas.microsoft.com/office/drawing/2014/main" id="{6C212F6E-A65A-4EAE-A30E-53200E40E9FF}"/>
              </a:ext>
            </a:extLst>
          </p:cNvPr>
          <p:cNvSpPr>
            <a:spLocks noGrp="1"/>
          </p:cNvSpPr>
          <p:nvPr>
            <p:ph idx="10"/>
          </p:nvPr>
        </p:nvSpPr>
        <p:spPr/>
        <p:txBody>
          <a:bodyPr/>
          <a:lstStyle/>
          <a:p>
            <a:r>
              <a:rPr kumimoji="0" lang="en-US" altLang="zh-CN" b="1" dirty="0">
                <a:solidFill>
                  <a:srgbClr val="000000"/>
                </a:solidFill>
              </a:rPr>
              <a:t>2. COUNTIF</a:t>
            </a:r>
            <a:r>
              <a:rPr kumimoji="0" lang="zh-CN" altLang="en-US" b="1" dirty="0">
                <a:solidFill>
                  <a:srgbClr val="000000"/>
                </a:solidFill>
              </a:rPr>
              <a:t>函数</a:t>
            </a:r>
          </a:p>
        </p:txBody>
      </p:sp>
      <p:sp>
        <p:nvSpPr>
          <p:cNvPr id="6" name="TextBox 5">
            <a:extLst>
              <a:ext uri="{FF2B5EF4-FFF2-40B4-BE49-F238E27FC236}">
                <a16:creationId xmlns:a16="http://schemas.microsoft.com/office/drawing/2014/main" id="{63079672-C335-4D0D-9328-C563796BF01F}"/>
              </a:ext>
            </a:extLst>
          </p:cNvPr>
          <p:cNvSpPr txBox="1">
            <a:spLocks noChangeArrowheads="1"/>
          </p:cNvSpPr>
          <p:nvPr/>
        </p:nvSpPr>
        <p:spPr bwMode="auto">
          <a:xfrm>
            <a:off x="4071973" y="2445327"/>
            <a:ext cx="40480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COUNTIF(range, criteria)</a:t>
            </a:r>
          </a:p>
        </p:txBody>
      </p:sp>
      <p:graphicFrame>
        <p:nvGraphicFramePr>
          <p:cNvPr id="7" name="内容占位符 4">
            <a:extLst>
              <a:ext uri="{FF2B5EF4-FFF2-40B4-BE49-F238E27FC236}">
                <a16:creationId xmlns:a16="http://schemas.microsoft.com/office/drawing/2014/main" id="{05533D44-BA5A-469D-9857-4B48DF8B1592}"/>
              </a:ext>
            </a:extLst>
          </p:cNvPr>
          <p:cNvGraphicFramePr>
            <a:graphicFrameLocks/>
          </p:cNvGraphicFramePr>
          <p:nvPr>
            <p:extLst>
              <p:ext uri="{D42A27DB-BD31-4B8C-83A1-F6EECF244321}">
                <p14:modId xmlns:p14="http://schemas.microsoft.com/office/powerpoint/2010/main" val="2827859109"/>
              </p:ext>
            </p:extLst>
          </p:nvPr>
        </p:nvGraphicFramePr>
        <p:xfrm>
          <a:off x="2061533" y="3817098"/>
          <a:ext cx="7359485" cy="1295400"/>
        </p:xfrm>
        <a:graphic>
          <a:graphicData uri="http://schemas.openxmlformats.org/drawingml/2006/table">
            <a:tbl>
              <a:tblPr firstRow="1" firstCol="1" bandRow="1">
                <a:tableStyleId>{5C22544A-7EE6-4342-B048-85BDC9FD1C3A}</a:tableStyleId>
              </a:tblPr>
              <a:tblGrid>
                <a:gridCol w="1158382">
                  <a:extLst>
                    <a:ext uri="{9D8B030D-6E8A-4147-A177-3AD203B41FA5}">
                      <a16:colId xmlns:a16="http://schemas.microsoft.com/office/drawing/2014/main" val="20000"/>
                    </a:ext>
                  </a:extLst>
                </a:gridCol>
                <a:gridCol w="6201103">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range</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必需。表示要查找的单元格区域</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criteria</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必需。表示查找的条件。可以是数字、表达值或文本</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07214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D82C355-8D01-480C-82C5-83827B829713}"/>
              </a:ext>
            </a:extLst>
          </p:cNvPr>
          <p:cNvSpPr>
            <a:spLocks noGrp="1"/>
          </p:cNvSpPr>
          <p:nvPr>
            <p:ph idx="1"/>
          </p:nvPr>
        </p:nvSpPr>
        <p:spPr/>
        <p:txBody>
          <a:bodyPr/>
          <a:lstStyle/>
          <a:p>
            <a:pPr marL="0" indent="0">
              <a:buNone/>
            </a:pPr>
            <a:r>
              <a:rPr lang="zh-CN" altLang="en-US" dirty="0"/>
              <a:t>在</a:t>
            </a:r>
            <a:r>
              <a:rPr lang="en-US" altLang="zh-CN" dirty="0"/>
              <a:t>【8</a:t>
            </a:r>
            <a:r>
              <a:rPr lang="zh-CN" altLang="en-US" dirty="0"/>
              <a:t>月订单信息</a:t>
            </a:r>
            <a:r>
              <a:rPr lang="en-US" altLang="zh-CN" dirty="0"/>
              <a:t>】</a:t>
            </a:r>
            <a:r>
              <a:rPr lang="zh-CN" altLang="en-US" dirty="0"/>
              <a:t>工作表中使用</a:t>
            </a:r>
            <a:r>
              <a:rPr lang="en-US" altLang="zh-CN" dirty="0"/>
              <a:t>COUNTIF</a:t>
            </a:r>
            <a:r>
              <a:rPr lang="zh-CN" altLang="en-US" dirty="0"/>
              <a:t>函数统计</a:t>
            </a:r>
            <a:r>
              <a:rPr lang="en-US" altLang="zh-CN" dirty="0"/>
              <a:t>8</a:t>
            </a:r>
            <a:r>
              <a:rPr lang="zh-CN" altLang="en-US" dirty="0"/>
              <a:t>月</a:t>
            </a:r>
            <a:r>
              <a:rPr lang="en-US" altLang="zh-CN" dirty="0"/>
              <a:t>1</a:t>
            </a:r>
            <a:r>
              <a:rPr lang="zh-CN" altLang="en-US" dirty="0"/>
              <a:t>日订单数，具体操作步骤如下。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pPr marL="0" indent="0">
              <a:buNone/>
            </a:pPr>
            <a:r>
              <a:rPr lang="zh-CN" altLang="en-US" dirty="0"/>
              <a:t>选择单元格</a:t>
            </a:r>
            <a:r>
              <a:rPr lang="en-US" altLang="zh-CN" dirty="0"/>
              <a:t>H2</a:t>
            </a:r>
            <a:r>
              <a:rPr lang="zh-CN" altLang="en-US" dirty="0"/>
              <a:t>，输入“</a:t>
            </a:r>
            <a:r>
              <a:rPr lang="en-US" altLang="zh-CN" dirty="0"/>
              <a:t>=COUNTIF(E:E,"2016/8/1")”</a:t>
            </a:r>
            <a:r>
              <a:rPr lang="zh-CN" altLang="en-US" dirty="0"/>
              <a:t>，如图所示。</a:t>
            </a:r>
          </a:p>
        </p:txBody>
      </p:sp>
      <p:sp>
        <p:nvSpPr>
          <p:cNvPr id="3" name="标题 2">
            <a:extLst>
              <a:ext uri="{FF2B5EF4-FFF2-40B4-BE49-F238E27FC236}">
                <a16:creationId xmlns:a16="http://schemas.microsoft.com/office/drawing/2014/main" id="{1D2FB50C-D040-45E8-A8E6-B7BA8E06C74C}"/>
              </a:ext>
            </a:extLst>
          </p:cNvPr>
          <p:cNvSpPr>
            <a:spLocks noGrp="1"/>
          </p:cNvSpPr>
          <p:nvPr>
            <p:ph type="title"/>
          </p:nvPr>
        </p:nvSpPr>
        <p:spPr/>
        <p:txBody>
          <a:bodyPr/>
          <a:lstStyle/>
          <a:p>
            <a:r>
              <a:rPr lang="zh-CN" altLang="en-US" dirty="0"/>
              <a:t>统计个数</a:t>
            </a:r>
          </a:p>
        </p:txBody>
      </p:sp>
      <p:pic>
        <p:nvPicPr>
          <p:cNvPr id="4" name="图片 3">
            <a:extLst>
              <a:ext uri="{FF2B5EF4-FFF2-40B4-BE49-F238E27FC236}">
                <a16:creationId xmlns:a16="http://schemas.microsoft.com/office/drawing/2014/main" id="{20CA9E1E-5DC3-4F58-85B3-3CBFE38AB095}"/>
              </a:ext>
            </a:extLst>
          </p:cNvPr>
          <p:cNvPicPr/>
          <p:nvPr/>
        </p:nvPicPr>
        <p:blipFill>
          <a:blip r:embed="rId2">
            <a:extLst>
              <a:ext uri="{28A0092B-C50C-407E-A947-70E740481C1C}">
                <a14:useLocalDpi xmlns:a14="http://schemas.microsoft.com/office/drawing/2010/main" val="0"/>
              </a:ext>
            </a:extLst>
          </a:blip>
          <a:stretch>
            <a:fillRect/>
          </a:stretch>
        </p:blipFill>
        <p:spPr>
          <a:xfrm>
            <a:off x="2258645" y="2659556"/>
            <a:ext cx="6965262" cy="2816334"/>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p:spPr>
      </p:pic>
    </p:spTree>
    <p:extLst>
      <p:ext uri="{BB962C8B-B14F-4D97-AF65-F5344CB8AC3E}">
        <p14:creationId xmlns:p14="http://schemas.microsoft.com/office/powerpoint/2010/main" val="3122871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C82A24D-C443-41C3-B58F-3749B09682B3}"/>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键即可使用</a:t>
            </a:r>
            <a:r>
              <a:rPr lang="en-US" altLang="zh-CN" dirty="0"/>
              <a:t>COUNTIF</a:t>
            </a:r>
            <a:r>
              <a:rPr lang="zh-CN" altLang="en-US" dirty="0"/>
              <a:t>函数统计</a:t>
            </a:r>
            <a:r>
              <a:rPr lang="en-US" altLang="zh-CN" dirty="0"/>
              <a:t>8</a:t>
            </a:r>
            <a:r>
              <a:rPr lang="zh-CN" altLang="en-US" dirty="0"/>
              <a:t>月</a:t>
            </a:r>
            <a:r>
              <a:rPr lang="en-US" altLang="zh-CN" dirty="0"/>
              <a:t>1</a:t>
            </a:r>
            <a:r>
              <a:rPr lang="zh-CN" altLang="en-US" dirty="0"/>
              <a:t>日订单数，统计结果如图所示。</a:t>
            </a:r>
          </a:p>
        </p:txBody>
      </p:sp>
      <p:sp>
        <p:nvSpPr>
          <p:cNvPr id="3" name="标题 2">
            <a:extLst>
              <a:ext uri="{FF2B5EF4-FFF2-40B4-BE49-F238E27FC236}">
                <a16:creationId xmlns:a16="http://schemas.microsoft.com/office/drawing/2014/main" id="{5AD6A4C3-4EB6-445D-9460-58EFFC82C109}"/>
              </a:ext>
            </a:extLst>
          </p:cNvPr>
          <p:cNvSpPr>
            <a:spLocks noGrp="1"/>
          </p:cNvSpPr>
          <p:nvPr>
            <p:ph type="title"/>
          </p:nvPr>
        </p:nvSpPr>
        <p:spPr/>
        <p:txBody>
          <a:bodyPr/>
          <a:lstStyle/>
          <a:p>
            <a:r>
              <a:rPr lang="zh-CN" altLang="en-US" dirty="0"/>
              <a:t>统计个数</a:t>
            </a:r>
          </a:p>
        </p:txBody>
      </p:sp>
      <p:pic>
        <p:nvPicPr>
          <p:cNvPr id="4" name="图片 3">
            <a:extLst>
              <a:ext uri="{FF2B5EF4-FFF2-40B4-BE49-F238E27FC236}">
                <a16:creationId xmlns:a16="http://schemas.microsoft.com/office/drawing/2014/main" id="{81FBAF9A-4A21-450C-8FA2-2EBB5194AFB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511063" y="2294353"/>
            <a:ext cx="7169873" cy="2550916"/>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47626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24AE50-4F5F-4E13-93AF-5DA5BF6866DA}"/>
              </a:ext>
            </a:extLst>
          </p:cNvPr>
          <p:cNvSpPr>
            <a:spLocks noGrp="1"/>
          </p:cNvSpPr>
          <p:nvPr>
            <p:ph idx="1"/>
          </p:nvPr>
        </p:nvSpPr>
        <p:spPr/>
        <p:txBody>
          <a:bodyPr/>
          <a:lstStyle/>
          <a:p>
            <a:r>
              <a:rPr lang="zh-CN" altLang="en-US" dirty="0"/>
              <a:t>在</a:t>
            </a:r>
            <a:r>
              <a:rPr lang="en-US" altLang="zh-CN" dirty="0"/>
              <a:t>Excel 2016</a:t>
            </a:r>
            <a:r>
              <a:rPr lang="zh-CN" altLang="en-US" dirty="0"/>
              <a:t>中，计算数据的算术平均值的统计函数常用的有</a:t>
            </a:r>
            <a:r>
              <a:rPr lang="en-US" altLang="zh-CN" dirty="0"/>
              <a:t>2</a:t>
            </a:r>
            <a:r>
              <a:rPr lang="zh-CN" altLang="en-US" dirty="0"/>
              <a:t>个：</a:t>
            </a:r>
            <a:r>
              <a:rPr lang="en-US" altLang="zh-CN" dirty="0"/>
              <a:t>AVERAGE</a:t>
            </a:r>
            <a:r>
              <a:rPr lang="zh-CN" altLang="en-US" dirty="0"/>
              <a:t>函数和</a:t>
            </a:r>
            <a:r>
              <a:rPr lang="en-US" altLang="zh-CN" dirty="0"/>
              <a:t>AVERAGEIF</a:t>
            </a:r>
            <a:r>
              <a:rPr lang="zh-CN" altLang="en-US" dirty="0"/>
              <a:t>函数。</a:t>
            </a:r>
            <a:endParaRPr lang="en-US" altLang="zh-CN" dirty="0"/>
          </a:p>
          <a:p>
            <a:r>
              <a:rPr lang="en-US" altLang="zh-CN" dirty="0"/>
              <a:t>AVERAGE</a:t>
            </a:r>
            <a:r>
              <a:rPr lang="zh-CN" altLang="en-US" dirty="0"/>
              <a:t>函数可以计算参数的平均值（算术平均值），其使用格式如下。</a:t>
            </a:r>
            <a:endParaRPr lang="en-US" altLang="zh-CN" dirty="0"/>
          </a:p>
          <a:p>
            <a:endParaRPr lang="en-US" altLang="zh-CN" dirty="0"/>
          </a:p>
          <a:p>
            <a:endParaRPr lang="en-US" altLang="zh-CN" dirty="0"/>
          </a:p>
          <a:p>
            <a:r>
              <a:rPr lang="en-US" altLang="zh-CN" dirty="0"/>
              <a:t>AVERAGE</a:t>
            </a:r>
            <a:r>
              <a:rPr lang="zh-CN" altLang="en-US" dirty="0"/>
              <a:t>函数的常用参数及其解释如表所示。</a:t>
            </a:r>
          </a:p>
        </p:txBody>
      </p:sp>
      <p:sp>
        <p:nvSpPr>
          <p:cNvPr id="3" name="标题 2">
            <a:extLst>
              <a:ext uri="{FF2B5EF4-FFF2-40B4-BE49-F238E27FC236}">
                <a16:creationId xmlns:a16="http://schemas.microsoft.com/office/drawing/2014/main" id="{D8EBE048-8787-4719-84A0-83BCA3C6137D}"/>
              </a:ext>
            </a:extLst>
          </p:cNvPr>
          <p:cNvSpPr>
            <a:spLocks noGrp="1"/>
          </p:cNvSpPr>
          <p:nvPr>
            <p:ph type="title"/>
          </p:nvPr>
        </p:nvSpPr>
        <p:spPr/>
        <p:txBody>
          <a:bodyPr/>
          <a:lstStyle/>
          <a:p>
            <a:r>
              <a:rPr lang="zh-CN" altLang="en-US" dirty="0"/>
              <a:t>计算平均值</a:t>
            </a:r>
          </a:p>
        </p:txBody>
      </p:sp>
      <p:sp>
        <p:nvSpPr>
          <p:cNvPr id="4" name="内容占位符 3">
            <a:extLst>
              <a:ext uri="{FF2B5EF4-FFF2-40B4-BE49-F238E27FC236}">
                <a16:creationId xmlns:a16="http://schemas.microsoft.com/office/drawing/2014/main" id="{231BA7D0-BFF5-4CC7-8333-39E46DE0C2EE}"/>
              </a:ext>
            </a:extLst>
          </p:cNvPr>
          <p:cNvSpPr>
            <a:spLocks noGrp="1"/>
          </p:cNvSpPr>
          <p:nvPr>
            <p:ph idx="10"/>
          </p:nvPr>
        </p:nvSpPr>
        <p:spPr/>
        <p:txBody>
          <a:bodyPr/>
          <a:lstStyle/>
          <a:p>
            <a:r>
              <a:rPr kumimoji="0" lang="en-US" altLang="zh-CN" b="1" dirty="0">
                <a:solidFill>
                  <a:srgbClr val="000000"/>
                </a:solidFill>
              </a:rPr>
              <a:t>1. AVERAGE</a:t>
            </a:r>
            <a:r>
              <a:rPr kumimoji="0" lang="zh-CN" altLang="en-US" b="1" dirty="0">
                <a:solidFill>
                  <a:srgbClr val="000000"/>
                </a:solidFill>
              </a:rPr>
              <a:t>函数</a:t>
            </a:r>
          </a:p>
        </p:txBody>
      </p:sp>
      <p:sp>
        <p:nvSpPr>
          <p:cNvPr id="5" name="TextBox 5">
            <a:extLst>
              <a:ext uri="{FF2B5EF4-FFF2-40B4-BE49-F238E27FC236}">
                <a16:creationId xmlns:a16="http://schemas.microsoft.com/office/drawing/2014/main" id="{04BB47D0-93CA-4A94-AF1A-457E5607AF98}"/>
              </a:ext>
            </a:extLst>
          </p:cNvPr>
          <p:cNvSpPr txBox="1">
            <a:spLocks noChangeArrowheads="1"/>
          </p:cNvSpPr>
          <p:nvPr/>
        </p:nvSpPr>
        <p:spPr bwMode="auto">
          <a:xfrm>
            <a:off x="3505008" y="2998113"/>
            <a:ext cx="447253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AVERAGE(number1, number2, ...)</a:t>
            </a:r>
          </a:p>
        </p:txBody>
      </p:sp>
      <p:graphicFrame>
        <p:nvGraphicFramePr>
          <p:cNvPr id="6" name="内容占位符 4">
            <a:extLst>
              <a:ext uri="{FF2B5EF4-FFF2-40B4-BE49-F238E27FC236}">
                <a16:creationId xmlns:a16="http://schemas.microsoft.com/office/drawing/2014/main" id="{01F8763B-36C8-443B-B000-27C62EF16257}"/>
              </a:ext>
            </a:extLst>
          </p:cNvPr>
          <p:cNvGraphicFramePr>
            <a:graphicFrameLocks/>
          </p:cNvGraphicFramePr>
          <p:nvPr>
            <p:extLst>
              <p:ext uri="{D42A27DB-BD31-4B8C-83A1-F6EECF244321}">
                <p14:modId xmlns:p14="http://schemas.microsoft.com/office/powerpoint/2010/main" val="247625727"/>
              </p:ext>
            </p:extLst>
          </p:nvPr>
        </p:nvGraphicFramePr>
        <p:xfrm>
          <a:off x="987973" y="4171557"/>
          <a:ext cx="10216054" cy="1295400"/>
        </p:xfrm>
        <a:graphic>
          <a:graphicData uri="http://schemas.openxmlformats.org/drawingml/2006/table">
            <a:tbl>
              <a:tblPr firstRow="1" firstCol="1" bandRow="1">
                <a:tableStyleId>{5C22544A-7EE6-4342-B048-85BDC9FD1C3A}</a:tableStyleId>
              </a:tblPr>
              <a:tblGrid>
                <a:gridCol w="1418896">
                  <a:extLst>
                    <a:ext uri="{9D8B030D-6E8A-4147-A177-3AD203B41FA5}">
                      <a16:colId xmlns:a16="http://schemas.microsoft.com/office/drawing/2014/main" val="20000"/>
                    </a:ext>
                  </a:extLst>
                </a:gridCol>
                <a:gridCol w="8797158">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number1</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必需。要计算平均值的第一个数字、单元格引用或单元格区域</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number2,...</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可选。要计算平均值的第</a:t>
                      </a:r>
                      <a:r>
                        <a:rPr lang="en-US" sz="1800" b="0" kern="1200" dirty="0">
                          <a:solidFill>
                            <a:schemeClr val="dk1"/>
                          </a:solidFill>
                          <a:latin typeface="微软雅黑" pitchFamily="34" charset="-122"/>
                          <a:ea typeface="微软雅黑" pitchFamily="34" charset="-122"/>
                          <a:cs typeface="+mn-cs"/>
                        </a:rPr>
                        <a:t>2~255</a:t>
                      </a:r>
                      <a:r>
                        <a:rPr lang="zh-CN" altLang="en-US" sz="1800" b="0" kern="1200" dirty="0">
                          <a:solidFill>
                            <a:schemeClr val="dk1"/>
                          </a:solidFill>
                          <a:latin typeface="微软雅黑" pitchFamily="34" charset="-122"/>
                          <a:ea typeface="微软雅黑" pitchFamily="34" charset="-122"/>
                          <a:cs typeface="+mn-cs"/>
                        </a:rPr>
                        <a:t>个数字、单元格引用或单元格区域，最多可包含</a:t>
                      </a:r>
                      <a:r>
                        <a:rPr lang="en-US" sz="1800" b="0" kern="1200" dirty="0">
                          <a:solidFill>
                            <a:schemeClr val="dk1"/>
                          </a:solidFill>
                          <a:latin typeface="微软雅黑" pitchFamily="34" charset="-122"/>
                          <a:ea typeface="微软雅黑" pitchFamily="34" charset="-122"/>
                          <a:cs typeface="+mn-cs"/>
                        </a:rPr>
                        <a:t>255</a:t>
                      </a:r>
                      <a:r>
                        <a:rPr lang="zh-CN" altLang="en-US" sz="1800" b="0" kern="1200" dirty="0">
                          <a:solidFill>
                            <a:schemeClr val="dk1"/>
                          </a:solidFill>
                          <a:latin typeface="微软雅黑" pitchFamily="34" charset="-122"/>
                          <a:ea typeface="微软雅黑" pitchFamily="34" charset="-122"/>
                          <a:cs typeface="+mn-cs"/>
                        </a:rPr>
                        <a:t>个</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6818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08D4256-D224-4C0C-8A2A-D32AA535D9F8}"/>
              </a:ext>
            </a:extLst>
          </p:cNvPr>
          <p:cNvSpPr>
            <a:spLocks noGrp="1"/>
          </p:cNvSpPr>
          <p:nvPr>
            <p:ph idx="1"/>
          </p:nvPr>
        </p:nvSpPr>
        <p:spPr/>
        <p:txBody>
          <a:bodyPr/>
          <a:lstStyle/>
          <a:p>
            <a:pPr marL="0" indent="0">
              <a:buNone/>
            </a:pPr>
            <a:r>
              <a:rPr lang="zh-CN" altLang="en-US" dirty="0"/>
              <a:t>在</a:t>
            </a:r>
            <a:r>
              <a:rPr lang="en-US" altLang="zh-CN" dirty="0"/>
              <a:t>【8</a:t>
            </a:r>
            <a:r>
              <a:rPr lang="zh-CN" altLang="en-US" dirty="0"/>
              <a:t>月订单信息</a:t>
            </a:r>
            <a:r>
              <a:rPr lang="en-US" altLang="zh-CN" dirty="0"/>
              <a:t>】</a:t>
            </a:r>
            <a:r>
              <a:rPr lang="zh-CN" altLang="en-US" dirty="0"/>
              <a:t>工作表中使用</a:t>
            </a:r>
            <a:r>
              <a:rPr lang="en-US" altLang="zh-CN" dirty="0"/>
              <a:t>AVERAGE</a:t>
            </a:r>
            <a:r>
              <a:rPr lang="zh-CN" altLang="en-US" dirty="0"/>
              <a:t>函数计算</a:t>
            </a:r>
            <a:r>
              <a:rPr lang="en-US" altLang="zh-CN" dirty="0"/>
              <a:t>8</a:t>
            </a:r>
            <a:r>
              <a:rPr lang="zh-CN" altLang="en-US" dirty="0"/>
              <a:t>月平均每日营业额，具体操作步骤如下。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H3</a:t>
            </a:r>
            <a:r>
              <a:rPr lang="zh-CN" altLang="en-US" dirty="0"/>
              <a:t>，输入“</a:t>
            </a:r>
            <a:r>
              <a:rPr lang="en-US" altLang="zh-CN" dirty="0"/>
              <a:t>=AVERAGE(D:D)”</a:t>
            </a:r>
            <a:r>
              <a:rPr lang="zh-CN" altLang="en-US" dirty="0"/>
              <a:t>，如图所示。</a:t>
            </a:r>
          </a:p>
        </p:txBody>
      </p:sp>
      <p:sp>
        <p:nvSpPr>
          <p:cNvPr id="3" name="标题 2">
            <a:extLst>
              <a:ext uri="{FF2B5EF4-FFF2-40B4-BE49-F238E27FC236}">
                <a16:creationId xmlns:a16="http://schemas.microsoft.com/office/drawing/2014/main" id="{BE3B12C0-CC1E-43D3-BCCD-BE00380D30F4}"/>
              </a:ext>
            </a:extLst>
          </p:cNvPr>
          <p:cNvSpPr>
            <a:spLocks noGrp="1"/>
          </p:cNvSpPr>
          <p:nvPr>
            <p:ph type="title"/>
          </p:nvPr>
        </p:nvSpPr>
        <p:spPr/>
        <p:txBody>
          <a:bodyPr/>
          <a:lstStyle/>
          <a:p>
            <a:r>
              <a:rPr lang="zh-CN" altLang="en-US" dirty="0"/>
              <a:t>计算平均值</a:t>
            </a:r>
          </a:p>
        </p:txBody>
      </p:sp>
      <p:pic>
        <p:nvPicPr>
          <p:cNvPr id="4" name="图片 3">
            <a:extLst>
              <a:ext uri="{FF2B5EF4-FFF2-40B4-BE49-F238E27FC236}">
                <a16:creationId xmlns:a16="http://schemas.microsoft.com/office/drawing/2014/main" id="{AD6AEB4F-31A5-490F-A87F-ABA03097EE7C}"/>
              </a:ext>
            </a:extLst>
          </p:cNvPr>
          <p:cNvPicPr/>
          <p:nvPr/>
        </p:nvPicPr>
        <p:blipFill>
          <a:blip r:embed="rId2">
            <a:extLst>
              <a:ext uri="{28A0092B-C50C-407E-A947-70E740481C1C}">
                <a14:useLocalDpi xmlns:a14="http://schemas.microsoft.com/office/drawing/2010/main" val="0"/>
              </a:ext>
            </a:extLst>
          </a:blip>
          <a:stretch>
            <a:fillRect/>
          </a:stretch>
        </p:blipFill>
        <p:spPr>
          <a:xfrm>
            <a:off x="2577344" y="2733675"/>
            <a:ext cx="7037312" cy="3046413"/>
          </a:xfrm>
          <a:prstGeom prst="rect">
            <a:avLst/>
          </a:prstGeom>
          <a:ln w="3175">
            <a:solidFill>
              <a:schemeClr val="tx1"/>
            </a:solidFill>
          </a:ln>
        </p:spPr>
      </p:pic>
    </p:spTree>
    <p:extLst>
      <p:ext uri="{BB962C8B-B14F-4D97-AF65-F5344CB8AC3E}">
        <p14:creationId xmlns:p14="http://schemas.microsoft.com/office/powerpoint/2010/main" val="3513377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9C9162-C558-42AC-8ACB-5C48C299B747}"/>
              </a:ext>
            </a:extLst>
          </p:cNvPr>
          <p:cNvSpPr>
            <a:spLocks noGrp="1"/>
          </p:cNvSpPr>
          <p:nvPr>
            <p:ph idx="1"/>
          </p:nvPr>
        </p:nvSpPr>
        <p:spPr/>
        <p:txBody>
          <a:bodyPr/>
          <a:lstStyle/>
          <a:p>
            <a:r>
              <a:rPr lang="en-US" altLang="zh-CN" dirty="0"/>
              <a:t>Excel 2016</a:t>
            </a:r>
            <a:r>
              <a:rPr lang="zh-CN" altLang="en-US" dirty="0"/>
              <a:t>提供了几十个数学函数，方便用户进行数学方面的各种计算。为了查看</a:t>
            </a:r>
            <a:r>
              <a:rPr lang="en-US" altLang="zh-CN" dirty="0"/>
              <a:t>8</a:t>
            </a:r>
            <a:r>
              <a:rPr lang="zh-CN" altLang="en-US" dirty="0"/>
              <a:t>月的营业情况，使用数学函数计算某餐饮企业</a:t>
            </a:r>
            <a:r>
              <a:rPr lang="en-US" altLang="zh-CN" dirty="0"/>
              <a:t>【8</a:t>
            </a:r>
            <a:r>
              <a:rPr lang="zh-CN" altLang="en-US" dirty="0"/>
              <a:t>月营业统计</a:t>
            </a:r>
            <a:r>
              <a:rPr lang="en-US" altLang="zh-CN" dirty="0"/>
              <a:t>】</a:t>
            </a:r>
            <a:r>
              <a:rPr lang="zh-CN" altLang="en-US" dirty="0"/>
              <a:t>工作表中的营业数据，包括计算折后金额、</a:t>
            </a:r>
            <a:r>
              <a:rPr lang="en-US" altLang="zh-CN" dirty="0"/>
              <a:t>8</a:t>
            </a:r>
            <a:r>
              <a:rPr lang="zh-CN" altLang="en-US" dirty="0"/>
              <a:t>月营业总额和</a:t>
            </a:r>
            <a:r>
              <a:rPr lang="en-US" altLang="zh-CN" dirty="0"/>
              <a:t>8</a:t>
            </a:r>
            <a:r>
              <a:rPr lang="zh-CN" altLang="en-US" dirty="0"/>
              <a:t>月</a:t>
            </a:r>
            <a:r>
              <a:rPr lang="en-US" altLang="zh-CN" dirty="0"/>
              <a:t>1</a:t>
            </a:r>
            <a:r>
              <a:rPr lang="zh-CN" altLang="en-US" dirty="0"/>
              <a:t>日营业总额等，并对所需取整的数据进行取整。</a:t>
            </a:r>
            <a:endParaRPr lang="en-US" altLang="zh-CN" dirty="0"/>
          </a:p>
          <a:p>
            <a:r>
              <a:rPr lang="zh-CN" altLang="en-US" dirty="0"/>
              <a:t>在</a:t>
            </a:r>
            <a:r>
              <a:rPr lang="en-US" altLang="zh-CN" dirty="0"/>
              <a:t>Excel 2016</a:t>
            </a:r>
            <a:r>
              <a:rPr lang="zh-CN" altLang="en-US" dirty="0"/>
              <a:t>中，计算数据常用的数学函数主要有</a:t>
            </a:r>
            <a:r>
              <a:rPr lang="en-US" altLang="zh-CN" dirty="0"/>
              <a:t>PRODUCT</a:t>
            </a:r>
            <a:r>
              <a:rPr lang="zh-CN" altLang="en-US" dirty="0"/>
              <a:t>、</a:t>
            </a:r>
            <a:r>
              <a:rPr lang="en-US" altLang="zh-CN" dirty="0"/>
              <a:t>SUM</a:t>
            </a:r>
            <a:r>
              <a:rPr lang="zh-CN" altLang="en-US" dirty="0"/>
              <a:t>、</a:t>
            </a:r>
            <a:r>
              <a:rPr lang="en-US" altLang="zh-CN" dirty="0"/>
              <a:t>SUMIF</a:t>
            </a:r>
            <a:r>
              <a:rPr lang="zh-CN" altLang="en-US" dirty="0"/>
              <a:t>和</a:t>
            </a:r>
            <a:r>
              <a:rPr lang="en-US" altLang="zh-CN" dirty="0"/>
              <a:t>QUOTIENT</a:t>
            </a:r>
            <a:r>
              <a:rPr lang="zh-CN" altLang="en-US" dirty="0"/>
              <a:t>函数。</a:t>
            </a:r>
          </a:p>
        </p:txBody>
      </p:sp>
      <p:sp>
        <p:nvSpPr>
          <p:cNvPr id="3" name="标题 2">
            <a:extLst>
              <a:ext uri="{FF2B5EF4-FFF2-40B4-BE49-F238E27FC236}">
                <a16:creationId xmlns:a16="http://schemas.microsoft.com/office/drawing/2014/main" id="{D822D3BC-8494-4752-BEDC-E32DB48AEE78}"/>
              </a:ext>
            </a:extLst>
          </p:cNvPr>
          <p:cNvSpPr>
            <a:spLocks noGrp="1"/>
          </p:cNvSpPr>
          <p:nvPr>
            <p:ph type="title"/>
          </p:nvPr>
        </p:nvSpPr>
        <p:spPr/>
        <p:txBody>
          <a:bodyPr/>
          <a:lstStyle/>
          <a:p>
            <a:r>
              <a:rPr lang="zh-CN" altLang="en-US" dirty="0"/>
              <a:t>计算数值</a:t>
            </a:r>
          </a:p>
        </p:txBody>
      </p:sp>
    </p:spTree>
    <p:extLst>
      <p:ext uri="{BB962C8B-B14F-4D97-AF65-F5344CB8AC3E}">
        <p14:creationId xmlns:p14="http://schemas.microsoft.com/office/powerpoint/2010/main" val="4079986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429F3FB-8C20-40CC-BA86-BB420BB144AA}"/>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键即可使用</a:t>
            </a:r>
            <a:r>
              <a:rPr lang="en-US" altLang="zh-CN" dirty="0"/>
              <a:t>AVERAGE</a:t>
            </a:r>
            <a:r>
              <a:rPr lang="zh-CN" altLang="en-US" dirty="0"/>
              <a:t>函数计算</a:t>
            </a:r>
            <a:r>
              <a:rPr lang="en-US" altLang="zh-CN" dirty="0"/>
              <a:t>8</a:t>
            </a:r>
            <a:r>
              <a:rPr lang="zh-CN" altLang="en-US" dirty="0"/>
              <a:t>月平均每日营业额，计算结果如图所示。</a:t>
            </a:r>
          </a:p>
        </p:txBody>
      </p:sp>
      <p:sp>
        <p:nvSpPr>
          <p:cNvPr id="3" name="标题 2">
            <a:extLst>
              <a:ext uri="{FF2B5EF4-FFF2-40B4-BE49-F238E27FC236}">
                <a16:creationId xmlns:a16="http://schemas.microsoft.com/office/drawing/2014/main" id="{FB589A28-20F0-41D0-8D54-63D84BD5B401}"/>
              </a:ext>
            </a:extLst>
          </p:cNvPr>
          <p:cNvSpPr>
            <a:spLocks noGrp="1"/>
          </p:cNvSpPr>
          <p:nvPr>
            <p:ph type="title"/>
          </p:nvPr>
        </p:nvSpPr>
        <p:spPr/>
        <p:txBody>
          <a:bodyPr/>
          <a:lstStyle/>
          <a:p>
            <a:r>
              <a:rPr lang="zh-CN" altLang="en-US" dirty="0"/>
              <a:t>计算平均值</a:t>
            </a:r>
          </a:p>
        </p:txBody>
      </p:sp>
      <p:pic>
        <p:nvPicPr>
          <p:cNvPr id="4" name="图片 3">
            <a:extLst>
              <a:ext uri="{FF2B5EF4-FFF2-40B4-BE49-F238E27FC236}">
                <a16:creationId xmlns:a16="http://schemas.microsoft.com/office/drawing/2014/main" id="{49017BD5-9529-4AC7-A64B-91C1E747BC8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960782" y="2254387"/>
            <a:ext cx="8270435" cy="2680335"/>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43886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3464671-3580-4A8E-84CE-723311FD1938}"/>
              </a:ext>
            </a:extLst>
          </p:cNvPr>
          <p:cNvSpPr>
            <a:spLocks noGrp="1"/>
          </p:cNvSpPr>
          <p:nvPr>
            <p:ph idx="1"/>
          </p:nvPr>
        </p:nvSpPr>
        <p:spPr/>
        <p:txBody>
          <a:bodyPr/>
          <a:lstStyle/>
          <a:p>
            <a:r>
              <a:rPr lang="en-US" altLang="zh-CN" dirty="0"/>
              <a:t>AVERAGEIF</a:t>
            </a:r>
            <a:r>
              <a:rPr lang="zh-CN" altLang="en-US" dirty="0"/>
              <a:t>函数可以计算某个区域内满足给定条件的所有单元格的平均值（算术平均值）。</a:t>
            </a:r>
            <a:r>
              <a:rPr lang="en-US" altLang="zh-CN" dirty="0"/>
              <a:t>AVERAGEIF</a:t>
            </a:r>
            <a:r>
              <a:rPr lang="zh-CN" altLang="en-US" dirty="0"/>
              <a:t>函数的使用格式如下。</a:t>
            </a:r>
            <a:endParaRPr lang="en-US" altLang="zh-CN" dirty="0"/>
          </a:p>
          <a:p>
            <a:pPr marL="0" indent="0">
              <a:buNone/>
            </a:pPr>
            <a:endParaRPr lang="en-US" altLang="zh-CN" dirty="0"/>
          </a:p>
          <a:p>
            <a:r>
              <a:rPr lang="en-US" altLang="zh-CN" dirty="0"/>
              <a:t>AVERAGEIF</a:t>
            </a:r>
            <a:r>
              <a:rPr lang="zh-CN" altLang="en-US" dirty="0"/>
              <a:t>函数的常用参数及其解释如表所示。</a:t>
            </a:r>
          </a:p>
        </p:txBody>
      </p:sp>
      <p:sp>
        <p:nvSpPr>
          <p:cNvPr id="3" name="标题 2">
            <a:extLst>
              <a:ext uri="{FF2B5EF4-FFF2-40B4-BE49-F238E27FC236}">
                <a16:creationId xmlns:a16="http://schemas.microsoft.com/office/drawing/2014/main" id="{EC392045-66E5-4C97-86EE-B1B0929B7F36}"/>
              </a:ext>
            </a:extLst>
          </p:cNvPr>
          <p:cNvSpPr>
            <a:spLocks noGrp="1"/>
          </p:cNvSpPr>
          <p:nvPr>
            <p:ph type="title"/>
          </p:nvPr>
        </p:nvSpPr>
        <p:spPr/>
        <p:txBody>
          <a:bodyPr/>
          <a:lstStyle/>
          <a:p>
            <a:r>
              <a:rPr lang="zh-CN" altLang="en-US" dirty="0"/>
              <a:t>计算平均值</a:t>
            </a:r>
          </a:p>
        </p:txBody>
      </p:sp>
      <p:sp>
        <p:nvSpPr>
          <p:cNvPr id="5" name="内容占位符 4">
            <a:extLst>
              <a:ext uri="{FF2B5EF4-FFF2-40B4-BE49-F238E27FC236}">
                <a16:creationId xmlns:a16="http://schemas.microsoft.com/office/drawing/2014/main" id="{AC17F42E-9690-42AB-84E6-A8267FCCD7F5}"/>
              </a:ext>
            </a:extLst>
          </p:cNvPr>
          <p:cNvSpPr>
            <a:spLocks noGrp="1"/>
          </p:cNvSpPr>
          <p:nvPr>
            <p:ph idx="10"/>
          </p:nvPr>
        </p:nvSpPr>
        <p:spPr/>
        <p:txBody>
          <a:bodyPr/>
          <a:lstStyle/>
          <a:p>
            <a:r>
              <a:rPr kumimoji="0" lang="en-US" altLang="zh-CN" b="1" dirty="0">
                <a:solidFill>
                  <a:srgbClr val="000000"/>
                </a:solidFill>
              </a:rPr>
              <a:t>2. AVERAGEIF</a:t>
            </a:r>
            <a:r>
              <a:rPr kumimoji="0" lang="zh-CN" altLang="en-US" b="1" dirty="0">
                <a:solidFill>
                  <a:srgbClr val="000000"/>
                </a:solidFill>
              </a:rPr>
              <a:t>函数</a:t>
            </a:r>
          </a:p>
        </p:txBody>
      </p:sp>
      <p:sp>
        <p:nvSpPr>
          <p:cNvPr id="6" name="TextBox 5">
            <a:extLst>
              <a:ext uri="{FF2B5EF4-FFF2-40B4-BE49-F238E27FC236}">
                <a16:creationId xmlns:a16="http://schemas.microsoft.com/office/drawing/2014/main" id="{276E2B79-751F-41EB-AA5C-FB1A348151A0}"/>
              </a:ext>
            </a:extLst>
          </p:cNvPr>
          <p:cNvSpPr txBox="1">
            <a:spLocks noChangeArrowheads="1"/>
          </p:cNvSpPr>
          <p:nvPr/>
        </p:nvSpPr>
        <p:spPr bwMode="auto">
          <a:xfrm>
            <a:off x="3071457" y="2571451"/>
            <a:ext cx="604908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AVERAGEIF(range, criteria,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average_range</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7" name="内容占位符 4">
            <a:extLst>
              <a:ext uri="{FF2B5EF4-FFF2-40B4-BE49-F238E27FC236}">
                <a16:creationId xmlns:a16="http://schemas.microsoft.com/office/drawing/2014/main" id="{A065D742-45A6-423D-918C-03ED17F64FCA}"/>
              </a:ext>
            </a:extLst>
          </p:cNvPr>
          <p:cNvGraphicFramePr>
            <a:graphicFrameLocks/>
          </p:cNvGraphicFramePr>
          <p:nvPr>
            <p:extLst>
              <p:ext uri="{D42A27DB-BD31-4B8C-83A1-F6EECF244321}">
                <p14:modId xmlns:p14="http://schemas.microsoft.com/office/powerpoint/2010/main" val="3044878472"/>
              </p:ext>
            </p:extLst>
          </p:nvPr>
        </p:nvGraphicFramePr>
        <p:xfrm>
          <a:off x="1160271" y="3632729"/>
          <a:ext cx="9871457" cy="2387600"/>
        </p:xfrm>
        <a:graphic>
          <a:graphicData uri="http://schemas.openxmlformats.org/drawingml/2006/table">
            <a:tbl>
              <a:tblPr firstRow="1" firstCol="1" bandRow="1">
                <a:tableStyleId>{5C22544A-7EE6-4342-B048-85BDC9FD1C3A}</a:tableStyleId>
              </a:tblPr>
              <a:tblGrid>
                <a:gridCol w="1772115">
                  <a:extLst>
                    <a:ext uri="{9D8B030D-6E8A-4147-A177-3AD203B41FA5}">
                      <a16:colId xmlns:a16="http://schemas.microsoft.com/office/drawing/2014/main" val="20000"/>
                    </a:ext>
                  </a:extLst>
                </a:gridCol>
                <a:gridCol w="8099342">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range</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b="0" kern="1200" dirty="0">
                          <a:solidFill>
                            <a:schemeClr val="dk1"/>
                          </a:solidFill>
                          <a:latin typeface="微软雅黑" pitchFamily="34" charset="-122"/>
                          <a:ea typeface="微软雅黑" pitchFamily="34" charset="-122"/>
                          <a:cs typeface="+mn-cs"/>
                        </a:rPr>
                        <a:t>必需。表示要计算平均值的一个或多个单元格（即要判断条件的区域），其中包含数字或包含数字的名称、数组或引用</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criteria</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必需。表示给定的条件。可以是数字、表达式、单元格引用或文本形式的条件</a:t>
                      </a:r>
                    </a:p>
                  </a:txBody>
                  <a:tcPr marL="68580" marR="68580" marT="0" marB="0" anchor="ctr"/>
                </a:tc>
                <a:extLst>
                  <a:ext uri="{0D108BD9-81ED-4DB2-BD59-A6C34878D82A}">
                    <a16:rowId xmlns:a16="http://schemas.microsoft.com/office/drawing/2014/main" val="10002"/>
                  </a:ext>
                </a:extLst>
              </a:tr>
              <a:tr h="431800">
                <a:tc>
                  <a:txBody>
                    <a:bodyPr/>
                    <a:lstStyle/>
                    <a:p>
                      <a:pPr algn="just"/>
                      <a:r>
                        <a:rPr lang="en-US" sz="1800" b="0" kern="1200" dirty="0" err="1">
                          <a:solidFill>
                            <a:schemeClr val="lt1"/>
                          </a:solidFill>
                          <a:latin typeface="微软雅黑" pitchFamily="34" charset="-122"/>
                          <a:ea typeface="微软雅黑" pitchFamily="34" charset="-122"/>
                          <a:cs typeface="+mn-cs"/>
                        </a:rPr>
                        <a:t>average_range</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b="0" kern="1200" dirty="0">
                          <a:solidFill>
                            <a:schemeClr val="dk1"/>
                          </a:solidFill>
                          <a:latin typeface="微软雅黑" pitchFamily="34" charset="-122"/>
                          <a:ea typeface="微软雅黑" pitchFamily="34" charset="-122"/>
                          <a:cs typeface="+mn-cs"/>
                        </a:rPr>
                        <a:t>可选。表示要计算平均值的实际单元格区域。若省略此参数，则使用</a:t>
                      </a:r>
                      <a:r>
                        <a:rPr lang="en-US" sz="1800" b="0" kern="1200" dirty="0">
                          <a:solidFill>
                            <a:schemeClr val="dk1"/>
                          </a:solidFill>
                          <a:latin typeface="微软雅黑" pitchFamily="34" charset="-122"/>
                          <a:ea typeface="微软雅黑" pitchFamily="34" charset="-122"/>
                          <a:cs typeface="+mn-cs"/>
                        </a:rPr>
                        <a:t>range</a:t>
                      </a:r>
                      <a:r>
                        <a:rPr lang="zh-CN" altLang="en-US" sz="1800" b="0" kern="1200" dirty="0">
                          <a:solidFill>
                            <a:schemeClr val="dk1"/>
                          </a:solidFill>
                          <a:latin typeface="微软雅黑" pitchFamily="34" charset="-122"/>
                          <a:ea typeface="微软雅黑" pitchFamily="34" charset="-122"/>
                          <a:cs typeface="+mn-cs"/>
                        </a:rPr>
                        <a:t>参数指定的单元格区域</a:t>
                      </a: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13357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BA990DC-6352-4E2E-96D4-FF754A06F9FE}"/>
              </a:ext>
            </a:extLst>
          </p:cNvPr>
          <p:cNvSpPr>
            <a:spLocks noGrp="1"/>
          </p:cNvSpPr>
          <p:nvPr>
            <p:ph idx="1"/>
          </p:nvPr>
        </p:nvSpPr>
        <p:spPr/>
        <p:txBody>
          <a:bodyPr/>
          <a:lstStyle/>
          <a:p>
            <a:pPr marL="0" indent="0">
              <a:buNone/>
            </a:pPr>
            <a:r>
              <a:rPr lang="zh-CN" altLang="en-US" dirty="0"/>
              <a:t>在</a:t>
            </a:r>
            <a:r>
              <a:rPr lang="en-US" altLang="zh-CN" dirty="0"/>
              <a:t>【8</a:t>
            </a:r>
            <a:r>
              <a:rPr lang="zh-CN" altLang="en-US" dirty="0"/>
              <a:t>月订单信息</a:t>
            </a:r>
            <a:r>
              <a:rPr lang="en-US" altLang="zh-CN" dirty="0"/>
              <a:t>】</a:t>
            </a:r>
            <a:r>
              <a:rPr lang="zh-CN" altLang="en-US" dirty="0"/>
              <a:t>工作表中使用</a:t>
            </a:r>
            <a:r>
              <a:rPr lang="en-US" altLang="zh-CN" dirty="0"/>
              <a:t>AVERAGEIF</a:t>
            </a:r>
            <a:r>
              <a:rPr lang="zh-CN" altLang="en-US" dirty="0"/>
              <a:t>函数计算盐田分店的</a:t>
            </a:r>
            <a:r>
              <a:rPr lang="en-US" altLang="zh-CN" dirty="0"/>
              <a:t>8</a:t>
            </a:r>
            <a:r>
              <a:rPr lang="zh-CN" altLang="en-US" dirty="0"/>
              <a:t>月平均每日营业额，具体操作步骤如下。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H4</a:t>
            </a:r>
            <a:r>
              <a:rPr lang="zh-CN" altLang="en-US" dirty="0"/>
              <a:t>，输入“</a:t>
            </a:r>
            <a:r>
              <a:rPr lang="en-US" altLang="zh-CN" dirty="0"/>
              <a:t>=AVERAGEIF(C:C,"</a:t>
            </a:r>
            <a:r>
              <a:rPr lang="zh-CN" altLang="en-US" dirty="0"/>
              <a:t>私房小站（盐田分店）</a:t>
            </a:r>
            <a:r>
              <a:rPr lang="en-US" altLang="zh-CN" dirty="0"/>
              <a:t>",D:D)”</a:t>
            </a:r>
            <a:r>
              <a:rPr lang="zh-CN" altLang="en-US" dirty="0"/>
              <a:t>，如图所示。</a:t>
            </a:r>
          </a:p>
        </p:txBody>
      </p:sp>
      <p:sp>
        <p:nvSpPr>
          <p:cNvPr id="3" name="标题 2">
            <a:extLst>
              <a:ext uri="{FF2B5EF4-FFF2-40B4-BE49-F238E27FC236}">
                <a16:creationId xmlns:a16="http://schemas.microsoft.com/office/drawing/2014/main" id="{12308CA5-47AF-4E74-9291-691939E2CB03}"/>
              </a:ext>
            </a:extLst>
          </p:cNvPr>
          <p:cNvSpPr>
            <a:spLocks noGrp="1"/>
          </p:cNvSpPr>
          <p:nvPr>
            <p:ph type="title"/>
          </p:nvPr>
        </p:nvSpPr>
        <p:spPr/>
        <p:txBody>
          <a:bodyPr/>
          <a:lstStyle/>
          <a:p>
            <a:r>
              <a:rPr lang="zh-CN" altLang="en-US" dirty="0"/>
              <a:t>计算平均值</a:t>
            </a:r>
          </a:p>
        </p:txBody>
      </p:sp>
      <p:pic>
        <p:nvPicPr>
          <p:cNvPr id="4" name="图片 3">
            <a:extLst>
              <a:ext uri="{FF2B5EF4-FFF2-40B4-BE49-F238E27FC236}">
                <a16:creationId xmlns:a16="http://schemas.microsoft.com/office/drawing/2014/main" id="{E13C0443-B5C1-4F1A-8665-AA0DDCEFEC3A}"/>
              </a:ext>
            </a:extLst>
          </p:cNvPr>
          <p:cNvPicPr/>
          <p:nvPr/>
        </p:nvPicPr>
        <p:blipFill>
          <a:blip r:embed="rId2">
            <a:extLst>
              <a:ext uri="{28A0092B-C50C-407E-A947-70E740481C1C}">
                <a14:useLocalDpi xmlns:a14="http://schemas.microsoft.com/office/drawing/2010/main" val="0"/>
              </a:ext>
            </a:extLst>
          </a:blip>
          <a:stretch>
            <a:fillRect/>
          </a:stretch>
        </p:blipFill>
        <p:spPr>
          <a:xfrm>
            <a:off x="2107767" y="2650343"/>
            <a:ext cx="7267017" cy="3171803"/>
          </a:xfrm>
          <a:prstGeom prst="rect">
            <a:avLst/>
          </a:prstGeom>
          <a:ln w="3175">
            <a:solidFill>
              <a:schemeClr val="tx1"/>
            </a:solidFill>
          </a:ln>
        </p:spPr>
      </p:pic>
    </p:spTree>
    <p:extLst>
      <p:ext uri="{BB962C8B-B14F-4D97-AF65-F5344CB8AC3E}">
        <p14:creationId xmlns:p14="http://schemas.microsoft.com/office/powerpoint/2010/main" val="3433265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5A4E62D-1902-48A8-B01A-ADE692033CF5}"/>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键即可使用</a:t>
            </a:r>
            <a:r>
              <a:rPr lang="en-US" altLang="zh-CN" dirty="0"/>
              <a:t>AVERAGEIF</a:t>
            </a:r>
            <a:r>
              <a:rPr lang="zh-CN" altLang="en-US" dirty="0"/>
              <a:t>函数计算</a:t>
            </a:r>
            <a:r>
              <a:rPr lang="en-US" altLang="zh-CN" dirty="0"/>
              <a:t>8</a:t>
            </a:r>
            <a:r>
              <a:rPr lang="zh-CN" altLang="en-US" dirty="0"/>
              <a:t>月平均每日营业额，计算结果如图所示。</a:t>
            </a:r>
          </a:p>
        </p:txBody>
      </p:sp>
      <p:sp>
        <p:nvSpPr>
          <p:cNvPr id="3" name="标题 2">
            <a:extLst>
              <a:ext uri="{FF2B5EF4-FFF2-40B4-BE49-F238E27FC236}">
                <a16:creationId xmlns:a16="http://schemas.microsoft.com/office/drawing/2014/main" id="{626F1142-96C5-44D7-854C-182B26E5D528}"/>
              </a:ext>
            </a:extLst>
          </p:cNvPr>
          <p:cNvSpPr>
            <a:spLocks noGrp="1"/>
          </p:cNvSpPr>
          <p:nvPr>
            <p:ph type="title"/>
          </p:nvPr>
        </p:nvSpPr>
        <p:spPr/>
        <p:txBody>
          <a:bodyPr/>
          <a:lstStyle/>
          <a:p>
            <a:r>
              <a:rPr lang="zh-CN" altLang="en-US" dirty="0"/>
              <a:t>计算平均值</a:t>
            </a:r>
          </a:p>
        </p:txBody>
      </p:sp>
      <p:pic>
        <p:nvPicPr>
          <p:cNvPr id="4" name="图片 3">
            <a:extLst>
              <a:ext uri="{FF2B5EF4-FFF2-40B4-BE49-F238E27FC236}">
                <a16:creationId xmlns:a16="http://schemas.microsoft.com/office/drawing/2014/main" id="{9FC6B2B7-352D-47E2-A3EC-B2CD3AF6085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198906" y="2360874"/>
            <a:ext cx="7794187" cy="2715621"/>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21911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50770A-B65F-4D08-BA3C-D925993B3225}"/>
              </a:ext>
            </a:extLst>
          </p:cNvPr>
          <p:cNvSpPr>
            <a:spLocks noGrp="1"/>
          </p:cNvSpPr>
          <p:nvPr>
            <p:ph idx="1"/>
          </p:nvPr>
        </p:nvSpPr>
        <p:spPr>
          <a:xfrm>
            <a:off x="423819" y="1713662"/>
            <a:ext cx="11347767" cy="4339721"/>
          </a:xfrm>
        </p:spPr>
        <p:txBody>
          <a:bodyPr/>
          <a:lstStyle/>
          <a:p>
            <a:r>
              <a:rPr lang="zh-CN" altLang="en-US" dirty="0"/>
              <a:t>在</a:t>
            </a:r>
            <a:r>
              <a:rPr lang="en-US" altLang="zh-CN" dirty="0"/>
              <a:t>Excel 2016</a:t>
            </a:r>
            <a:r>
              <a:rPr lang="zh-CN" altLang="en-US" dirty="0"/>
              <a:t>中，通过</a:t>
            </a:r>
            <a:r>
              <a:rPr lang="en-US" altLang="zh-CN" dirty="0"/>
              <a:t>MAX</a:t>
            </a:r>
            <a:r>
              <a:rPr lang="zh-CN" altLang="en-US" dirty="0"/>
              <a:t>函数可以求出数据的最大值，</a:t>
            </a:r>
            <a:r>
              <a:rPr lang="en-US" altLang="zh-CN" dirty="0"/>
              <a:t>LARGE</a:t>
            </a:r>
            <a:r>
              <a:rPr lang="zh-CN" altLang="en-US" dirty="0"/>
              <a:t>函数可以求出数据的第二大值。同样的，运用</a:t>
            </a:r>
            <a:r>
              <a:rPr lang="en-US" altLang="zh-CN" dirty="0"/>
              <a:t>MIN</a:t>
            </a:r>
            <a:r>
              <a:rPr lang="zh-CN" altLang="en-US" dirty="0"/>
              <a:t>和</a:t>
            </a:r>
            <a:r>
              <a:rPr lang="en-US" altLang="zh-CN" dirty="0"/>
              <a:t>SMALL</a:t>
            </a:r>
            <a:r>
              <a:rPr lang="zh-CN" altLang="en-US" dirty="0"/>
              <a:t>函数分别求得数据中的最小值和第二小值。</a:t>
            </a:r>
            <a:endParaRPr lang="en-US" altLang="zh-CN" dirty="0"/>
          </a:p>
          <a:p>
            <a:r>
              <a:rPr lang="en-US" altLang="zh-CN" dirty="0"/>
              <a:t>MAX</a:t>
            </a:r>
            <a:r>
              <a:rPr lang="zh-CN" altLang="en-US" dirty="0"/>
              <a:t>函数可以返回一组值中的最大值，其使用格式如下。</a:t>
            </a:r>
          </a:p>
        </p:txBody>
      </p:sp>
      <p:sp>
        <p:nvSpPr>
          <p:cNvPr id="3" name="标题 2">
            <a:extLst>
              <a:ext uri="{FF2B5EF4-FFF2-40B4-BE49-F238E27FC236}">
                <a16:creationId xmlns:a16="http://schemas.microsoft.com/office/drawing/2014/main" id="{B2DF3756-7D5B-47E3-AEAD-74E49EDCFB79}"/>
              </a:ext>
            </a:extLst>
          </p:cNvPr>
          <p:cNvSpPr>
            <a:spLocks noGrp="1"/>
          </p:cNvSpPr>
          <p:nvPr>
            <p:ph type="title"/>
          </p:nvPr>
        </p:nvSpPr>
        <p:spPr/>
        <p:txBody>
          <a:bodyPr/>
          <a:lstStyle/>
          <a:p>
            <a:r>
              <a:rPr lang="zh-CN" altLang="en-US" dirty="0"/>
              <a:t>计算最大值和最小值</a:t>
            </a:r>
          </a:p>
        </p:txBody>
      </p:sp>
      <p:sp>
        <p:nvSpPr>
          <p:cNvPr id="4" name="内容占位符 3">
            <a:extLst>
              <a:ext uri="{FF2B5EF4-FFF2-40B4-BE49-F238E27FC236}">
                <a16:creationId xmlns:a16="http://schemas.microsoft.com/office/drawing/2014/main" id="{4E0BAFC8-A10D-45E1-93F3-34CACEA74AD0}"/>
              </a:ext>
            </a:extLst>
          </p:cNvPr>
          <p:cNvSpPr>
            <a:spLocks noGrp="1"/>
          </p:cNvSpPr>
          <p:nvPr>
            <p:ph idx="10"/>
          </p:nvPr>
        </p:nvSpPr>
        <p:spPr/>
        <p:txBody>
          <a:bodyPr/>
          <a:lstStyle/>
          <a:p>
            <a:r>
              <a:rPr kumimoji="0" lang="en-US" altLang="zh-CN" b="1" dirty="0">
                <a:solidFill>
                  <a:srgbClr val="000000"/>
                </a:solidFill>
              </a:rPr>
              <a:t>1. MAX</a:t>
            </a:r>
            <a:r>
              <a:rPr kumimoji="0" lang="zh-CN" altLang="en-US" b="1" dirty="0">
                <a:solidFill>
                  <a:srgbClr val="000000"/>
                </a:solidFill>
              </a:rPr>
              <a:t>函数</a:t>
            </a:r>
          </a:p>
        </p:txBody>
      </p:sp>
      <p:sp>
        <p:nvSpPr>
          <p:cNvPr id="5" name="TextBox 5">
            <a:extLst>
              <a:ext uri="{FF2B5EF4-FFF2-40B4-BE49-F238E27FC236}">
                <a16:creationId xmlns:a16="http://schemas.microsoft.com/office/drawing/2014/main" id="{ADC1BD4E-16CB-48D6-9777-7E1F580AB19C}"/>
              </a:ext>
            </a:extLst>
          </p:cNvPr>
          <p:cNvSpPr txBox="1">
            <a:spLocks noChangeArrowheads="1"/>
          </p:cNvSpPr>
          <p:nvPr/>
        </p:nvSpPr>
        <p:spPr bwMode="auto">
          <a:xfrm>
            <a:off x="3784942" y="3429000"/>
            <a:ext cx="462211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MAX(number1, number2, ...)</a:t>
            </a:r>
          </a:p>
        </p:txBody>
      </p:sp>
    </p:spTree>
    <p:extLst>
      <p:ext uri="{BB962C8B-B14F-4D97-AF65-F5344CB8AC3E}">
        <p14:creationId xmlns:p14="http://schemas.microsoft.com/office/powerpoint/2010/main" val="2115177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C38CCF8-FC04-415D-A1FC-E37249D024FF}"/>
              </a:ext>
            </a:extLst>
          </p:cNvPr>
          <p:cNvSpPr>
            <a:spLocks noGrp="1"/>
          </p:cNvSpPr>
          <p:nvPr>
            <p:ph idx="1"/>
          </p:nvPr>
        </p:nvSpPr>
        <p:spPr/>
        <p:txBody>
          <a:bodyPr/>
          <a:lstStyle/>
          <a:p>
            <a:r>
              <a:rPr lang="en-US" altLang="zh-CN" dirty="0"/>
              <a:t>MAX</a:t>
            </a:r>
            <a:r>
              <a:rPr lang="zh-CN" altLang="en-US" dirty="0"/>
              <a:t>函数的常用参数及其解释如表所示。</a:t>
            </a:r>
          </a:p>
        </p:txBody>
      </p:sp>
      <p:sp>
        <p:nvSpPr>
          <p:cNvPr id="3" name="标题 2">
            <a:extLst>
              <a:ext uri="{FF2B5EF4-FFF2-40B4-BE49-F238E27FC236}">
                <a16:creationId xmlns:a16="http://schemas.microsoft.com/office/drawing/2014/main" id="{A70EEE4D-AAD1-4CCA-888F-A59E98990ABC}"/>
              </a:ext>
            </a:extLst>
          </p:cNvPr>
          <p:cNvSpPr>
            <a:spLocks noGrp="1"/>
          </p:cNvSpPr>
          <p:nvPr>
            <p:ph type="title"/>
          </p:nvPr>
        </p:nvSpPr>
        <p:spPr/>
        <p:txBody>
          <a:bodyPr/>
          <a:lstStyle/>
          <a:p>
            <a:r>
              <a:rPr lang="zh-CN" altLang="en-US" dirty="0"/>
              <a:t>计算最大值和最小值</a:t>
            </a:r>
          </a:p>
        </p:txBody>
      </p:sp>
      <p:graphicFrame>
        <p:nvGraphicFramePr>
          <p:cNvPr id="4" name="内容占位符 4">
            <a:extLst>
              <a:ext uri="{FF2B5EF4-FFF2-40B4-BE49-F238E27FC236}">
                <a16:creationId xmlns:a16="http://schemas.microsoft.com/office/drawing/2014/main" id="{0A09D1CC-6B76-4129-8575-919F6825B466}"/>
              </a:ext>
            </a:extLst>
          </p:cNvPr>
          <p:cNvGraphicFramePr>
            <a:graphicFrameLocks/>
          </p:cNvGraphicFramePr>
          <p:nvPr>
            <p:extLst>
              <p:ext uri="{D42A27DB-BD31-4B8C-83A1-F6EECF244321}">
                <p14:modId xmlns:p14="http://schemas.microsoft.com/office/powerpoint/2010/main" val="1942609946"/>
              </p:ext>
            </p:extLst>
          </p:nvPr>
        </p:nvGraphicFramePr>
        <p:xfrm>
          <a:off x="894099" y="1733157"/>
          <a:ext cx="9694353" cy="1625600"/>
        </p:xfrm>
        <a:graphic>
          <a:graphicData uri="http://schemas.openxmlformats.org/drawingml/2006/table">
            <a:tbl>
              <a:tblPr firstRow="1" firstCol="1" bandRow="1">
                <a:tableStyleId>{5C22544A-7EE6-4342-B048-85BDC9FD1C3A}</a:tableStyleId>
              </a:tblPr>
              <a:tblGrid>
                <a:gridCol w="1442162">
                  <a:extLst>
                    <a:ext uri="{9D8B030D-6E8A-4147-A177-3AD203B41FA5}">
                      <a16:colId xmlns:a16="http://schemas.microsoft.com/office/drawing/2014/main" val="20000"/>
                    </a:ext>
                  </a:extLst>
                </a:gridCol>
                <a:gridCol w="8252191">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number1</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必需。表示要查找最大值的第</a:t>
                      </a:r>
                      <a:r>
                        <a:rPr lang="en-US" sz="1800" b="0" kern="1200" dirty="0">
                          <a:solidFill>
                            <a:schemeClr val="dk1"/>
                          </a:solidFill>
                          <a:latin typeface="微软雅黑" pitchFamily="34" charset="-122"/>
                          <a:ea typeface="微软雅黑" pitchFamily="34" charset="-122"/>
                          <a:cs typeface="+mn-cs"/>
                        </a:rPr>
                        <a:t>1</a:t>
                      </a:r>
                      <a:r>
                        <a:rPr lang="zh-CN" altLang="en-US" sz="1800" b="0" kern="1200" dirty="0">
                          <a:solidFill>
                            <a:schemeClr val="dk1"/>
                          </a:solidFill>
                          <a:latin typeface="微软雅黑" pitchFamily="34" charset="-122"/>
                          <a:ea typeface="微软雅黑" pitchFamily="34" charset="-122"/>
                          <a:cs typeface="+mn-cs"/>
                        </a:rPr>
                        <a:t>个数字参数，可以是数字、数组或单元格引用</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number2,...</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b="0" kern="1200" dirty="0">
                          <a:solidFill>
                            <a:schemeClr val="dk1"/>
                          </a:solidFill>
                          <a:latin typeface="微软雅黑" pitchFamily="34" charset="-122"/>
                          <a:ea typeface="微软雅黑" pitchFamily="34" charset="-122"/>
                          <a:cs typeface="+mn-cs"/>
                        </a:rPr>
                        <a:t>可选。表示要查找最大值的第</a:t>
                      </a:r>
                      <a:r>
                        <a:rPr lang="en-US" sz="1800" b="0" kern="1200" dirty="0">
                          <a:solidFill>
                            <a:schemeClr val="dk1"/>
                          </a:solidFill>
                          <a:latin typeface="微软雅黑" pitchFamily="34" charset="-122"/>
                          <a:ea typeface="微软雅黑" pitchFamily="34" charset="-122"/>
                          <a:cs typeface="+mn-cs"/>
                        </a:rPr>
                        <a:t>2~255</a:t>
                      </a:r>
                      <a:r>
                        <a:rPr lang="zh-CN" altLang="en-US" sz="1800" b="0" kern="1200" dirty="0">
                          <a:solidFill>
                            <a:schemeClr val="dk1"/>
                          </a:solidFill>
                          <a:latin typeface="微软雅黑" pitchFamily="34" charset="-122"/>
                          <a:ea typeface="微软雅黑" pitchFamily="34" charset="-122"/>
                          <a:cs typeface="+mn-cs"/>
                        </a:rPr>
                        <a:t>个数字参数，即可以像参数</a:t>
                      </a:r>
                      <a:r>
                        <a:rPr lang="en-US" sz="1800" b="0" kern="1200" dirty="0">
                          <a:solidFill>
                            <a:schemeClr val="dk1"/>
                          </a:solidFill>
                          <a:latin typeface="微软雅黑" pitchFamily="34" charset="-122"/>
                          <a:ea typeface="微软雅黑" pitchFamily="34" charset="-122"/>
                          <a:cs typeface="+mn-cs"/>
                        </a:rPr>
                        <a:t>number1</a:t>
                      </a:r>
                      <a:r>
                        <a:rPr lang="zh-CN" altLang="en-US" sz="1800" b="0" kern="1200" dirty="0">
                          <a:solidFill>
                            <a:schemeClr val="dk1"/>
                          </a:solidFill>
                          <a:latin typeface="微软雅黑" pitchFamily="34" charset="-122"/>
                          <a:ea typeface="微软雅黑" pitchFamily="34" charset="-122"/>
                          <a:cs typeface="+mn-cs"/>
                        </a:rPr>
                        <a:t>那样最多指定</a:t>
                      </a:r>
                      <a:r>
                        <a:rPr lang="en-US" sz="1800" b="0" kern="1200" dirty="0">
                          <a:solidFill>
                            <a:schemeClr val="dk1"/>
                          </a:solidFill>
                          <a:latin typeface="微软雅黑" pitchFamily="34" charset="-122"/>
                          <a:ea typeface="微软雅黑" pitchFamily="34" charset="-122"/>
                          <a:cs typeface="+mn-cs"/>
                        </a:rPr>
                        <a:t>255</a:t>
                      </a:r>
                      <a:r>
                        <a:rPr lang="zh-CN" altLang="en-US" sz="1800" b="0" kern="1200" dirty="0">
                          <a:solidFill>
                            <a:schemeClr val="dk1"/>
                          </a:solidFill>
                          <a:latin typeface="微软雅黑" pitchFamily="34" charset="-122"/>
                          <a:ea typeface="微软雅黑" pitchFamily="34" charset="-122"/>
                          <a:cs typeface="+mn-cs"/>
                        </a:rPr>
                        <a:t>个参数</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44791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68EF00-EA80-4F2F-8392-34B33A1FA5AD}"/>
              </a:ext>
            </a:extLst>
          </p:cNvPr>
          <p:cNvSpPr>
            <a:spLocks noGrp="1"/>
          </p:cNvSpPr>
          <p:nvPr>
            <p:ph idx="1"/>
          </p:nvPr>
        </p:nvSpPr>
        <p:spPr/>
        <p:txBody>
          <a:bodyPr/>
          <a:lstStyle/>
          <a:p>
            <a:pPr marL="0" indent="0">
              <a:buNone/>
            </a:pPr>
            <a:r>
              <a:rPr lang="zh-CN" altLang="en-US" dirty="0"/>
              <a:t>在</a:t>
            </a:r>
            <a:r>
              <a:rPr lang="en-US" altLang="zh-CN" dirty="0"/>
              <a:t>【8</a:t>
            </a:r>
            <a:r>
              <a:rPr lang="zh-CN" altLang="en-US" dirty="0"/>
              <a:t>月订单信息</a:t>
            </a:r>
            <a:r>
              <a:rPr lang="en-US" altLang="zh-CN" dirty="0"/>
              <a:t>】</a:t>
            </a:r>
            <a:r>
              <a:rPr lang="zh-CN" altLang="en-US" dirty="0"/>
              <a:t>工作表中使用</a:t>
            </a:r>
            <a:r>
              <a:rPr lang="en-US" altLang="zh-CN" dirty="0"/>
              <a:t>MAX</a:t>
            </a:r>
            <a:r>
              <a:rPr lang="zh-CN" altLang="en-US" dirty="0"/>
              <a:t>函数计算消费金额的最大值，具体操作步骤如下。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H5</a:t>
            </a:r>
            <a:r>
              <a:rPr lang="zh-CN" altLang="en-US" dirty="0"/>
              <a:t>，输入“</a:t>
            </a:r>
            <a:r>
              <a:rPr lang="en-US" altLang="zh-CN" dirty="0"/>
              <a:t>=MAX(D:D)”</a:t>
            </a:r>
            <a:r>
              <a:rPr lang="zh-CN" altLang="en-US" dirty="0"/>
              <a:t>，如图所示。</a:t>
            </a:r>
          </a:p>
        </p:txBody>
      </p:sp>
      <p:sp>
        <p:nvSpPr>
          <p:cNvPr id="3" name="标题 2">
            <a:extLst>
              <a:ext uri="{FF2B5EF4-FFF2-40B4-BE49-F238E27FC236}">
                <a16:creationId xmlns:a16="http://schemas.microsoft.com/office/drawing/2014/main" id="{89E2E7F0-ED72-4B1B-832C-034FF236C564}"/>
              </a:ext>
            </a:extLst>
          </p:cNvPr>
          <p:cNvSpPr>
            <a:spLocks noGrp="1"/>
          </p:cNvSpPr>
          <p:nvPr>
            <p:ph type="title"/>
          </p:nvPr>
        </p:nvSpPr>
        <p:spPr/>
        <p:txBody>
          <a:bodyPr/>
          <a:lstStyle/>
          <a:p>
            <a:r>
              <a:rPr lang="zh-CN" altLang="en-US" dirty="0"/>
              <a:t>计算最大值和最小值</a:t>
            </a:r>
          </a:p>
        </p:txBody>
      </p:sp>
      <p:pic>
        <p:nvPicPr>
          <p:cNvPr id="4" name="图片 3">
            <a:extLst>
              <a:ext uri="{FF2B5EF4-FFF2-40B4-BE49-F238E27FC236}">
                <a16:creationId xmlns:a16="http://schemas.microsoft.com/office/drawing/2014/main" id="{0C21B92A-FAD6-4DAB-8F2D-16D47E303BB8}"/>
              </a:ext>
            </a:extLst>
          </p:cNvPr>
          <p:cNvPicPr/>
          <p:nvPr/>
        </p:nvPicPr>
        <p:blipFill>
          <a:blip r:embed="rId2">
            <a:extLst>
              <a:ext uri="{28A0092B-C50C-407E-A947-70E740481C1C}">
                <a14:useLocalDpi xmlns:a14="http://schemas.microsoft.com/office/drawing/2010/main" val="0"/>
              </a:ext>
            </a:extLst>
          </a:blip>
          <a:stretch>
            <a:fillRect/>
          </a:stretch>
        </p:blipFill>
        <p:spPr>
          <a:xfrm>
            <a:off x="2577558" y="2711603"/>
            <a:ext cx="7036884" cy="2879900"/>
          </a:xfrm>
          <a:prstGeom prst="rect">
            <a:avLst/>
          </a:prstGeom>
          <a:ln w="3175">
            <a:solidFill>
              <a:schemeClr val="tx1"/>
            </a:solidFill>
          </a:ln>
        </p:spPr>
      </p:pic>
    </p:spTree>
    <p:extLst>
      <p:ext uri="{BB962C8B-B14F-4D97-AF65-F5344CB8AC3E}">
        <p14:creationId xmlns:p14="http://schemas.microsoft.com/office/powerpoint/2010/main" val="2002736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B4A8EA4-C20F-4493-A376-0B528C2E8720}"/>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键即可使用</a:t>
            </a:r>
            <a:r>
              <a:rPr lang="en-US" altLang="zh-CN" dirty="0"/>
              <a:t>MAX</a:t>
            </a:r>
            <a:r>
              <a:rPr lang="zh-CN" altLang="en-US" dirty="0"/>
              <a:t>函数计算消费金额的最大值，计算结果如图所示。</a:t>
            </a:r>
          </a:p>
        </p:txBody>
      </p:sp>
      <p:sp>
        <p:nvSpPr>
          <p:cNvPr id="3" name="标题 2">
            <a:extLst>
              <a:ext uri="{FF2B5EF4-FFF2-40B4-BE49-F238E27FC236}">
                <a16:creationId xmlns:a16="http://schemas.microsoft.com/office/drawing/2014/main" id="{3F3E6A4B-0E3F-40BF-AC5E-5FA19D6A1FBA}"/>
              </a:ext>
            </a:extLst>
          </p:cNvPr>
          <p:cNvSpPr>
            <a:spLocks noGrp="1"/>
          </p:cNvSpPr>
          <p:nvPr>
            <p:ph type="title"/>
          </p:nvPr>
        </p:nvSpPr>
        <p:spPr/>
        <p:txBody>
          <a:bodyPr/>
          <a:lstStyle/>
          <a:p>
            <a:r>
              <a:rPr lang="zh-CN" altLang="en-US" dirty="0"/>
              <a:t>计算最大值和最小值</a:t>
            </a:r>
          </a:p>
        </p:txBody>
      </p:sp>
      <p:pic>
        <p:nvPicPr>
          <p:cNvPr id="4" name="图片 3">
            <a:extLst>
              <a:ext uri="{FF2B5EF4-FFF2-40B4-BE49-F238E27FC236}">
                <a16:creationId xmlns:a16="http://schemas.microsoft.com/office/drawing/2014/main" id="{3AB5CD85-C7E8-4959-8424-CB0D9A6B7DA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280263" y="2257677"/>
            <a:ext cx="7631474" cy="2342646"/>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62066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FBC913E-467D-4A16-AE4F-8566BDBF27DF}"/>
              </a:ext>
            </a:extLst>
          </p:cNvPr>
          <p:cNvSpPr>
            <a:spLocks noGrp="1"/>
          </p:cNvSpPr>
          <p:nvPr>
            <p:ph idx="1"/>
          </p:nvPr>
        </p:nvSpPr>
        <p:spPr/>
        <p:txBody>
          <a:bodyPr/>
          <a:lstStyle/>
          <a:p>
            <a:r>
              <a:rPr lang="en-US" altLang="zh-CN" dirty="0"/>
              <a:t>LARGE</a:t>
            </a:r>
            <a:r>
              <a:rPr lang="zh-CN" altLang="en-US" dirty="0"/>
              <a:t>函数可以返回数据集中第</a:t>
            </a:r>
            <a:r>
              <a:rPr lang="en-US" altLang="zh-CN" dirty="0"/>
              <a:t>k</a:t>
            </a:r>
            <a:r>
              <a:rPr lang="zh-CN" altLang="en-US" dirty="0"/>
              <a:t>个最大值，其使用格式如下。</a:t>
            </a:r>
            <a:endParaRPr lang="en-US" altLang="zh-CN" dirty="0"/>
          </a:p>
          <a:p>
            <a:endParaRPr lang="en-US" altLang="zh-CN" dirty="0"/>
          </a:p>
          <a:p>
            <a:endParaRPr lang="en-US" altLang="zh-CN" dirty="0"/>
          </a:p>
          <a:p>
            <a:r>
              <a:rPr lang="en-US" altLang="zh-CN" dirty="0"/>
              <a:t>LARGE</a:t>
            </a:r>
            <a:r>
              <a:rPr lang="zh-CN" altLang="en-US" dirty="0"/>
              <a:t>函数的常用参数及其解释如表所示。</a:t>
            </a:r>
          </a:p>
        </p:txBody>
      </p:sp>
      <p:sp>
        <p:nvSpPr>
          <p:cNvPr id="3" name="标题 2">
            <a:extLst>
              <a:ext uri="{FF2B5EF4-FFF2-40B4-BE49-F238E27FC236}">
                <a16:creationId xmlns:a16="http://schemas.microsoft.com/office/drawing/2014/main" id="{792931A1-8846-4DCA-9CAC-72705C157A9B}"/>
              </a:ext>
            </a:extLst>
          </p:cNvPr>
          <p:cNvSpPr>
            <a:spLocks noGrp="1"/>
          </p:cNvSpPr>
          <p:nvPr>
            <p:ph type="title"/>
          </p:nvPr>
        </p:nvSpPr>
        <p:spPr/>
        <p:txBody>
          <a:bodyPr/>
          <a:lstStyle/>
          <a:p>
            <a:r>
              <a:rPr lang="zh-CN" altLang="en-US" dirty="0"/>
              <a:t>计算最大值和最小值</a:t>
            </a:r>
          </a:p>
        </p:txBody>
      </p:sp>
      <p:sp>
        <p:nvSpPr>
          <p:cNvPr id="5" name="内容占位符 4">
            <a:extLst>
              <a:ext uri="{FF2B5EF4-FFF2-40B4-BE49-F238E27FC236}">
                <a16:creationId xmlns:a16="http://schemas.microsoft.com/office/drawing/2014/main" id="{F0B0A546-1F4C-4FF6-A533-F7EC06425E74}"/>
              </a:ext>
            </a:extLst>
          </p:cNvPr>
          <p:cNvSpPr>
            <a:spLocks noGrp="1"/>
          </p:cNvSpPr>
          <p:nvPr>
            <p:ph idx="10"/>
          </p:nvPr>
        </p:nvSpPr>
        <p:spPr/>
        <p:txBody>
          <a:bodyPr/>
          <a:lstStyle/>
          <a:p>
            <a:r>
              <a:rPr kumimoji="0" lang="en-US" altLang="zh-CN" b="1" dirty="0">
                <a:solidFill>
                  <a:srgbClr val="000000"/>
                </a:solidFill>
              </a:rPr>
              <a:t>2. LARGE</a:t>
            </a:r>
            <a:r>
              <a:rPr kumimoji="0" lang="zh-CN" altLang="en-US" b="1" dirty="0">
                <a:solidFill>
                  <a:srgbClr val="000000"/>
                </a:solidFill>
              </a:rPr>
              <a:t>函数</a:t>
            </a:r>
          </a:p>
        </p:txBody>
      </p:sp>
      <p:sp>
        <p:nvSpPr>
          <p:cNvPr id="6" name="TextBox 5">
            <a:extLst>
              <a:ext uri="{FF2B5EF4-FFF2-40B4-BE49-F238E27FC236}">
                <a16:creationId xmlns:a16="http://schemas.microsoft.com/office/drawing/2014/main" id="{2EADA151-2532-4E81-A50F-342F708645CF}"/>
              </a:ext>
            </a:extLst>
          </p:cNvPr>
          <p:cNvSpPr txBox="1">
            <a:spLocks noChangeArrowheads="1"/>
          </p:cNvSpPr>
          <p:nvPr/>
        </p:nvSpPr>
        <p:spPr bwMode="auto">
          <a:xfrm>
            <a:off x="4393133" y="2434816"/>
            <a:ext cx="269628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LARGE(array, k)</a:t>
            </a:r>
          </a:p>
        </p:txBody>
      </p:sp>
      <p:graphicFrame>
        <p:nvGraphicFramePr>
          <p:cNvPr id="7" name="内容占位符 4">
            <a:extLst>
              <a:ext uri="{FF2B5EF4-FFF2-40B4-BE49-F238E27FC236}">
                <a16:creationId xmlns:a16="http://schemas.microsoft.com/office/drawing/2014/main" id="{86640076-2A5F-46C3-BE9C-6D16916F6E93}"/>
              </a:ext>
            </a:extLst>
          </p:cNvPr>
          <p:cNvGraphicFramePr>
            <a:graphicFrameLocks/>
          </p:cNvGraphicFramePr>
          <p:nvPr>
            <p:extLst>
              <p:ext uri="{D42A27DB-BD31-4B8C-83A1-F6EECF244321}">
                <p14:modId xmlns:p14="http://schemas.microsoft.com/office/powerpoint/2010/main" val="3796194484"/>
              </p:ext>
            </p:extLst>
          </p:nvPr>
        </p:nvGraphicFramePr>
        <p:xfrm>
          <a:off x="1837067" y="3848938"/>
          <a:ext cx="8517866" cy="1295400"/>
        </p:xfrm>
        <a:graphic>
          <a:graphicData uri="http://schemas.openxmlformats.org/drawingml/2006/table">
            <a:tbl>
              <a:tblPr firstRow="1" firstCol="1" bandRow="1">
                <a:tableStyleId>{5C22544A-7EE6-4342-B048-85BDC9FD1C3A}</a:tableStyleId>
              </a:tblPr>
              <a:tblGrid>
                <a:gridCol w="1326547">
                  <a:extLst>
                    <a:ext uri="{9D8B030D-6E8A-4147-A177-3AD203B41FA5}">
                      <a16:colId xmlns:a16="http://schemas.microsoft.com/office/drawing/2014/main" val="20000"/>
                    </a:ext>
                  </a:extLst>
                </a:gridCol>
                <a:gridCol w="7191319">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array</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必需。表示需要查找的第</a:t>
                      </a:r>
                      <a:r>
                        <a:rPr lang="en-US" sz="1800" b="0" kern="1200" dirty="0">
                          <a:solidFill>
                            <a:schemeClr val="dk1"/>
                          </a:solidFill>
                          <a:latin typeface="微软雅黑" pitchFamily="34" charset="-122"/>
                          <a:ea typeface="微软雅黑" pitchFamily="34" charset="-122"/>
                          <a:cs typeface="+mn-cs"/>
                        </a:rPr>
                        <a:t>k</a:t>
                      </a:r>
                      <a:r>
                        <a:rPr lang="zh-CN" altLang="en-US" sz="1800" b="0" kern="1200" dirty="0">
                          <a:solidFill>
                            <a:schemeClr val="dk1"/>
                          </a:solidFill>
                          <a:latin typeface="微软雅黑" pitchFamily="34" charset="-122"/>
                          <a:ea typeface="微软雅黑" pitchFamily="34" charset="-122"/>
                          <a:cs typeface="+mn-cs"/>
                        </a:rPr>
                        <a:t>个最大值的数组或数据区域</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k</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必需。表示返回值在数组或数据单元格区域中的位置（从大到小排）</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37612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C7C8838-23EF-458A-A616-25CCCD6D8D2B}"/>
              </a:ext>
            </a:extLst>
          </p:cNvPr>
          <p:cNvSpPr>
            <a:spLocks noGrp="1"/>
          </p:cNvSpPr>
          <p:nvPr>
            <p:ph idx="1"/>
          </p:nvPr>
        </p:nvSpPr>
        <p:spPr/>
        <p:txBody>
          <a:bodyPr/>
          <a:lstStyle/>
          <a:p>
            <a:pPr marL="0" indent="0">
              <a:buNone/>
            </a:pPr>
            <a:r>
              <a:rPr lang="zh-CN" altLang="en-US" dirty="0"/>
              <a:t>在</a:t>
            </a:r>
            <a:r>
              <a:rPr lang="en-US" altLang="zh-CN" dirty="0"/>
              <a:t>【8</a:t>
            </a:r>
            <a:r>
              <a:rPr lang="zh-CN" altLang="en-US" dirty="0"/>
              <a:t>月订单信息</a:t>
            </a:r>
            <a:r>
              <a:rPr lang="en-US" altLang="zh-CN" dirty="0"/>
              <a:t>】</a:t>
            </a:r>
            <a:r>
              <a:rPr lang="zh-CN" altLang="en-US" dirty="0"/>
              <a:t>工作表中使用</a:t>
            </a:r>
            <a:r>
              <a:rPr lang="en-US" altLang="zh-CN" dirty="0"/>
              <a:t>LARGE</a:t>
            </a:r>
            <a:r>
              <a:rPr lang="zh-CN" altLang="en-US" dirty="0"/>
              <a:t>函数计算消费金额的第二大值，具体操作步骤如下。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H6</a:t>
            </a:r>
            <a:r>
              <a:rPr lang="zh-CN" altLang="en-US" dirty="0"/>
              <a:t>，输入“</a:t>
            </a:r>
            <a:r>
              <a:rPr lang="en-US" altLang="zh-CN" dirty="0"/>
              <a:t>=LARGE(D:D,2)”</a:t>
            </a:r>
            <a:r>
              <a:rPr lang="zh-CN" altLang="en-US" dirty="0"/>
              <a:t>，如图所示。</a:t>
            </a:r>
          </a:p>
        </p:txBody>
      </p:sp>
      <p:sp>
        <p:nvSpPr>
          <p:cNvPr id="3" name="标题 2">
            <a:extLst>
              <a:ext uri="{FF2B5EF4-FFF2-40B4-BE49-F238E27FC236}">
                <a16:creationId xmlns:a16="http://schemas.microsoft.com/office/drawing/2014/main" id="{E3E08324-DDAE-462B-AFC9-972548D59342}"/>
              </a:ext>
            </a:extLst>
          </p:cNvPr>
          <p:cNvSpPr>
            <a:spLocks noGrp="1"/>
          </p:cNvSpPr>
          <p:nvPr>
            <p:ph type="title"/>
          </p:nvPr>
        </p:nvSpPr>
        <p:spPr/>
        <p:txBody>
          <a:bodyPr/>
          <a:lstStyle/>
          <a:p>
            <a:r>
              <a:rPr lang="zh-CN" altLang="en-US" dirty="0"/>
              <a:t>计算最大值和最小值</a:t>
            </a:r>
          </a:p>
        </p:txBody>
      </p:sp>
      <p:pic>
        <p:nvPicPr>
          <p:cNvPr id="4" name="图片 3">
            <a:extLst>
              <a:ext uri="{FF2B5EF4-FFF2-40B4-BE49-F238E27FC236}">
                <a16:creationId xmlns:a16="http://schemas.microsoft.com/office/drawing/2014/main" id="{AFA1F1A6-1E11-4D22-977A-574D3F1B2113}"/>
              </a:ext>
            </a:extLst>
          </p:cNvPr>
          <p:cNvPicPr/>
          <p:nvPr/>
        </p:nvPicPr>
        <p:blipFill>
          <a:blip r:embed="rId2">
            <a:extLst>
              <a:ext uri="{28A0092B-C50C-407E-A947-70E740481C1C}">
                <a14:useLocalDpi xmlns:a14="http://schemas.microsoft.com/office/drawing/2010/main" val="0"/>
              </a:ext>
            </a:extLst>
          </a:blip>
          <a:stretch>
            <a:fillRect/>
          </a:stretch>
        </p:blipFill>
        <p:spPr>
          <a:xfrm>
            <a:off x="2390184" y="2667055"/>
            <a:ext cx="7411632" cy="3028951"/>
          </a:xfrm>
          <a:prstGeom prst="rect">
            <a:avLst/>
          </a:prstGeom>
          <a:ln w="3175">
            <a:solidFill>
              <a:schemeClr val="tx1"/>
            </a:solidFill>
          </a:ln>
        </p:spPr>
      </p:pic>
    </p:spTree>
    <p:extLst>
      <p:ext uri="{BB962C8B-B14F-4D97-AF65-F5344CB8AC3E}">
        <p14:creationId xmlns:p14="http://schemas.microsoft.com/office/powerpoint/2010/main" val="4123892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AC4C78FA-8BE9-4D4A-9446-4213100FA565}"/>
              </a:ext>
            </a:extLst>
          </p:cNvPr>
          <p:cNvSpPr>
            <a:spLocks noGrp="1"/>
          </p:cNvSpPr>
          <p:nvPr>
            <p:ph idx="1"/>
          </p:nvPr>
        </p:nvSpPr>
        <p:spPr/>
        <p:txBody>
          <a:bodyPr/>
          <a:lstStyle/>
          <a:p>
            <a:r>
              <a:rPr lang="en-US" altLang="zh-CN" dirty="0"/>
              <a:t>PRODUCT</a:t>
            </a:r>
            <a:r>
              <a:rPr lang="zh-CN" altLang="en-US" dirty="0"/>
              <a:t>函数可以求所有以参数形式给出的数字的乘积，其使用格式如下。</a:t>
            </a:r>
            <a:endParaRPr lang="en-US" altLang="zh-CN" dirty="0"/>
          </a:p>
          <a:p>
            <a:endParaRPr lang="en-US" altLang="zh-CN" dirty="0"/>
          </a:p>
          <a:p>
            <a:endParaRPr lang="en-US" altLang="zh-CN" dirty="0"/>
          </a:p>
          <a:p>
            <a:r>
              <a:rPr lang="en-US" altLang="zh-CN" dirty="0"/>
              <a:t>PRODUCT</a:t>
            </a:r>
            <a:r>
              <a:rPr lang="zh-CN" altLang="en-US" dirty="0"/>
              <a:t>函数的常用参数及其解释如表所示。</a:t>
            </a:r>
            <a:endParaRPr lang="en-US" altLang="zh-CN" dirty="0"/>
          </a:p>
          <a:p>
            <a:endParaRPr lang="zh-CN" altLang="en-US" dirty="0"/>
          </a:p>
        </p:txBody>
      </p:sp>
      <p:sp>
        <p:nvSpPr>
          <p:cNvPr id="3" name="标题 2">
            <a:extLst>
              <a:ext uri="{FF2B5EF4-FFF2-40B4-BE49-F238E27FC236}">
                <a16:creationId xmlns:a16="http://schemas.microsoft.com/office/drawing/2014/main" id="{DE26C4EE-FE6A-46B6-A7F9-4FA1D9A0F443}"/>
              </a:ext>
            </a:extLst>
          </p:cNvPr>
          <p:cNvSpPr>
            <a:spLocks noGrp="1"/>
          </p:cNvSpPr>
          <p:nvPr>
            <p:ph type="title"/>
          </p:nvPr>
        </p:nvSpPr>
        <p:spPr/>
        <p:txBody>
          <a:bodyPr/>
          <a:lstStyle/>
          <a:p>
            <a:r>
              <a:rPr lang="zh-CN" altLang="en-US" dirty="0"/>
              <a:t>计算数值</a:t>
            </a:r>
          </a:p>
        </p:txBody>
      </p:sp>
      <p:sp>
        <p:nvSpPr>
          <p:cNvPr id="5" name="内容占位符 4">
            <a:extLst>
              <a:ext uri="{FF2B5EF4-FFF2-40B4-BE49-F238E27FC236}">
                <a16:creationId xmlns:a16="http://schemas.microsoft.com/office/drawing/2014/main" id="{8FACE1AC-3658-4670-A9A2-D4946442E50F}"/>
              </a:ext>
            </a:extLst>
          </p:cNvPr>
          <p:cNvSpPr>
            <a:spLocks noGrp="1"/>
          </p:cNvSpPr>
          <p:nvPr>
            <p:ph idx="10"/>
          </p:nvPr>
        </p:nvSpPr>
        <p:spPr/>
        <p:txBody>
          <a:bodyPr/>
          <a:lstStyle/>
          <a:p>
            <a:r>
              <a:rPr kumimoji="0" lang="en-US" altLang="zh-CN" b="1" dirty="0">
                <a:solidFill>
                  <a:srgbClr val="000000"/>
                </a:solidFill>
              </a:rPr>
              <a:t>1. PRODUCT</a:t>
            </a:r>
            <a:r>
              <a:rPr kumimoji="0" lang="zh-CN" altLang="en-US" b="1" dirty="0">
                <a:solidFill>
                  <a:srgbClr val="000000"/>
                </a:solidFill>
              </a:rPr>
              <a:t>函数</a:t>
            </a:r>
          </a:p>
        </p:txBody>
      </p:sp>
      <p:sp>
        <p:nvSpPr>
          <p:cNvPr id="6" name="TextBox 5">
            <a:extLst>
              <a:ext uri="{FF2B5EF4-FFF2-40B4-BE49-F238E27FC236}">
                <a16:creationId xmlns:a16="http://schemas.microsoft.com/office/drawing/2014/main" id="{3F35206F-BA70-4D41-B374-4C41DD9B0CCA}"/>
              </a:ext>
            </a:extLst>
          </p:cNvPr>
          <p:cNvSpPr txBox="1">
            <a:spLocks noChangeArrowheads="1"/>
          </p:cNvSpPr>
          <p:nvPr/>
        </p:nvSpPr>
        <p:spPr bwMode="auto">
          <a:xfrm>
            <a:off x="3444574" y="2455837"/>
            <a:ext cx="53028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PRODUCT(number1, number2, …)</a:t>
            </a:r>
          </a:p>
        </p:txBody>
      </p:sp>
      <p:graphicFrame>
        <p:nvGraphicFramePr>
          <p:cNvPr id="7" name="内容占位符 4">
            <a:extLst>
              <a:ext uri="{FF2B5EF4-FFF2-40B4-BE49-F238E27FC236}">
                <a16:creationId xmlns:a16="http://schemas.microsoft.com/office/drawing/2014/main" id="{C87D400A-20B1-4835-A5FE-8F52D78D3012}"/>
              </a:ext>
            </a:extLst>
          </p:cNvPr>
          <p:cNvGraphicFramePr>
            <a:graphicFrameLocks/>
          </p:cNvGraphicFramePr>
          <p:nvPr>
            <p:extLst>
              <p:ext uri="{D42A27DB-BD31-4B8C-83A1-F6EECF244321}">
                <p14:modId xmlns:p14="http://schemas.microsoft.com/office/powerpoint/2010/main" val="2305036926"/>
              </p:ext>
            </p:extLst>
          </p:nvPr>
        </p:nvGraphicFramePr>
        <p:xfrm>
          <a:off x="746234" y="3883522"/>
          <a:ext cx="10699531" cy="1518796"/>
        </p:xfrm>
        <a:graphic>
          <a:graphicData uri="http://schemas.openxmlformats.org/drawingml/2006/table">
            <a:tbl>
              <a:tblPr firstRow="1" firstCol="1" bandRow="1">
                <a:tableStyleId>{5C22544A-7EE6-4342-B048-85BDC9FD1C3A}</a:tableStyleId>
              </a:tblPr>
              <a:tblGrid>
                <a:gridCol w="1450427">
                  <a:extLst>
                    <a:ext uri="{9D8B030D-6E8A-4147-A177-3AD203B41FA5}">
                      <a16:colId xmlns:a16="http://schemas.microsoft.com/office/drawing/2014/main" val="20000"/>
                    </a:ext>
                  </a:extLst>
                </a:gridCol>
                <a:gridCol w="9249104">
                  <a:extLst>
                    <a:ext uri="{9D8B030D-6E8A-4147-A177-3AD203B41FA5}">
                      <a16:colId xmlns:a16="http://schemas.microsoft.com/office/drawing/2014/main" val="20001"/>
                    </a:ext>
                  </a:extLst>
                </a:gridCol>
              </a:tblGrid>
              <a:tr h="428896">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544950">
                <a:tc>
                  <a:txBody>
                    <a:bodyPr/>
                    <a:lstStyle/>
                    <a:p>
                      <a:pPr algn="just"/>
                      <a:r>
                        <a:rPr lang="en-US" sz="1800" b="0" kern="1200" dirty="0">
                          <a:solidFill>
                            <a:schemeClr val="lt1"/>
                          </a:solidFill>
                          <a:latin typeface="微软雅黑" pitchFamily="34" charset="-122"/>
                          <a:ea typeface="微软雅黑" pitchFamily="34" charset="-122"/>
                          <a:cs typeface="+mn-cs"/>
                        </a:rPr>
                        <a:t>number1</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必需。表示要相乘的第一个数字或区域。可以是数字、单元格引用和单元格区域引用</a:t>
                      </a:r>
                    </a:p>
                  </a:txBody>
                  <a:tcPr marL="68580" marR="68580" marT="0" marB="0" anchor="ctr"/>
                </a:tc>
                <a:extLst>
                  <a:ext uri="{0D108BD9-81ED-4DB2-BD59-A6C34878D82A}">
                    <a16:rowId xmlns:a16="http://schemas.microsoft.com/office/drawing/2014/main" val="10001"/>
                  </a:ext>
                </a:extLst>
              </a:tr>
              <a:tr h="544950">
                <a:tc>
                  <a:txBody>
                    <a:bodyPr/>
                    <a:lstStyle/>
                    <a:p>
                      <a:pPr algn="just"/>
                      <a:r>
                        <a:rPr lang="en-US" sz="1800" b="0" kern="1200" dirty="0">
                          <a:solidFill>
                            <a:schemeClr val="lt1"/>
                          </a:solidFill>
                          <a:latin typeface="微软雅黑" pitchFamily="34" charset="-122"/>
                          <a:ea typeface="微软雅黑" pitchFamily="34" charset="-122"/>
                          <a:cs typeface="+mn-cs"/>
                        </a:rPr>
                        <a:t>number2, …</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可选。表示要相乘的第</a:t>
                      </a:r>
                      <a:r>
                        <a:rPr lang="en-US" sz="1800" b="0" kern="1200" dirty="0">
                          <a:solidFill>
                            <a:schemeClr val="dk1"/>
                          </a:solidFill>
                          <a:latin typeface="微软雅黑" pitchFamily="34" charset="-122"/>
                          <a:ea typeface="微软雅黑" pitchFamily="34" charset="-122"/>
                          <a:cs typeface="+mn-cs"/>
                        </a:rPr>
                        <a:t>2~255</a:t>
                      </a:r>
                      <a:r>
                        <a:rPr lang="zh-CN" altLang="en-US" sz="1800" b="0" kern="1200" dirty="0">
                          <a:solidFill>
                            <a:schemeClr val="dk1"/>
                          </a:solidFill>
                          <a:latin typeface="微软雅黑" pitchFamily="34" charset="-122"/>
                          <a:ea typeface="微软雅黑" pitchFamily="34" charset="-122"/>
                          <a:cs typeface="+mn-cs"/>
                        </a:rPr>
                        <a:t>个数字或区域，即可以像</a:t>
                      </a:r>
                      <a:r>
                        <a:rPr lang="en-US" sz="1800" b="0" kern="1200" dirty="0">
                          <a:solidFill>
                            <a:schemeClr val="dk1"/>
                          </a:solidFill>
                          <a:latin typeface="微软雅黑" pitchFamily="34" charset="-122"/>
                          <a:ea typeface="微软雅黑" pitchFamily="34" charset="-122"/>
                          <a:cs typeface="+mn-cs"/>
                        </a:rPr>
                        <a:t>number1</a:t>
                      </a:r>
                      <a:r>
                        <a:rPr lang="zh-CN" altLang="en-US" sz="1800" b="0" kern="1200" dirty="0">
                          <a:solidFill>
                            <a:schemeClr val="dk1"/>
                          </a:solidFill>
                          <a:latin typeface="微软雅黑" pitchFamily="34" charset="-122"/>
                          <a:ea typeface="微软雅黑" pitchFamily="34" charset="-122"/>
                          <a:cs typeface="+mn-cs"/>
                        </a:rPr>
                        <a:t>那样最多指定</a:t>
                      </a:r>
                      <a:r>
                        <a:rPr lang="en-US" sz="1800" b="0" kern="1200" dirty="0">
                          <a:solidFill>
                            <a:schemeClr val="dk1"/>
                          </a:solidFill>
                          <a:latin typeface="微软雅黑" pitchFamily="34" charset="-122"/>
                          <a:ea typeface="微软雅黑" pitchFamily="34" charset="-122"/>
                          <a:cs typeface="+mn-cs"/>
                        </a:rPr>
                        <a:t>255</a:t>
                      </a:r>
                      <a:r>
                        <a:rPr lang="zh-CN" altLang="en-US" sz="1800" b="0" kern="1200" dirty="0">
                          <a:solidFill>
                            <a:schemeClr val="dk1"/>
                          </a:solidFill>
                          <a:latin typeface="微软雅黑" pitchFamily="34" charset="-122"/>
                          <a:ea typeface="微软雅黑" pitchFamily="34" charset="-122"/>
                          <a:cs typeface="+mn-cs"/>
                        </a:rPr>
                        <a:t>个参数</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68193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469B17A-63DB-4524-83BB-3D5EC498B339}"/>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键即可使用</a:t>
            </a:r>
            <a:r>
              <a:rPr lang="en-US" altLang="zh-CN" dirty="0"/>
              <a:t>LARGE</a:t>
            </a:r>
            <a:r>
              <a:rPr lang="zh-CN" altLang="en-US" dirty="0"/>
              <a:t>函数计算消费金额的第二大值，计算结果如图所示。</a:t>
            </a:r>
          </a:p>
        </p:txBody>
      </p:sp>
      <p:sp>
        <p:nvSpPr>
          <p:cNvPr id="3" name="标题 2">
            <a:extLst>
              <a:ext uri="{FF2B5EF4-FFF2-40B4-BE49-F238E27FC236}">
                <a16:creationId xmlns:a16="http://schemas.microsoft.com/office/drawing/2014/main" id="{ED808E3A-CA5B-4157-A46D-BD020BEA17BD}"/>
              </a:ext>
            </a:extLst>
          </p:cNvPr>
          <p:cNvSpPr>
            <a:spLocks noGrp="1"/>
          </p:cNvSpPr>
          <p:nvPr>
            <p:ph type="title"/>
          </p:nvPr>
        </p:nvSpPr>
        <p:spPr/>
        <p:txBody>
          <a:bodyPr/>
          <a:lstStyle/>
          <a:p>
            <a:r>
              <a:rPr lang="zh-CN" altLang="en-US" dirty="0"/>
              <a:t>计算最大值和最小值</a:t>
            </a:r>
          </a:p>
        </p:txBody>
      </p:sp>
      <p:pic>
        <p:nvPicPr>
          <p:cNvPr id="4" name="图片 3">
            <a:extLst>
              <a:ext uri="{FF2B5EF4-FFF2-40B4-BE49-F238E27FC236}">
                <a16:creationId xmlns:a16="http://schemas.microsoft.com/office/drawing/2014/main" id="{AC72EB21-4CBD-45F4-AE8D-56B5C0A2833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293075" y="2346117"/>
            <a:ext cx="7605850" cy="2835484"/>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12521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724323A-35DD-4E1A-A5EE-C1120A33957A}"/>
              </a:ext>
            </a:extLst>
          </p:cNvPr>
          <p:cNvSpPr>
            <a:spLocks noGrp="1"/>
          </p:cNvSpPr>
          <p:nvPr>
            <p:ph idx="1"/>
          </p:nvPr>
        </p:nvSpPr>
        <p:spPr/>
        <p:txBody>
          <a:bodyPr/>
          <a:lstStyle/>
          <a:p>
            <a:r>
              <a:rPr lang="en-US" altLang="zh-CN" dirty="0"/>
              <a:t>MIN</a:t>
            </a:r>
            <a:r>
              <a:rPr lang="zh-CN" altLang="en-US" dirty="0"/>
              <a:t>函数可以返回一组值中的最小值，其使用格式如下。</a:t>
            </a:r>
            <a:endParaRPr lang="en-US" altLang="zh-CN" dirty="0"/>
          </a:p>
          <a:p>
            <a:endParaRPr lang="en-US" altLang="zh-CN" dirty="0"/>
          </a:p>
          <a:p>
            <a:endParaRPr lang="en-US" altLang="zh-CN" dirty="0"/>
          </a:p>
          <a:p>
            <a:r>
              <a:rPr lang="en-US" altLang="zh-CN" dirty="0"/>
              <a:t>MIN</a:t>
            </a:r>
            <a:r>
              <a:rPr lang="zh-CN" altLang="en-US" dirty="0"/>
              <a:t>函数的常用参数及其解释如表所示。</a:t>
            </a:r>
            <a:endParaRPr lang="en-US" altLang="zh-CN" dirty="0"/>
          </a:p>
        </p:txBody>
      </p:sp>
      <p:sp>
        <p:nvSpPr>
          <p:cNvPr id="3" name="标题 2">
            <a:extLst>
              <a:ext uri="{FF2B5EF4-FFF2-40B4-BE49-F238E27FC236}">
                <a16:creationId xmlns:a16="http://schemas.microsoft.com/office/drawing/2014/main" id="{52B35A90-C4EF-4482-925D-A9D605338418}"/>
              </a:ext>
            </a:extLst>
          </p:cNvPr>
          <p:cNvSpPr>
            <a:spLocks noGrp="1"/>
          </p:cNvSpPr>
          <p:nvPr>
            <p:ph type="title"/>
          </p:nvPr>
        </p:nvSpPr>
        <p:spPr/>
        <p:txBody>
          <a:bodyPr/>
          <a:lstStyle/>
          <a:p>
            <a:r>
              <a:rPr lang="zh-CN" altLang="en-US" dirty="0"/>
              <a:t>计算最大值和最小值</a:t>
            </a:r>
          </a:p>
        </p:txBody>
      </p:sp>
      <p:sp>
        <p:nvSpPr>
          <p:cNvPr id="5" name="内容占位符 4">
            <a:extLst>
              <a:ext uri="{FF2B5EF4-FFF2-40B4-BE49-F238E27FC236}">
                <a16:creationId xmlns:a16="http://schemas.microsoft.com/office/drawing/2014/main" id="{E4320380-5115-4C27-8EBE-99840004330D}"/>
              </a:ext>
            </a:extLst>
          </p:cNvPr>
          <p:cNvSpPr>
            <a:spLocks noGrp="1"/>
          </p:cNvSpPr>
          <p:nvPr>
            <p:ph idx="10"/>
          </p:nvPr>
        </p:nvSpPr>
        <p:spPr/>
        <p:txBody>
          <a:bodyPr/>
          <a:lstStyle/>
          <a:p>
            <a:r>
              <a:rPr lang="en-US" altLang="zh-CN" b="1" dirty="0"/>
              <a:t>3. MIN</a:t>
            </a:r>
            <a:r>
              <a:rPr lang="zh-CN" altLang="en-US" b="1" dirty="0"/>
              <a:t>函数</a:t>
            </a:r>
          </a:p>
        </p:txBody>
      </p:sp>
      <p:sp>
        <p:nvSpPr>
          <p:cNvPr id="6" name="TextBox 5">
            <a:extLst>
              <a:ext uri="{FF2B5EF4-FFF2-40B4-BE49-F238E27FC236}">
                <a16:creationId xmlns:a16="http://schemas.microsoft.com/office/drawing/2014/main" id="{02282B94-E5B4-4444-9379-03BCC60BDE26}"/>
              </a:ext>
            </a:extLst>
          </p:cNvPr>
          <p:cNvSpPr txBox="1">
            <a:spLocks noChangeArrowheads="1"/>
          </p:cNvSpPr>
          <p:nvPr/>
        </p:nvSpPr>
        <p:spPr bwMode="auto">
          <a:xfrm>
            <a:off x="3835490" y="2539920"/>
            <a:ext cx="452102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MIN(number1,number2,...)</a:t>
            </a:r>
          </a:p>
        </p:txBody>
      </p:sp>
      <p:graphicFrame>
        <p:nvGraphicFramePr>
          <p:cNvPr id="7" name="内容占位符 4">
            <a:extLst>
              <a:ext uri="{FF2B5EF4-FFF2-40B4-BE49-F238E27FC236}">
                <a16:creationId xmlns:a16="http://schemas.microsoft.com/office/drawing/2014/main" id="{157AB626-CF38-4C64-A3A2-FCEECD71BD74}"/>
              </a:ext>
            </a:extLst>
          </p:cNvPr>
          <p:cNvGraphicFramePr>
            <a:graphicFrameLocks/>
          </p:cNvGraphicFramePr>
          <p:nvPr>
            <p:extLst>
              <p:ext uri="{D42A27DB-BD31-4B8C-83A1-F6EECF244321}">
                <p14:modId xmlns:p14="http://schemas.microsoft.com/office/powerpoint/2010/main" val="660511722"/>
              </p:ext>
            </p:extLst>
          </p:nvPr>
        </p:nvGraphicFramePr>
        <p:xfrm>
          <a:off x="1359968" y="3732098"/>
          <a:ext cx="9472064" cy="1625600"/>
        </p:xfrm>
        <a:graphic>
          <a:graphicData uri="http://schemas.openxmlformats.org/drawingml/2006/table">
            <a:tbl>
              <a:tblPr firstRow="1" firstCol="1" bandRow="1">
                <a:tableStyleId>{5C22544A-7EE6-4342-B048-85BDC9FD1C3A}</a:tableStyleId>
              </a:tblPr>
              <a:tblGrid>
                <a:gridCol w="1515733">
                  <a:extLst>
                    <a:ext uri="{9D8B030D-6E8A-4147-A177-3AD203B41FA5}">
                      <a16:colId xmlns:a16="http://schemas.microsoft.com/office/drawing/2014/main" val="20000"/>
                    </a:ext>
                  </a:extLst>
                </a:gridCol>
                <a:gridCol w="7956331">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number1</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必需。表示要查找最小值的第</a:t>
                      </a:r>
                      <a:r>
                        <a:rPr lang="en-US" sz="1800" b="0" kern="1200" dirty="0">
                          <a:solidFill>
                            <a:schemeClr val="dk1"/>
                          </a:solidFill>
                          <a:latin typeface="微软雅黑" pitchFamily="34" charset="-122"/>
                          <a:ea typeface="微软雅黑" pitchFamily="34" charset="-122"/>
                          <a:cs typeface="+mn-cs"/>
                        </a:rPr>
                        <a:t>1</a:t>
                      </a:r>
                      <a:r>
                        <a:rPr lang="zh-CN" altLang="en-US" sz="1800" b="0" kern="1200" dirty="0">
                          <a:solidFill>
                            <a:schemeClr val="dk1"/>
                          </a:solidFill>
                          <a:latin typeface="微软雅黑" pitchFamily="34" charset="-122"/>
                          <a:ea typeface="微软雅黑" pitchFamily="34" charset="-122"/>
                          <a:cs typeface="+mn-cs"/>
                        </a:rPr>
                        <a:t>个数字参数，可以是数字、数组或单元格引用</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number2,...</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b="0" kern="1200" dirty="0">
                          <a:solidFill>
                            <a:schemeClr val="dk1"/>
                          </a:solidFill>
                          <a:latin typeface="微软雅黑" pitchFamily="34" charset="-122"/>
                          <a:ea typeface="微软雅黑" pitchFamily="34" charset="-122"/>
                          <a:cs typeface="+mn-cs"/>
                        </a:rPr>
                        <a:t>可选。表示要查找最小值的第</a:t>
                      </a:r>
                      <a:r>
                        <a:rPr lang="en-US" sz="1800" b="0" kern="1200" dirty="0">
                          <a:solidFill>
                            <a:schemeClr val="dk1"/>
                          </a:solidFill>
                          <a:latin typeface="微软雅黑" pitchFamily="34" charset="-122"/>
                          <a:ea typeface="微软雅黑" pitchFamily="34" charset="-122"/>
                          <a:cs typeface="+mn-cs"/>
                        </a:rPr>
                        <a:t>2~255</a:t>
                      </a:r>
                      <a:r>
                        <a:rPr lang="zh-CN" altLang="en-US" sz="1800" b="0" kern="1200" dirty="0">
                          <a:solidFill>
                            <a:schemeClr val="dk1"/>
                          </a:solidFill>
                          <a:latin typeface="微软雅黑" pitchFamily="34" charset="-122"/>
                          <a:ea typeface="微软雅黑" pitchFamily="34" charset="-122"/>
                          <a:cs typeface="+mn-cs"/>
                        </a:rPr>
                        <a:t>个数字参数，即可以像参数</a:t>
                      </a:r>
                      <a:r>
                        <a:rPr lang="en-US" sz="1800" b="0" kern="1200" dirty="0">
                          <a:solidFill>
                            <a:schemeClr val="dk1"/>
                          </a:solidFill>
                          <a:latin typeface="微软雅黑" pitchFamily="34" charset="-122"/>
                          <a:ea typeface="微软雅黑" pitchFamily="34" charset="-122"/>
                          <a:cs typeface="+mn-cs"/>
                        </a:rPr>
                        <a:t>number1</a:t>
                      </a:r>
                      <a:r>
                        <a:rPr lang="zh-CN" altLang="en-US" sz="1800" b="0" kern="1200" dirty="0">
                          <a:solidFill>
                            <a:schemeClr val="dk1"/>
                          </a:solidFill>
                          <a:latin typeface="微软雅黑" pitchFamily="34" charset="-122"/>
                          <a:ea typeface="微软雅黑" pitchFamily="34" charset="-122"/>
                          <a:cs typeface="+mn-cs"/>
                        </a:rPr>
                        <a:t>那样最多指定</a:t>
                      </a:r>
                      <a:r>
                        <a:rPr lang="en-US" sz="1800" b="0" kern="1200" dirty="0">
                          <a:solidFill>
                            <a:schemeClr val="dk1"/>
                          </a:solidFill>
                          <a:latin typeface="微软雅黑" pitchFamily="34" charset="-122"/>
                          <a:ea typeface="微软雅黑" pitchFamily="34" charset="-122"/>
                          <a:cs typeface="+mn-cs"/>
                        </a:rPr>
                        <a:t>255</a:t>
                      </a:r>
                      <a:r>
                        <a:rPr lang="zh-CN" altLang="en-US" sz="1800" b="0" kern="1200" dirty="0">
                          <a:solidFill>
                            <a:schemeClr val="dk1"/>
                          </a:solidFill>
                          <a:latin typeface="微软雅黑" pitchFamily="34" charset="-122"/>
                          <a:ea typeface="微软雅黑" pitchFamily="34" charset="-122"/>
                          <a:cs typeface="+mn-cs"/>
                        </a:rPr>
                        <a:t>个参数</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42987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B8D812F-333D-40DD-A590-A2302748287F}"/>
              </a:ext>
            </a:extLst>
          </p:cNvPr>
          <p:cNvSpPr>
            <a:spLocks noGrp="1"/>
          </p:cNvSpPr>
          <p:nvPr>
            <p:ph idx="1"/>
          </p:nvPr>
        </p:nvSpPr>
        <p:spPr/>
        <p:txBody>
          <a:bodyPr/>
          <a:lstStyle/>
          <a:p>
            <a:pPr marL="0" indent="0">
              <a:buNone/>
            </a:pPr>
            <a:r>
              <a:rPr lang="zh-CN" altLang="en-US" dirty="0"/>
              <a:t>在</a:t>
            </a:r>
            <a:r>
              <a:rPr lang="en-US" altLang="zh-CN" dirty="0"/>
              <a:t>【8</a:t>
            </a:r>
            <a:r>
              <a:rPr lang="zh-CN" altLang="en-US" dirty="0"/>
              <a:t>月订单信息</a:t>
            </a:r>
            <a:r>
              <a:rPr lang="en-US" altLang="zh-CN" dirty="0"/>
              <a:t>】</a:t>
            </a:r>
            <a:r>
              <a:rPr lang="zh-CN" altLang="en-US" dirty="0"/>
              <a:t>工作表中使用</a:t>
            </a:r>
            <a:r>
              <a:rPr lang="en-US" altLang="zh-CN" dirty="0"/>
              <a:t>MIN</a:t>
            </a:r>
            <a:r>
              <a:rPr lang="zh-CN" altLang="en-US" dirty="0"/>
              <a:t>函数计算消费金额的最小值，具体操作步骤如下。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H7</a:t>
            </a:r>
            <a:r>
              <a:rPr lang="zh-CN" altLang="en-US" dirty="0"/>
              <a:t>，输入“</a:t>
            </a:r>
            <a:r>
              <a:rPr lang="en-US" altLang="zh-CN" dirty="0"/>
              <a:t>=MIN(D:D)”</a:t>
            </a:r>
            <a:r>
              <a:rPr lang="zh-CN" altLang="en-US" dirty="0"/>
              <a:t>，如图所示。</a:t>
            </a:r>
          </a:p>
        </p:txBody>
      </p:sp>
      <p:sp>
        <p:nvSpPr>
          <p:cNvPr id="3" name="标题 2">
            <a:extLst>
              <a:ext uri="{FF2B5EF4-FFF2-40B4-BE49-F238E27FC236}">
                <a16:creationId xmlns:a16="http://schemas.microsoft.com/office/drawing/2014/main" id="{4ADEFE24-561F-4B85-BEAF-20C1C6117237}"/>
              </a:ext>
            </a:extLst>
          </p:cNvPr>
          <p:cNvSpPr>
            <a:spLocks noGrp="1"/>
          </p:cNvSpPr>
          <p:nvPr>
            <p:ph type="title"/>
          </p:nvPr>
        </p:nvSpPr>
        <p:spPr/>
        <p:txBody>
          <a:bodyPr/>
          <a:lstStyle/>
          <a:p>
            <a:r>
              <a:rPr lang="zh-CN" altLang="en-US" dirty="0"/>
              <a:t>计算最大值和最小值</a:t>
            </a:r>
          </a:p>
        </p:txBody>
      </p:sp>
      <p:pic>
        <p:nvPicPr>
          <p:cNvPr id="4" name="图片 3">
            <a:extLst>
              <a:ext uri="{FF2B5EF4-FFF2-40B4-BE49-F238E27FC236}">
                <a16:creationId xmlns:a16="http://schemas.microsoft.com/office/drawing/2014/main" id="{7BAC1088-8ED1-4773-8D07-4CBC37B46C2E}"/>
              </a:ext>
            </a:extLst>
          </p:cNvPr>
          <p:cNvPicPr/>
          <p:nvPr/>
        </p:nvPicPr>
        <p:blipFill>
          <a:blip r:embed="rId2">
            <a:extLst>
              <a:ext uri="{28A0092B-C50C-407E-A947-70E740481C1C}">
                <a14:useLocalDpi xmlns:a14="http://schemas.microsoft.com/office/drawing/2010/main" val="0"/>
              </a:ext>
            </a:extLst>
          </a:blip>
          <a:stretch>
            <a:fillRect/>
          </a:stretch>
        </p:blipFill>
        <p:spPr>
          <a:xfrm>
            <a:off x="2504179" y="2721927"/>
            <a:ext cx="7183641" cy="3058161"/>
          </a:xfrm>
          <a:prstGeom prst="rect">
            <a:avLst/>
          </a:prstGeom>
          <a:ln w="3175">
            <a:solidFill>
              <a:schemeClr val="tx1"/>
            </a:solidFill>
          </a:ln>
        </p:spPr>
      </p:pic>
    </p:spTree>
    <p:extLst>
      <p:ext uri="{BB962C8B-B14F-4D97-AF65-F5344CB8AC3E}">
        <p14:creationId xmlns:p14="http://schemas.microsoft.com/office/powerpoint/2010/main" val="338905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F79654-762D-45AA-8FA9-3E3267DE4B92}"/>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键即可使用</a:t>
            </a:r>
            <a:r>
              <a:rPr lang="en-US" altLang="zh-CN" dirty="0"/>
              <a:t>MIN</a:t>
            </a:r>
            <a:r>
              <a:rPr lang="zh-CN" altLang="en-US" dirty="0"/>
              <a:t>函数计算消费金额的最小值，计算结果如图所示。</a:t>
            </a:r>
          </a:p>
        </p:txBody>
      </p:sp>
      <p:sp>
        <p:nvSpPr>
          <p:cNvPr id="3" name="标题 2">
            <a:extLst>
              <a:ext uri="{FF2B5EF4-FFF2-40B4-BE49-F238E27FC236}">
                <a16:creationId xmlns:a16="http://schemas.microsoft.com/office/drawing/2014/main" id="{AD2A3D87-D4E2-4B8E-B022-4CD298B7A33A}"/>
              </a:ext>
            </a:extLst>
          </p:cNvPr>
          <p:cNvSpPr>
            <a:spLocks noGrp="1"/>
          </p:cNvSpPr>
          <p:nvPr>
            <p:ph type="title"/>
          </p:nvPr>
        </p:nvSpPr>
        <p:spPr/>
        <p:txBody>
          <a:bodyPr/>
          <a:lstStyle/>
          <a:p>
            <a:r>
              <a:rPr lang="zh-CN" altLang="en-US" dirty="0"/>
              <a:t>计算最大值和最小值</a:t>
            </a:r>
          </a:p>
        </p:txBody>
      </p:sp>
      <p:pic>
        <p:nvPicPr>
          <p:cNvPr id="4" name="图片 3">
            <a:extLst>
              <a:ext uri="{FF2B5EF4-FFF2-40B4-BE49-F238E27FC236}">
                <a16:creationId xmlns:a16="http://schemas.microsoft.com/office/drawing/2014/main" id="{E80908E4-D3EC-4233-8A77-D9B02E7483C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342944" y="2287302"/>
            <a:ext cx="7506111" cy="2515926"/>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2243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3E3B9DBA-E9A5-4CF6-A9DD-6C4D6136D9CF}"/>
              </a:ext>
            </a:extLst>
          </p:cNvPr>
          <p:cNvSpPr>
            <a:spLocks noGrp="1"/>
          </p:cNvSpPr>
          <p:nvPr>
            <p:ph idx="1"/>
          </p:nvPr>
        </p:nvSpPr>
        <p:spPr/>
        <p:txBody>
          <a:bodyPr/>
          <a:lstStyle/>
          <a:p>
            <a:r>
              <a:rPr lang="en-US" altLang="zh-CN" dirty="0"/>
              <a:t>SMALL</a:t>
            </a:r>
            <a:r>
              <a:rPr lang="zh-CN" altLang="en-US" dirty="0"/>
              <a:t>函数可以返回数据集中的第</a:t>
            </a:r>
            <a:r>
              <a:rPr lang="en-US" altLang="zh-CN" dirty="0"/>
              <a:t>k</a:t>
            </a:r>
            <a:r>
              <a:rPr lang="zh-CN" altLang="en-US" dirty="0"/>
              <a:t>个最小值，其使用格式如下。</a:t>
            </a:r>
            <a:endParaRPr lang="en-US" altLang="zh-CN" dirty="0"/>
          </a:p>
          <a:p>
            <a:endParaRPr lang="en-US" altLang="zh-CN" dirty="0"/>
          </a:p>
          <a:p>
            <a:endParaRPr lang="en-US" altLang="zh-CN" dirty="0"/>
          </a:p>
          <a:p>
            <a:r>
              <a:rPr lang="en-US" altLang="zh-CN" dirty="0"/>
              <a:t>SMALL</a:t>
            </a:r>
            <a:r>
              <a:rPr lang="zh-CN" altLang="en-US" dirty="0"/>
              <a:t>函数的常用参数及其解释如表所示。</a:t>
            </a:r>
          </a:p>
        </p:txBody>
      </p:sp>
      <p:sp>
        <p:nvSpPr>
          <p:cNvPr id="4" name="标题 3">
            <a:extLst>
              <a:ext uri="{FF2B5EF4-FFF2-40B4-BE49-F238E27FC236}">
                <a16:creationId xmlns:a16="http://schemas.microsoft.com/office/drawing/2014/main" id="{E68FA388-E9AD-44AE-961D-C36CC33C77EB}"/>
              </a:ext>
            </a:extLst>
          </p:cNvPr>
          <p:cNvSpPr>
            <a:spLocks noGrp="1"/>
          </p:cNvSpPr>
          <p:nvPr>
            <p:ph type="title"/>
          </p:nvPr>
        </p:nvSpPr>
        <p:spPr/>
        <p:txBody>
          <a:bodyPr/>
          <a:lstStyle/>
          <a:p>
            <a:r>
              <a:rPr lang="zh-CN" altLang="en-US" dirty="0"/>
              <a:t>计算最大值和最小值</a:t>
            </a:r>
          </a:p>
        </p:txBody>
      </p:sp>
      <p:sp>
        <p:nvSpPr>
          <p:cNvPr id="6" name="内容占位符 5">
            <a:extLst>
              <a:ext uri="{FF2B5EF4-FFF2-40B4-BE49-F238E27FC236}">
                <a16:creationId xmlns:a16="http://schemas.microsoft.com/office/drawing/2014/main" id="{52F7C315-5D71-4A37-A17D-CE30861EF597}"/>
              </a:ext>
            </a:extLst>
          </p:cNvPr>
          <p:cNvSpPr>
            <a:spLocks noGrp="1"/>
          </p:cNvSpPr>
          <p:nvPr>
            <p:ph idx="10"/>
          </p:nvPr>
        </p:nvSpPr>
        <p:spPr/>
        <p:txBody>
          <a:bodyPr/>
          <a:lstStyle/>
          <a:p>
            <a:r>
              <a:rPr lang="en-US" altLang="zh-CN" b="1" dirty="0"/>
              <a:t>4. SMALL</a:t>
            </a:r>
            <a:r>
              <a:rPr lang="zh-CN" altLang="en-US" b="1" dirty="0"/>
              <a:t>函数</a:t>
            </a:r>
          </a:p>
        </p:txBody>
      </p:sp>
      <p:sp>
        <p:nvSpPr>
          <p:cNvPr id="7" name="TextBox 5">
            <a:extLst>
              <a:ext uri="{FF2B5EF4-FFF2-40B4-BE49-F238E27FC236}">
                <a16:creationId xmlns:a16="http://schemas.microsoft.com/office/drawing/2014/main" id="{59A715BF-3FC1-4934-B5EF-12E50F4E9008}"/>
              </a:ext>
            </a:extLst>
          </p:cNvPr>
          <p:cNvSpPr txBox="1">
            <a:spLocks noChangeArrowheads="1"/>
          </p:cNvSpPr>
          <p:nvPr/>
        </p:nvSpPr>
        <p:spPr bwMode="auto">
          <a:xfrm>
            <a:off x="4138257" y="2466347"/>
            <a:ext cx="391548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SMALL(array, k)</a:t>
            </a:r>
          </a:p>
        </p:txBody>
      </p:sp>
      <p:graphicFrame>
        <p:nvGraphicFramePr>
          <p:cNvPr id="8" name="内容占位符 4">
            <a:extLst>
              <a:ext uri="{FF2B5EF4-FFF2-40B4-BE49-F238E27FC236}">
                <a16:creationId xmlns:a16="http://schemas.microsoft.com/office/drawing/2014/main" id="{CA4792B7-03BF-4920-A820-F97B466243DC}"/>
              </a:ext>
            </a:extLst>
          </p:cNvPr>
          <p:cNvGraphicFramePr>
            <a:graphicFrameLocks/>
          </p:cNvGraphicFramePr>
          <p:nvPr>
            <p:extLst>
              <p:ext uri="{D42A27DB-BD31-4B8C-83A1-F6EECF244321}">
                <p14:modId xmlns:p14="http://schemas.microsoft.com/office/powerpoint/2010/main" val="2643927782"/>
              </p:ext>
            </p:extLst>
          </p:nvPr>
        </p:nvGraphicFramePr>
        <p:xfrm>
          <a:off x="2153499" y="3827608"/>
          <a:ext cx="7885002" cy="1295400"/>
        </p:xfrm>
        <a:graphic>
          <a:graphicData uri="http://schemas.openxmlformats.org/drawingml/2006/table">
            <a:tbl>
              <a:tblPr firstRow="1" firstCol="1" bandRow="1">
                <a:tableStyleId>{5C22544A-7EE6-4342-B048-85BDC9FD1C3A}</a:tableStyleId>
              </a:tblPr>
              <a:tblGrid>
                <a:gridCol w="748478">
                  <a:extLst>
                    <a:ext uri="{9D8B030D-6E8A-4147-A177-3AD203B41FA5}">
                      <a16:colId xmlns:a16="http://schemas.microsoft.com/office/drawing/2014/main" val="20000"/>
                    </a:ext>
                  </a:extLst>
                </a:gridCol>
                <a:gridCol w="7136524">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array</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必需。表示需要查找的第</a:t>
                      </a:r>
                      <a:r>
                        <a:rPr lang="en-US" sz="1800" b="0" kern="1200" dirty="0">
                          <a:solidFill>
                            <a:schemeClr val="dk1"/>
                          </a:solidFill>
                          <a:latin typeface="微软雅黑" pitchFamily="34" charset="-122"/>
                          <a:ea typeface="微软雅黑" pitchFamily="34" charset="-122"/>
                          <a:cs typeface="+mn-cs"/>
                        </a:rPr>
                        <a:t>k</a:t>
                      </a:r>
                      <a:r>
                        <a:rPr lang="zh-CN" altLang="en-US" sz="1800" b="0" kern="1200" dirty="0">
                          <a:solidFill>
                            <a:schemeClr val="dk1"/>
                          </a:solidFill>
                          <a:latin typeface="微软雅黑" pitchFamily="34" charset="-122"/>
                          <a:ea typeface="微软雅黑" pitchFamily="34" charset="-122"/>
                          <a:cs typeface="+mn-cs"/>
                        </a:rPr>
                        <a:t>个最小值的数组或数据区域</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k</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必需。表示返回值在数组或数据单元格区域中的位置（从小到大排）</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06015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77DD32D-4990-49BE-9FB8-77744698AB92}"/>
              </a:ext>
            </a:extLst>
          </p:cNvPr>
          <p:cNvSpPr>
            <a:spLocks noGrp="1"/>
          </p:cNvSpPr>
          <p:nvPr>
            <p:ph idx="1"/>
          </p:nvPr>
        </p:nvSpPr>
        <p:spPr/>
        <p:txBody>
          <a:bodyPr/>
          <a:lstStyle/>
          <a:p>
            <a:pPr marL="0" indent="0">
              <a:buNone/>
            </a:pPr>
            <a:r>
              <a:rPr lang="zh-CN" altLang="en-US" dirty="0"/>
              <a:t>在</a:t>
            </a:r>
            <a:r>
              <a:rPr lang="en-US" altLang="zh-CN" dirty="0"/>
              <a:t>【8</a:t>
            </a:r>
            <a:r>
              <a:rPr lang="zh-CN" altLang="en-US" dirty="0"/>
              <a:t>月订单信息</a:t>
            </a:r>
            <a:r>
              <a:rPr lang="en-US" altLang="zh-CN" dirty="0"/>
              <a:t>】</a:t>
            </a:r>
            <a:r>
              <a:rPr lang="zh-CN" altLang="en-US" dirty="0"/>
              <a:t>工作表中使用</a:t>
            </a:r>
            <a:r>
              <a:rPr lang="en-US" altLang="zh-CN" dirty="0"/>
              <a:t>SMALL</a:t>
            </a:r>
            <a:r>
              <a:rPr lang="zh-CN" altLang="en-US" dirty="0"/>
              <a:t>函数计算消费金额的第二小值，具体操作步骤如下。</a:t>
            </a:r>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H8</a:t>
            </a:r>
            <a:r>
              <a:rPr lang="zh-CN" altLang="en-US" dirty="0"/>
              <a:t>，输入“</a:t>
            </a:r>
            <a:r>
              <a:rPr lang="en-US" altLang="zh-CN" dirty="0"/>
              <a:t>=SMALL(D:D,2)”</a:t>
            </a:r>
            <a:r>
              <a:rPr lang="zh-CN" altLang="en-US" dirty="0"/>
              <a:t>，如图所示。</a:t>
            </a:r>
          </a:p>
          <a:p>
            <a:endParaRPr lang="zh-CN" altLang="en-US" dirty="0"/>
          </a:p>
        </p:txBody>
      </p:sp>
      <p:sp>
        <p:nvSpPr>
          <p:cNvPr id="3" name="标题 2">
            <a:extLst>
              <a:ext uri="{FF2B5EF4-FFF2-40B4-BE49-F238E27FC236}">
                <a16:creationId xmlns:a16="http://schemas.microsoft.com/office/drawing/2014/main" id="{42E822EA-2811-4228-9096-20893B9E90B4}"/>
              </a:ext>
            </a:extLst>
          </p:cNvPr>
          <p:cNvSpPr>
            <a:spLocks noGrp="1"/>
          </p:cNvSpPr>
          <p:nvPr>
            <p:ph type="title"/>
          </p:nvPr>
        </p:nvSpPr>
        <p:spPr/>
        <p:txBody>
          <a:bodyPr/>
          <a:lstStyle/>
          <a:p>
            <a:r>
              <a:rPr lang="zh-CN" altLang="en-US" dirty="0"/>
              <a:t>计算最大值和最小值</a:t>
            </a:r>
          </a:p>
        </p:txBody>
      </p:sp>
      <p:pic>
        <p:nvPicPr>
          <p:cNvPr id="4" name="图片 3">
            <a:extLst>
              <a:ext uri="{FF2B5EF4-FFF2-40B4-BE49-F238E27FC236}">
                <a16:creationId xmlns:a16="http://schemas.microsoft.com/office/drawing/2014/main" id="{172511BE-D0CC-4903-AC9C-67D9C11ACB21}"/>
              </a:ext>
            </a:extLst>
          </p:cNvPr>
          <p:cNvPicPr/>
          <p:nvPr/>
        </p:nvPicPr>
        <p:blipFill>
          <a:blip r:embed="rId2">
            <a:extLst>
              <a:ext uri="{28A0092B-C50C-407E-A947-70E740481C1C}">
                <a14:useLocalDpi xmlns:a14="http://schemas.microsoft.com/office/drawing/2010/main" val="0"/>
              </a:ext>
            </a:extLst>
          </a:blip>
          <a:stretch>
            <a:fillRect/>
          </a:stretch>
        </p:blipFill>
        <p:spPr>
          <a:xfrm>
            <a:off x="2208297" y="2695278"/>
            <a:ext cx="7775406" cy="2917246"/>
          </a:xfrm>
          <a:prstGeom prst="rect">
            <a:avLst/>
          </a:prstGeom>
          <a:ln w="3175">
            <a:solidFill>
              <a:schemeClr val="tx1"/>
            </a:solidFill>
          </a:ln>
        </p:spPr>
      </p:pic>
    </p:spTree>
    <p:extLst>
      <p:ext uri="{BB962C8B-B14F-4D97-AF65-F5344CB8AC3E}">
        <p14:creationId xmlns:p14="http://schemas.microsoft.com/office/powerpoint/2010/main" val="1488230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6E7FC0-9CBA-4184-ABED-315E04B28246}"/>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键即可使用</a:t>
            </a:r>
            <a:r>
              <a:rPr lang="en-US" altLang="zh-CN" dirty="0"/>
              <a:t>SMALL</a:t>
            </a:r>
            <a:r>
              <a:rPr lang="zh-CN" altLang="en-US" dirty="0"/>
              <a:t>函数计算消费金额的第二小值，计算结果如图所示。</a:t>
            </a:r>
          </a:p>
        </p:txBody>
      </p:sp>
      <p:sp>
        <p:nvSpPr>
          <p:cNvPr id="3" name="标题 2">
            <a:extLst>
              <a:ext uri="{FF2B5EF4-FFF2-40B4-BE49-F238E27FC236}">
                <a16:creationId xmlns:a16="http://schemas.microsoft.com/office/drawing/2014/main" id="{A51685F6-ED7D-46E7-AB1D-E6DB61B3EFC6}"/>
              </a:ext>
            </a:extLst>
          </p:cNvPr>
          <p:cNvSpPr>
            <a:spLocks noGrp="1"/>
          </p:cNvSpPr>
          <p:nvPr>
            <p:ph type="title"/>
          </p:nvPr>
        </p:nvSpPr>
        <p:spPr/>
        <p:txBody>
          <a:bodyPr/>
          <a:lstStyle/>
          <a:p>
            <a:r>
              <a:rPr lang="zh-CN" altLang="en-US" dirty="0"/>
              <a:t>计算最大值和最小值</a:t>
            </a:r>
          </a:p>
        </p:txBody>
      </p:sp>
      <p:pic>
        <p:nvPicPr>
          <p:cNvPr id="4" name="图片 3">
            <a:extLst>
              <a:ext uri="{FF2B5EF4-FFF2-40B4-BE49-F238E27FC236}">
                <a16:creationId xmlns:a16="http://schemas.microsoft.com/office/drawing/2014/main" id="{A69A233B-BC36-45EA-99D2-5D780E633C8D}"/>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883103" y="2302794"/>
            <a:ext cx="8425793" cy="2836763"/>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9281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23798358-3938-4C56-9BBD-E9C5C483C7DE}"/>
              </a:ext>
            </a:extLst>
          </p:cNvPr>
          <p:cNvSpPr>
            <a:spLocks noGrp="1"/>
          </p:cNvSpPr>
          <p:nvPr>
            <p:ph idx="1"/>
          </p:nvPr>
        </p:nvSpPr>
        <p:spPr>
          <a:xfrm>
            <a:off x="423819" y="1713662"/>
            <a:ext cx="11557974" cy="4339721"/>
          </a:xfrm>
        </p:spPr>
        <p:txBody>
          <a:bodyPr/>
          <a:lstStyle/>
          <a:p>
            <a:r>
              <a:rPr lang="zh-CN" altLang="en-US" dirty="0"/>
              <a:t>在</a:t>
            </a:r>
            <a:r>
              <a:rPr lang="en-US" altLang="zh-CN" dirty="0"/>
              <a:t>Excel 2016</a:t>
            </a:r>
            <a:r>
              <a:rPr lang="zh-CN" altLang="en-US" dirty="0"/>
              <a:t>中，通过</a:t>
            </a:r>
            <a:r>
              <a:rPr lang="en-US" altLang="zh-CN" dirty="0"/>
              <a:t>MODE.SNGL</a:t>
            </a:r>
            <a:r>
              <a:rPr lang="zh-CN" altLang="en-US" dirty="0"/>
              <a:t>函数可以计算数据的众数，通过</a:t>
            </a:r>
            <a:r>
              <a:rPr lang="en-US" altLang="zh-CN" dirty="0"/>
              <a:t>FREQUENCY</a:t>
            </a:r>
            <a:r>
              <a:rPr lang="zh-CN" altLang="en-US" dirty="0"/>
              <a:t>函数可以计算数据的频率。</a:t>
            </a:r>
            <a:endParaRPr lang="en-US" altLang="zh-CN" dirty="0"/>
          </a:p>
          <a:p>
            <a:r>
              <a:rPr lang="en-US" altLang="zh-CN" dirty="0"/>
              <a:t>MODE.SNGL</a:t>
            </a:r>
            <a:r>
              <a:rPr lang="zh-CN" altLang="en-US" dirty="0"/>
              <a:t>函数可以返回在某一数组或数据区域中的众数，其使用格式如下。</a:t>
            </a:r>
          </a:p>
        </p:txBody>
      </p:sp>
      <p:sp>
        <p:nvSpPr>
          <p:cNvPr id="3" name="标题 2">
            <a:extLst>
              <a:ext uri="{FF2B5EF4-FFF2-40B4-BE49-F238E27FC236}">
                <a16:creationId xmlns:a16="http://schemas.microsoft.com/office/drawing/2014/main" id="{38046D74-3BF7-4585-8E77-DD5ABF4607C0}"/>
              </a:ext>
            </a:extLst>
          </p:cNvPr>
          <p:cNvSpPr>
            <a:spLocks noGrp="1"/>
          </p:cNvSpPr>
          <p:nvPr>
            <p:ph type="title"/>
          </p:nvPr>
        </p:nvSpPr>
        <p:spPr/>
        <p:txBody>
          <a:bodyPr/>
          <a:lstStyle/>
          <a:p>
            <a:r>
              <a:rPr lang="zh-CN" altLang="en-US" dirty="0"/>
              <a:t>计算众数和频率</a:t>
            </a:r>
          </a:p>
        </p:txBody>
      </p:sp>
      <p:sp>
        <p:nvSpPr>
          <p:cNvPr id="5" name="内容占位符 4">
            <a:extLst>
              <a:ext uri="{FF2B5EF4-FFF2-40B4-BE49-F238E27FC236}">
                <a16:creationId xmlns:a16="http://schemas.microsoft.com/office/drawing/2014/main" id="{692A107D-EBDD-4ABE-BAFD-1EB9C6F456EE}"/>
              </a:ext>
            </a:extLst>
          </p:cNvPr>
          <p:cNvSpPr>
            <a:spLocks noGrp="1"/>
          </p:cNvSpPr>
          <p:nvPr>
            <p:ph idx="10"/>
          </p:nvPr>
        </p:nvSpPr>
        <p:spPr/>
        <p:txBody>
          <a:bodyPr/>
          <a:lstStyle/>
          <a:p>
            <a:r>
              <a:rPr lang="en-US" altLang="zh-CN" b="1" dirty="0"/>
              <a:t>1. MODE.SNGL</a:t>
            </a:r>
            <a:r>
              <a:rPr lang="zh-CN" altLang="en-US" b="1" dirty="0"/>
              <a:t>函数</a:t>
            </a:r>
          </a:p>
        </p:txBody>
      </p:sp>
      <p:sp>
        <p:nvSpPr>
          <p:cNvPr id="6" name="TextBox 5">
            <a:extLst>
              <a:ext uri="{FF2B5EF4-FFF2-40B4-BE49-F238E27FC236}">
                <a16:creationId xmlns:a16="http://schemas.microsoft.com/office/drawing/2014/main" id="{5CA4AFFB-ED6E-4A9C-A2A5-DFBB1E2FC7AC}"/>
              </a:ext>
            </a:extLst>
          </p:cNvPr>
          <p:cNvSpPr txBox="1">
            <a:spLocks noChangeArrowheads="1"/>
          </p:cNvSpPr>
          <p:nvPr/>
        </p:nvSpPr>
        <p:spPr bwMode="auto">
          <a:xfrm>
            <a:off x="2909956" y="2998113"/>
            <a:ext cx="63720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MODE.SNGL(number1, number2,…)</a:t>
            </a:r>
          </a:p>
        </p:txBody>
      </p:sp>
    </p:spTree>
    <p:extLst>
      <p:ext uri="{BB962C8B-B14F-4D97-AF65-F5344CB8AC3E}">
        <p14:creationId xmlns:p14="http://schemas.microsoft.com/office/powerpoint/2010/main" val="3486557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2C2A7F2-E9CD-4402-B3E6-303317C61C0E}"/>
              </a:ext>
            </a:extLst>
          </p:cNvPr>
          <p:cNvSpPr>
            <a:spLocks noGrp="1"/>
          </p:cNvSpPr>
          <p:nvPr>
            <p:ph idx="1"/>
          </p:nvPr>
        </p:nvSpPr>
        <p:spPr/>
        <p:txBody>
          <a:bodyPr/>
          <a:lstStyle/>
          <a:p>
            <a:r>
              <a:rPr lang="en-US" altLang="zh-CN" dirty="0"/>
              <a:t>MODE.SNGL</a:t>
            </a:r>
            <a:r>
              <a:rPr lang="zh-CN" altLang="en-US" dirty="0"/>
              <a:t>函数的常用参数及其解释如表所示。</a:t>
            </a:r>
          </a:p>
        </p:txBody>
      </p:sp>
      <p:sp>
        <p:nvSpPr>
          <p:cNvPr id="3" name="标题 2">
            <a:extLst>
              <a:ext uri="{FF2B5EF4-FFF2-40B4-BE49-F238E27FC236}">
                <a16:creationId xmlns:a16="http://schemas.microsoft.com/office/drawing/2014/main" id="{F1452B41-3D19-4B2A-A80F-7F796BAD5803}"/>
              </a:ext>
            </a:extLst>
          </p:cNvPr>
          <p:cNvSpPr>
            <a:spLocks noGrp="1"/>
          </p:cNvSpPr>
          <p:nvPr>
            <p:ph type="title"/>
          </p:nvPr>
        </p:nvSpPr>
        <p:spPr/>
        <p:txBody>
          <a:bodyPr/>
          <a:lstStyle/>
          <a:p>
            <a:r>
              <a:rPr lang="zh-CN" altLang="en-US" dirty="0"/>
              <a:t>计算众数和频率</a:t>
            </a:r>
          </a:p>
        </p:txBody>
      </p:sp>
      <p:graphicFrame>
        <p:nvGraphicFramePr>
          <p:cNvPr id="4" name="内容占位符 4">
            <a:extLst>
              <a:ext uri="{FF2B5EF4-FFF2-40B4-BE49-F238E27FC236}">
                <a16:creationId xmlns:a16="http://schemas.microsoft.com/office/drawing/2014/main" id="{129DD002-A729-41C3-96F7-9343FCB6BEA5}"/>
              </a:ext>
            </a:extLst>
          </p:cNvPr>
          <p:cNvGraphicFramePr>
            <a:graphicFrameLocks/>
          </p:cNvGraphicFramePr>
          <p:nvPr>
            <p:extLst>
              <p:ext uri="{D42A27DB-BD31-4B8C-83A1-F6EECF244321}">
                <p14:modId xmlns:p14="http://schemas.microsoft.com/office/powerpoint/2010/main" val="2041739212"/>
              </p:ext>
            </p:extLst>
          </p:nvPr>
        </p:nvGraphicFramePr>
        <p:xfrm>
          <a:off x="1837067" y="1838261"/>
          <a:ext cx="8517866" cy="1955800"/>
        </p:xfrm>
        <a:graphic>
          <a:graphicData uri="http://schemas.openxmlformats.org/drawingml/2006/table">
            <a:tbl>
              <a:tblPr firstRow="1" firstCol="1" bandRow="1">
                <a:tableStyleId>{5C22544A-7EE6-4342-B048-85BDC9FD1C3A}</a:tableStyleId>
              </a:tblPr>
              <a:tblGrid>
                <a:gridCol w="1536754">
                  <a:extLst>
                    <a:ext uri="{9D8B030D-6E8A-4147-A177-3AD203B41FA5}">
                      <a16:colId xmlns:a16="http://schemas.microsoft.com/office/drawing/2014/main" val="20000"/>
                    </a:ext>
                  </a:extLst>
                </a:gridCol>
                <a:gridCol w="6981112">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number1</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b="0" kern="1200" dirty="0">
                          <a:solidFill>
                            <a:schemeClr val="dk1"/>
                          </a:solidFill>
                          <a:latin typeface="微软雅黑" pitchFamily="34" charset="-122"/>
                          <a:ea typeface="微软雅黑" pitchFamily="34" charset="-122"/>
                          <a:cs typeface="+mn-cs"/>
                        </a:rPr>
                        <a:t>必需。表示要计算其众数的第</a:t>
                      </a:r>
                      <a:r>
                        <a:rPr lang="en-US" sz="1800" b="0" kern="1200" dirty="0">
                          <a:solidFill>
                            <a:schemeClr val="dk1"/>
                          </a:solidFill>
                          <a:latin typeface="微软雅黑" pitchFamily="34" charset="-122"/>
                          <a:ea typeface="微软雅黑" pitchFamily="34" charset="-122"/>
                          <a:cs typeface="+mn-cs"/>
                        </a:rPr>
                        <a:t>1</a:t>
                      </a:r>
                      <a:r>
                        <a:rPr lang="zh-CN" altLang="en-US" sz="1800" b="0" kern="1200" dirty="0">
                          <a:solidFill>
                            <a:schemeClr val="dk1"/>
                          </a:solidFill>
                          <a:latin typeface="微软雅黑" pitchFamily="34" charset="-122"/>
                          <a:ea typeface="微软雅黑" pitchFamily="34" charset="-122"/>
                          <a:cs typeface="+mn-cs"/>
                        </a:rPr>
                        <a:t>个参数。可以是数字、包含数字的名称、数组和单元格引用</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number2,…</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b="0" kern="1200" dirty="0">
                          <a:solidFill>
                            <a:schemeClr val="dk1"/>
                          </a:solidFill>
                          <a:latin typeface="微软雅黑" pitchFamily="34" charset="-122"/>
                          <a:ea typeface="微软雅黑" pitchFamily="34" charset="-122"/>
                          <a:cs typeface="+mn-cs"/>
                        </a:rPr>
                        <a:t>可选。表示要计算其众数的第</a:t>
                      </a:r>
                      <a:r>
                        <a:rPr lang="en-US" sz="1800" b="0" kern="1200" dirty="0">
                          <a:solidFill>
                            <a:schemeClr val="dk1"/>
                          </a:solidFill>
                          <a:latin typeface="微软雅黑" pitchFamily="34" charset="-122"/>
                          <a:ea typeface="微软雅黑" pitchFamily="34" charset="-122"/>
                          <a:cs typeface="+mn-cs"/>
                        </a:rPr>
                        <a:t>2~255</a:t>
                      </a:r>
                      <a:r>
                        <a:rPr lang="zh-CN" altLang="en-US" sz="1800" b="0" kern="1200" dirty="0">
                          <a:solidFill>
                            <a:schemeClr val="dk1"/>
                          </a:solidFill>
                          <a:latin typeface="微软雅黑" pitchFamily="34" charset="-122"/>
                          <a:ea typeface="微软雅黑" pitchFamily="34" charset="-122"/>
                          <a:cs typeface="+mn-cs"/>
                        </a:rPr>
                        <a:t>个参数，即可以像参数</a:t>
                      </a:r>
                      <a:r>
                        <a:rPr lang="en-US" sz="1800" b="0" kern="1200" dirty="0">
                          <a:solidFill>
                            <a:schemeClr val="dk1"/>
                          </a:solidFill>
                          <a:latin typeface="微软雅黑" pitchFamily="34" charset="-122"/>
                          <a:ea typeface="微软雅黑" pitchFamily="34" charset="-122"/>
                          <a:cs typeface="+mn-cs"/>
                        </a:rPr>
                        <a:t>number1</a:t>
                      </a:r>
                      <a:r>
                        <a:rPr lang="zh-CN" altLang="en-US" sz="1800" b="0" kern="1200" dirty="0">
                          <a:solidFill>
                            <a:schemeClr val="dk1"/>
                          </a:solidFill>
                          <a:latin typeface="微软雅黑" pitchFamily="34" charset="-122"/>
                          <a:ea typeface="微软雅黑" pitchFamily="34" charset="-122"/>
                          <a:cs typeface="+mn-cs"/>
                        </a:rPr>
                        <a:t>那样最多指定</a:t>
                      </a:r>
                      <a:r>
                        <a:rPr lang="en-US" sz="1800" b="0" kern="1200" dirty="0">
                          <a:solidFill>
                            <a:schemeClr val="dk1"/>
                          </a:solidFill>
                          <a:latin typeface="微软雅黑" pitchFamily="34" charset="-122"/>
                          <a:ea typeface="微软雅黑" pitchFamily="34" charset="-122"/>
                          <a:cs typeface="+mn-cs"/>
                        </a:rPr>
                        <a:t>255</a:t>
                      </a:r>
                      <a:r>
                        <a:rPr lang="zh-CN" altLang="en-US" sz="1800" b="0" kern="1200" dirty="0">
                          <a:solidFill>
                            <a:schemeClr val="dk1"/>
                          </a:solidFill>
                          <a:latin typeface="微软雅黑" pitchFamily="34" charset="-122"/>
                          <a:ea typeface="微软雅黑" pitchFamily="34" charset="-122"/>
                          <a:cs typeface="+mn-cs"/>
                        </a:rPr>
                        <a:t>个参数</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936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EE245ED-24BC-41D9-A0A4-98E654B94E1D}"/>
              </a:ext>
            </a:extLst>
          </p:cNvPr>
          <p:cNvSpPr>
            <a:spLocks noGrp="1"/>
          </p:cNvSpPr>
          <p:nvPr>
            <p:ph idx="1"/>
          </p:nvPr>
        </p:nvSpPr>
        <p:spPr/>
        <p:txBody>
          <a:bodyPr/>
          <a:lstStyle/>
          <a:p>
            <a:pPr marL="0" indent="0">
              <a:buNone/>
            </a:pPr>
            <a:r>
              <a:rPr lang="zh-CN" altLang="en-US" dirty="0"/>
              <a:t>在</a:t>
            </a:r>
            <a:r>
              <a:rPr lang="en-US" altLang="zh-CN" dirty="0"/>
              <a:t>【8</a:t>
            </a:r>
            <a:r>
              <a:rPr lang="zh-CN" altLang="en-US" dirty="0"/>
              <a:t>月订单信息</a:t>
            </a:r>
            <a:r>
              <a:rPr lang="en-US" altLang="zh-CN" dirty="0"/>
              <a:t>】</a:t>
            </a:r>
            <a:r>
              <a:rPr lang="zh-CN" altLang="en-US" dirty="0"/>
              <a:t>工作表中使用</a:t>
            </a:r>
            <a:r>
              <a:rPr lang="en-US" altLang="zh-CN" dirty="0"/>
              <a:t>MODE.SNGL</a:t>
            </a:r>
            <a:r>
              <a:rPr lang="zh-CN" altLang="en-US" dirty="0"/>
              <a:t>函数计算消费金额的众数，具体操作步骤如下。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H9</a:t>
            </a:r>
            <a:r>
              <a:rPr lang="zh-CN" altLang="en-US" dirty="0"/>
              <a:t>，输入“</a:t>
            </a:r>
            <a:r>
              <a:rPr lang="en-US" altLang="zh-CN" dirty="0"/>
              <a:t>=MODE.SNGL(D:D)”</a:t>
            </a:r>
            <a:r>
              <a:rPr lang="zh-CN" altLang="en-US" dirty="0"/>
              <a:t>，如图所示。</a:t>
            </a:r>
          </a:p>
        </p:txBody>
      </p:sp>
      <p:sp>
        <p:nvSpPr>
          <p:cNvPr id="3" name="标题 2">
            <a:extLst>
              <a:ext uri="{FF2B5EF4-FFF2-40B4-BE49-F238E27FC236}">
                <a16:creationId xmlns:a16="http://schemas.microsoft.com/office/drawing/2014/main" id="{3FBD1B8C-F420-44ED-851C-4C56901AE449}"/>
              </a:ext>
            </a:extLst>
          </p:cNvPr>
          <p:cNvSpPr>
            <a:spLocks noGrp="1"/>
          </p:cNvSpPr>
          <p:nvPr>
            <p:ph type="title"/>
          </p:nvPr>
        </p:nvSpPr>
        <p:spPr/>
        <p:txBody>
          <a:bodyPr/>
          <a:lstStyle/>
          <a:p>
            <a:r>
              <a:rPr lang="zh-CN" altLang="en-US" dirty="0"/>
              <a:t>计算众数和频率</a:t>
            </a:r>
          </a:p>
        </p:txBody>
      </p:sp>
      <p:pic>
        <p:nvPicPr>
          <p:cNvPr id="4" name="图片 3">
            <a:extLst>
              <a:ext uri="{FF2B5EF4-FFF2-40B4-BE49-F238E27FC236}">
                <a16:creationId xmlns:a16="http://schemas.microsoft.com/office/drawing/2014/main" id="{10FED82A-D3E7-4297-801F-16712DCA548C}"/>
              </a:ext>
            </a:extLst>
          </p:cNvPr>
          <p:cNvPicPr/>
          <p:nvPr/>
        </p:nvPicPr>
        <p:blipFill>
          <a:blip r:embed="rId2">
            <a:extLst>
              <a:ext uri="{28A0092B-C50C-407E-A947-70E740481C1C}">
                <a14:useLocalDpi xmlns:a14="http://schemas.microsoft.com/office/drawing/2010/main" val="0"/>
              </a:ext>
            </a:extLst>
          </a:blip>
          <a:stretch>
            <a:fillRect/>
          </a:stretch>
        </p:blipFill>
        <p:spPr>
          <a:xfrm>
            <a:off x="2221618" y="2655340"/>
            <a:ext cx="7748764" cy="2810039"/>
          </a:xfrm>
          <a:prstGeom prst="rect">
            <a:avLst/>
          </a:prstGeom>
          <a:ln w="3175">
            <a:solidFill>
              <a:schemeClr val="tx1"/>
            </a:solidFill>
          </a:ln>
        </p:spPr>
      </p:pic>
    </p:spTree>
    <p:extLst>
      <p:ext uri="{BB962C8B-B14F-4D97-AF65-F5344CB8AC3E}">
        <p14:creationId xmlns:p14="http://schemas.microsoft.com/office/powerpoint/2010/main" val="258608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24B1FD7-34DF-4431-8D3A-7CB705105E05}"/>
              </a:ext>
            </a:extLst>
          </p:cNvPr>
          <p:cNvSpPr>
            <a:spLocks noGrp="1"/>
          </p:cNvSpPr>
          <p:nvPr>
            <p:ph idx="1"/>
          </p:nvPr>
        </p:nvSpPr>
        <p:spPr/>
        <p:txBody>
          <a:bodyPr/>
          <a:lstStyle/>
          <a:p>
            <a:pPr marL="0" indent="0">
              <a:buNone/>
            </a:pPr>
            <a:r>
              <a:rPr lang="zh-CN" altLang="en-US" dirty="0"/>
              <a:t>在</a:t>
            </a:r>
            <a:r>
              <a:rPr lang="en-US" altLang="zh-CN" dirty="0"/>
              <a:t>【8</a:t>
            </a:r>
            <a:r>
              <a:rPr lang="zh-CN" altLang="en-US" dirty="0"/>
              <a:t>月营业统计</a:t>
            </a:r>
            <a:r>
              <a:rPr lang="en-US" altLang="zh-CN" dirty="0"/>
              <a:t>】</a:t>
            </a:r>
            <a:r>
              <a:rPr lang="zh-CN" altLang="en-US" dirty="0"/>
              <a:t>工作表中使用</a:t>
            </a:r>
            <a:r>
              <a:rPr lang="en-US" altLang="zh-CN" dirty="0"/>
              <a:t>PRODUCT</a:t>
            </a:r>
            <a:r>
              <a:rPr lang="zh-CN" altLang="en-US" dirty="0"/>
              <a:t>函数计算折后金额，具体操作步骤如下。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E2</a:t>
            </a:r>
            <a:r>
              <a:rPr lang="zh-CN" altLang="en-US" dirty="0"/>
              <a:t>，输入“</a:t>
            </a:r>
            <a:r>
              <a:rPr lang="en-US" altLang="zh-CN" dirty="0"/>
              <a:t>=PRODUCT(C2,D2)”</a:t>
            </a:r>
            <a:r>
              <a:rPr lang="zh-CN" altLang="en-US" dirty="0"/>
              <a:t>，如图所示。</a:t>
            </a:r>
          </a:p>
        </p:txBody>
      </p:sp>
      <p:sp>
        <p:nvSpPr>
          <p:cNvPr id="3" name="标题 2">
            <a:extLst>
              <a:ext uri="{FF2B5EF4-FFF2-40B4-BE49-F238E27FC236}">
                <a16:creationId xmlns:a16="http://schemas.microsoft.com/office/drawing/2014/main" id="{31A8A165-2BAA-4694-BC22-4ED0EBFDD3CE}"/>
              </a:ext>
            </a:extLst>
          </p:cNvPr>
          <p:cNvSpPr>
            <a:spLocks noGrp="1"/>
          </p:cNvSpPr>
          <p:nvPr>
            <p:ph type="title"/>
          </p:nvPr>
        </p:nvSpPr>
        <p:spPr/>
        <p:txBody>
          <a:bodyPr/>
          <a:lstStyle/>
          <a:p>
            <a:r>
              <a:rPr lang="zh-CN" altLang="en-US" dirty="0"/>
              <a:t>计算数值</a:t>
            </a:r>
          </a:p>
        </p:txBody>
      </p:sp>
      <p:pic>
        <p:nvPicPr>
          <p:cNvPr id="4" name="图片 3">
            <a:extLst>
              <a:ext uri="{FF2B5EF4-FFF2-40B4-BE49-F238E27FC236}">
                <a16:creationId xmlns:a16="http://schemas.microsoft.com/office/drawing/2014/main" id="{52E0DCB2-D0DA-4D5B-B337-12C13B31CCE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689329" y="2763126"/>
            <a:ext cx="6813342" cy="2555109"/>
          </a:xfrm>
          <a:prstGeom prst="rect">
            <a:avLst/>
          </a:prstGeom>
          <a:ln w="3175">
            <a:solidFill>
              <a:schemeClr val="tx1"/>
            </a:solidFill>
          </a:ln>
        </p:spPr>
      </p:pic>
    </p:spTree>
    <p:extLst>
      <p:ext uri="{BB962C8B-B14F-4D97-AF65-F5344CB8AC3E}">
        <p14:creationId xmlns:p14="http://schemas.microsoft.com/office/powerpoint/2010/main" val="19854956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730EB11-D982-4AE7-8C10-6E8D750E29BD}"/>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键即可使用</a:t>
            </a:r>
            <a:r>
              <a:rPr lang="en-US" altLang="zh-CN" dirty="0"/>
              <a:t>MODE.SNGL</a:t>
            </a:r>
            <a:r>
              <a:rPr lang="zh-CN" altLang="en-US" dirty="0"/>
              <a:t>函数计算消费金额的众数，计算结果如图所示。</a:t>
            </a:r>
          </a:p>
        </p:txBody>
      </p:sp>
      <p:sp>
        <p:nvSpPr>
          <p:cNvPr id="3" name="标题 2">
            <a:extLst>
              <a:ext uri="{FF2B5EF4-FFF2-40B4-BE49-F238E27FC236}">
                <a16:creationId xmlns:a16="http://schemas.microsoft.com/office/drawing/2014/main" id="{C4BDCBA6-E85F-43E7-BE27-26A1C45EA6A7}"/>
              </a:ext>
            </a:extLst>
          </p:cNvPr>
          <p:cNvSpPr>
            <a:spLocks noGrp="1"/>
          </p:cNvSpPr>
          <p:nvPr>
            <p:ph type="title"/>
          </p:nvPr>
        </p:nvSpPr>
        <p:spPr/>
        <p:txBody>
          <a:bodyPr/>
          <a:lstStyle/>
          <a:p>
            <a:r>
              <a:rPr lang="zh-CN" altLang="en-US" dirty="0"/>
              <a:t>计算众数和频率</a:t>
            </a:r>
          </a:p>
        </p:txBody>
      </p:sp>
      <p:pic>
        <p:nvPicPr>
          <p:cNvPr id="4" name="图片 3">
            <a:extLst>
              <a:ext uri="{FF2B5EF4-FFF2-40B4-BE49-F238E27FC236}">
                <a16:creationId xmlns:a16="http://schemas.microsoft.com/office/drawing/2014/main" id="{FB8096D8-04F5-4BB8-BB49-E4F5830B9CD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300446" y="2317432"/>
            <a:ext cx="7591108" cy="2401713"/>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45227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C3DF293-3C04-43C1-849B-0E2B7063C920}"/>
              </a:ext>
            </a:extLst>
          </p:cNvPr>
          <p:cNvSpPr>
            <a:spLocks noGrp="1"/>
          </p:cNvSpPr>
          <p:nvPr>
            <p:ph idx="1"/>
          </p:nvPr>
        </p:nvSpPr>
        <p:spPr/>
        <p:txBody>
          <a:bodyPr/>
          <a:lstStyle/>
          <a:p>
            <a:r>
              <a:rPr lang="en-US" altLang="zh-CN" dirty="0"/>
              <a:t>FREQUENCY</a:t>
            </a:r>
            <a:r>
              <a:rPr lang="zh-CN" altLang="en-US" dirty="0"/>
              <a:t>函数可以计算数值在某个区域内的出现频率，然后返回一个垂直数组。由于</a:t>
            </a:r>
            <a:r>
              <a:rPr lang="en-US" altLang="zh-CN" dirty="0"/>
              <a:t>FREQUENCY</a:t>
            </a:r>
            <a:r>
              <a:rPr lang="zh-CN" altLang="en-US" dirty="0"/>
              <a:t>返回一个数组，所以它必须以数组公式的形式输入。</a:t>
            </a:r>
            <a:r>
              <a:rPr lang="en-US" altLang="zh-CN" dirty="0"/>
              <a:t>FREQUENCY</a:t>
            </a:r>
            <a:r>
              <a:rPr lang="zh-CN" altLang="en-US" dirty="0"/>
              <a:t>函数的使用格式如下。</a:t>
            </a:r>
          </a:p>
        </p:txBody>
      </p:sp>
      <p:sp>
        <p:nvSpPr>
          <p:cNvPr id="3" name="标题 2">
            <a:extLst>
              <a:ext uri="{FF2B5EF4-FFF2-40B4-BE49-F238E27FC236}">
                <a16:creationId xmlns:a16="http://schemas.microsoft.com/office/drawing/2014/main" id="{1FE26212-24CD-41AB-9DA4-9FDF58FEF8C0}"/>
              </a:ext>
            </a:extLst>
          </p:cNvPr>
          <p:cNvSpPr>
            <a:spLocks noGrp="1"/>
          </p:cNvSpPr>
          <p:nvPr>
            <p:ph type="title"/>
          </p:nvPr>
        </p:nvSpPr>
        <p:spPr/>
        <p:txBody>
          <a:bodyPr/>
          <a:lstStyle/>
          <a:p>
            <a:r>
              <a:rPr lang="zh-CN" altLang="en-US" dirty="0"/>
              <a:t>计算众数和频率</a:t>
            </a:r>
          </a:p>
        </p:txBody>
      </p:sp>
      <p:sp>
        <p:nvSpPr>
          <p:cNvPr id="5" name="内容占位符 4">
            <a:extLst>
              <a:ext uri="{FF2B5EF4-FFF2-40B4-BE49-F238E27FC236}">
                <a16:creationId xmlns:a16="http://schemas.microsoft.com/office/drawing/2014/main" id="{E6B5F6AF-5616-4C33-9694-D7D3BA2E7305}"/>
              </a:ext>
            </a:extLst>
          </p:cNvPr>
          <p:cNvSpPr>
            <a:spLocks noGrp="1"/>
          </p:cNvSpPr>
          <p:nvPr>
            <p:ph idx="10"/>
          </p:nvPr>
        </p:nvSpPr>
        <p:spPr/>
        <p:txBody>
          <a:bodyPr/>
          <a:lstStyle/>
          <a:p>
            <a:r>
              <a:rPr lang="en-US" altLang="zh-CN" b="1" dirty="0"/>
              <a:t>2. FREQUENCY</a:t>
            </a:r>
            <a:r>
              <a:rPr lang="zh-CN" altLang="en-US" b="1" dirty="0"/>
              <a:t>函数</a:t>
            </a:r>
          </a:p>
        </p:txBody>
      </p:sp>
      <p:sp>
        <p:nvSpPr>
          <p:cNvPr id="6" name="TextBox 5">
            <a:extLst>
              <a:ext uri="{FF2B5EF4-FFF2-40B4-BE49-F238E27FC236}">
                <a16:creationId xmlns:a16="http://schemas.microsoft.com/office/drawing/2014/main" id="{11EB46CC-76B6-4B6E-B51B-6C658E54E97E}"/>
              </a:ext>
            </a:extLst>
          </p:cNvPr>
          <p:cNvSpPr txBox="1">
            <a:spLocks noChangeArrowheads="1"/>
          </p:cNvSpPr>
          <p:nvPr/>
        </p:nvSpPr>
        <p:spPr bwMode="auto">
          <a:xfrm>
            <a:off x="2791575" y="2998113"/>
            <a:ext cx="63720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FREQUENCY(</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data_array</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bins_array</a:t>
            </a: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8351198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3EEB4BF-C6C5-428A-A616-6F800B962065}"/>
              </a:ext>
            </a:extLst>
          </p:cNvPr>
          <p:cNvSpPr>
            <a:spLocks noGrp="1"/>
          </p:cNvSpPr>
          <p:nvPr>
            <p:ph idx="1"/>
          </p:nvPr>
        </p:nvSpPr>
        <p:spPr/>
        <p:txBody>
          <a:bodyPr/>
          <a:lstStyle/>
          <a:p>
            <a:r>
              <a:rPr lang="en-US" altLang="zh-CN" dirty="0"/>
              <a:t>FREQUENCY</a:t>
            </a:r>
            <a:r>
              <a:rPr lang="zh-CN" altLang="en-US" dirty="0"/>
              <a:t>函数的常用参数及其解释如表所示。</a:t>
            </a:r>
          </a:p>
        </p:txBody>
      </p:sp>
      <p:sp>
        <p:nvSpPr>
          <p:cNvPr id="3" name="标题 2">
            <a:extLst>
              <a:ext uri="{FF2B5EF4-FFF2-40B4-BE49-F238E27FC236}">
                <a16:creationId xmlns:a16="http://schemas.microsoft.com/office/drawing/2014/main" id="{1D0F3EBD-0059-4812-B9A6-7EE1BF31DD73}"/>
              </a:ext>
            </a:extLst>
          </p:cNvPr>
          <p:cNvSpPr>
            <a:spLocks noGrp="1"/>
          </p:cNvSpPr>
          <p:nvPr>
            <p:ph type="title"/>
          </p:nvPr>
        </p:nvSpPr>
        <p:spPr/>
        <p:txBody>
          <a:bodyPr/>
          <a:lstStyle/>
          <a:p>
            <a:r>
              <a:rPr lang="zh-CN" altLang="en-US" dirty="0"/>
              <a:t>计算众数和频率</a:t>
            </a:r>
          </a:p>
        </p:txBody>
      </p:sp>
      <p:graphicFrame>
        <p:nvGraphicFramePr>
          <p:cNvPr id="4" name="内容占位符 4">
            <a:extLst>
              <a:ext uri="{FF2B5EF4-FFF2-40B4-BE49-F238E27FC236}">
                <a16:creationId xmlns:a16="http://schemas.microsoft.com/office/drawing/2014/main" id="{8D4F36BF-8B5C-44B6-9354-012601F7981F}"/>
              </a:ext>
            </a:extLst>
          </p:cNvPr>
          <p:cNvGraphicFramePr>
            <a:graphicFrameLocks/>
          </p:cNvGraphicFramePr>
          <p:nvPr>
            <p:extLst>
              <p:ext uri="{D42A27DB-BD31-4B8C-83A1-F6EECF244321}">
                <p14:modId xmlns:p14="http://schemas.microsoft.com/office/powerpoint/2010/main" val="2286000930"/>
              </p:ext>
            </p:extLst>
          </p:nvPr>
        </p:nvGraphicFramePr>
        <p:xfrm>
          <a:off x="1480837" y="1764689"/>
          <a:ext cx="9230326" cy="2336800"/>
        </p:xfrm>
        <a:graphic>
          <a:graphicData uri="http://schemas.openxmlformats.org/drawingml/2006/table">
            <a:tbl>
              <a:tblPr firstRow="1" firstCol="1" bandRow="1">
                <a:tableStyleId>{5C22544A-7EE6-4342-B048-85BDC9FD1C3A}</a:tableStyleId>
              </a:tblPr>
              <a:tblGrid>
                <a:gridCol w="1483061">
                  <a:extLst>
                    <a:ext uri="{9D8B030D-6E8A-4147-A177-3AD203B41FA5}">
                      <a16:colId xmlns:a16="http://schemas.microsoft.com/office/drawing/2014/main" val="20000"/>
                    </a:ext>
                  </a:extLst>
                </a:gridCol>
                <a:gridCol w="7747265">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err="1">
                          <a:solidFill>
                            <a:schemeClr val="lt1"/>
                          </a:solidFill>
                          <a:latin typeface="微软雅黑" pitchFamily="34" charset="-122"/>
                          <a:ea typeface="微软雅黑" pitchFamily="34" charset="-122"/>
                          <a:cs typeface="+mn-cs"/>
                        </a:rPr>
                        <a:t>data_array</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kern="100" dirty="0">
                          <a:solidFill>
                            <a:schemeClr val="dk1"/>
                          </a:solidFill>
                          <a:effectLst/>
                          <a:latin typeface="微软雅黑" pitchFamily="34" charset="-122"/>
                          <a:ea typeface="微软雅黑" pitchFamily="34" charset="-122"/>
                          <a:cs typeface="Times New Roman" pitchFamily="18" charset="0"/>
                        </a:rPr>
                        <a:t>必需。表示要对其频率进行计数的一组数值或对这组数值的引用。若参数</a:t>
                      </a:r>
                      <a:r>
                        <a:rPr lang="en-US" sz="1800" kern="100" dirty="0" err="1">
                          <a:solidFill>
                            <a:schemeClr val="dk1"/>
                          </a:solidFill>
                          <a:effectLst/>
                          <a:latin typeface="微软雅黑" pitchFamily="34" charset="-122"/>
                          <a:ea typeface="微软雅黑" pitchFamily="34" charset="-122"/>
                          <a:cs typeface="Times New Roman" pitchFamily="18" charset="0"/>
                        </a:rPr>
                        <a:t>data_array</a:t>
                      </a:r>
                      <a:r>
                        <a:rPr lang="zh-CN" altLang="en-US" sz="1800" kern="100" dirty="0">
                          <a:solidFill>
                            <a:schemeClr val="dk1"/>
                          </a:solidFill>
                          <a:effectLst/>
                          <a:latin typeface="微软雅黑" pitchFamily="34" charset="-122"/>
                          <a:ea typeface="微软雅黑" pitchFamily="34" charset="-122"/>
                          <a:cs typeface="Times New Roman" pitchFamily="18" charset="0"/>
                        </a:rPr>
                        <a:t>中不包含任何数值，则函数</a:t>
                      </a:r>
                      <a:r>
                        <a:rPr lang="en-US" sz="1800" kern="100" dirty="0">
                          <a:solidFill>
                            <a:schemeClr val="dk1"/>
                          </a:solidFill>
                          <a:effectLst/>
                          <a:latin typeface="微软雅黑" pitchFamily="34" charset="-122"/>
                          <a:ea typeface="微软雅黑" pitchFamily="34" charset="-122"/>
                          <a:cs typeface="Times New Roman" pitchFamily="18" charset="0"/>
                        </a:rPr>
                        <a:t>FREQUENCY</a:t>
                      </a:r>
                      <a:r>
                        <a:rPr lang="zh-CN" altLang="en-US" sz="1800" kern="100" dirty="0">
                          <a:solidFill>
                            <a:schemeClr val="dk1"/>
                          </a:solidFill>
                          <a:effectLst/>
                          <a:latin typeface="微软雅黑" pitchFamily="34" charset="-122"/>
                          <a:ea typeface="微软雅黑" pitchFamily="34" charset="-122"/>
                          <a:cs typeface="Times New Roman" pitchFamily="18" charset="0"/>
                        </a:rPr>
                        <a:t>返回一个零数组。</a:t>
                      </a: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200" dirty="0" err="1">
                          <a:solidFill>
                            <a:schemeClr val="lt1"/>
                          </a:solidFill>
                          <a:latin typeface="微软雅黑" pitchFamily="34" charset="-122"/>
                          <a:ea typeface="微软雅黑" pitchFamily="34" charset="-122"/>
                          <a:cs typeface="+mn-cs"/>
                        </a:rPr>
                        <a:t>bins_array</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lnSpc>
                          <a:spcPts val="3000"/>
                        </a:lnSpc>
                      </a:pPr>
                      <a:r>
                        <a:rPr lang="zh-CN" altLang="en-US" sz="1800" kern="100" dirty="0">
                          <a:solidFill>
                            <a:schemeClr val="dk1"/>
                          </a:solidFill>
                          <a:effectLst/>
                          <a:latin typeface="微软雅黑" pitchFamily="34" charset="-122"/>
                          <a:ea typeface="微软雅黑" pitchFamily="34" charset="-122"/>
                          <a:cs typeface="Times New Roman" pitchFamily="18" charset="0"/>
                        </a:rPr>
                        <a:t>必需。表示要将参数</a:t>
                      </a:r>
                      <a:r>
                        <a:rPr lang="en-US" sz="1800" kern="100" dirty="0" err="1">
                          <a:solidFill>
                            <a:schemeClr val="dk1"/>
                          </a:solidFill>
                          <a:effectLst/>
                          <a:latin typeface="微软雅黑" pitchFamily="34" charset="-122"/>
                          <a:ea typeface="微软雅黑" pitchFamily="34" charset="-122"/>
                          <a:cs typeface="Times New Roman" pitchFamily="18" charset="0"/>
                        </a:rPr>
                        <a:t>data_array</a:t>
                      </a:r>
                      <a:r>
                        <a:rPr lang="zh-CN" altLang="en-US" sz="1800" kern="100" dirty="0">
                          <a:solidFill>
                            <a:schemeClr val="dk1"/>
                          </a:solidFill>
                          <a:effectLst/>
                          <a:latin typeface="微软雅黑" pitchFamily="34" charset="-122"/>
                          <a:ea typeface="微软雅黑" pitchFamily="34" charset="-122"/>
                          <a:cs typeface="Times New Roman" pitchFamily="18" charset="0"/>
                        </a:rPr>
                        <a:t>中的值插入到的间隔数组或对间隔的引用。若参数</a:t>
                      </a:r>
                      <a:r>
                        <a:rPr lang="en-US" sz="1800" kern="100" dirty="0" err="1">
                          <a:solidFill>
                            <a:schemeClr val="dk1"/>
                          </a:solidFill>
                          <a:effectLst/>
                          <a:latin typeface="微软雅黑" pitchFamily="34" charset="-122"/>
                          <a:ea typeface="微软雅黑" pitchFamily="34" charset="-122"/>
                          <a:cs typeface="Times New Roman" pitchFamily="18" charset="0"/>
                        </a:rPr>
                        <a:t>bins_array</a:t>
                      </a:r>
                      <a:r>
                        <a:rPr lang="zh-CN" altLang="en-US" sz="1800" kern="100" dirty="0">
                          <a:solidFill>
                            <a:schemeClr val="dk1"/>
                          </a:solidFill>
                          <a:effectLst/>
                          <a:latin typeface="微软雅黑" pitchFamily="34" charset="-122"/>
                          <a:ea typeface="微软雅黑" pitchFamily="34" charset="-122"/>
                          <a:cs typeface="Times New Roman" pitchFamily="18" charset="0"/>
                        </a:rPr>
                        <a:t>中不包含任何数值，则函数</a:t>
                      </a:r>
                      <a:r>
                        <a:rPr lang="en-US" sz="1800" kern="100" dirty="0">
                          <a:solidFill>
                            <a:schemeClr val="dk1"/>
                          </a:solidFill>
                          <a:effectLst/>
                          <a:latin typeface="微软雅黑" pitchFamily="34" charset="-122"/>
                          <a:ea typeface="微软雅黑" pitchFamily="34" charset="-122"/>
                          <a:cs typeface="Times New Roman" pitchFamily="18" charset="0"/>
                        </a:rPr>
                        <a:t>FREQUENCY</a:t>
                      </a:r>
                      <a:r>
                        <a:rPr lang="zh-CN" altLang="en-US" sz="1800" kern="100" dirty="0">
                          <a:solidFill>
                            <a:schemeClr val="dk1"/>
                          </a:solidFill>
                          <a:effectLst/>
                          <a:latin typeface="微软雅黑" pitchFamily="34" charset="-122"/>
                          <a:ea typeface="微软雅黑" pitchFamily="34" charset="-122"/>
                          <a:cs typeface="Times New Roman" pitchFamily="18" charset="0"/>
                        </a:rPr>
                        <a:t>返回</a:t>
                      </a:r>
                      <a:r>
                        <a:rPr lang="en-US" sz="1800" kern="100" dirty="0" err="1">
                          <a:solidFill>
                            <a:schemeClr val="dk1"/>
                          </a:solidFill>
                          <a:effectLst/>
                          <a:latin typeface="微软雅黑" pitchFamily="34" charset="-122"/>
                          <a:ea typeface="微软雅黑" pitchFamily="34" charset="-122"/>
                          <a:cs typeface="Times New Roman" pitchFamily="18" charset="0"/>
                        </a:rPr>
                        <a:t>data_array</a:t>
                      </a:r>
                      <a:r>
                        <a:rPr lang="zh-CN" altLang="en-US" sz="1800" kern="100" dirty="0">
                          <a:solidFill>
                            <a:schemeClr val="dk1"/>
                          </a:solidFill>
                          <a:effectLst/>
                          <a:latin typeface="微软雅黑" pitchFamily="34" charset="-122"/>
                          <a:ea typeface="微软雅黑" pitchFamily="34" charset="-122"/>
                          <a:cs typeface="Times New Roman" pitchFamily="18" charset="0"/>
                        </a:rPr>
                        <a:t>中的元素个数。</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071172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561EAA-DE32-4D4F-95A1-EE0458F1C5F2}"/>
              </a:ext>
            </a:extLst>
          </p:cNvPr>
          <p:cNvSpPr>
            <a:spLocks noGrp="1"/>
          </p:cNvSpPr>
          <p:nvPr>
            <p:ph idx="1"/>
          </p:nvPr>
        </p:nvSpPr>
        <p:spPr/>
        <p:txBody>
          <a:bodyPr/>
          <a:lstStyle/>
          <a:p>
            <a:pPr marL="0" indent="0">
              <a:buNone/>
            </a:pPr>
            <a:r>
              <a:rPr lang="zh-CN" altLang="en-US" dirty="0"/>
              <a:t>在</a:t>
            </a:r>
            <a:r>
              <a:rPr lang="en-US" altLang="zh-CN" dirty="0"/>
              <a:t>【8</a:t>
            </a:r>
            <a:r>
              <a:rPr lang="zh-CN" altLang="en-US" dirty="0"/>
              <a:t>月订单信息</a:t>
            </a:r>
            <a:r>
              <a:rPr lang="en-US" altLang="zh-CN" dirty="0"/>
              <a:t>】</a:t>
            </a:r>
            <a:r>
              <a:rPr lang="zh-CN" altLang="en-US" dirty="0"/>
              <a:t>工作表中计算消费金额在给定消费金额区间（单元格区域</a:t>
            </a:r>
            <a:r>
              <a:rPr lang="en-US" altLang="zh-CN" dirty="0"/>
              <a:t>I2:I5</a:t>
            </a:r>
            <a:r>
              <a:rPr lang="zh-CN" altLang="en-US" dirty="0"/>
              <a:t>）中出现的频率，根据区间上限运用</a:t>
            </a:r>
            <a:r>
              <a:rPr lang="en-US" altLang="zh-CN" dirty="0"/>
              <a:t>FREQUENCY</a:t>
            </a:r>
            <a:r>
              <a:rPr lang="zh-CN" altLang="en-US" dirty="0"/>
              <a:t>函数进行频率计算，具体操作步骤如下。</a:t>
            </a:r>
            <a:endParaRPr lang="en-US" altLang="zh-CN" dirty="0"/>
          </a:p>
          <a:p>
            <a:pPr marL="0" indent="0">
              <a:buNone/>
            </a:pPr>
            <a:r>
              <a:rPr lang="zh-CN" altLang="en-US" b="1" dirty="0"/>
              <a:t>（</a:t>
            </a:r>
            <a:r>
              <a:rPr lang="en-US" altLang="zh-CN" b="1" dirty="0"/>
              <a:t>1</a:t>
            </a:r>
            <a:r>
              <a:rPr lang="zh-CN" altLang="en-US" b="1" dirty="0"/>
              <a:t>） 选择单元格区域并使之进入编辑状态。</a:t>
            </a:r>
            <a:endParaRPr lang="en-US" altLang="zh-CN" b="1" dirty="0"/>
          </a:p>
          <a:p>
            <a:r>
              <a:rPr lang="zh-CN" altLang="en-US" dirty="0"/>
              <a:t>选择单元格区域</a:t>
            </a:r>
            <a:r>
              <a:rPr lang="en-US" altLang="zh-CN" dirty="0"/>
              <a:t>K2:K5</a:t>
            </a:r>
            <a:r>
              <a:rPr lang="zh-CN" altLang="en-US" dirty="0"/>
              <a:t>，按下</a:t>
            </a:r>
            <a:r>
              <a:rPr lang="en-US" altLang="zh-CN" dirty="0"/>
              <a:t>【F2】</a:t>
            </a:r>
            <a:r>
              <a:rPr lang="zh-CN" altLang="en-US" dirty="0"/>
              <a:t>键，使单元格进入编辑状态。</a:t>
            </a:r>
          </a:p>
        </p:txBody>
      </p:sp>
      <p:sp>
        <p:nvSpPr>
          <p:cNvPr id="3" name="标题 2">
            <a:extLst>
              <a:ext uri="{FF2B5EF4-FFF2-40B4-BE49-F238E27FC236}">
                <a16:creationId xmlns:a16="http://schemas.microsoft.com/office/drawing/2014/main" id="{8535FBBE-0B31-4F1C-8B71-C0EC849AFD4D}"/>
              </a:ext>
            </a:extLst>
          </p:cNvPr>
          <p:cNvSpPr>
            <a:spLocks noGrp="1"/>
          </p:cNvSpPr>
          <p:nvPr>
            <p:ph type="title"/>
          </p:nvPr>
        </p:nvSpPr>
        <p:spPr/>
        <p:txBody>
          <a:bodyPr/>
          <a:lstStyle/>
          <a:p>
            <a:r>
              <a:rPr lang="zh-CN" altLang="en-US" dirty="0"/>
              <a:t>计算众数和频率</a:t>
            </a:r>
          </a:p>
        </p:txBody>
      </p:sp>
    </p:spTree>
    <p:extLst>
      <p:ext uri="{BB962C8B-B14F-4D97-AF65-F5344CB8AC3E}">
        <p14:creationId xmlns:p14="http://schemas.microsoft.com/office/powerpoint/2010/main" val="20218414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050382-D6EB-4041-A9EE-40EFBBFEB9B9}"/>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输入公式</a:t>
            </a:r>
            <a:endParaRPr lang="en-US" altLang="zh-CN" b="1" dirty="0"/>
          </a:p>
          <a:p>
            <a:r>
              <a:rPr lang="zh-CN" altLang="en-US" dirty="0"/>
              <a:t>输入“</a:t>
            </a:r>
            <a:r>
              <a:rPr lang="en-US" altLang="zh-CN" dirty="0"/>
              <a:t>=FREQUENCY(D:D,J2:J4)”</a:t>
            </a:r>
            <a:r>
              <a:rPr lang="zh-CN" altLang="en-US" dirty="0"/>
              <a:t>，如图所示。</a:t>
            </a:r>
          </a:p>
        </p:txBody>
      </p:sp>
      <p:sp>
        <p:nvSpPr>
          <p:cNvPr id="3" name="标题 2">
            <a:extLst>
              <a:ext uri="{FF2B5EF4-FFF2-40B4-BE49-F238E27FC236}">
                <a16:creationId xmlns:a16="http://schemas.microsoft.com/office/drawing/2014/main" id="{37422374-1776-4AB8-9F9A-D11A99DD9ED3}"/>
              </a:ext>
            </a:extLst>
          </p:cNvPr>
          <p:cNvSpPr>
            <a:spLocks noGrp="1"/>
          </p:cNvSpPr>
          <p:nvPr>
            <p:ph type="title"/>
          </p:nvPr>
        </p:nvSpPr>
        <p:spPr/>
        <p:txBody>
          <a:bodyPr/>
          <a:lstStyle/>
          <a:p>
            <a:r>
              <a:rPr lang="zh-CN" altLang="en-US" dirty="0"/>
              <a:t>计算众数和频率</a:t>
            </a:r>
          </a:p>
        </p:txBody>
      </p:sp>
      <p:pic>
        <p:nvPicPr>
          <p:cNvPr id="4" name="图片 3">
            <a:extLst>
              <a:ext uri="{FF2B5EF4-FFF2-40B4-BE49-F238E27FC236}">
                <a16:creationId xmlns:a16="http://schemas.microsoft.com/office/drawing/2014/main" id="{2C4812C4-513D-4D42-9FFE-C8DF77336CE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084330" y="2266152"/>
            <a:ext cx="8023340" cy="2652690"/>
          </a:xfrm>
          <a:prstGeom prst="rect">
            <a:avLst/>
          </a:prstGeom>
          <a:ln w="3175">
            <a:solidFill>
              <a:schemeClr val="tx1"/>
            </a:solidFill>
          </a:ln>
        </p:spPr>
      </p:pic>
    </p:spTree>
    <p:extLst>
      <p:ext uri="{BB962C8B-B14F-4D97-AF65-F5344CB8AC3E}">
        <p14:creationId xmlns:p14="http://schemas.microsoft.com/office/powerpoint/2010/main" val="5606564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36F1322-4F77-4F89-B2EA-6F724858C460}"/>
              </a:ext>
            </a:extLst>
          </p:cNvPr>
          <p:cNvSpPr>
            <a:spLocks noGrp="1"/>
          </p:cNvSpPr>
          <p:nvPr>
            <p:ph idx="1"/>
          </p:nvPr>
        </p:nvSpPr>
        <p:spPr/>
        <p:txBody>
          <a:bodyPr/>
          <a:lstStyle/>
          <a:p>
            <a:pPr marL="0" indent="0">
              <a:buNone/>
            </a:pPr>
            <a:r>
              <a:rPr lang="zh-CN" altLang="en-US" b="1" dirty="0"/>
              <a:t>（</a:t>
            </a:r>
            <a:r>
              <a:rPr lang="en-US" altLang="zh-CN" b="1" dirty="0"/>
              <a:t>3</a:t>
            </a:r>
            <a:r>
              <a:rPr lang="zh-CN" altLang="en-US" b="1" dirty="0"/>
              <a:t>） 确定公式</a:t>
            </a:r>
            <a:endParaRPr lang="en-US" altLang="zh-CN" b="1" dirty="0"/>
          </a:p>
          <a:p>
            <a:r>
              <a:rPr lang="zh-CN" altLang="en-US" dirty="0"/>
              <a:t>按下</a:t>
            </a:r>
            <a:r>
              <a:rPr lang="en-US" altLang="zh-CN" dirty="0"/>
              <a:t>【</a:t>
            </a:r>
            <a:r>
              <a:rPr lang="en-US" altLang="zh-CN" dirty="0" err="1"/>
              <a:t>Ctrl+Shift+Enter</a:t>
            </a:r>
            <a:r>
              <a:rPr lang="en-US" altLang="zh-CN" dirty="0"/>
              <a:t>】</a:t>
            </a:r>
            <a:r>
              <a:rPr lang="zh-CN" altLang="en-US" dirty="0"/>
              <a:t>键即可使用</a:t>
            </a:r>
            <a:r>
              <a:rPr lang="en-US" altLang="zh-CN" dirty="0"/>
              <a:t>MODE.SNGL</a:t>
            </a:r>
            <a:r>
              <a:rPr lang="zh-CN" altLang="en-US" dirty="0"/>
              <a:t>函数计算消费金额在消费金额区间中出现的频率，计算结果如图所示。</a:t>
            </a:r>
          </a:p>
        </p:txBody>
      </p:sp>
      <p:sp>
        <p:nvSpPr>
          <p:cNvPr id="3" name="标题 2">
            <a:extLst>
              <a:ext uri="{FF2B5EF4-FFF2-40B4-BE49-F238E27FC236}">
                <a16:creationId xmlns:a16="http://schemas.microsoft.com/office/drawing/2014/main" id="{F760E912-D43D-4ECC-8004-8E99BDE3E17A}"/>
              </a:ext>
            </a:extLst>
          </p:cNvPr>
          <p:cNvSpPr>
            <a:spLocks noGrp="1"/>
          </p:cNvSpPr>
          <p:nvPr>
            <p:ph type="title"/>
          </p:nvPr>
        </p:nvSpPr>
        <p:spPr/>
        <p:txBody>
          <a:bodyPr/>
          <a:lstStyle/>
          <a:p>
            <a:r>
              <a:rPr lang="zh-CN" altLang="en-US" dirty="0"/>
              <a:t>计算众数和频率</a:t>
            </a:r>
          </a:p>
        </p:txBody>
      </p:sp>
      <p:pic>
        <p:nvPicPr>
          <p:cNvPr id="4" name="图片 3">
            <a:extLst>
              <a:ext uri="{FF2B5EF4-FFF2-40B4-BE49-F238E27FC236}">
                <a16:creationId xmlns:a16="http://schemas.microsoft.com/office/drawing/2014/main" id="{73B96FBE-6D14-41B2-8102-C43E3D93E47D}"/>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1755881" y="2605559"/>
            <a:ext cx="8680237" cy="2250220"/>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093042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364F2AD5-DC93-417C-9ADB-9C7332417FEB}"/>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a:extLst>
              <a:ext uri="{FF2B5EF4-FFF2-40B4-BE49-F238E27FC236}">
                <a16:creationId xmlns:a16="http://schemas.microsoft.com/office/drawing/2014/main" id="{4B3672A5-83F8-4660-A4E4-6E4E149DE849}"/>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sz="1905">
              <a:solidFill>
                <a:srgbClr val="000000"/>
              </a:solidFill>
              <a:latin typeface="Arial" charset="0"/>
              <a:ea typeface="+mn-ea"/>
            </a:endParaRPr>
          </a:p>
        </p:txBody>
      </p:sp>
      <p:sp>
        <p:nvSpPr>
          <p:cNvPr id="4" name="Rectangle 5">
            <a:extLst>
              <a:ext uri="{FF2B5EF4-FFF2-40B4-BE49-F238E27FC236}">
                <a16:creationId xmlns:a16="http://schemas.microsoft.com/office/drawing/2014/main" id="{617040F3-6E30-4ADD-815D-4E488A1DCD74}"/>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5" name="Rectangle 5">
            <a:extLst>
              <a:ext uri="{FF2B5EF4-FFF2-40B4-BE49-F238E27FC236}">
                <a16:creationId xmlns:a16="http://schemas.microsoft.com/office/drawing/2014/main" id="{7CD93489-60D8-46C4-84ED-CE6ACDF6688D}"/>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7CE16B-125E-4FF5-8B22-CA4B1A1B34D6}"/>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键，并用填充公式的方式即可使用</a:t>
            </a:r>
            <a:r>
              <a:rPr lang="en-US" altLang="zh-CN" dirty="0"/>
              <a:t>PRODUCT</a:t>
            </a:r>
            <a:r>
              <a:rPr lang="zh-CN" altLang="en-US" dirty="0"/>
              <a:t>函数计算剩余的折后金额，如图所示。</a:t>
            </a:r>
          </a:p>
        </p:txBody>
      </p:sp>
      <p:sp>
        <p:nvSpPr>
          <p:cNvPr id="3" name="标题 2">
            <a:extLst>
              <a:ext uri="{FF2B5EF4-FFF2-40B4-BE49-F238E27FC236}">
                <a16:creationId xmlns:a16="http://schemas.microsoft.com/office/drawing/2014/main" id="{0F384787-2928-4F4C-B7CF-D14366844814}"/>
              </a:ext>
            </a:extLst>
          </p:cNvPr>
          <p:cNvSpPr>
            <a:spLocks noGrp="1"/>
          </p:cNvSpPr>
          <p:nvPr>
            <p:ph type="title"/>
          </p:nvPr>
        </p:nvSpPr>
        <p:spPr/>
        <p:txBody>
          <a:bodyPr/>
          <a:lstStyle/>
          <a:p>
            <a:r>
              <a:rPr lang="zh-CN" altLang="en-US" dirty="0"/>
              <a:t>计算数值</a:t>
            </a:r>
          </a:p>
        </p:txBody>
      </p:sp>
      <p:pic>
        <p:nvPicPr>
          <p:cNvPr id="4" name="图片 3">
            <a:extLst>
              <a:ext uri="{FF2B5EF4-FFF2-40B4-BE49-F238E27FC236}">
                <a16:creationId xmlns:a16="http://schemas.microsoft.com/office/drawing/2014/main" id="{45DF8DDF-C558-4995-A7A9-A8ED9E5AA5F7}"/>
              </a:ext>
            </a:extLst>
          </p:cNvPr>
          <p:cNvPicPr/>
          <p:nvPr/>
        </p:nvPicPr>
        <p:blipFill rotWithShape="1">
          <a:blip r:embed="rId2" cstate="print">
            <a:extLst>
              <a:ext uri="{28A0092B-C50C-407E-A947-70E740481C1C}">
                <a14:useLocalDpi xmlns:a14="http://schemas.microsoft.com/office/drawing/2010/main" val="0"/>
              </a:ext>
            </a:extLst>
          </a:blip>
          <a:srcRect t="1" b="12556"/>
          <a:stretch/>
        </p:blipFill>
        <p:spPr bwMode="auto">
          <a:xfrm>
            <a:off x="2219650" y="2237378"/>
            <a:ext cx="7752700" cy="2383244"/>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7216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FB2B438-D4F9-4E75-8C59-0CB29ACD2C78}"/>
              </a:ext>
            </a:extLst>
          </p:cNvPr>
          <p:cNvSpPr>
            <a:spLocks noGrp="1"/>
          </p:cNvSpPr>
          <p:nvPr>
            <p:ph idx="1"/>
          </p:nvPr>
        </p:nvSpPr>
        <p:spPr/>
        <p:txBody>
          <a:bodyPr/>
          <a:lstStyle/>
          <a:p>
            <a:r>
              <a:rPr lang="en-US" altLang="zh-CN" dirty="0"/>
              <a:t>SUM</a:t>
            </a:r>
            <a:r>
              <a:rPr lang="zh-CN" altLang="en-US" dirty="0"/>
              <a:t>函数是求和函数，可以返回某一单元格区域中数字、逻辑值与数字的文本表达式、直接键入的数字之和。</a:t>
            </a:r>
            <a:r>
              <a:rPr lang="en-US" altLang="zh-CN" dirty="0"/>
              <a:t>SUM</a:t>
            </a:r>
            <a:r>
              <a:rPr lang="zh-CN" altLang="en-US" dirty="0"/>
              <a:t>函数的使用格式如下。</a:t>
            </a:r>
            <a:endParaRPr lang="en-US" altLang="zh-CN" dirty="0"/>
          </a:p>
          <a:p>
            <a:endParaRPr lang="en-US" altLang="zh-CN" dirty="0"/>
          </a:p>
          <a:p>
            <a:endParaRPr lang="en-US" altLang="zh-CN" dirty="0"/>
          </a:p>
          <a:p>
            <a:r>
              <a:rPr lang="en-US" altLang="zh-CN" dirty="0"/>
              <a:t>SUM</a:t>
            </a:r>
            <a:r>
              <a:rPr lang="zh-CN" altLang="en-US" dirty="0"/>
              <a:t>函数的常用参数及解释如表所示。</a:t>
            </a:r>
          </a:p>
        </p:txBody>
      </p:sp>
      <p:sp>
        <p:nvSpPr>
          <p:cNvPr id="3" name="标题 2">
            <a:extLst>
              <a:ext uri="{FF2B5EF4-FFF2-40B4-BE49-F238E27FC236}">
                <a16:creationId xmlns:a16="http://schemas.microsoft.com/office/drawing/2014/main" id="{5A126BD1-7045-45A0-9627-70AFE290FBDA}"/>
              </a:ext>
            </a:extLst>
          </p:cNvPr>
          <p:cNvSpPr>
            <a:spLocks noGrp="1"/>
          </p:cNvSpPr>
          <p:nvPr>
            <p:ph type="title"/>
          </p:nvPr>
        </p:nvSpPr>
        <p:spPr/>
        <p:txBody>
          <a:bodyPr/>
          <a:lstStyle/>
          <a:p>
            <a:r>
              <a:rPr lang="zh-CN" altLang="en-US" dirty="0"/>
              <a:t>计算数值</a:t>
            </a:r>
          </a:p>
        </p:txBody>
      </p:sp>
      <p:sp>
        <p:nvSpPr>
          <p:cNvPr id="5" name="内容占位符 4">
            <a:extLst>
              <a:ext uri="{FF2B5EF4-FFF2-40B4-BE49-F238E27FC236}">
                <a16:creationId xmlns:a16="http://schemas.microsoft.com/office/drawing/2014/main" id="{0D3940A9-7432-440E-AA3A-2BE9A98C1A53}"/>
              </a:ext>
            </a:extLst>
          </p:cNvPr>
          <p:cNvSpPr>
            <a:spLocks noGrp="1"/>
          </p:cNvSpPr>
          <p:nvPr>
            <p:ph idx="10"/>
          </p:nvPr>
        </p:nvSpPr>
        <p:spPr/>
        <p:txBody>
          <a:bodyPr/>
          <a:lstStyle/>
          <a:p>
            <a:r>
              <a:rPr kumimoji="0" lang="en-US" altLang="zh-CN" b="1" dirty="0">
                <a:solidFill>
                  <a:srgbClr val="000000"/>
                </a:solidFill>
              </a:rPr>
              <a:t>2. SUM</a:t>
            </a:r>
            <a:r>
              <a:rPr kumimoji="0" lang="zh-CN" altLang="en-US" b="1" dirty="0">
                <a:solidFill>
                  <a:srgbClr val="000000"/>
                </a:solidFill>
              </a:rPr>
              <a:t>函数</a:t>
            </a:r>
          </a:p>
        </p:txBody>
      </p:sp>
      <p:sp>
        <p:nvSpPr>
          <p:cNvPr id="6" name="TextBox 5">
            <a:extLst>
              <a:ext uri="{FF2B5EF4-FFF2-40B4-BE49-F238E27FC236}">
                <a16:creationId xmlns:a16="http://schemas.microsoft.com/office/drawing/2014/main" id="{2A58ADFD-6715-439F-B9F2-EB31D3CC108F}"/>
              </a:ext>
            </a:extLst>
          </p:cNvPr>
          <p:cNvSpPr txBox="1">
            <a:spLocks noChangeArrowheads="1"/>
          </p:cNvSpPr>
          <p:nvPr/>
        </p:nvSpPr>
        <p:spPr bwMode="auto">
          <a:xfrm>
            <a:off x="3405160" y="2865740"/>
            <a:ext cx="46722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dirty="0">
                <a:latin typeface="Times New Roman" panose="02020603050405020304" pitchFamily="18" charset="0"/>
                <a:ea typeface="微软雅黑" panose="020B0503020204020204" pitchFamily="34" charset="-122"/>
                <a:cs typeface="Times New Roman" panose="02020603050405020304" pitchFamily="18" charset="0"/>
              </a:rPr>
              <a:t>SUM(number1, number2, ...)</a:t>
            </a:r>
          </a:p>
        </p:txBody>
      </p:sp>
      <p:graphicFrame>
        <p:nvGraphicFramePr>
          <p:cNvPr id="7" name="内容占位符 4">
            <a:extLst>
              <a:ext uri="{FF2B5EF4-FFF2-40B4-BE49-F238E27FC236}">
                <a16:creationId xmlns:a16="http://schemas.microsoft.com/office/drawing/2014/main" id="{43FBCFA6-5C12-48B7-8414-17B128A6BE64}"/>
              </a:ext>
            </a:extLst>
          </p:cNvPr>
          <p:cNvGraphicFramePr>
            <a:graphicFrameLocks/>
          </p:cNvGraphicFramePr>
          <p:nvPr>
            <p:extLst>
              <p:ext uri="{D42A27DB-BD31-4B8C-83A1-F6EECF244321}">
                <p14:modId xmlns:p14="http://schemas.microsoft.com/office/powerpoint/2010/main" val="2721599458"/>
              </p:ext>
            </p:extLst>
          </p:nvPr>
        </p:nvGraphicFramePr>
        <p:xfrm>
          <a:off x="1837067" y="4189940"/>
          <a:ext cx="8517866" cy="1529080"/>
        </p:xfrm>
        <a:graphic>
          <a:graphicData uri="http://schemas.openxmlformats.org/drawingml/2006/table">
            <a:tbl>
              <a:tblPr firstRow="1" firstCol="1" bandRow="1">
                <a:tableStyleId>{5C22544A-7EE6-4342-B048-85BDC9FD1C3A}</a:tableStyleId>
              </a:tblPr>
              <a:tblGrid>
                <a:gridCol w="1431650">
                  <a:extLst>
                    <a:ext uri="{9D8B030D-6E8A-4147-A177-3AD203B41FA5}">
                      <a16:colId xmlns:a16="http://schemas.microsoft.com/office/drawing/2014/main" val="20000"/>
                    </a:ext>
                  </a:extLst>
                </a:gridCol>
                <a:gridCol w="7086216">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参数解释</a:t>
                      </a:r>
                    </a:p>
                  </a:txBody>
                  <a:tcPr marL="68580" marR="68580" marT="0" marB="0" anchor="ctr"/>
                </a:tc>
                <a:extLst>
                  <a:ext uri="{0D108BD9-81ED-4DB2-BD59-A6C34878D82A}">
                    <a16:rowId xmlns:a16="http://schemas.microsoft.com/office/drawing/2014/main" val="10000"/>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number1</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必需。表示要相加的第</a:t>
                      </a:r>
                      <a:r>
                        <a:rPr lang="en-US" sz="1800" b="0" kern="1200" dirty="0">
                          <a:solidFill>
                            <a:schemeClr val="dk1"/>
                          </a:solidFill>
                          <a:latin typeface="微软雅黑" pitchFamily="34" charset="-122"/>
                          <a:ea typeface="微软雅黑" pitchFamily="34" charset="-122"/>
                          <a:cs typeface="+mn-cs"/>
                        </a:rPr>
                        <a:t>1</a:t>
                      </a:r>
                      <a:r>
                        <a:rPr lang="zh-CN" altLang="en-US" sz="1800" b="0" kern="1200" dirty="0">
                          <a:solidFill>
                            <a:schemeClr val="dk1"/>
                          </a:solidFill>
                          <a:latin typeface="微软雅黑" pitchFamily="34" charset="-122"/>
                          <a:ea typeface="微软雅黑" pitchFamily="34" charset="-122"/>
                          <a:cs typeface="+mn-cs"/>
                        </a:rPr>
                        <a:t>个数字或区域。可以是数字、单元格引用或单元格区域引用，如</a:t>
                      </a:r>
                      <a:r>
                        <a:rPr lang="en-US" sz="1800" b="0" kern="1200" dirty="0">
                          <a:solidFill>
                            <a:schemeClr val="dk1"/>
                          </a:solidFill>
                          <a:latin typeface="微软雅黑" pitchFamily="34" charset="-122"/>
                          <a:ea typeface="微软雅黑" pitchFamily="34" charset="-122"/>
                          <a:cs typeface="+mn-cs"/>
                        </a:rPr>
                        <a:t>4</a:t>
                      </a:r>
                      <a:r>
                        <a:rPr lang="zh-CN" altLang="en-US" sz="1800" b="0" kern="1200" dirty="0">
                          <a:solidFill>
                            <a:schemeClr val="dk1"/>
                          </a:solidFill>
                          <a:latin typeface="微软雅黑" pitchFamily="34" charset="-122"/>
                          <a:ea typeface="微软雅黑" pitchFamily="34" charset="-122"/>
                          <a:cs typeface="+mn-cs"/>
                        </a:rPr>
                        <a:t>、</a:t>
                      </a:r>
                      <a:r>
                        <a:rPr lang="en-US" sz="1800" b="0" kern="1200" dirty="0">
                          <a:solidFill>
                            <a:schemeClr val="dk1"/>
                          </a:solidFill>
                          <a:latin typeface="微软雅黑" pitchFamily="34" charset="-122"/>
                          <a:ea typeface="微软雅黑" pitchFamily="34" charset="-122"/>
                          <a:cs typeface="+mn-cs"/>
                        </a:rPr>
                        <a:t>A6</a:t>
                      </a:r>
                      <a:r>
                        <a:rPr lang="zh-CN" altLang="en-US" sz="1800" b="0" kern="1200" dirty="0">
                          <a:solidFill>
                            <a:schemeClr val="dk1"/>
                          </a:solidFill>
                          <a:latin typeface="微软雅黑" pitchFamily="34" charset="-122"/>
                          <a:ea typeface="微软雅黑" pitchFamily="34" charset="-122"/>
                          <a:cs typeface="+mn-cs"/>
                        </a:rPr>
                        <a:t>和</a:t>
                      </a:r>
                      <a:r>
                        <a:rPr lang="en-US" sz="1800" b="0" kern="1200" dirty="0">
                          <a:solidFill>
                            <a:schemeClr val="dk1"/>
                          </a:solidFill>
                          <a:latin typeface="微软雅黑" pitchFamily="34" charset="-122"/>
                          <a:ea typeface="微软雅黑" pitchFamily="34" charset="-122"/>
                          <a:cs typeface="+mn-cs"/>
                        </a:rPr>
                        <a:t>A1:B3</a:t>
                      </a:r>
                      <a:endParaRPr lang="zh-CN" altLang="en-US" sz="1800" b="0" kern="1200" dirty="0">
                        <a:solidFill>
                          <a:schemeClr val="dk1"/>
                        </a:solidFill>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val="10001"/>
                  </a:ext>
                </a:extLst>
              </a:tr>
              <a:tr h="431800">
                <a:tc>
                  <a:txBody>
                    <a:bodyPr/>
                    <a:lstStyle/>
                    <a:p>
                      <a:pPr algn="just"/>
                      <a:r>
                        <a:rPr lang="en-US" sz="1800" b="0" kern="1200" dirty="0">
                          <a:solidFill>
                            <a:schemeClr val="lt1"/>
                          </a:solidFill>
                          <a:latin typeface="微软雅黑" pitchFamily="34" charset="-122"/>
                          <a:ea typeface="微软雅黑" pitchFamily="34" charset="-122"/>
                          <a:cs typeface="+mn-cs"/>
                        </a:rPr>
                        <a:t>number2,…</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just"/>
                      <a:r>
                        <a:rPr lang="zh-CN" altLang="en-US" sz="1800" b="0" kern="1200" dirty="0">
                          <a:solidFill>
                            <a:schemeClr val="dk1"/>
                          </a:solidFill>
                          <a:latin typeface="微软雅黑" pitchFamily="34" charset="-122"/>
                          <a:ea typeface="微软雅黑" pitchFamily="34" charset="-122"/>
                          <a:cs typeface="+mn-cs"/>
                        </a:rPr>
                        <a:t>可选。表示要相加的第</a:t>
                      </a:r>
                      <a:r>
                        <a:rPr lang="en-US" sz="1800" b="0" kern="1200" dirty="0">
                          <a:solidFill>
                            <a:schemeClr val="dk1"/>
                          </a:solidFill>
                          <a:latin typeface="微软雅黑" pitchFamily="34" charset="-122"/>
                          <a:ea typeface="微软雅黑" pitchFamily="34" charset="-122"/>
                          <a:cs typeface="+mn-cs"/>
                        </a:rPr>
                        <a:t>2~255</a:t>
                      </a:r>
                      <a:r>
                        <a:rPr lang="zh-CN" altLang="en-US" sz="1800" b="0" kern="1200" dirty="0">
                          <a:solidFill>
                            <a:schemeClr val="dk1"/>
                          </a:solidFill>
                          <a:latin typeface="微软雅黑" pitchFamily="34" charset="-122"/>
                          <a:ea typeface="微软雅黑" pitchFamily="34" charset="-122"/>
                          <a:cs typeface="+mn-cs"/>
                        </a:rPr>
                        <a:t>个数字或区域，即可以像</a:t>
                      </a:r>
                      <a:r>
                        <a:rPr lang="en-US" sz="1800" b="0" kern="1200" dirty="0">
                          <a:solidFill>
                            <a:schemeClr val="dk1"/>
                          </a:solidFill>
                          <a:latin typeface="微软雅黑" pitchFamily="34" charset="-122"/>
                          <a:ea typeface="微软雅黑" pitchFamily="34" charset="-122"/>
                          <a:cs typeface="+mn-cs"/>
                        </a:rPr>
                        <a:t>number1</a:t>
                      </a:r>
                      <a:r>
                        <a:rPr lang="zh-CN" altLang="en-US" sz="1800" b="0" kern="1200" dirty="0">
                          <a:solidFill>
                            <a:schemeClr val="dk1"/>
                          </a:solidFill>
                          <a:latin typeface="微软雅黑" pitchFamily="34" charset="-122"/>
                          <a:ea typeface="微软雅黑" pitchFamily="34" charset="-122"/>
                          <a:cs typeface="+mn-cs"/>
                        </a:rPr>
                        <a:t>那样最多指定</a:t>
                      </a:r>
                      <a:r>
                        <a:rPr lang="en-US" sz="1800" b="0" kern="1200" dirty="0">
                          <a:solidFill>
                            <a:schemeClr val="dk1"/>
                          </a:solidFill>
                          <a:latin typeface="微软雅黑" pitchFamily="34" charset="-122"/>
                          <a:ea typeface="微软雅黑" pitchFamily="34" charset="-122"/>
                          <a:cs typeface="+mn-cs"/>
                        </a:rPr>
                        <a:t>255</a:t>
                      </a:r>
                      <a:r>
                        <a:rPr lang="zh-CN" altLang="en-US" sz="1800" b="0" kern="1200" dirty="0">
                          <a:solidFill>
                            <a:schemeClr val="dk1"/>
                          </a:solidFill>
                          <a:latin typeface="微软雅黑" pitchFamily="34" charset="-122"/>
                          <a:ea typeface="微软雅黑" pitchFamily="34" charset="-122"/>
                          <a:cs typeface="+mn-cs"/>
                        </a:rPr>
                        <a:t>个参数</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285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FEDEAFD-F27C-4357-9831-B56642B08245}"/>
              </a:ext>
            </a:extLst>
          </p:cNvPr>
          <p:cNvSpPr>
            <a:spLocks noGrp="1"/>
          </p:cNvSpPr>
          <p:nvPr>
            <p:ph idx="1"/>
          </p:nvPr>
        </p:nvSpPr>
        <p:spPr/>
        <p:txBody>
          <a:bodyPr/>
          <a:lstStyle/>
          <a:p>
            <a:pPr marL="0" indent="0">
              <a:buNone/>
            </a:pPr>
            <a:r>
              <a:rPr lang="zh-CN" altLang="en-US" dirty="0"/>
              <a:t>在</a:t>
            </a:r>
            <a:r>
              <a:rPr lang="en-US" altLang="zh-CN" dirty="0"/>
              <a:t>【8</a:t>
            </a:r>
            <a:r>
              <a:rPr lang="zh-CN" altLang="en-US" dirty="0"/>
              <a:t>月营业统计</a:t>
            </a:r>
            <a:r>
              <a:rPr lang="en-US" altLang="zh-CN" dirty="0"/>
              <a:t>】</a:t>
            </a:r>
            <a:r>
              <a:rPr lang="zh-CN" altLang="en-US" dirty="0"/>
              <a:t>工作表中使用</a:t>
            </a:r>
            <a:r>
              <a:rPr lang="en-US" altLang="zh-CN" dirty="0"/>
              <a:t>SUM</a:t>
            </a:r>
            <a:r>
              <a:rPr lang="zh-CN" altLang="en-US" dirty="0"/>
              <a:t>函数计算</a:t>
            </a:r>
            <a:r>
              <a:rPr lang="en-US" altLang="zh-CN" dirty="0"/>
              <a:t>8</a:t>
            </a:r>
            <a:r>
              <a:rPr lang="zh-CN" altLang="en-US" dirty="0"/>
              <a:t>月营业总额（不含折扣），具体操作步骤如下。</a:t>
            </a:r>
            <a:endParaRPr lang="en-US" altLang="zh-CN" dirty="0"/>
          </a:p>
          <a:p>
            <a:pPr marL="0" indent="0">
              <a:buNone/>
            </a:pPr>
            <a:r>
              <a:rPr lang="zh-CN" altLang="en-US" b="1" dirty="0"/>
              <a:t>（</a:t>
            </a:r>
            <a:r>
              <a:rPr lang="en-US" altLang="zh-CN" b="1" dirty="0"/>
              <a:t>1</a:t>
            </a:r>
            <a:r>
              <a:rPr lang="zh-CN" altLang="en-US" b="1" dirty="0"/>
              <a:t>） 输入公式</a:t>
            </a:r>
            <a:endParaRPr lang="en-US" altLang="zh-CN" b="1" dirty="0"/>
          </a:p>
          <a:p>
            <a:r>
              <a:rPr lang="zh-CN" altLang="en-US" dirty="0"/>
              <a:t>选择单元格</a:t>
            </a:r>
            <a:r>
              <a:rPr lang="en-US" altLang="zh-CN" dirty="0"/>
              <a:t>I1</a:t>
            </a:r>
            <a:r>
              <a:rPr lang="zh-CN" altLang="en-US" dirty="0"/>
              <a:t>，输入“</a:t>
            </a:r>
            <a:r>
              <a:rPr lang="en-US" altLang="zh-CN" dirty="0"/>
              <a:t>=SUM(C:C)”</a:t>
            </a:r>
            <a:r>
              <a:rPr lang="zh-CN" altLang="en-US" dirty="0"/>
              <a:t>，如图所示。</a:t>
            </a:r>
          </a:p>
        </p:txBody>
      </p:sp>
      <p:sp>
        <p:nvSpPr>
          <p:cNvPr id="3" name="标题 2">
            <a:extLst>
              <a:ext uri="{FF2B5EF4-FFF2-40B4-BE49-F238E27FC236}">
                <a16:creationId xmlns:a16="http://schemas.microsoft.com/office/drawing/2014/main" id="{3811FD74-3D96-4C13-AA73-91584F9B67AA}"/>
              </a:ext>
            </a:extLst>
          </p:cNvPr>
          <p:cNvSpPr>
            <a:spLocks noGrp="1"/>
          </p:cNvSpPr>
          <p:nvPr>
            <p:ph type="title"/>
          </p:nvPr>
        </p:nvSpPr>
        <p:spPr/>
        <p:txBody>
          <a:bodyPr/>
          <a:lstStyle/>
          <a:p>
            <a:r>
              <a:rPr lang="zh-CN" altLang="en-US" dirty="0"/>
              <a:t>计算数值</a:t>
            </a:r>
          </a:p>
        </p:txBody>
      </p:sp>
      <p:pic>
        <p:nvPicPr>
          <p:cNvPr id="4" name="图片 3">
            <a:extLst>
              <a:ext uri="{FF2B5EF4-FFF2-40B4-BE49-F238E27FC236}">
                <a16:creationId xmlns:a16="http://schemas.microsoft.com/office/drawing/2014/main" id="{560E94A5-1CC5-45C4-AC65-11E217B78C7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478336" y="2761220"/>
            <a:ext cx="7235328" cy="2892743"/>
          </a:xfrm>
          <a:prstGeom prst="rect">
            <a:avLst/>
          </a:prstGeom>
          <a:ln w="3175">
            <a:solidFill>
              <a:schemeClr val="tx1"/>
            </a:solidFill>
          </a:ln>
        </p:spPr>
      </p:pic>
    </p:spTree>
    <p:extLst>
      <p:ext uri="{BB962C8B-B14F-4D97-AF65-F5344CB8AC3E}">
        <p14:creationId xmlns:p14="http://schemas.microsoft.com/office/powerpoint/2010/main" val="4068980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5FD2C5B-296A-4738-8AAD-7FC4E7325C09}"/>
              </a:ext>
            </a:extLst>
          </p:cNvPr>
          <p:cNvSpPr>
            <a:spLocks noGrp="1"/>
          </p:cNvSpPr>
          <p:nvPr>
            <p:ph idx="1"/>
          </p:nvPr>
        </p:nvSpPr>
        <p:spPr/>
        <p:txBody>
          <a:bodyPr/>
          <a:lstStyle/>
          <a:p>
            <a:pPr marL="0" indent="0">
              <a:buNone/>
            </a:pPr>
            <a:r>
              <a:rPr lang="zh-CN" altLang="en-US" b="1" dirty="0"/>
              <a:t>（</a:t>
            </a:r>
            <a:r>
              <a:rPr lang="en-US" altLang="zh-CN" b="1" dirty="0"/>
              <a:t>2</a:t>
            </a:r>
            <a:r>
              <a:rPr lang="zh-CN" altLang="en-US" b="1" dirty="0"/>
              <a:t>） 确定公式</a:t>
            </a:r>
            <a:endParaRPr lang="en-US" altLang="zh-CN" b="1" dirty="0"/>
          </a:p>
          <a:p>
            <a:r>
              <a:rPr lang="zh-CN" altLang="en-US" dirty="0"/>
              <a:t>按下</a:t>
            </a:r>
            <a:r>
              <a:rPr lang="en-US" altLang="zh-CN" dirty="0"/>
              <a:t>【Enter】</a:t>
            </a:r>
            <a:r>
              <a:rPr lang="zh-CN" altLang="en-US" dirty="0"/>
              <a:t>键即可使用</a:t>
            </a:r>
            <a:r>
              <a:rPr lang="en-US" altLang="zh-CN" dirty="0"/>
              <a:t>SUM</a:t>
            </a:r>
            <a:r>
              <a:rPr lang="zh-CN" altLang="en-US" dirty="0"/>
              <a:t>函数计算</a:t>
            </a:r>
            <a:r>
              <a:rPr lang="en-US" altLang="zh-CN" dirty="0"/>
              <a:t>8</a:t>
            </a:r>
            <a:r>
              <a:rPr lang="zh-CN" altLang="en-US" dirty="0"/>
              <a:t>月营业总额（不含折扣），计算结果如图所示。</a:t>
            </a:r>
          </a:p>
        </p:txBody>
      </p:sp>
      <p:sp>
        <p:nvSpPr>
          <p:cNvPr id="3" name="标题 2">
            <a:extLst>
              <a:ext uri="{FF2B5EF4-FFF2-40B4-BE49-F238E27FC236}">
                <a16:creationId xmlns:a16="http://schemas.microsoft.com/office/drawing/2014/main" id="{D8A2D449-704C-4250-B3D5-0A2208D698ED}"/>
              </a:ext>
            </a:extLst>
          </p:cNvPr>
          <p:cNvSpPr>
            <a:spLocks noGrp="1"/>
          </p:cNvSpPr>
          <p:nvPr>
            <p:ph type="title"/>
          </p:nvPr>
        </p:nvSpPr>
        <p:spPr/>
        <p:txBody>
          <a:bodyPr/>
          <a:lstStyle/>
          <a:p>
            <a:r>
              <a:rPr lang="zh-CN" altLang="en-US" dirty="0"/>
              <a:t>计算数值</a:t>
            </a:r>
          </a:p>
        </p:txBody>
      </p:sp>
      <p:pic>
        <p:nvPicPr>
          <p:cNvPr id="4" name="图片 3">
            <a:extLst>
              <a:ext uri="{FF2B5EF4-FFF2-40B4-BE49-F238E27FC236}">
                <a16:creationId xmlns:a16="http://schemas.microsoft.com/office/drawing/2014/main" id="{EF838436-E797-46C0-9E4A-DCEACC066061}"/>
              </a:ext>
            </a:extLst>
          </p:cNvPr>
          <p:cNvPicPr/>
          <p:nvPr/>
        </p:nvPicPr>
        <p:blipFill rotWithShape="1">
          <a:blip r:embed="rId2" cstate="print">
            <a:extLst>
              <a:ext uri="{28A0092B-C50C-407E-A947-70E740481C1C}">
                <a14:useLocalDpi xmlns:a14="http://schemas.microsoft.com/office/drawing/2010/main" val="0"/>
              </a:ext>
            </a:extLst>
          </a:blip>
          <a:srcRect b="12385"/>
          <a:stretch/>
        </p:blipFill>
        <p:spPr bwMode="auto">
          <a:xfrm>
            <a:off x="1859011" y="2334616"/>
            <a:ext cx="8473978" cy="2519878"/>
          </a:xfrm>
          <a:prstGeom prst="rect">
            <a:avLst/>
          </a:prstGeom>
          <a:ln w="31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14785180"/>
      </p:ext>
    </p:extLst>
  </p:cSld>
  <p:clrMapOvr>
    <a:masterClrMapping/>
  </p:clrMapOvr>
</p:sld>
</file>

<file path=ppt/theme/theme1.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567</TotalTime>
  <Words>3495</Words>
  <Application>Microsoft Office PowerPoint</Application>
  <PresentationFormat>宽屏</PresentationFormat>
  <Paragraphs>350</Paragraphs>
  <Slides>56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56</vt:i4>
      </vt:variant>
    </vt:vector>
  </HeadingPairs>
  <TitlesOfParts>
    <vt:vector size="65" baseType="lpstr">
      <vt:lpstr>等线</vt:lpstr>
      <vt:lpstr>仿宋</vt:lpstr>
      <vt:lpstr>黑体</vt:lpstr>
      <vt:lpstr>微软雅黑</vt:lpstr>
      <vt:lpstr>Arial</vt:lpstr>
      <vt:lpstr>Calibri</vt:lpstr>
      <vt:lpstr>Times New Roman</vt:lpstr>
      <vt:lpstr>Wingdings</vt:lpstr>
      <vt:lpstr>3_Office 主题</vt:lpstr>
      <vt:lpstr>函数的应用</vt:lpstr>
      <vt:lpstr>目录</vt:lpstr>
      <vt:lpstr>计算数值</vt:lpstr>
      <vt:lpstr>计算数值</vt:lpstr>
      <vt:lpstr>计算数值</vt:lpstr>
      <vt:lpstr>计算数值</vt:lpstr>
      <vt:lpstr>计算数值</vt:lpstr>
      <vt:lpstr>计算数值</vt:lpstr>
      <vt:lpstr>计算数值</vt:lpstr>
      <vt:lpstr>计算数值</vt:lpstr>
      <vt:lpstr>计算数值</vt:lpstr>
      <vt:lpstr>计算数值</vt:lpstr>
      <vt:lpstr>计算数值</vt:lpstr>
      <vt:lpstr>计算数值</vt:lpstr>
      <vt:lpstr>计算数值</vt:lpstr>
      <vt:lpstr>计算数值</vt:lpstr>
      <vt:lpstr>取整数值</vt:lpstr>
      <vt:lpstr>取整数值</vt:lpstr>
      <vt:lpstr>取整数值</vt:lpstr>
      <vt:lpstr>目录</vt:lpstr>
      <vt:lpstr>统计个数</vt:lpstr>
      <vt:lpstr>统计个数</vt:lpstr>
      <vt:lpstr>统计个数</vt:lpstr>
      <vt:lpstr>统计个数</vt:lpstr>
      <vt:lpstr>统计个数</vt:lpstr>
      <vt:lpstr>统计个数</vt:lpstr>
      <vt:lpstr>统计个数</vt:lpstr>
      <vt:lpstr>计算平均值</vt:lpstr>
      <vt:lpstr>计算平均值</vt:lpstr>
      <vt:lpstr>计算平均值</vt:lpstr>
      <vt:lpstr>计算平均值</vt:lpstr>
      <vt:lpstr>计算平均值</vt:lpstr>
      <vt:lpstr>计算平均值</vt:lpstr>
      <vt:lpstr>计算最大值和最小值</vt:lpstr>
      <vt:lpstr>计算最大值和最小值</vt:lpstr>
      <vt:lpstr>计算最大值和最小值</vt:lpstr>
      <vt:lpstr>计算最大值和最小值</vt:lpstr>
      <vt:lpstr>计算最大值和最小值</vt:lpstr>
      <vt:lpstr>计算最大值和最小值</vt:lpstr>
      <vt:lpstr>计算最大值和最小值</vt:lpstr>
      <vt:lpstr>计算最大值和最小值</vt:lpstr>
      <vt:lpstr>计算最大值和最小值</vt:lpstr>
      <vt:lpstr>计算最大值和最小值</vt:lpstr>
      <vt:lpstr>计算最大值和最小值</vt:lpstr>
      <vt:lpstr>计算最大值和最小值</vt:lpstr>
      <vt:lpstr>计算最大值和最小值</vt:lpstr>
      <vt:lpstr>计算众数和频率</vt:lpstr>
      <vt:lpstr>计算众数和频率</vt:lpstr>
      <vt:lpstr>计算众数和频率</vt:lpstr>
      <vt:lpstr>计算众数和频率</vt:lpstr>
      <vt:lpstr>计算众数和频率</vt:lpstr>
      <vt:lpstr>计算众数和频率</vt:lpstr>
      <vt:lpstr>计算众数和频率</vt:lpstr>
      <vt:lpstr>计算众数和频率</vt:lpstr>
      <vt:lpstr>计算众数和频率</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郑 瑶华</cp:lastModifiedBy>
  <cp:revision>343</cp:revision>
  <dcterms:created xsi:type="dcterms:W3CDTF">2017-01-10T15:44:52Z</dcterms:created>
  <dcterms:modified xsi:type="dcterms:W3CDTF">2021-04-23T03:47:22Z</dcterms:modified>
</cp:coreProperties>
</file>