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50"/>
  </p:notesMasterIdLst>
  <p:sldIdLst>
    <p:sldId id="494" r:id="rId2"/>
    <p:sldId id="712" r:id="rId3"/>
    <p:sldId id="668" r:id="rId4"/>
    <p:sldId id="670" r:id="rId5"/>
    <p:sldId id="671" r:id="rId6"/>
    <p:sldId id="669" r:id="rId7"/>
    <p:sldId id="672" r:id="rId8"/>
    <p:sldId id="673" r:id="rId9"/>
    <p:sldId id="674" r:id="rId10"/>
    <p:sldId id="675" r:id="rId11"/>
    <p:sldId id="676" r:id="rId12"/>
    <p:sldId id="677" r:id="rId13"/>
    <p:sldId id="678" r:id="rId14"/>
    <p:sldId id="679" r:id="rId15"/>
    <p:sldId id="680" r:id="rId16"/>
    <p:sldId id="681" r:id="rId17"/>
    <p:sldId id="682" r:id="rId18"/>
    <p:sldId id="683" r:id="rId19"/>
    <p:sldId id="684" r:id="rId20"/>
    <p:sldId id="685" r:id="rId21"/>
    <p:sldId id="686" r:id="rId22"/>
    <p:sldId id="687" r:id="rId23"/>
    <p:sldId id="688" r:id="rId24"/>
    <p:sldId id="689" r:id="rId25"/>
    <p:sldId id="690" r:id="rId26"/>
    <p:sldId id="691" r:id="rId27"/>
    <p:sldId id="692" r:id="rId28"/>
    <p:sldId id="693" r:id="rId29"/>
    <p:sldId id="694" r:id="rId30"/>
    <p:sldId id="695" r:id="rId31"/>
    <p:sldId id="696" r:id="rId32"/>
    <p:sldId id="697" r:id="rId33"/>
    <p:sldId id="698" r:id="rId34"/>
    <p:sldId id="699" r:id="rId35"/>
    <p:sldId id="713" r:id="rId36"/>
    <p:sldId id="541" r:id="rId37"/>
    <p:sldId id="700" r:id="rId38"/>
    <p:sldId id="701" r:id="rId39"/>
    <p:sldId id="702" r:id="rId40"/>
    <p:sldId id="703" r:id="rId41"/>
    <p:sldId id="704" r:id="rId42"/>
    <p:sldId id="705" r:id="rId43"/>
    <p:sldId id="706" r:id="rId44"/>
    <p:sldId id="707" r:id="rId45"/>
    <p:sldId id="708" r:id="rId46"/>
    <p:sldId id="709" r:id="rId47"/>
    <p:sldId id="539" r:id="rId48"/>
    <p:sldId id="534"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2021/4/23</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extLst>
      <p:ext uri="{BB962C8B-B14F-4D97-AF65-F5344CB8AC3E}">
        <p14:creationId xmlns:p14="http://schemas.microsoft.com/office/powerpoint/2010/main" val="976865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2021/4/23</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2021/4/23</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函数的应用</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2021/4/23</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85AAFD-B34C-4D6C-8001-7BEFCFB99B1E}"/>
              </a:ext>
            </a:extLst>
          </p:cNvPr>
          <p:cNvSpPr>
            <a:spLocks noGrp="1"/>
          </p:cNvSpPr>
          <p:nvPr>
            <p:ph idx="1"/>
          </p:nvPr>
        </p:nvSpPr>
        <p:spPr/>
        <p:txBody>
          <a:bodyPr/>
          <a:lstStyle/>
          <a:p>
            <a:r>
              <a:rPr lang="en-US" altLang="zh-CN" dirty="0"/>
              <a:t>LEN</a:t>
            </a:r>
            <a:r>
              <a:rPr lang="zh-CN" altLang="en-US" dirty="0"/>
              <a:t>函数的功能是返回字符串的长度。</a:t>
            </a:r>
            <a:r>
              <a:rPr lang="en-US" altLang="zh-CN" dirty="0"/>
              <a:t>LEN</a:t>
            </a:r>
            <a:r>
              <a:rPr lang="zh-CN" altLang="en-US" dirty="0"/>
              <a:t>函数的使用格式如下。</a:t>
            </a:r>
            <a:endParaRPr lang="en-US" altLang="zh-CN" dirty="0"/>
          </a:p>
          <a:p>
            <a:endParaRPr lang="en-US" altLang="zh-CN" dirty="0"/>
          </a:p>
          <a:p>
            <a:endParaRPr lang="en-US" altLang="zh-CN" dirty="0"/>
          </a:p>
          <a:p>
            <a:r>
              <a:rPr lang="en-US" altLang="zh-CN" dirty="0"/>
              <a:t>LEN</a:t>
            </a:r>
            <a:r>
              <a:rPr lang="zh-CN" altLang="en-US" dirty="0"/>
              <a:t>函数的常用参数及其解释如所示。</a:t>
            </a:r>
          </a:p>
        </p:txBody>
      </p:sp>
      <p:sp>
        <p:nvSpPr>
          <p:cNvPr id="3" name="标题 2">
            <a:extLst>
              <a:ext uri="{FF2B5EF4-FFF2-40B4-BE49-F238E27FC236}">
                <a16:creationId xmlns:a16="http://schemas.microsoft.com/office/drawing/2014/main" id="{BD1D0186-7556-4356-9591-FB7C57BD49D2}"/>
              </a:ext>
            </a:extLst>
          </p:cNvPr>
          <p:cNvSpPr>
            <a:spLocks noGrp="1"/>
          </p:cNvSpPr>
          <p:nvPr>
            <p:ph type="title"/>
          </p:nvPr>
        </p:nvSpPr>
        <p:spPr/>
        <p:txBody>
          <a:bodyPr/>
          <a:lstStyle/>
          <a:p>
            <a:r>
              <a:rPr lang="zh-CN" altLang="en-US" dirty="0"/>
              <a:t>计算文本长度</a:t>
            </a:r>
          </a:p>
        </p:txBody>
      </p:sp>
      <p:sp>
        <p:nvSpPr>
          <p:cNvPr id="4" name="TextBox 5">
            <a:extLst>
              <a:ext uri="{FF2B5EF4-FFF2-40B4-BE49-F238E27FC236}">
                <a16:creationId xmlns:a16="http://schemas.microsoft.com/office/drawing/2014/main" id="{365C64A9-089D-41EA-9CBF-E56A0063916E}"/>
              </a:ext>
            </a:extLst>
          </p:cNvPr>
          <p:cNvSpPr txBox="1">
            <a:spLocks noChangeArrowheads="1"/>
          </p:cNvSpPr>
          <p:nvPr/>
        </p:nvSpPr>
        <p:spPr bwMode="auto">
          <a:xfrm>
            <a:off x="4969557" y="1905038"/>
            <a:ext cx="22528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LEN(text)</a:t>
            </a:r>
          </a:p>
        </p:txBody>
      </p:sp>
      <p:graphicFrame>
        <p:nvGraphicFramePr>
          <p:cNvPr id="5" name="内容占位符 4">
            <a:extLst>
              <a:ext uri="{FF2B5EF4-FFF2-40B4-BE49-F238E27FC236}">
                <a16:creationId xmlns:a16="http://schemas.microsoft.com/office/drawing/2014/main" id="{DEDB8300-B964-4FF9-9DF0-0C0114DC9209}"/>
              </a:ext>
            </a:extLst>
          </p:cNvPr>
          <p:cNvGraphicFramePr>
            <a:graphicFrameLocks/>
          </p:cNvGraphicFramePr>
          <p:nvPr>
            <p:extLst>
              <p:ext uri="{D42A27DB-BD31-4B8C-83A1-F6EECF244321}">
                <p14:modId xmlns:p14="http://schemas.microsoft.com/office/powerpoint/2010/main" val="1256302983"/>
              </p:ext>
            </p:extLst>
          </p:nvPr>
        </p:nvGraphicFramePr>
        <p:xfrm>
          <a:off x="2516105" y="3163051"/>
          <a:ext cx="7159789" cy="863600"/>
        </p:xfrm>
        <a:graphic>
          <a:graphicData uri="http://schemas.openxmlformats.org/drawingml/2006/table">
            <a:tbl>
              <a:tblPr firstRow="1" firstCol="1" bandRow="1">
                <a:tableStyleId>{5C22544A-7EE6-4342-B048-85BDC9FD1C3A}</a:tableStyleId>
              </a:tblPr>
              <a:tblGrid>
                <a:gridCol w="853582">
                  <a:extLst>
                    <a:ext uri="{9D8B030D-6E8A-4147-A177-3AD203B41FA5}">
                      <a16:colId xmlns:a16="http://schemas.microsoft.com/office/drawing/2014/main" val="20000"/>
                    </a:ext>
                  </a:extLst>
                </a:gridCol>
                <a:gridCol w="6306207">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必需。表示要查找其长度的文本。空格将作为字符进行计数</a:t>
                      </a: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62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2CED0-7893-478E-8FB5-46D15939F2FE}"/>
              </a:ext>
            </a:extLst>
          </p:cNvPr>
          <p:cNvSpPr>
            <a:spLocks noGrp="1"/>
          </p:cNvSpPr>
          <p:nvPr>
            <p:ph idx="1"/>
          </p:nvPr>
        </p:nvSpPr>
        <p:spPr/>
        <p:txBody>
          <a:bodyPr/>
          <a:lstStyle/>
          <a:p>
            <a:pPr marL="0" indent="0">
              <a:buNone/>
            </a:pPr>
            <a:r>
              <a:rPr lang="zh-CN" altLang="en-US" dirty="0"/>
              <a:t>计算</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工作表中所有评论文本的长度，具体操作步骤如下。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F2</a:t>
            </a:r>
            <a:r>
              <a:rPr lang="zh-CN" altLang="en-US" dirty="0"/>
              <a:t>单元格，输入“</a:t>
            </a:r>
            <a:r>
              <a:rPr lang="en-US" altLang="zh-CN" dirty="0"/>
              <a:t>=LEN(E2)”</a:t>
            </a:r>
            <a:r>
              <a:rPr lang="zh-CN" altLang="en-US" dirty="0"/>
              <a:t>，如图</a:t>
            </a:r>
            <a:r>
              <a:rPr lang="en-US" altLang="zh-CN" dirty="0"/>
              <a:t>4 77</a:t>
            </a:r>
            <a:r>
              <a:rPr lang="zh-CN" altLang="en-US" dirty="0"/>
              <a:t>所示。</a:t>
            </a:r>
          </a:p>
        </p:txBody>
      </p:sp>
      <p:sp>
        <p:nvSpPr>
          <p:cNvPr id="3" name="标题 2">
            <a:extLst>
              <a:ext uri="{FF2B5EF4-FFF2-40B4-BE49-F238E27FC236}">
                <a16:creationId xmlns:a16="http://schemas.microsoft.com/office/drawing/2014/main" id="{211B89FA-CA9D-4487-93B5-CA25E8A8DBA3}"/>
              </a:ext>
            </a:extLst>
          </p:cNvPr>
          <p:cNvSpPr>
            <a:spLocks noGrp="1"/>
          </p:cNvSpPr>
          <p:nvPr>
            <p:ph type="title"/>
          </p:nvPr>
        </p:nvSpPr>
        <p:spPr/>
        <p:txBody>
          <a:bodyPr/>
          <a:lstStyle/>
          <a:p>
            <a:r>
              <a:rPr lang="zh-CN" altLang="en-US" dirty="0"/>
              <a:t>计算文本长度</a:t>
            </a:r>
          </a:p>
        </p:txBody>
      </p:sp>
      <p:pic>
        <p:nvPicPr>
          <p:cNvPr id="4" name="图片 3">
            <a:extLst>
              <a:ext uri="{FF2B5EF4-FFF2-40B4-BE49-F238E27FC236}">
                <a16:creationId xmlns:a16="http://schemas.microsoft.com/office/drawing/2014/main" id="{034CEEBB-FABC-466B-ABB3-2C245E2775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53756" y="2686225"/>
            <a:ext cx="8484487" cy="2946718"/>
          </a:xfrm>
          <a:prstGeom prst="rect">
            <a:avLst/>
          </a:prstGeom>
          <a:ln w="3175">
            <a:solidFill>
              <a:schemeClr val="tx1"/>
            </a:solidFill>
          </a:ln>
        </p:spPr>
      </p:pic>
    </p:spTree>
    <p:extLst>
      <p:ext uri="{BB962C8B-B14F-4D97-AF65-F5344CB8AC3E}">
        <p14:creationId xmlns:p14="http://schemas.microsoft.com/office/powerpoint/2010/main" val="170733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839096-F10E-4F68-8C11-BFE0AD272075}"/>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键，并使用填充公式的方式返回所有评论文本的长度，如图所示。</a:t>
            </a:r>
          </a:p>
        </p:txBody>
      </p:sp>
      <p:sp>
        <p:nvSpPr>
          <p:cNvPr id="3" name="标题 2">
            <a:extLst>
              <a:ext uri="{FF2B5EF4-FFF2-40B4-BE49-F238E27FC236}">
                <a16:creationId xmlns:a16="http://schemas.microsoft.com/office/drawing/2014/main" id="{75D85DC8-C611-45A8-8229-C75E91DB189E}"/>
              </a:ext>
            </a:extLst>
          </p:cNvPr>
          <p:cNvSpPr>
            <a:spLocks noGrp="1"/>
          </p:cNvSpPr>
          <p:nvPr>
            <p:ph type="title"/>
          </p:nvPr>
        </p:nvSpPr>
        <p:spPr/>
        <p:txBody>
          <a:bodyPr/>
          <a:lstStyle/>
          <a:p>
            <a:r>
              <a:rPr lang="zh-CN" altLang="en-US" dirty="0"/>
              <a:t>计算文本长度</a:t>
            </a:r>
          </a:p>
        </p:txBody>
      </p:sp>
      <p:pic>
        <p:nvPicPr>
          <p:cNvPr id="4" name="图片 3">
            <a:extLst>
              <a:ext uri="{FF2B5EF4-FFF2-40B4-BE49-F238E27FC236}">
                <a16:creationId xmlns:a16="http://schemas.microsoft.com/office/drawing/2014/main" id="{DEC521AE-11BB-4D41-8BFA-61A8374A1E1E}"/>
              </a:ext>
            </a:extLst>
          </p:cNvPr>
          <p:cNvPicPr/>
          <p:nvPr/>
        </p:nvPicPr>
        <p:blipFill rotWithShape="1">
          <a:blip r:embed="rId2" cstate="print">
            <a:extLst>
              <a:ext uri="{28A0092B-C50C-407E-A947-70E740481C1C}">
                <a14:useLocalDpi xmlns:a14="http://schemas.microsoft.com/office/drawing/2010/main" val="0"/>
              </a:ext>
            </a:extLst>
          </a:blip>
          <a:srcRect b="10821"/>
          <a:stretch/>
        </p:blipFill>
        <p:spPr bwMode="auto">
          <a:xfrm>
            <a:off x="1932584" y="2311553"/>
            <a:ext cx="8326832" cy="2649330"/>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881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5E2FBB-61D8-40F9-9811-4E2C0671C203}"/>
              </a:ext>
            </a:extLst>
          </p:cNvPr>
          <p:cNvSpPr>
            <a:spLocks noGrp="1"/>
          </p:cNvSpPr>
          <p:nvPr>
            <p:ph idx="1"/>
          </p:nvPr>
        </p:nvSpPr>
        <p:spPr/>
        <p:txBody>
          <a:bodyPr/>
          <a:lstStyle/>
          <a:p>
            <a:r>
              <a:rPr lang="zh-CN" altLang="en-US" dirty="0"/>
              <a:t>在</a:t>
            </a:r>
            <a:r>
              <a:rPr lang="en-US" altLang="zh-CN" dirty="0"/>
              <a:t>Excel 2016</a:t>
            </a:r>
            <a:r>
              <a:rPr lang="zh-CN" altLang="en-US" dirty="0"/>
              <a:t>中，通过</a:t>
            </a:r>
            <a:r>
              <a:rPr lang="en-US" altLang="zh-CN" dirty="0"/>
              <a:t>FIND</a:t>
            </a:r>
            <a:r>
              <a:rPr lang="zh-CN" altLang="en-US" dirty="0"/>
              <a:t>、</a:t>
            </a:r>
            <a:r>
              <a:rPr lang="en-US" altLang="zh-CN" dirty="0"/>
              <a:t>SEARCH</a:t>
            </a:r>
            <a:r>
              <a:rPr lang="zh-CN" altLang="en-US" dirty="0"/>
              <a:t>、</a:t>
            </a:r>
            <a:r>
              <a:rPr lang="en-US" altLang="zh-CN" dirty="0"/>
              <a:t>LEFT</a:t>
            </a:r>
            <a:r>
              <a:rPr lang="zh-CN" altLang="en-US" dirty="0"/>
              <a:t>和</a:t>
            </a:r>
            <a:r>
              <a:rPr lang="en-US" altLang="zh-CN" dirty="0"/>
              <a:t>RIGHT</a:t>
            </a:r>
            <a:r>
              <a:rPr lang="zh-CN" altLang="en-US" dirty="0"/>
              <a:t>函数对文本进行检查和提取。</a:t>
            </a:r>
            <a:endParaRPr lang="en-US" altLang="zh-CN" dirty="0"/>
          </a:p>
          <a:p>
            <a:r>
              <a:rPr lang="en-US" altLang="zh-CN" dirty="0"/>
              <a:t>FIND</a:t>
            </a:r>
            <a:r>
              <a:rPr lang="zh-CN" altLang="en-US" dirty="0"/>
              <a:t>函数可以查找一个字符串在另外一个字符串中的位置（字母区分大小写）。</a:t>
            </a:r>
            <a:r>
              <a:rPr lang="en-US" altLang="zh-CN" dirty="0"/>
              <a:t>FIND</a:t>
            </a:r>
            <a:r>
              <a:rPr lang="zh-CN" altLang="en-US" dirty="0"/>
              <a:t>函数的使用格式如下。</a:t>
            </a:r>
          </a:p>
        </p:txBody>
      </p:sp>
      <p:sp>
        <p:nvSpPr>
          <p:cNvPr id="3" name="标题 2">
            <a:extLst>
              <a:ext uri="{FF2B5EF4-FFF2-40B4-BE49-F238E27FC236}">
                <a16:creationId xmlns:a16="http://schemas.microsoft.com/office/drawing/2014/main" id="{B913AFB3-7BDD-4F62-887C-B5E144140C70}"/>
              </a:ext>
            </a:extLst>
          </p:cNvPr>
          <p:cNvSpPr>
            <a:spLocks noGrp="1"/>
          </p:cNvSpPr>
          <p:nvPr>
            <p:ph type="title"/>
          </p:nvPr>
        </p:nvSpPr>
        <p:spPr/>
        <p:txBody>
          <a:bodyPr/>
          <a:lstStyle/>
          <a:p>
            <a:r>
              <a:rPr lang="zh-CN" altLang="en-US" dirty="0"/>
              <a:t>检索与提取文本</a:t>
            </a:r>
          </a:p>
        </p:txBody>
      </p:sp>
      <p:sp>
        <p:nvSpPr>
          <p:cNvPr id="4" name="内容占位符 3">
            <a:extLst>
              <a:ext uri="{FF2B5EF4-FFF2-40B4-BE49-F238E27FC236}">
                <a16:creationId xmlns:a16="http://schemas.microsoft.com/office/drawing/2014/main" id="{E4D7B38F-F219-4A9A-B18B-425CC99656EC}"/>
              </a:ext>
            </a:extLst>
          </p:cNvPr>
          <p:cNvSpPr>
            <a:spLocks noGrp="1"/>
          </p:cNvSpPr>
          <p:nvPr>
            <p:ph idx="10"/>
          </p:nvPr>
        </p:nvSpPr>
        <p:spPr/>
        <p:txBody>
          <a:bodyPr/>
          <a:lstStyle/>
          <a:p>
            <a:r>
              <a:rPr lang="en-US" altLang="zh-CN" b="1" dirty="0"/>
              <a:t>1. FIND</a:t>
            </a:r>
            <a:r>
              <a:rPr lang="zh-CN" altLang="en-US" b="1" dirty="0"/>
              <a:t>函数</a:t>
            </a:r>
          </a:p>
        </p:txBody>
      </p:sp>
      <p:sp>
        <p:nvSpPr>
          <p:cNvPr id="5" name="TextBox 5">
            <a:extLst>
              <a:ext uri="{FF2B5EF4-FFF2-40B4-BE49-F238E27FC236}">
                <a16:creationId xmlns:a16="http://schemas.microsoft.com/office/drawing/2014/main" id="{110D0E4D-FFEA-423F-9EFA-74A12676A54E}"/>
              </a:ext>
            </a:extLst>
          </p:cNvPr>
          <p:cNvSpPr txBox="1">
            <a:spLocks noChangeArrowheads="1"/>
          </p:cNvSpPr>
          <p:nvPr/>
        </p:nvSpPr>
        <p:spPr bwMode="auto">
          <a:xfrm>
            <a:off x="2798379" y="3429000"/>
            <a:ext cx="588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FIND(</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find_text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within_text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start_num</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2690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8A5D99-7E41-4C5C-B90A-A10169FCB2B8}"/>
              </a:ext>
            </a:extLst>
          </p:cNvPr>
          <p:cNvSpPr>
            <a:spLocks noGrp="1"/>
          </p:cNvSpPr>
          <p:nvPr>
            <p:ph idx="1"/>
          </p:nvPr>
        </p:nvSpPr>
        <p:spPr/>
        <p:txBody>
          <a:bodyPr/>
          <a:lstStyle/>
          <a:p>
            <a:r>
              <a:rPr lang="en-US" altLang="zh-CN" dirty="0"/>
              <a:t>FIND</a:t>
            </a:r>
            <a:r>
              <a:rPr lang="zh-CN" altLang="en-US" dirty="0"/>
              <a:t>函数的常用参数及其解释如表所示。</a:t>
            </a:r>
          </a:p>
        </p:txBody>
      </p:sp>
      <p:sp>
        <p:nvSpPr>
          <p:cNvPr id="3" name="标题 2">
            <a:extLst>
              <a:ext uri="{FF2B5EF4-FFF2-40B4-BE49-F238E27FC236}">
                <a16:creationId xmlns:a16="http://schemas.microsoft.com/office/drawing/2014/main" id="{E0AF0643-C19F-493E-AA4C-A2DF67D02CC8}"/>
              </a:ext>
            </a:extLst>
          </p:cNvPr>
          <p:cNvSpPr>
            <a:spLocks noGrp="1"/>
          </p:cNvSpPr>
          <p:nvPr>
            <p:ph type="title"/>
          </p:nvPr>
        </p:nvSpPr>
        <p:spPr/>
        <p:txBody>
          <a:bodyPr/>
          <a:lstStyle/>
          <a:p>
            <a:r>
              <a:rPr lang="zh-CN" altLang="en-US" dirty="0"/>
              <a:t>检索与提取文本</a:t>
            </a:r>
          </a:p>
        </p:txBody>
      </p:sp>
      <p:graphicFrame>
        <p:nvGraphicFramePr>
          <p:cNvPr id="4" name="内容占位符 4">
            <a:extLst>
              <a:ext uri="{FF2B5EF4-FFF2-40B4-BE49-F238E27FC236}">
                <a16:creationId xmlns:a16="http://schemas.microsoft.com/office/drawing/2014/main" id="{15E41324-BECA-4851-98A5-35F24B0740F4}"/>
              </a:ext>
            </a:extLst>
          </p:cNvPr>
          <p:cNvGraphicFramePr>
            <a:graphicFrameLocks/>
          </p:cNvGraphicFramePr>
          <p:nvPr>
            <p:extLst>
              <p:ext uri="{D42A27DB-BD31-4B8C-83A1-F6EECF244321}">
                <p14:modId xmlns:p14="http://schemas.microsoft.com/office/powerpoint/2010/main" val="2159996478"/>
              </p:ext>
            </p:extLst>
          </p:nvPr>
        </p:nvGraphicFramePr>
        <p:xfrm>
          <a:off x="1837067" y="1722647"/>
          <a:ext cx="8517866" cy="2057400"/>
        </p:xfrm>
        <a:graphic>
          <a:graphicData uri="http://schemas.openxmlformats.org/drawingml/2006/table">
            <a:tbl>
              <a:tblPr firstRow="1" firstCol="1" bandRow="1">
                <a:tableStyleId>{5C22544A-7EE6-4342-B048-85BDC9FD1C3A}</a:tableStyleId>
              </a:tblPr>
              <a:tblGrid>
                <a:gridCol w="1347567">
                  <a:extLst>
                    <a:ext uri="{9D8B030D-6E8A-4147-A177-3AD203B41FA5}">
                      <a16:colId xmlns:a16="http://schemas.microsoft.com/office/drawing/2014/main" val="20000"/>
                    </a:ext>
                  </a:extLst>
                </a:gridCol>
                <a:gridCol w="7170299">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find_text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必需。表示要查找的文本</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within_text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必需。表示包含要查找文本的文本</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start_num</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lnSpc>
                          <a:spcPts val="3000"/>
                        </a:lnSpc>
                      </a:pPr>
                      <a:r>
                        <a:rPr lang="zh-CN" altLang="en-US" sz="1800" kern="1200" dirty="0">
                          <a:solidFill>
                            <a:schemeClr val="dk1"/>
                          </a:solidFill>
                          <a:latin typeface="微软雅黑" pitchFamily="34" charset="-122"/>
                          <a:ea typeface="微软雅黑" pitchFamily="34" charset="-122"/>
                          <a:cs typeface="+mn-cs"/>
                        </a:rPr>
                        <a:t>可选。表示开始进行查找的字符。</a:t>
                      </a:r>
                      <a:r>
                        <a:rPr lang="en-US" sz="1800" kern="1200" dirty="0" err="1">
                          <a:solidFill>
                            <a:schemeClr val="dk1"/>
                          </a:solidFill>
                          <a:latin typeface="微软雅黑" pitchFamily="34" charset="-122"/>
                          <a:ea typeface="微软雅黑" pitchFamily="34" charset="-122"/>
                          <a:cs typeface="+mn-cs"/>
                        </a:rPr>
                        <a:t>Within_text</a:t>
                      </a:r>
                      <a:r>
                        <a:rPr lang="zh-CN" altLang="en-US" sz="1800" kern="1200" dirty="0">
                          <a:solidFill>
                            <a:schemeClr val="dk1"/>
                          </a:solidFill>
                          <a:latin typeface="微软雅黑" pitchFamily="34" charset="-122"/>
                          <a:ea typeface="微软雅黑" pitchFamily="34" charset="-122"/>
                          <a:cs typeface="+mn-cs"/>
                        </a:rPr>
                        <a:t>中的首字符是编号为</a:t>
                      </a:r>
                      <a:r>
                        <a:rPr lang="en-US"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的字符。如果省略</a:t>
                      </a:r>
                      <a:r>
                        <a:rPr lang="en-US" sz="1800" kern="1200" dirty="0" err="1">
                          <a:solidFill>
                            <a:schemeClr val="dk1"/>
                          </a:solidFill>
                          <a:latin typeface="微软雅黑" pitchFamily="34" charset="-122"/>
                          <a:ea typeface="微软雅黑" pitchFamily="34" charset="-122"/>
                          <a:cs typeface="+mn-cs"/>
                        </a:rPr>
                        <a:t>start_num</a:t>
                      </a:r>
                      <a:r>
                        <a:rPr lang="zh-CN" altLang="en-US" sz="1800" kern="1200" dirty="0">
                          <a:solidFill>
                            <a:schemeClr val="dk1"/>
                          </a:solidFill>
                          <a:latin typeface="微软雅黑" pitchFamily="34" charset="-122"/>
                          <a:ea typeface="微软雅黑" pitchFamily="34" charset="-122"/>
                          <a:cs typeface="+mn-cs"/>
                        </a:rPr>
                        <a:t>，那么假定其值为</a:t>
                      </a:r>
                      <a:r>
                        <a:rPr lang="en-US" sz="1800" kern="1200" dirty="0">
                          <a:solidFill>
                            <a:schemeClr val="dk1"/>
                          </a:solidFill>
                          <a:latin typeface="微软雅黑" pitchFamily="34" charset="-122"/>
                          <a:ea typeface="微软雅黑" pitchFamily="34" charset="-122"/>
                          <a:cs typeface="+mn-cs"/>
                        </a:rPr>
                        <a:t>1</a:t>
                      </a:r>
                      <a:endParaRPr lang="zh-CN" altLang="en-US" sz="180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822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851408-BDFA-49ED-827E-672A4B583616}"/>
              </a:ext>
            </a:extLst>
          </p:cNvPr>
          <p:cNvSpPr>
            <a:spLocks noGrp="1"/>
          </p:cNvSpPr>
          <p:nvPr>
            <p:ph idx="1"/>
          </p:nvPr>
        </p:nvSpPr>
        <p:spPr/>
        <p:txBody>
          <a:bodyPr/>
          <a:lstStyle/>
          <a:p>
            <a:pPr marL="0" indent="0">
              <a:buNone/>
            </a:pPr>
            <a:r>
              <a:rPr lang="zh-CN" altLang="en-US" dirty="0"/>
              <a:t>找出</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工作表中店铺名“分店”两个字在文本中的位置，具体操作步骤如下。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F2</a:t>
            </a:r>
            <a:r>
              <a:rPr lang="zh-CN" altLang="en-US" dirty="0"/>
              <a:t>单元格，输入“</a:t>
            </a:r>
            <a:r>
              <a:rPr lang="en-US" altLang="zh-CN" dirty="0"/>
              <a:t>=FIND("</a:t>
            </a:r>
            <a:r>
              <a:rPr lang="zh-CN" altLang="en-US" dirty="0"/>
              <a:t>分店</a:t>
            </a:r>
            <a:r>
              <a:rPr lang="en-US" altLang="zh-CN" dirty="0"/>
              <a:t>",B2,1)”</a:t>
            </a:r>
            <a:r>
              <a:rPr lang="zh-CN" altLang="en-US" dirty="0"/>
              <a:t>，如图所示。</a:t>
            </a:r>
          </a:p>
          <a:p>
            <a:endParaRPr lang="zh-CN" altLang="en-US" dirty="0"/>
          </a:p>
        </p:txBody>
      </p:sp>
      <p:sp>
        <p:nvSpPr>
          <p:cNvPr id="3" name="标题 2">
            <a:extLst>
              <a:ext uri="{FF2B5EF4-FFF2-40B4-BE49-F238E27FC236}">
                <a16:creationId xmlns:a16="http://schemas.microsoft.com/office/drawing/2014/main" id="{81DDD3EE-2132-4D7C-9719-C494386BCBEF}"/>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79E1568F-BECF-4C32-AF2E-ADC959A2B3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22188" y="2745794"/>
            <a:ext cx="8147623" cy="2887751"/>
          </a:xfrm>
          <a:prstGeom prst="rect">
            <a:avLst/>
          </a:prstGeom>
          <a:ln w="3175">
            <a:solidFill>
              <a:schemeClr val="tx1"/>
            </a:solidFill>
          </a:ln>
        </p:spPr>
      </p:pic>
    </p:spTree>
    <p:extLst>
      <p:ext uri="{BB962C8B-B14F-4D97-AF65-F5344CB8AC3E}">
        <p14:creationId xmlns:p14="http://schemas.microsoft.com/office/powerpoint/2010/main" val="406906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BF1744-1B7C-482C-BD1F-D1C9F8FF429E}"/>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键，即可返回文本以字符为单位时“分店”在文本中的位置，如图</a:t>
            </a:r>
            <a:r>
              <a:rPr lang="en-US" altLang="zh-CN" dirty="0"/>
              <a:t>4 80</a:t>
            </a:r>
            <a:r>
              <a:rPr lang="zh-CN" altLang="en-US" dirty="0"/>
              <a:t>所示。</a:t>
            </a:r>
          </a:p>
        </p:txBody>
      </p:sp>
      <p:sp>
        <p:nvSpPr>
          <p:cNvPr id="3" name="标题 2">
            <a:extLst>
              <a:ext uri="{FF2B5EF4-FFF2-40B4-BE49-F238E27FC236}">
                <a16:creationId xmlns:a16="http://schemas.microsoft.com/office/drawing/2014/main" id="{81ED38C8-FB7D-4E5F-A0D2-77DB10CB23B7}"/>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575FE835-7113-4C6B-8805-8C8CBD782700}"/>
              </a:ext>
            </a:extLst>
          </p:cNvPr>
          <p:cNvPicPr/>
          <p:nvPr/>
        </p:nvPicPr>
        <p:blipFill rotWithShape="1">
          <a:blip r:embed="rId2" cstate="print">
            <a:extLst>
              <a:ext uri="{28A0092B-C50C-407E-A947-70E740481C1C}">
                <a14:useLocalDpi xmlns:a14="http://schemas.microsoft.com/office/drawing/2010/main" val="0"/>
              </a:ext>
            </a:extLst>
          </a:blip>
          <a:srcRect b="10821"/>
          <a:stretch/>
        </p:blipFill>
        <p:spPr bwMode="auto">
          <a:xfrm>
            <a:off x="1979881" y="2448188"/>
            <a:ext cx="8232238" cy="2386571"/>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492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20AFE90-91DD-4A0E-8157-CD9A088B1199}"/>
              </a:ext>
            </a:extLst>
          </p:cNvPr>
          <p:cNvSpPr>
            <a:spLocks noGrp="1"/>
          </p:cNvSpPr>
          <p:nvPr>
            <p:ph idx="1"/>
          </p:nvPr>
        </p:nvSpPr>
        <p:spPr/>
        <p:txBody>
          <a:bodyPr/>
          <a:lstStyle/>
          <a:p>
            <a:r>
              <a:rPr lang="en-US" altLang="zh-CN" dirty="0"/>
              <a:t>SEARCH</a:t>
            </a:r>
            <a:r>
              <a:rPr lang="zh-CN" altLang="en-US" dirty="0"/>
              <a:t>函数的功能是在其他文本字符串中查找指定的文本字符串，并返回该字符串的起始位置编号（字母不区分大小写）。</a:t>
            </a:r>
            <a:r>
              <a:rPr lang="en-US" altLang="zh-CN" dirty="0"/>
              <a:t>SEARCH</a:t>
            </a:r>
            <a:r>
              <a:rPr lang="zh-CN" altLang="en-US" dirty="0"/>
              <a:t>函数的使用格式如下。</a:t>
            </a:r>
          </a:p>
        </p:txBody>
      </p:sp>
      <p:sp>
        <p:nvSpPr>
          <p:cNvPr id="3" name="标题 2">
            <a:extLst>
              <a:ext uri="{FF2B5EF4-FFF2-40B4-BE49-F238E27FC236}">
                <a16:creationId xmlns:a16="http://schemas.microsoft.com/office/drawing/2014/main" id="{4712C105-22DC-42E0-BAB3-0356FA0E386C}"/>
              </a:ext>
            </a:extLst>
          </p:cNvPr>
          <p:cNvSpPr>
            <a:spLocks noGrp="1"/>
          </p:cNvSpPr>
          <p:nvPr>
            <p:ph type="title"/>
          </p:nvPr>
        </p:nvSpPr>
        <p:spPr/>
        <p:txBody>
          <a:bodyPr/>
          <a:lstStyle/>
          <a:p>
            <a:r>
              <a:rPr lang="zh-CN" altLang="en-US" dirty="0"/>
              <a:t>检索与提取文本</a:t>
            </a:r>
          </a:p>
        </p:txBody>
      </p:sp>
      <p:sp>
        <p:nvSpPr>
          <p:cNvPr id="5" name="内容占位符 4">
            <a:extLst>
              <a:ext uri="{FF2B5EF4-FFF2-40B4-BE49-F238E27FC236}">
                <a16:creationId xmlns:a16="http://schemas.microsoft.com/office/drawing/2014/main" id="{C8BD92D2-DA10-4CDB-BED0-FC00F2F27662}"/>
              </a:ext>
            </a:extLst>
          </p:cNvPr>
          <p:cNvSpPr>
            <a:spLocks noGrp="1"/>
          </p:cNvSpPr>
          <p:nvPr>
            <p:ph idx="10"/>
          </p:nvPr>
        </p:nvSpPr>
        <p:spPr/>
        <p:txBody>
          <a:bodyPr/>
          <a:lstStyle/>
          <a:p>
            <a:r>
              <a:rPr lang="en-US" altLang="zh-CN" b="1" dirty="0"/>
              <a:t>2. SEARCH</a:t>
            </a:r>
            <a:r>
              <a:rPr lang="zh-CN" altLang="en-US" b="1" dirty="0"/>
              <a:t>函数</a:t>
            </a:r>
          </a:p>
        </p:txBody>
      </p:sp>
      <p:sp>
        <p:nvSpPr>
          <p:cNvPr id="6" name="TextBox 5">
            <a:extLst>
              <a:ext uri="{FF2B5EF4-FFF2-40B4-BE49-F238E27FC236}">
                <a16:creationId xmlns:a16="http://schemas.microsoft.com/office/drawing/2014/main" id="{353C95EA-C51D-4CC5-AF22-EDC60F7076AD}"/>
              </a:ext>
            </a:extLst>
          </p:cNvPr>
          <p:cNvSpPr txBox="1">
            <a:spLocks noChangeArrowheads="1"/>
          </p:cNvSpPr>
          <p:nvPr/>
        </p:nvSpPr>
        <p:spPr bwMode="auto">
          <a:xfrm>
            <a:off x="2798379" y="2998113"/>
            <a:ext cx="588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SEARCH(</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find_text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within_text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start_num</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82462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9E10E3-20E6-4509-89F3-23F96CB9590E}"/>
              </a:ext>
            </a:extLst>
          </p:cNvPr>
          <p:cNvSpPr>
            <a:spLocks noGrp="1"/>
          </p:cNvSpPr>
          <p:nvPr>
            <p:ph idx="1"/>
          </p:nvPr>
        </p:nvSpPr>
        <p:spPr/>
        <p:txBody>
          <a:bodyPr/>
          <a:lstStyle/>
          <a:p>
            <a:r>
              <a:rPr lang="en-US" altLang="zh-CN" dirty="0"/>
              <a:t>SEARCH</a:t>
            </a:r>
            <a:r>
              <a:rPr lang="zh-CN" altLang="en-US" dirty="0"/>
              <a:t>函数的常用参数及其解释如表所示。</a:t>
            </a:r>
          </a:p>
        </p:txBody>
      </p:sp>
      <p:sp>
        <p:nvSpPr>
          <p:cNvPr id="3" name="标题 2">
            <a:extLst>
              <a:ext uri="{FF2B5EF4-FFF2-40B4-BE49-F238E27FC236}">
                <a16:creationId xmlns:a16="http://schemas.microsoft.com/office/drawing/2014/main" id="{8FBBA3BA-3A47-4373-BC44-44D1EDA1780F}"/>
              </a:ext>
            </a:extLst>
          </p:cNvPr>
          <p:cNvSpPr>
            <a:spLocks noGrp="1"/>
          </p:cNvSpPr>
          <p:nvPr>
            <p:ph type="title"/>
          </p:nvPr>
        </p:nvSpPr>
        <p:spPr/>
        <p:txBody>
          <a:bodyPr/>
          <a:lstStyle/>
          <a:p>
            <a:r>
              <a:rPr lang="zh-CN" altLang="en-US" dirty="0"/>
              <a:t>检索与提取文本</a:t>
            </a:r>
          </a:p>
        </p:txBody>
      </p:sp>
      <p:graphicFrame>
        <p:nvGraphicFramePr>
          <p:cNvPr id="4" name="内容占位符 4">
            <a:extLst>
              <a:ext uri="{FF2B5EF4-FFF2-40B4-BE49-F238E27FC236}">
                <a16:creationId xmlns:a16="http://schemas.microsoft.com/office/drawing/2014/main" id="{0452D248-1E3F-46D6-AF8A-AC2D715F26E3}"/>
              </a:ext>
            </a:extLst>
          </p:cNvPr>
          <p:cNvGraphicFramePr>
            <a:graphicFrameLocks/>
          </p:cNvGraphicFramePr>
          <p:nvPr>
            <p:extLst>
              <p:ext uri="{D42A27DB-BD31-4B8C-83A1-F6EECF244321}">
                <p14:modId xmlns:p14="http://schemas.microsoft.com/office/powerpoint/2010/main" val="1913595668"/>
              </p:ext>
            </p:extLst>
          </p:nvPr>
        </p:nvGraphicFramePr>
        <p:xfrm>
          <a:off x="2300644" y="1701800"/>
          <a:ext cx="7590712" cy="1727200"/>
        </p:xfrm>
        <a:graphic>
          <a:graphicData uri="http://schemas.openxmlformats.org/drawingml/2006/table">
            <a:tbl>
              <a:tblPr firstRow="1" firstCol="1" bandRow="1">
                <a:tableStyleId>{5C22544A-7EE6-4342-B048-85BDC9FD1C3A}</a:tableStyleId>
              </a:tblPr>
              <a:tblGrid>
                <a:gridCol w="1379099">
                  <a:extLst>
                    <a:ext uri="{9D8B030D-6E8A-4147-A177-3AD203B41FA5}">
                      <a16:colId xmlns:a16="http://schemas.microsoft.com/office/drawing/2014/main" val="20000"/>
                    </a:ext>
                  </a:extLst>
                </a:gridCol>
                <a:gridCol w="6211613">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find_text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必需。表示要查找的文本（不区分大小写）</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within_text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必需。表示要在其中搜索</a:t>
                      </a:r>
                      <a:r>
                        <a:rPr lang="en-US" sz="1800" kern="1200" dirty="0" err="1">
                          <a:solidFill>
                            <a:schemeClr val="dk1"/>
                          </a:solidFill>
                          <a:latin typeface="微软雅黑" pitchFamily="34" charset="-122"/>
                          <a:ea typeface="微软雅黑" pitchFamily="34" charset="-122"/>
                          <a:cs typeface="+mn-cs"/>
                        </a:rPr>
                        <a:t>find_text</a:t>
                      </a:r>
                      <a:r>
                        <a:rPr lang="zh-CN" altLang="en-US" sz="1800" kern="1200" dirty="0">
                          <a:solidFill>
                            <a:schemeClr val="dk1"/>
                          </a:solidFill>
                          <a:latin typeface="微软雅黑" pitchFamily="34" charset="-122"/>
                          <a:ea typeface="微软雅黑" pitchFamily="34" charset="-122"/>
                          <a:cs typeface="+mn-cs"/>
                        </a:rPr>
                        <a:t>参数的值的文本</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start_num</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可选。表示</a:t>
                      </a:r>
                      <a:r>
                        <a:rPr lang="en-US" sz="1800" kern="1200" dirty="0" err="1">
                          <a:solidFill>
                            <a:schemeClr val="dk1"/>
                          </a:solidFill>
                          <a:latin typeface="微软雅黑" pitchFamily="34" charset="-122"/>
                          <a:ea typeface="微软雅黑" pitchFamily="34" charset="-122"/>
                          <a:cs typeface="+mn-cs"/>
                        </a:rPr>
                        <a:t>within_text</a:t>
                      </a:r>
                      <a:r>
                        <a:rPr lang="zh-CN" altLang="en-US" sz="1800" kern="1200" dirty="0">
                          <a:solidFill>
                            <a:schemeClr val="dk1"/>
                          </a:solidFill>
                          <a:latin typeface="微软雅黑" pitchFamily="34" charset="-122"/>
                          <a:ea typeface="微软雅黑" pitchFamily="34" charset="-122"/>
                          <a:cs typeface="+mn-cs"/>
                        </a:rPr>
                        <a:t>参数中从之开始搜多的字符编号</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477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152EC1-E2DD-4B30-96DF-0100380636E1}"/>
              </a:ext>
            </a:extLst>
          </p:cNvPr>
          <p:cNvSpPr>
            <a:spLocks noGrp="1"/>
          </p:cNvSpPr>
          <p:nvPr>
            <p:ph idx="1"/>
          </p:nvPr>
        </p:nvSpPr>
        <p:spPr/>
        <p:txBody>
          <a:bodyPr/>
          <a:lstStyle/>
          <a:p>
            <a:pPr marL="0" indent="0">
              <a:buNone/>
            </a:pPr>
            <a:r>
              <a:rPr lang="zh-CN" altLang="en-US" dirty="0"/>
              <a:t>找出</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工作表评论信息中“</a:t>
            </a:r>
            <a:r>
              <a:rPr lang="en-US" altLang="zh-CN" dirty="0"/>
              <a:t>nice”</a:t>
            </a:r>
            <a:r>
              <a:rPr lang="zh-CN" altLang="en-US" dirty="0"/>
              <a:t>在文本中的位置，具体操作步骤如下。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F8</a:t>
            </a:r>
            <a:r>
              <a:rPr lang="zh-CN" altLang="en-US" dirty="0"/>
              <a:t>单元格，输入“</a:t>
            </a:r>
            <a:r>
              <a:rPr lang="en-US" altLang="zh-CN" dirty="0"/>
              <a:t>=SEARCH("nice",E8,1)”</a:t>
            </a:r>
            <a:r>
              <a:rPr lang="zh-CN" altLang="en-US" dirty="0"/>
              <a:t>，如图所示。</a:t>
            </a:r>
          </a:p>
        </p:txBody>
      </p:sp>
      <p:sp>
        <p:nvSpPr>
          <p:cNvPr id="3" name="标题 2">
            <a:extLst>
              <a:ext uri="{FF2B5EF4-FFF2-40B4-BE49-F238E27FC236}">
                <a16:creationId xmlns:a16="http://schemas.microsoft.com/office/drawing/2014/main" id="{54CC781B-F5D2-4CD5-8ABD-06D9BDD5A519}"/>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D353F795-2890-48C2-AB01-055511D23D6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32584" y="2667109"/>
            <a:ext cx="8326832" cy="2493470"/>
          </a:xfrm>
          <a:prstGeom prst="rect">
            <a:avLst/>
          </a:prstGeom>
          <a:ln w="3175">
            <a:solidFill>
              <a:schemeClr val="tx1"/>
            </a:solidFill>
          </a:ln>
        </p:spPr>
      </p:pic>
    </p:spTree>
    <p:extLst>
      <p:ext uri="{BB962C8B-B14F-4D97-AF65-F5344CB8AC3E}">
        <p14:creationId xmlns:p14="http://schemas.microsoft.com/office/powerpoint/2010/main" val="302257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9" name="直接连接符 6">
            <a:extLst>
              <a:ext uri="{FF2B5EF4-FFF2-40B4-BE49-F238E27FC236}">
                <a16:creationId xmlns:a16="http://schemas.microsoft.com/office/drawing/2014/main" id="{C5E3559A-E903-43B0-B349-4049FC22A48A}"/>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0" name="Line 2">
            <a:extLst>
              <a:ext uri="{FF2B5EF4-FFF2-40B4-BE49-F238E27FC236}">
                <a16:creationId xmlns:a16="http://schemas.microsoft.com/office/drawing/2014/main" id="{36C013E1-2D62-4087-8832-41799729D63F}"/>
              </a:ext>
            </a:extLst>
          </p:cNvPr>
          <p:cNvSpPr>
            <a:spLocks noChangeShapeType="1"/>
          </p:cNvSpPr>
          <p:nvPr/>
        </p:nvSpPr>
        <p:spPr bwMode="auto">
          <a:xfrm>
            <a:off x="2649786" y="27906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1" name="Oval 15">
            <a:extLst>
              <a:ext uri="{FF2B5EF4-FFF2-40B4-BE49-F238E27FC236}">
                <a16:creationId xmlns:a16="http://schemas.microsoft.com/office/drawing/2014/main" id="{79CA9A57-AC6C-48E4-9043-6E69214F3F9B}"/>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2" name="AutoShape 17">
            <a:hlinkClick r:id="rId2" action="ppaction://hlinksldjump"/>
            <a:extLst>
              <a:ext uri="{FF2B5EF4-FFF2-40B4-BE49-F238E27FC236}">
                <a16:creationId xmlns:a16="http://schemas.microsoft.com/office/drawing/2014/main" id="{E7468CBE-BCE8-4485-913D-B4B579DEC353}"/>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认识逻辑函数</a:t>
            </a:r>
            <a:endParaRPr lang="zh-CN" altLang="en-US" sz="2200" dirty="0">
              <a:latin typeface="微软雅黑" pitchFamily="34" charset="-122"/>
              <a:ea typeface="微软雅黑" pitchFamily="34" charset="-122"/>
            </a:endParaRPr>
          </a:p>
        </p:txBody>
      </p:sp>
      <p:sp>
        <p:nvSpPr>
          <p:cNvPr id="14" name="AutoShape 17">
            <a:extLst>
              <a:ext uri="{FF2B5EF4-FFF2-40B4-BE49-F238E27FC236}">
                <a16:creationId xmlns:a16="http://schemas.microsoft.com/office/drawing/2014/main" id="{D6A72F13-DDC9-4942-A9AE-DA369953F661}"/>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认识文本函数</a:t>
            </a:r>
            <a:endParaRPr lang="zh-CN" altLang="en-US" sz="2200" dirty="0">
              <a:solidFill>
                <a:schemeClr val="bg1"/>
              </a:solidFill>
              <a:latin typeface="微软雅黑" pitchFamily="34" charset="-122"/>
              <a:ea typeface="微软雅黑" pitchFamily="34" charset="-122"/>
            </a:endParaRPr>
          </a:p>
        </p:txBody>
      </p:sp>
      <p:sp>
        <p:nvSpPr>
          <p:cNvPr id="16" name="Oval 15">
            <a:extLst>
              <a:ext uri="{FF2B5EF4-FFF2-40B4-BE49-F238E27FC236}">
                <a16:creationId xmlns:a16="http://schemas.microsoft.com/office/drawing/2014/main" id="{06811FE5-4D64-455F-8C46-C2E69BCB17AF}"/>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317574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6A8E17-7080-4570-9DFA-6B5BB0939DDB}"/>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键，即可返回文本以字符为单位时“</a:t>
            </a:r>
            <a:r>
              <a:rPr lang="en-US" altLang="zh-CN" dirty="0"/>
              <a:t>nice”</a:t>
            </a:r>
            <a:r>
              <a:rPr lang="zh-CN" altLang="en-US" dirty="0"/>
              <a:t>在文本中的位置，如图</a:t>
            </a:r>
            <a:r>
              <a:rPr lang="en-US" altLang="zh-CN" dirty="0"/>
              <a:t>4 82</a:t>
            </a:r>
            <a:r>
              <a:rPr lang="zh-CN" altLang="en-US" dirty="0"/>
              <a:t>所示。</a:t>
            </a:r>
          </a:p>
        </p:txBody>
      </p:sp>
      <p:sp>
        <p:nvSpPr>
          <p:cNvPr id="3" name="标题 2">
            <a:extLst>
              <a:ext uri="{FF2B5EF4-FFF2-40B4-BE49-F238E27FC236}">
                <a16:creationId xmlns:a16="http://schemas.microsoft.com/office/drawing/2014/main" id="{9EBC2688-C6DB-454F-9798-CC69F9A9A11A}"/>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8B08D532-FC73-4D26-AFC3-BAA28CB43268}"/>
              </a:ext>
            </a:extLst>
          </p:cNvPr>
          <p:cNvPicPr/>
          <p:nvPr/>
        </p:nvPicPr>
        <p:blipFill rotWithShape="1">
          <a:blip r:embed="rId2" cstate="print">
            <a:extLst>
              <a:ext uri="{28A0092B-C50C-407E-A947-70E740481C1C}">
                <a14:useLocalDpi xmlns:a14="http://schemas.microsoft.com/office/drawing/2010/main" val="0"/>
              </a:ext>
            </a:extLst>
          </a:blip>
          <a:srcRect b="10424"/>
          <a:stretch/>
        </p:blipFill>
        <p:spPr bwMode="auto">
          <a:xfrm>
            <a:off x="1680335" y="2218996"/>
            <a:ext cx="8831329" cy="2420008"/>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850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549BD81-E597-4C85-9314-4009E03DD229}"/>
              </a:ext>
            </a:extLst>
          </p:cNvPr>
          <p:cNvSpPr>
            <a:spLocks noGrp="1"/>
          </p:cNvSpPr>
          <p:nvPr>
            <p:ph idx="1"/>
          </p:nvPr>
        </p:nvSpPr>
        <p:spPr/>
        <p:txBody>
          <a:bodyPr/>
          <a:lstStyle/>
          <a:p>
            <a:r>
              <a:rPr lang="en-US" altLang="zh-CN" dirty="0"/>
              <a:t>LEFT</a:t>
            </a:r>
            <a:r>
              <a:rPr lang="zh-CN" altLang="en-US" dirty="0"/>
              <a:t>函数的功能是基于指定的字符数返回文本字符串中的第一个或前几个字符。</a:t>
            </a:r>
            <a:r>
              <a:rPr lang="en-US" altLang="zh-CN" dirty="0"/>
              <a:t>LEFT</a:t>
            </a:r>
            <a:r>
              <a:rPr lang="zh-CN" altLang="en-US" dirty="0"/>
              <a:t>函数的使用格式如下。</a:t>
            </a:r>
            <a:endParaRPr lang="en-US" altLang="zh-CN" dirty="0"/>
          </a:p>
          <a:p>
            <a:endParaRPr lang="en-US" altLang="zh-CN" dirty="0"/>
          </a:p>
          <a:p>
            <a:endParaRPr lang="en-US" altLang="zh-CN" dirty="0"/>
          </a:p>
          <a:p>
            <a:r>
              <a:rPr lang="en-US" altLang="zh-CN" dirty="0"/>
              <a:t>LEFT</a:t>
            </a:r>
            <a:r>
              <a:rPr lang="zh-CN" altLang="en-US" dirty="0"/>
              <a:t>函数的常用参数及其解释如表所示。</a:t>
            </a:r>
          </a:p>
        </p:txBody>
      </p:sp>
      <p:sp>
        <p:nvSpPr>
          <p:cNvPr id="3" name="标题 2">
            <a:extLst>
              <a:ext uri="{FF2B5EF4-FFF2-40B4-BE49-F238E27FC236}">
                <a16:creationId xmlns:a16="http://schemas.microsoft.com/office/drawing/2014/main" id="{A9F11C0E-D2E8-47BE-BFEE-E724348FCC1C}"/>
              </a:ext>
            </a:extLst>
          </p:cNvPr>
          <p:cNvSpPr>
            <a:spLocks noGrp="1"/>
          </p:cNvSpPr>
          <p:nvPr>
            <p:ph type="title"/>
          </p:nvPr>
        </p:nvSpPr>
        <p:spPr/>
        <p:txBody>
          <a:bodyPr/>
          <a:lstStyle/>
          <a:p>
            <a:r>
              <a:rPr lang="zh-CN" altLang="en-US" dirty="0"/>
              <a:t>检索与提取文本</a:t>
            </a:r>
          </a:p>
        </p:txBody>
      </p:sp>
      <p:sp>
        <p:nvSpPr>
          <p:cNvPr id="5" name="内容占位符 4">
            <a:extLst>
              <a:ext uri="{FF2B5EF4-FFF2-40B4-BE49-F238E27FC236}">
                <a16:creationId xmlns:a16="http://schemas.microsoft.com/office/drawing/2014/main" id="{0448C99E-E129-40B1-9933-8D1A61382EE6}"/>
              </a:ext>
            </a:extLst>
          </p:cNvPr>
          <p:cNvSpPr>
            <a:spLocks noGrp="1"/>
          </p:cNvSpPr>
          <p:nvPr>
            <p:ph idx="10"/>
          </p:nvPr>
        </p:nvSpPr>
        <p:spPr/>
        <p:txBody>
          <a:bodyPr/>
          <a:lstStyle/>
          <a:p>
            <a:r>
              <a:rPr lang="en-US" altLang="zh-CN" b="1" dirty="0"/>
              <a:t>3. LEFT</a:t>
            </a:r>
            <a:r>
              <a:rPr lang="zh-CN" altLang="en-US" b="1" dirty="0"/>
              <a:t>函数</a:t>
            </a:r>
          </a:p>
        </p:txBody>
      </p:sp>
      <p:sp>
        <p:nvSpPr>
          <p:cNvPr id="6" name="TextBox 5">
            <a:extLst>
              <a:ext uri="{FF2B5EF4-FFF2-40B4-BE49-F238E27FC236}">
                <a16:creationId xmlns:a16="http://schemas.microsoft.com/office/drawing/2014/main" id="{10DC4778-09C9-4BDC-A0F3-CA77B918C44D}"/>
              </a:ext>
            </a:extLst>
          </p:cNvPr>
          <p:cNvSpPr txBox="1">
            <a:spLocks noChangeArrowheads="1"/>
          </p:cNvSpPr>
          <p:nvPr/>
        </p:nvSpPr>
        <p:spPr bwMode="auto">
          <a:xfrm>
            <a:off x="4105603" y="2840457"/>
            <a:ext cx="3980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LEFT(text,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num_chars</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 name="内容占位符 4">
            <a:extLst>
              <a:ext uri="{FF2B5EF4-FFF2-40B4-BE49-F238E27FC236}">
                <a16:creationId xmlns:a16="http://schemas.microsoft.com/office/drawing/2014/main" id="{E8BFE2A6-B2F8-4C3B-8497-717ED21CAB4C}"/>
              </a:ext>
            </a:extLst>
          </p:cNvPr>
          <p:cNvGraphicFramePr>
            <a:graphicFrameLocks/>
          </p:cNvGraphicFramePr>
          <p:nvPr>
            <p:extLst>
              <p:ext uri="{D42A27DB-BD31-4B8C-83A1-F6EECF244321}">
                <p14:modId xmlns:p14="http://schemas.microsoft.com/office/powerpoint/2010/main" val="3802576264"/>
              </p:ext>
            </p:extLst>
          </p:nvPr>
        </p:nvGraphicFramePr>
        <p:xfrm>
          <a:off x="1837067" y="4140027"/>
          <a:ext cx="8517866" cy="1295400"/>
        </p:xfrm>
        <a:graphic>
          <a:graphicData uri="http://schemas.openxmlformats.org/drawingml/2006/table">
            <a:tbl>
              <a:tblPr firstRow="1" firstCol="1" bandRow="1">
                <a:tableStyleId>{5C22544A-7EE6-4342-B048-85BDC9FD1C3A}</a:tableStyleId>
              </a:tblPr>
              <a:tblGrid>
                <a:gridCol w="1547264">
                  <a:extLst>
                    <a:ext uri="{9D8B030D-6E8A-4147-A177-3AD203B41FA5}">
                      <a16:colId xmlns:a16="http://schemas.microsoft.com/office/drawing/2014/main" val="20000"/>
                    </a:ext>
                  </a:extLst>
                </a:gridCol>
                <a:gridCol w="6970602">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必需。表示包含要提取的字符的文本字符串</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num_chars</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可选。表示要由</a:t>
                      </a:r>
                      <a:r>
                        <a:rPr lang="en-US" sz="1800" kern="100" dirty="0">
                          <a:solidFill>
                            <a:schemeClr val="dk1"/>
                          </a:solidFill>
                          <a:effectLst/>
                          <a:latin typeface="微软雅黑" pitchFamily="34" charset="-122"/>
                          <a:ea typeface="微软雅黑" pitchFamily="34" charset="-122"/>
                          <a:cs typeface="Times New Roman" pitchFamily="18" charset="0"/>
                        </a:rPr>
                        <a:t>LEFT</a:t>
                      </a:r>
                      <a:r>
                        <a:rPr lang="zh-CN" altLang="en-US" sz="1800" kern="100" dirty="0">
                          <a:solidFill>
                            <a:schemeClr val="dk1"/>
                          </a:solidFill>
                          <a:effectLst/>
                          <a:latin typeface="微软雅黑" pitchFamily="34" charset="-122"/>
                          <a:ea typeface="微软雅黑" pitchFamily="34" charset="-122"/>
                          <a:cs typeface="Times New Roman" pitchFamily="18" charset="0"/>
                        </a:rPr>
                        <a:t>提取的字符的数量。若省略，则假定其值为</a:t>
                      </a:r>
                      <a:r>
                        <a:rPr lang="en-US" sz="1800" kern="100" dirty="0">
                          <a:solidFill>
                            <a:schemeClr val="dk1"/>
                          </a:solidFill>
                          <a:effectLst/>
                          <a:latin typeface="微软雅黑" pitchFamily="34" charset="-122"/>
                          <a:ea typeface="微软雅黑" pitchFamily="34" charset="-122"/>
                          <a:cs typeface="Times New Roman" pitchFamily="18" charset="0"/>
                        </a:rPr>
                        <a:t>1</a:t>
                      </a:r>
                      <a:endParaRPr lang="zh-CN" altLang="en-US" sz="1800" kern="100" dirty="0">
                        <a:solidFill>
                          <a:schemeClr val="dk1"/>
                        </a:solidFill>
                        <a:effectLst/>
                        <a:latin typeface="微软雅黑" pitchFamily="34" charset="-122"/>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2957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968BDB-C545-41C9-A0D4-8EC76A3CE371}"/>
              </a:ext>
            </a:extLst>
          </p:cNvPr>
          <p:cNvSpPr>
            <a:spLocks noGrp="1"/>
          </p:cNvSpPr>
          <p:nvPr>
            <p:ph idx="1"/>
          </p:nvPr>
        </p:nvSpPr>
        <p:spPr/>
        <p:txBody>
          <a:bodyPr/>
          <a:lstStyle/>
          <a:p>
            <a:pPr marL="0" indent="0">
              <a:buNone/>
            </a:pPr>
            <a:r>
              <a:rPr lang="zh-CN" altLang="en-US" dirty="0"/>
              <a:t>查找</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中店铺名称，不包括分店信息，具体操作步骤如下。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F2</a:t>
            </a:r>
            <a:r>
              <a:rPr lang="zh-CN" altLang="en-US" dirty="0"/>
              <a:t>单元格，输入“</a:t>
            </a:r>
            <a:r>
              <a:rPr lang="en-US" altLang="zh-CN" dirty="0"/>
              <a:t>=LEFT(B2,FIND("</a:t>
            </a:r>
            <a:r>
              <a:rPr lang="zh-CN" altLang="en-US" dirty="0"/>
              <a:t>（</a:t>
            </a:r>
            <a:r>
              <a:rPr lang="en-US" altLang="zh-CN" dirty="0"/>
              <a:t>",B2,1)-1)”</a:t>
            </a:r>
            <a:r>
              <a:rPr lang="zh-CN" altLang="en-US" dirty="0"/>
              <a:t>，如图所示。</a:t>
            </a:r>
          </a:p>
          <a:p>
            <a:endParaRPr lang="zh-CN" altLang="en-US" dirty="0"/>
          </a:p>
        </p:txBody>
      </p:sp>
      <p:sp>
        <p:nvSpPr>
          <p:cNvPr id="3" name="标题 2">
            <a:extLst>
              <a:ext uri="{FF2B5EF4-FFF2-40B4-BE49-F238E27FC236}">
                <a16:creationId xmlns:a16="http://schemas.microsoft.com/office/drawing/2014/main" id="{707B54DA-14D8-4A12-9E4B-F521CA0E31EA}"/>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E1F18BAE-9B77-4774-B180-7AB31545CAE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11715" y="2747667"/>
            <a:ext cx="8568569" cy="2623120"/>
          </a:xfrm>
          <a:prstGeom prst="rect">
            <a:avLst/>
          </a:prstGeom>
          <a:ln w="3175">
            <a:solidFill>
              <a:schemeClr val="tx1"/>
            </a:solidFill>
          </a:ln>
        </p:spPr>
      </p:pic>
    </p:spTree>
    <p:extLst>
      <p:ext uri="{BB962C8B-B14F-4D97-AF65-F5344CB8AC3E}">
        <p14:creationId xmlns:p14="http://schemas.microsoft.com/office/powerpoint/2010/main" val="122180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5D0D1B-05A4-4210-B52F-518C4757AB8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键，即可返回店铺名称，如图所示。</a:t>
            </a:r>
          </a:p>
        </p:txBody>
      </p:sp>
      <p:sp>
        <p:nvSpPr>
          <p:cNvPr id="3" name="标题 2">
            <a:extLst>
              <a:ext uri="{FF2B5EF4-FFF2-40B4-BE49-F238E27FC236}">
                <a16:creationId xmlns:a16="http://schemas.microsoft.com/office/drawing/2014/main" id="{78E78679-8D9D-4A48-9039-A4BB52C3EBF1}"/>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BB4BDCAB-EEDF-4117-85AB-366AFA6D78F2}"/>
              </a:ext>
            </a:extLst>
          </p:cNvPr>
          <p:cNvPicPr/>
          <p:nvPr/>
        </p:nvPicPr>
        <p:blipFill rotWithShape="1">
          <a:blip r:embed="rId2" cstate="print">
            <a:extLst>
              <a:ext uri="{28A0092B-C50C-407E-A947-70E740481C1C}">
                <a14:useLocalDpi xmlns:a14="http://schemas.microsoft.com/office/drawing/2010/main" val="0"/>
              </a:ext>
            </a:extLst>
          </a:blip>
          <a:srcRect b="10436"/>
          <a:stretch/>
        </p:blipFill>
        <p:spPr bwMode="auto">
          <a:xfrm>
            <a:off x="2027177" y="2261285"/>
            <a:ext cx="8137645" cy="2089998"/>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592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D81BF8E-A9E2-406A-8523-397F8BD202AE}"/>
              </a:ext>
            </a:extLst>
          </p:cNvPr>
          <p:cNvSpPr>
            <a:spLocks noGrp="1"/>
          </p:cNvSpPr>
          <p:nvPr>
            <p:ph idx="1"/>
          </p:nvPr>
        </p:nvSpPr>
        <p:spPr/>
        <p:txBody>
          <a:bodyPr/>
          <a:lstStyle/>
          <a:p>
            <a:r>
              <a:rPr lang="en-US" altLang="zh-CN" dirty="0"/>
              <a:t>RIGHT</a:t>
            </a:r>
            <a:r>
              <a:rPr lang="zh-CN" altLang="en-US" dirty="0"/>
              <a:t>函数的功能是根据所制定的字符数返回文本字符串中最后一个或多个字符。</a:t>
            </a:r>
            <a:r>
              <a:rPr lang="en-US" altLang="zh-CN" dirty="0"/>
              <a:t>RIGHT</a:t>
            </a:r>
            <a:r>
              <a:rPr lang="zh-CN" altLang="en-US" dirty="0"/>
              <a:t>函数的使用格式如下。</a:t>
            </a:r>
            <a:endParaRPr lang="en-US" altLang="zh-CN" dirty="0"/>
          </a:p>
          <a:p>
            <a:endParaRPr lang="en-US" altLang="zh-CN" dirty="0"/>
          </a:p>
          <a:p>
            <a:endParaRPr lang="en-US" altLang="zh-CN" dirty="0"/>
          </a:p>
          <a:p>
            <a:r>
              <a:rPr lang="en-US" altLang="zh-CN" dirty="0"/>
              <a:t>RIGHT</a:t>
            </a:r>
            <a:r>
              <a:rPr lang="zh-CN" altLang="en-US" dirty="0"/>
              <a:t>函数的常用参数及其解释如表所示。</a:t>
            </a:r>
          </a:p>
        </p:txBody>
      </p:sp>
      <p:sp>
        <p:nvSpPr>
          <p:cNvPr id="3" name="标题 2">
            <a:extLst>
              <a:ext uri="{FF2B5EF4-FFF2-40B4-BE49-F238E27FC236}">
                <a16:creationId xmlns:a16="http://schemas.microsoft.com/office/drawing/2014/main" id="{8C7601D7-F720-4598-85C5-288C7FD06824}"/>
              </a:ext>
            </a:extLst>
          </p:cNvPr>
          <p:cNvSpPr>
            <a:spLocks noGrp="1"/>
          </p:cNvSpPr>
          <p:nvPr>
            <p:ph type="title"/>
          </p:nvPr>
        </p:nvSpPr>
        <p:spPr/>
        <p:txBody>
          <a:bodyPr/>
          <a:lstStyle/>
          <a:p>
            <a:r>
              <a:rPr lang="zh-CN" altLang="en-US" dirty="0"/>
              <a:t>检索与提取文本</a:t>
            </a:r>
          </a:p>
        </p:txBody>
      </p:sp>
      <p:sp>
        <p:nvSpPr>
          <p:cNvPr id="5" name="内容占位符 4">
            <a:extLst>
              <a:ext uri="{FF2B5EF4-FFF2-40B4-BE49-F238E27FC236}">
                <a16:creationId xmlns:a16="http://schemas.microsoft.com/office/drawing/2014/main" id="{6EBE95F9-3865-4761-A547-7CA08BC3A8BA}"/>
              </a:ext>
            </a:extLst>
          </p:cNvPr>
          <p:cNvSpPr>
            <a:spLocks noGrp="1"/>
          </p:cNvSpPr>
          <p:nvPr>
            <p:ph idx="10"/>
          </p:nvPr>
        </p:nvSpPr>
        <p:spPr/>
        <p:txBody>
          <a:bodyPr/>
          <a:lstStyle/>
          <a:p>
            <a:r>
              <a:rPr lang="en-US" altLang="zh-CN" b="1" dirty="0"/>
              <a:t>4. RIGHT</a:t>
            </a:r>
            <a:r>
              <a:rPr lang="zh-CN" altLang="en-US" b="1" dirty="0"/>
              <a:t>函数</a:t>
            </a:r>
          </a:p>
        </p:txBody>
      </p:sp>
      <p:sp>
        <p:nvSpPr>
          <p:cNvPr id="6" name="TextBox 5">
            <a:extLst>
              <a:ext uri="{FF2B5EF4-FFF2-40B4-BE49-F238E27FC236}">
                <a16:creationId xmlns:a16="http://schemas.microsoft.com/office/drawing/2014/main" id="{257D2EF1-3F27-489C-9DB0-3FB21FB67187}"/>
              </a:ext>
            </a:extLst>
          </p:cNvPr>
          <p:cNvSpPr txBox="1">
            <a:spLocks noChangeArrowheads="1"/>
          </p:cNvSpPr>
          <p:nvPr/>
        </p:nvSpPr>
        <p:spPr bwMode="auto">
          <a:xfrm>
            <a:off x="4105603" y="2749505"/>
            <a:ext cx="3980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RIGHT(text,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num_chars</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 name="内容占位符 4">
            <a:extLst>
              <a:ext uri="{FF2B5EF4-FFF2-40B4-BE49-F238E27FC236}">
                <a16:creationId xmlns:a16="http://schemas.microsoft.com/office/drawing/2014/main" id="{E6529573-7D13-4B0B-80B9-702042FE40C2}"/>
              </a:ext>
            </a:extLst>
          </p:cNvPr>
          <p:cNvGraphicFramePr>
            <a:graphicFrameLocks/>
          </p:cNvGraphicFramePr>
          <p:nvPr>
            <p:extLst>
              <p:ext uri="{D42A27DB-BD31-4B8C-83A1-F6EECF244321}">
                <p14:modId xmlns:p14="http://schemas.microsoft.com/office/powerpoint/2010/main" val="3261621881"/>
              </p:ext>
            </p:extLst>
          </p:nvPr>
        </p:nvGraphicFramePr>
        <p:xfrm>
          <a:off x="3067899" y="4108495"/>
          <a:ext cx="6056202" cy="1295400"/>
        </p:xfrm>
        <a:graphic>
          <a:graphicData uri="http://schemas.openxmlformats.org/drawingml/2006/table">
            <a:tbl>
              <a:tblPr firstRow="1" firstCol="1" bandRow="1">
                <a:tableStyleId>{5C22544A-7EE6-4342-B048-85BDC9FD1C3A}</a:tableStyleId>
              </a:tblPr>
              <a:tblGrid>
                <a:gridCol w="1368588">
                  <a:extLst>
                    <a:ext uri="{9D8B030D-6E8A-4147-A177-3AD203B41FA5}">
                      <a16:colId xmlns:a16="http://schemas.microsoft.com/office/drawing/2014/main" val="20000"/>
                    </a:ext>
                  </a:extLst>
                </a:gridCol>
                <a:gridCol w="4687614">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必需。表示包含要提取字符的文本字符串</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num_chars</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可选。表示希望</a:t>
                      </a:r>
                      <a:r>
                        <a:rPr lang="en-US" sz="1800" kern="100" dirty="0">
                          <a:solidFill>
                            <a:schemeClr val="dk1"/>
                          </a:solidFill>
                          <a:effectLst/>
                          <a:latin typeface="微软雅黑" pitchFamily="34" charset="-122"/>
                          <a:ea typeface="微软雅黑" pitchFamily="34" charset="-122"/>
                          <a:cs typeface="Times New Roman" pitchFamily="18" charset="0"/>
                        </a:rPr>
                        <a:t>RIGHT</a:t>
                      </a:r>
                      <a:r>
                        <a:rPr lang="zh-CN" altLang="en-US" sz="1800" kern="100" dirty="0">
                          <a:solidFill>
                            <a:schemeClr val="dk1"/>
                          </a:solidFill>
                          <a:effectLst/>
                          <a:latin typeface="微软雅黑" pitchFamily="34" charset="-122"/>
                          <a:ea typeface="微软雅黑" pitchFamily="34" charset="-122"/>
                          <a:cs typeface="Times New Roman" pitchFamily="18" charset="0"/>
                        </a:rPr>
                        <a:t>提取的字符数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839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1B3B6A-99EE-43F6-AA64-82FE6342E0B9}"/>
              </a:ext>
            </a:extLst>
          </p:cNvPr>
          <p:cNvSpPr>
            <a:spLocks noGrp="1"/>
          </p:cNvSpPr>
          <p:nvPr>
            <p:ph idx="1"/>
          </p:nvPr>
        </p:nvSpPr>
        <p:spPr/>
        <p:txBody>
          <a:bodyPr/>
          <a:lstStyle/>
          <a:p>
            <a:pPr marL="0" indent="0">
              <a:buNone/>
            </a:pPr>
            <a:r>
              <a:rPr lang="zh-CN" altLang="en-US" dirty="0"/>
              <a:t>查找</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工作表中订单号的后</a:t>
            </a:r>
            <a:r>
              <a:rPr lang="en-US" altLang="zh-CN" dirty="0"/>
              <a:t>3</a:t>
            </a:r>
            <a:r>
              <a:rPr lang="zh-CN" altLang="en-US" dirty="0"/>
              <a:t>位数字，具体操作步骤如下。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F2</a:t>
            </a:r>
            <a:r>
              <a:rPr lang="zh-CN" altLang="en-US" dirty="0"/>
              <a:t>单元格，输入“</a:t>
            </a:r>
            <a:r>
              <a:rPr lang="en-US" altLang="zh-CN" dirty="0"/>
              <a:t>=RIGHT(A2,3)”</a:t>
            </a:r>
            <a:r>
              <a:rPr lang="zh-CN" altLang="en-US" dirty="0"/>
              <a:t>，如图所示。</a:t>
            </a:r>
          </a:p>
          <a:p>
            <a:endParaRPr lang="zh-CN" altLang="en-US" dirty="0"/>
          </a:p>
        </p:txBody>
      </p:sp>
      <p:sp>
        <p:nvSpPr>
          <p:cNvPr id="3" name="标题 2">
            <a:extLst>
              <a:ext uri="{FF2B5EF4-FFF2-40B4-BE49-F238E27FC236}">
                <a16:creationId xmlns:a16="http://schemas.microsoft.com/office/drawing/2014/main" id="{C15B8C24-16BC-41FC-878E-98635F7778A9}"/>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65CFAB97-EC18-4942-BB45-088A887A869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16211" y="2683017"/>
            <a:ext cx="7559577" cy="2477562"/>
          </a:xfrm>
          <a:prstGeom prst="rect">
            <a:avLst/>
          </a:prstGeom>
          <a:ln w="3175">
            <a:solidFill>
              <a:schemeClr val="tx1"/>
            </a:solidFill>
          </a:ln>
        </p:spPr>
      </p:pic>
    </p:spTree>
    <p:extLst>
      <p:ext uri="{BB962C8B-B14F-4D97-AF65-F5344CB8AC3E}">
        <p14:creationId xmlns:p14="http://schemas.microsoft.com/office/powerpoint/2010/main" val="4245573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6D9710-DBD3-43CE-AEB4-E47A8E0D1A2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键，并使用填充公式的方式提取订单号的后</a:t>
            </a:r>
            <a:r>
              <a:rPr lang="en-US" altLang="zh-CN" dirty="0"/>
              <a:t>3</a:t>
            </a:r>
            <a:r>
              <a:rPr lang="zh-CN" altLang="en-US" dirty="0"/>
              <a:t>位数字，如图所示。</a:t>
            </a:r>
          </a:p>
        </p:txBody>
      </p:sp>
      <p:sp>
        <p:nvSpPr>
          <p:cNvPr id="3" name="标题 2">
            <a:extLst>
              <a:ext uri="{FF2B5EF4-FFF2-40B4-BE49-F238E27FC236}">
                <a16:creationId xmlns:a16="http://schemas.microsoft.com/office/drawing/2014/main" id="{3999C0C5-15B0-4710-86AF-E68B1381A323}"/>
              </a:ext>
            </a:extLst>
          </p:cNvPr>
          <p:cNvSpPr>
            <a:spLocks noGrp="1"/>
          </p:cNvSpPr>
          <p:nvPr>
            <p:ph type="title"/>
          </p:nvPr>
        </p:nvSpPr>
        <p:spPr/>
        <p:txBody>
          <a:bodyPr/>
          <a:lstStyle/>
          <a:p>
            <a:r>
              <a:rPr lang="zh-CN" altLang="en-US" dirty="0"/>
              <a:t>检索与提取文本</a:t>
            </a:r>
          </a:p>
        </p:txBody>
      </p:sp>
      <p:pic>
        <p:nvPicPr>
          <p:cNvPr id="4" name="图片 3">
            <a:extLst>
              <a:ext uri="{FF2B5EF4-FFF2-40B4-BE49-F238E27FC236}">
                <a16:creationId xmlns:a16="http://schemas.microsoft.com/office/drawing/2014/main" id="{B3A7B968-FC4A-41DF-A81D-BA9657BA6D63}"/>
              </a:ext>
            </a:extLst>
          </p:cNvPr>
          <p:cNvPicPr/>
          <p:nvPr/>
        </p:nvPicPr>
        <p:blipFill rotWithShape="1">
          <a:blip r:embed="rId2" cstate="print">
            <a:extLst>
              <a:ext uri="{28A0092B-C50C-407E-A947-70E740481C1C}">
                <a14:useLocalDpi xmlns:a14="http://schemas.microsoft.com/office/drawing/2010/main" val="0"/>
              </a:ext>
            </a:extLst>
          </a:blip>
          <a:srcRect b="10436"/>
          <a:stretch/>
        </p:blipFill>
        <p:spPr bwMode="auto">
          <a:xfrm>
            <a:off x="1711212" y="2273321"/>
            <a:ext cx="8769576" cy="216204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780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2F84F02-6994-4E25-AF3B-8D799236F53F}"/>
              </a:ext>
            </a:extLst>
          </p:cNvPr>
          <p:cNvSpPr>
            <a:spLocks noGrp="1"/>
          </p:cNvSpPr>
          <p:nvPr>
            <p:ph idx="1"/>
          </p:nvPr>
        </p:nvSpPr>
        <p:spPr/>
        <p:txBody>
          <a:bodyPr/>
          <a:lstStyle/>
          <a:p>
            <a:r>
              <a:rPr lang="zh-CN" altLang="en-US" dirty="0"/>
              <a:t>在</a:t>
            </a:r>
            <a:r>
              <a:rPr lang="en-US" altLang="zh-CN" dirty="0"/>
              <a:t>Excel 2016</a:t>
            </a:r>
            <a:r>
              <a:rPr lang="zh-CN" altLang="en-US" dirty="0"/>
              <a:t>中，通过</a:t>
            </a:r>
            <a:r>
              <a:rPr lang="en-US" altLang="zh-CN" dirty="0"/>
              <a:t>SUBSTITUTE</a:t>
            </a:r>
            <a:r>
              <a:rPr lang="zh-CN" altLang="en-US" dirty="0"/>
              <a:t>、</a:t>
            </a:r>
            <a:r>
              <a:rPr lang="en-US" altLang="zh-CN" dirty="0"/>
              <a:t>SREPLACE</a:t>
            </a:r>
            <a:r>
              <a:rPr lang="zh-CN" altLang="en-US" dirty="0"/>
              <a:t>和</a:t>
            </a:r>
            <a:r>
              <a:rPr lang="en-US" altLang="zh-CN" dirty="0"/>
              <a:t>REPLACEB</a:t>
            </a:r>
            <a:r>
              <a:rPr lang="zh-CN" altLang="en-US" dirty="0"/>
              <a:t>函数对文本字符进行指定替换。</a:t>
            </a:r>
            <a:endParaRPr lang="en-US" altLang="zh-CN" dirty="0"/>
          </a:p>
          <a:p>
            <a:r>
              <a:rPr lang="en-US" altLang="zh-CN" dirty="0"/>
              <a:t>SUBSTITUTE</a:t>
            </a:r>
            <a:r>
              <a:rPr lang="zh-CN" altLang="en-US" dirty="0"/>
              <a:t>函数的功能是在无文本字符串中，用新的文本替代旧的文本。</a:t>
            </a:r>
            <a:r>
              <a:rPr lang="en-US" altLang="zh-CN" dirty="0"/>
              <a:t>SUBSTITUTE</a:t>
            </a:r>
            <a:r>
              <a:rPr lang="zh-CN" altLang="en-US" dirty="0"/>
              <a:t>函数的使用格式如下。</a:t>
            </a:r>
          </a:p>
        </p:txBody>
      </p:sp>
      <p:sp>
        <p:nvSpPr>
          <p:cNvPr id="3" name="标题 2">
            <a:extLst>
              <a:ext uri="{FF2B5EF4-FFF2-40B4-BE49-F238E27FC236}">
                <a16:creationId xmlns:a16="http://schemas.microsoft.com/office/drawing/2014/main" id="{F630BEBC-132B-4CF4-9151-C6C2A3EEDA17}"/>
              </a:ext>
            </a:extLst>
          </p:cNvPr>
          <p:cNvSpPr>
            <a:spLocks noGrp="1"/>
          </p:cNvSpPr>
          <p:nvPr>
            <p:ph type="title"/>
          </p:nvPr>
        </p:nvSpPr>
        <p:spPr/>
        <p:txBody>
          <a:bodyPr/>
          <a:lstStyle/>
          <a:p>
            <a:r>
              <a:rPr lang="zh-CN" altLang="en-US" dirty="0"/>
              <a:t>替换文本</a:t>
            </a:r>
          </a:p>
        </p:txBody>
      </p:sp>
      <p:sp>
        <p:nvSpPr>
          <p:cNvPr id="5" name="内容占位符 4">
            <a:extLst>
              <a:ext uri="{FF2B5EF4-FFF2-40B4-BE49-F238E27FC236}">
                <a16:creationId xmlns:a16="http://schemas.microsoft.com/office/drawing/2014/main" id="{A26CAB09-8F60-4720-99A2-6B062CF3440C}"/>
              </a:ext>
            </a:extLst>
          </p:cNvPr>
          <p:cNvSpPr>
            <a:spLocks noGrp="1"/>
          </p:cNvSpPr>
          <p:nvPr>
            <p:ph idx="10"/>
          </p:nvPr>
        </p:nvSpPr>
        <p:spPr/>
        <p:txBody>
          <a:bodyPr/>
          <a:lstStyle/>
          <a:p>
            <a:r>
              <a:rPr lang="en-US" altLang="zh-CN" b="1" dirty="0"/>
              <a:t>1. SUBSTITUTE</a:t>
            </a:r>
            <a:r>
              <a:rPr lang="zh-CN" altLang="en-US" b="1" dirty="0"/>
              <a:t>函数</a:t>
            </a:r>
          </a:p>
        </p:txBody>
      </p:sp>
      <p:sp>
        <p:nvSpPr>
          <p:cNvPr id="6" name="TextBox 5">
            <a:extLst>
              <a:ext uri="{FF2B5EF4-FFF2-40B4-BE49-F238E27FC236}">
                <a16:creationId xmlns:a16="http://schemas.microsoft.com/office/drawing/2014/main" id="{8AFFABFE-A8A4-4E13-9966-345EF0ABBC49}"/>
              </a:ext>
            </a:extLst>
          </p:cNvPr>
          <p:cNvSpPr txBox="1">
            <a:spLocks noChangeArrowheads="1"/>
          </p:cNvSpPr>
          <p:nvPr/>
        </p:nvSpPr>
        <p:spPr bwMode="auto">
          <a:xfrm>
            <a:off x="2227466" y="3452635"/>
            <a:ext cx="70276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SUBSTITUTE(text,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old_text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new_text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instance_num</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80741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0278D8-843C-452A-A212-4B269949E2B5}"/>
              </a:ext>
            </a:extLst>
          </p:cNvPr>
          <p:cNvSpPr>
            <a:spLocks noGrp="1"/>
          </p:cNvSpPr>
          <p:nvPr>
            <p:ph idx="1"/>
          </p:nvPr>
        </p:nvSpPr>
        <p:spPr/>
        <p:txBody>
          <a:bodyPr/>
          <a:lstStyle/>
          <a:p>
            <a:r>
              <a:rPr lang="en-US" altLang="zh-CN" dirty="0"/>
              <a:t>SUBSTITUTE</a:t>
            </a:r>
            <a:r>
              <a:rPr lang="zh-CN" altLang="en-US" dirty="0"/>
              <a:t>函数的常用参数及其解释如表所示。</a:t>
            </a:r>
          </a:p>
        </p:txBody>
      </p:sp>
      <p:sp>
        <p:nvSpPr>
          <p:cNvPr id="3" name="标题 2">
            <a:extLst>
              <a:ext uri="{FF2B5EF4-FFF2-40B4-BE49-F238E27FC236}">
                <a16:creationId xmlns:a16="http://schemas.microsoft.com/office/drawing/2014/main" id="{E3DFA4CF-8F96-4600-9411-914482BF1A39}"/>
              </a:ext>
            </a:extLst>
          </p:cNvPr>
          <p:cNvSpPr>
            <a:spLocks noGrp="1"/>
          </p:cNvSpPr>
          <p:nvPr>
            <p:ph type="title"/>
          </p:nvPr>
        </p:nvSpPr>
        <p:spPr/>
        <p:txBody>
          <a:bodyPr/>
          <a:lstStyle/>
          <a:p>
            <a:r>
              <a:rPr lang="zh-CN" altLang="en-US" dirty="0"/>
              <a:t>替换文本</a:t>
            </a:r>
          </a:p>
        </p:txBody>
      </p:sp>
      <p:graphicFrame>
        <p:nvGraphicFramePr>
          <p:cNvPr id="4" name="内容占位符 4">
            <a:extLst>
              <a:ext uri="{FF2B5EF4-FFF2-40B4-BE49-F238E27FC236}">
                <a16:creationId xmlns:a16="http://schemas.microsoft.com/office/drawing/2014/main" id="{959DD557-9252-4229-BCFB-5BC08DF311B5}"/>
              </a:ext>
            </a:extLst>
          </p:cNvPr>
          <p:cNvGraphicFramePr>
            <a:graphicFrameLocks/>
          </p:cNvGraphicFramePr>
          <p:nvPr>
            <p:extLst>
              <p:ext uri="{D42A27DB-BD31-4B8C-83A1-F6EECF244321}">
                <p14:modId xmlns:p14="http://schemas.microsoft.com/office/powerpoint/2010/main" val="4220852681"/>
              </p:ext>
            </p:extLst>
          </p:nvPr>
        </p:nvGraphicFramePr>
        <p:xfrm>
          <a:off x="2085181" y="1776073"/>
          <a:ext cx="8021637" cy="2489200"/>
        </p:xfrm>
        <a:graphic>
          <a:graphicData uri="http://schemas.openxmlformats.org/drawingml/2006/table">
            <a:tbl>
              <a:tblPr firstRow="1" firstCol="1" bandRow="1">
                <a:tableStyleId>{5C22544A-7EE6-4342-B048-85BDC9FD1C3A}</a:tableStyleId>
              </a:tblPr>
              <a:tblGrid>
                <a:gridCol w="1734270">
                  <a:extLst>
                    <a:ext uri="{9D8B030D-6E8A-4147-A177-3AD203B41FA5}">
                      <a16:colId xmlns:a16="http://schemas.microsoft.com/office/drawing/2014/main" val="20000"/>
                    </a:ext>
                  </a:extLst>
                </a:gridCol>
                <a:gridCol w="6287367">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lnSpc>
                          <a:spcPts val="3000"/>
                        </a:lnSpc>
                      </a:pPr>
                      <a:r>
                        <a:rPr lang="zh-CN" altLang="en-US" sz="1800" kern="100" dirty="0">
                          <a:solidFill>
                            <a:schemeClr val="dk1"/>
                          </a:solidFill>
                          <a:effectLst/>
                          <a:latin typeface="微软雅黑" pitchFamily="34" charset="-122"/>
                          <a:ea typeface="微软雅黑" pitchFamily="34" charset="-122"/>
                          <a:cs typeface="Times New Roman" pitchFamily="18" charset="0"/>
                        </a:rPr>
                        <a:t>必需。表示需要替换其中字符的文本，或对含有需要替换其中字符的文本单元格的引用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old_text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必需。表示需要替换的文本</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new_text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必需。表示用于替换旧文本的文本</a:t>
                      </a:r>
                    </a:p>
                  </a:txBody>
                  <a:tcPr marL="68580" marR="68580" marT="0" marB="0" anchor="ctr"/>
                </a:tc>
                <a:extLst>
                  <a:ext uri="{0D108BD9-81ED-4DB2-BD59-A6C34878D82A}">
                    <a16:rowId xmlns:a16="http://schemas.microsoft.com/office/drawing/2014/main" val="10003"/>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instance_num</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可选。表示指定要用</a:t>
                      </a:r>
                      <a:r>
                        <a:rPr lang="en-US" sz="1800" kern="100" dirty="0" err="1">
                          <a:solidFill>
                            <a:schemeClr val="dk1"/>
                          </a:solidFill>
                          <a:effectLst/>
                          <a:latin typeface="微软雅黑" pitchFamily="34" charset="-122"/>
                          <a:ea typeface="微软雅黑" pitchFamily="34" charset="-122"/>
                          <a:cs typeface="Times New Roman" pitchFamily="18" charset="0"/>
                        </a:rPr>
                        <a:t>new_text</a:t>
                      </a:r>
                      <a:r>
                        <a:rPr lang="zh-CN" altLang="en-US" sz="1800" kern="100" dirty="0">
                          <a:solidFill>
                            <a:schemeClr val="dk1"/>
                          </a:solidFill>
                          <a:effectLst/>
                          <a:latin typeface="微软雅黑" pitchFamily="34" charset="-122"/>
                          <a:ea typeface="微软雅黑" pitchFamily="34" charset="-122"/>
                          <a:cs typeface="Times New Roman" pitchFamily="18" charset="0"/>
                        </a:rPr>
                        <a:t>替换</a:t>
                      </a:r>
                      <a:r>
                        <a:rPr lang="en-US" sz="1800" kern="100" dirty="0" err="1">
                          <a:solidFill>
                            <a:schemeClr val="dk1"/>
                          </a:solidFill>
                          <a:effectLst/>
                          <a:latin typeface="微软雅黑" pitchFamily="34" charset="-122"/>
                          <a:ea typeface="微软雅黑" pitchFamily="34" charset="-122"/>
                          <a:cs typeface="Times New Roman" pitchFamily="18" charset="0"/>
                        </a:rPr>
                        <a:t>old_text</a:t>
                      </a:r>
                      <a:r>
                        <a:rPr lang="zh-CN" altLang="en-US" sz="1800" kern="100" dirty="0">
                          <a:solidFill>
                            <a:schemeClr val="dk1"/>
                          </a:solidFill>
                          <a:effectLst/>
                          <a:latin typeface="微软雅黑" pitchFamily="34" charset="-122"/>
                          <a:ea typeface="微软雅黑" pitchFamily="34" charset="-122"/>
                          <a:cs typeface="Times New Roman" pitchFamily="18" charset="0"/>
                        </a:rPr>
                        <a:t>的事件</a:t>
                      </a:r>
                    </a:p>
                  </a:txBody>
                  <a:tcPr marL="68580" marR="68580" marT="0" marB="0" anchor="ctr"/>
                </a:tc>
                <a:extLst>
                  <a:ext uri="{0D108BD9-81ED-4DB2-BD59-A6C34878D82A}">
                    <a16:rowId xmlns:a16="http://schemas.microsoft.com/office/drawing/2014/main" val="2004822569"/>
                  </a:ext>
                </a:extLst>
              </a:tr>
            </a:tbl>
          </a:graphicData>
        </a:graphic>
      </p:graphicFrame>
    </p:spTree>
    <p:extLst>
      <p:ext uri="{BB962C8B-B14F-4D97-AF65-F5344CB8AC3E}">
        <p14:creationId xmlns:p14="http://schemas.microsoft.com/office/powerpoint/2010/main" val="385535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C39FBB-0E71-45B5-A35E-B75FE553B0B2}"/>
              </a:ext>
            </a:extLst>
          </p:cNvPr>
          <p:cNvSpPr>
            <a:spLocks noGrp="1"/>
          </p:cNvSpPr>
          <p:nvPr>
            <p:ph idx="1"/>
          </p:nvPr>
        </p:nvSpPr>
        <p:spPr/>
        <p:txBody>
          <a:bodyPr/>
          <a:lstStyle/>
          <a:p>
            <a:pPr marL="0" indent="0">
              <a:buNone/>
            </a:pP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工作表评论中的空格用空的文本替换，具体操作步骤如下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选中</a:t>
            </a:r>
            <a:r>
              <a:rPr lang="en-US" altLang="zh-CN" dirty="0"/>
              <a:t>F2</a:t>
            </a:r>
            <a:r>
              <a:rPr lang="zh-CN" altLang="en-US" dirty="0"/>
              <a:t>单元格，输入“</a:t>
            </a:r>
            <a:r>
              <a:rPr lang="en-US" altLang="zh-CN" dirty="0"/>
              <a:t>=SUBSTITUTE(E2," ","")”</a:t>
            </a:r>
            <a:r>
              <a:rPr lang="zh-CN" altLang="en-US" dirty="0"/>
              <a:t>，如图所示。</a:t>
            </a:r>
          </a:p>
          <a:p>
            <a:endParaRPr lang="zh-CN" altLang="en-US" dirty="0"/>
          </a:p>
        </p:txBody>
      </p:sp>
      <p:sp>
        <p:nvSpPr>
          <p:cNvPr id="3" name="标题 2">
            <a:extLst>
              <a:ext uri="{FF2B5EF4-FFF2-40B4-BE49-F238E27FC236}">
                <a16:creationId xmlns:a16="http://schemas.microsoft.com/office/drawing/2014/main" id="{5C259FF6-4183-4F7A-B86A-B8859ADD84A8}"/>
              </a:ext>
            </a:extLst>
          </p:cNvPr>
          <p:cNvSpPr>
            <a:spLocks noGrp="1"/>
          </p:cNvSpPr>
          <p:nvPr>
            <p:ph type="title"/>
          </p:nvPr>
        </p:nvSpPr>
        <p:spPr/>
        <p:txBody>
          <a:bodyPr/>
          <a:lstStyle/>
          <a:p>
            <a:r>
              <a:rPr lang="zh-CN" altLang="en-US" dirty="0"/>
              <a:t>替换文本</a:t>
            </a:r>
          </a:p>
        </p:txBody>
      </p:sp>
      <p:pic>
        <p:nvPicPr>
          <p:cNvPr id="4" name="图片 3">
            <a:extLst>
              <a:ext uri="{FF2B5EF4-FFF2-40B4-BE49-F238E27FC236}">
                <a16:creationId xmlns:a16="http://schemas.microsoft.com/office/drawing/2014/main" id="{C83383B6-A59D-4D15-8682-1077B09D05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05297" y="2788120"/>
            <a:ext cx="8781406" cy="2666749"/>
          </a:xfrm>
          <a:prstGeom prst="rect">
            <a:avLst/>
          </a:prstGeom>
          <a:ln w="3175">
            <a:solidFill>
              <a:schemeClr val="tx1"/>
            </a:solidFill>
          </a:ln>
        </p:spPr>
      </p:pic>
    </p:spTree>
    <p:extLst>
      <p:ext uri="{BB962C8B-B14F-4D97-AF65-F5344CB8AC3E}">
        <p14:creationId xmlns:p14="http://schemas.microsoft.com/office/powerpoint/2010/main" val="218088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236F92-3DB6-4D7A-8EE2-61E71F461DF5}"/>
              </a:ext>
            </a:extLst>
          </p:cNvPr>
          <p:cNvSpPr>
            <a:spLocks noGrp="1"/>
          </p:cNvSpPr>
          <p:nvPr>
            <p:ph idx="1"/>
          </p:nvPr>
        </p:nvSpPr>
        <p:spPr/>
        <p:txBody>
          <a:bodyPr/>
          <a:lstStyle/>
          <a:p>
            <a:r>
              <a:rPr lang="en-US" altLang="zh-CN" dirty="0"/>
              <a:t>EXCEL 2016</a:t>
            </a:r>
            <a:r>
              <a:rPr lang="zh-CN" altLang="en-US" dirty="0"/>
              <a:t>中的文本函数可以非常方便地处理字符串。</a:t>
            </a:r>
            <a:endParaRPr lang="en-US" altLang="zh-CN" dirty="0"/>
          </a:p>
          <a:p>
            <a:r>
              <a:rPr lang="zh-CN" altLang="en-US" dirty="0"/>
              <a:t>为了查看各用餐顾客对店铺的的评价情况，在某餐饮企业的</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工作表中，提取店铺名的分店、位置信息和订单号的后</a:t>
            </a:r>
            <a:r>
              <a:rPr lang="en-US" altLang="zh-CN" dirty="0"/>
              <a:t>3</a:t>
            </a:r>
            <a:r>
              <a:rPr lang="zh-CN" altLang="en-US" dirty="0"/>
              <a:t>位数字，替换文本字符中空格以及判断评论文本是否有重复值。</a:t>
            </a:r>
            <a:endParaRPr lang="en-US" altLang="zh-CN" dirty="0"/>
          </a:p>
          <a:p>
            <a:r>
              <a:rPr lang="zh-CN" altLang="en-US" dirty="0"/>
              <a:t>在</a:t>
            </a:r>
            <a:r>
              <a:rPr lang="en-US" altLang="zh-CN" dirty="0"/>
              <a:t>Excel 2016</a:t>
            </a:r>
            <a:r>
              <a:rPr lang="zh-CN" altLang="en-US" dirty="0"/>
              <a:t>中，通过</a:t>
            </a:r>
            <a:r>
              <a:rPr lang="en-US" altLang="zh-CN" dirty="0"/>
              <a:t>EXACT</a:t>
            </a:r>
            <a:r>
              <a:rPr lang="zh-CN" altLang="en-US" dirty="0"/>
              <a:t>函数可用于两字符串的比较，通过</a:t>
            </a:r>
            <a:r>
              <a:rPr lang="en-US" altLang="zh-CN" dirty="0"/>
              <a:t>CONCATENATE</a:t>
            </a:r>
            <a:r>
              <a:rPr lang="zh-CN" altLang="en-US" dirty="0"/>
              <a:t>函数可以将几个文本字符串合并为一个文本字符串。</a:t>
            </a:r>
          </a:p>
        </p:txBody>
      </p:sp>
      <p:sp>
        <p:nvSpPr>
          <p:cNvPr id="3" name="标题 2">
            <a:extLst>
              <a:ext uri="{FF2B5EF4-FFF2-40B4-BE49-F238E27FC236}">
                <a16:creationId xmlns:a16="http://schemas.microsoft.com/office/drawing/2014/main" id="{7DAD8BB2-FA6C-4D03-B999-706978259B84}"/>
              </a:ext>
            </a:extLst>
          </p:cNvPr>
          <p:cNvSpPr>
            <a:spLocks noGrp="1"/>
          </p:cNvSpPr>
          <p:nvPr>
            <p:ph type="title"/>
          </p:nvPr>
        </p:nvSpPr>
        <p:spPr/>
        <p:txBody>
          <a:bodyPr/>
          <a:lstStyle/>
          <a:p>
            <a:r>
              <a:rPr lang="zh-CN" altLang="en-US" dirty="0"/>
              <a:t>比较与合并文本</a:t>
            </a:r>
          </a:p>
        </p:txBody>
      </p:sp>
    </p:spTree>
    <p:extLst>
      <p:ext uri="{BB962C8B-B14F-4D97-AF65-F5344CB8AC3E}">
        <p14:creationId xmlns:p14="http://schemas.microsoft.com/office/powerpoint/2010/main" val="2942076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BC89E8-E328-4878-A650-B2958005C7D2}"/>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键，即可返回替换后的新文本，如图所示。</a:t>
            </a:r>
          </a:p>
        </p:txBody>
      </p:sp>
      <p:sp>
        <p:nvSpPr>
          <p:cNvPr id="3" name="标题 2">
            <a:extLst>
              <a:ext uri="{FF2B5EF4-FFF2-40B4-BE49-F238E27FC236}">
                <a16:creationId xmlns:a16="http://schemas.microsoft.com/office/drawing/2014/main" id="{BA337B3D-893F-4E33-8222-788D35E5F5F9}"/>
              </a:ext>
            </a:extLst>
          </p:cNvPr>
          <p:cNvSpPr>
            <a:spLocks noGrp="1"/>
          </p:cNvSpPr>
          <p:nvPr>
            <p:ph type="title"/>
          </p:nvPr>
        </p:nvSpPr>
        <p:spPr/>
        <p:txBody>
          <a:bodyPr/>
          <a:lstStyle/>
          <a:p>
            <a:r>
              <a:rPr lang="zh-CN" altLang="en-US" dirty="0"/>
              <a:t>替换文本</a:t>
            </a:r>
          </a:p>
        </p:txBody>
      </p:sp>
      <p:pic>
        <p:nvPicPr>
          <p:cNvPr id="4" name="图片 3">
            <a:extLst>
              <a:ext uri="{FF2B5EF4-FFF2-40B4-BE49-F238E27FC236}">
                <a16:creationId xmlns:a16="http://schemas.microsoft.com/office/drawing/2014/main" id="{655D6BDE-77C2-48B1-84F2-6C443217F4B1}"/>
              </a:ext>
            </a:extLst>
          </p:cNvPr>
          <p:cNvPicPr/>
          <p:nvPr/>
        </p:nvPicPr>
        <p:blipFill rotWithShape="1">
          <a:blip r:embed="rId2" cstate="print">
            <a:extLst>
              <a:ext uri="{28A0092B-C50C-407E-A947-70E740481C1C}">
                <a14:useLocalDpi xmlns:a14="http://schemas.microsoft.com/office/drawing/2010/main" val="0"/>
              </a:ext>
            </a:extLst>
          </a:blip>
          <a:srcRect b="10626"/>
          <a:stretch/>
        </p:blipFill>
        <p:spPr bwMode="auto">
          <a:xfrm>
            <a:off x="1332696" y="2240712"/>
            <a:ext cx="9526607" cy="2376575"/>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388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090DC58-5569-4A56-B671-20B469EAD7DC}"/>
              </a:ext>
            </a:extLst>
          </p:cNvPr>
          <p:cNvSpPr>
            <a:spLocks noGrp="1"/>
          </p:cNvSpPr>
          <p:nvPr>
            <p:ph idx="1"/>
          </p:nvPr>
        </p:nvSpPr>
        <p:spPr/>
        <p:txBody>
          <a:bodyPr/>
          <a:lstStyle/>
          <a:p>
            <a:r>
              <a:rPr lang="en-US" altLang="zh-CN" dirty="0"/>
              <a:t>REPLACE</a:t>
            </a:r>
            <a:r>
              <a:rPr lang="zh-CN" altLang="en-US" dirty="0"/>
              <a:t>函数与</a:t>
            </a:r>
            <a:r>
              <a:rPr lang="en-US" altLang="zh-CN" dirty="0"/>
              <a:t>REPLACEB</a:t>
            </a:r>
            <a:r>
              <a:rPr lang="zh-CN" altLang="en-US" dirty="0"/>
              <a:t>函数的功能是使用其他的文本字符串并根据所指定的字符数替换某文本字符串中的部分文本。</a:t>
            </a:r>
            <a:r>
              <a:rPr lang="en-US" altLang="zh-CN" dirty="0"/>
              <a:t>REPLACE</a:t>
            </a:r>
            <a:r>
              <a:rPr lang="zh-CN" altLang="en-US" dirty="0"/>
              <a:t>函数与</a:t>
            </a:r>
            <a:r>
              <a:rPr lang="en-US" altLang="zh-CN" dirty="0"/>
              <a:t>REPLACEB</a:t>
            </a:r>
            <a:r>
              <a:rPr lang="zh-CN" altLang="en-US" dirty="0"/>
              <a:t>函数的使用格式如下。</a:t>
            </a:r>
          </a:p>
        </p:txBody>
      </p:sp>
      <p:sp>
        <p:nvSpPr>
          <p:cNvPr id="3" name="标题 2">
            <a:extLst>
              <a:ext uri="{FF2B5EF4-FFF2-40B4-BE49-F238E27FC236}">
                <a16:creationId xmlns:a16="http://schemas.microsoft.com/office/drawing/2014/main" id="{BFF894DE-7380-4705-8867-0C8ACE23CEB6}"/>
              </a:ext>
            </a:extLst>
          </p:cNvPr>
          <p:cNvSpPr>
            <a:spLocks noGrp="1"/>
          </p:cNvSpPr>
          <p:nvPr>
            <p:ph type="title"/>
          </p:nvPr>
        </p:nvSpPr>
        <p:spPr/>
        <p:txBody>
          <a:bodyPr/>
          <a:lstStyle/>
          <a:p>
            <a:r>
              <a:rPr lang="zh-CN" altLang="en-US" dirty="0"/>
              <a:t>替换文本</a:t>
            </a:r>
          </a:p>
        </p:txBody>
      </p:sp>
      <p:sp>
        <p:nvSpPr>
          <p:cNvPr id="5" name="内容占位符 4">
            <a:extLst>
              <a:ext uri="{FF2B5EF4-FFF2-40B4-BE49-F238E27FC236}">
                <a16:creationId xmlns:a16="http://schemas.microsoft.com/office/drawing/2014/main" id="{2C4A7DDE-1BBA-4B7F-B693-B1B5EFF024B6}"/>
              </a:ext>
            </a:extLst>
          </p:cNvPr>
          <p:cNvSpPr>
            <a:spLocks noGrp="1"/>
          </p:cNvSpPr>
          <p:nvPr>
            <p:ph idx="10"/>
          </p:nvPr>
        </p:nvSpPr>
        <p:spPr/>
        <p:txBody>
          <a:bodyPr/>
          <a:lstStyle/>
          <a:p>
            <a:r>
              <a:rPr lang="en-US" altLang="zh-CN" b="1" dirty="0"/>
              <a:t>2. REPLACE</a:t>
            </a:r>
            <a:r>
              <a:rPr lang="zh-CN" altLang="en-US" b="1" dirty="0"/>
              <a:t>与</a:t>
            </a:r>
            <a:r>
              <a:rPr lang="en-US" altLang="zh-CN" b="1" dirty="0"/>
              <a:t>REPLACEB</a:t>
            </a:r>
            <a:r>
              <a:rPr lang="zh-CN" altLang="en-US" b="1" dirty="0"/>
              <a:t>函数</a:t>
            </a:r>
          </a:p>
        </p:txBody>
      </p:sp>
      <p:sp>
        <p:nvSpPr>
          <p:cNvPr id="6" name="TextBox 5">
            <a:extLst>
              <a:ext uri="{FF2B5EF4-FFF2-40B4-BE49-F238E27FC236}">
                <a16:creationId xmlns:a16="http://schemas.microsoft.com/office/drawing/2014/main" id="{11BD6616-05FC-4D3D-A88C-277A8AD2E974}"/>
              </a:ext>
            </a:extLst>
          </p:cNvPr>
          <p:cNvSpPr txBox="1">
            <a:spLocks noChangeArrowheads="1"/>
          </p:cNvSpPr>
          <p:nvPr/>
        </p:nvSpPr>
        <p:spPr bwMode="auto">
          <a:xfrm>
            <a:off x="2227466" y="2853546"/>
            <a:ext cx="70276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REPLACE(</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old_text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start_num</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num_chars</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new_text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REPLACEB(</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old_text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start_num</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num_bytes</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new_text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5046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941FBA-DCA5-46F8-90CB-B9F6B517573D}"/>
              </a:ext>
            </a:extLst>
          </p:cNvPr>
          <p:cNvSpPr>
            <a:spLocks noGrp="1"/>
          </p:cNvSpPr>
          <p:nvPr>
            <p:ph idx="1"/>
          </p:nvPr>
        </p:nvSpPr>
        <p:spPr/>
        <p:txBody>
          <a:bodyPr/>
          <a:lstStyle/>
          <a:p>
            <a:r>
              <a:rPr lang="en-US" altLang="zh-CN" dirty="0"/>
              <a:t>REPLACE</a:t>
            </a:r>
            <a:r>
              <a:rPr lang="zh-CN" altLang="en-US" dirty="0"/>
              <a:t>函数与</a:t>
            </a:r>
            <a:r>
              <a:rPr lang="en-US" altLang="zh-CN" dirty="0"/>
              <a:t>REPLACEB</a:t>
            </a:r>
            <a:r>
              <a:rPr lang="zh-CN" altLang="en-US" dirty="0"/>
              <a:t>函数的常用参数及其解释如表所示。</a:t>
            </a:r>
          </a:p>
        </p:txBody>
      </p:sp>
      <p:sp>
        <p:nvSpPr>
          <p:cNvPr id="3" name="标题 2">
            <a:extLst>
              <a:ext uri="{FF2B5EF4-FFF2-40B4-BE49-F238E27FC236}">
                <a16:creationId xmlns:a16="http://schemas.microsoft.com/office/drawing/2014/main" id="{77672460-4BA0-4313-9F4A-1163E64F846F}"/>
              </a:ext>
            </a:extLst>
          </p:cNvPr>
          <p:cNvSpPr>
            <a:spLocks noGrp="1"/>
          </p:cNvSpPr>
          <p:nvPr>
            <p:ph type="title"/>
          </p:nvPr>
        </p:nvSpPr>
        <p:spPr/>
        <p:txBody>
          <a:bodyPr/>
          <a:lstStyle/>
          <a:p>
            <a:r>
              <a:rPr lang="zh-CN" altLang="en-US" dirty="0"/>
              <a:t>替换文本</a:t>
            </a:r>
          </a:p>
        </p:txBody>
      </p:sp>
      <p:graphicFrame>
        <p:nvGraphicFramePr>
          <p:cNvPr id="4" name="内容占位符 4">
            <a:extLst>
              <a:ext uri="{FF2B5EF4-FFF2-40B4-BE49-F238E27FC236}">
                <a16:creationId xmlns:a16="http://schemas.microsoft.com/office/drawing/2014/main" id="{669E6C90-C53A-4477-AB81-E035179FD85B}"/>
              </a:ext>
            </a:extLst>
          </p:cNvPr>
          <p:cNvGraphicFramePr>
            <a:graphicFrameLocks/>
          </p:cNvGraphicFramePr>
          <p:nvPr>
            <p:extLst>
              <p:ext uri="{D42A27DB-BD31-4B8C-83A1-F6EECF244321}">
                <p14:modId xmlns:p14="http://schemas.microsoft.com/office/powerpoint/2010/main" val="2191394427"/>
              </p:ext>
            </p:extLst>
          </p:nvPr>
        </p:nvGraphicFramePr>
        <p:xfrm>
          <a:off x="1633236" y="1827751"/>
          <a:ext cx="8925527" cy="2590800"/>
        </p:xfrm>
        <a:graphic>
          <a:graphicData uri="http://schemas.openxmlformats.org/drawingml/2006/table">
            <a:tbl>
              <a:tblPr firstRow="1" firstCol="1" bandRow="1">
                <a:tableStyleId>{5C22544A-7EE6-4342-B048-85BDC9FD1C3A}</a:tableStyleId>
              </a:tblPr>
              <a:tblGrid>
                <a:gridCol w="1379100">
                  <a:extLst>
                    <a:ext uri="{9D8B030D-6E8A-4147-A177-3AD203B41FA5}">
                      <a16:colId xmlns:a16="http://schemas.microsoft.com/office/drawing/2014/main" val="20000"/>
                    </a:ext>
                  </a:extLst>
                </a:gridCol>
                <a:gridCol w="7546427">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old_text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必需。表示要替换其部分字符的文本</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start_num</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a:t>
                      </a:r>
                      <a:r>
                        <a:rPr lang="en-US" sz="1800" kern="100" dirty="0" err="1">
                          <a:solidFill>
                            <a:schemeClr val="dk1"/>
                          </a:solidFill>
                          <a:effectLst/>
                          <a:latin typeface="微软雅黑" pitchFamily="34" charset="-122"/>
                          <a:ea typeface="微软雅黑" pitchFamily="34" charset="-122"/>
                          <a:cs typeface="Times New Roman" pitchFamily="18" charset="0"/>
                        </a:rPr>
                        <a:t>old_text</a:t>
                      </a:r>
                      <a:r>
                        <a:rPr lang="zh-CN" altLang="en-US" sz="1800" kern="100" dirty="0">
                          <a:solidFill>
                            <a:schemeClr val="dk1"/>
                          </a:solidFill>
                          <a:effectLst/>
                          <a:latin typeface="微软雅黑" pitchFamily="34" charset="-122"/>
                          <a:ea typeface="微软雅黑" pitchFamily="34" charset="-122"/>
                          <a:cs typeface="Times New Roman" pitchFamily="18" charset="0"/>
                        </a:rPr>
                        <a:t>中要替换为</a:t>
                      </a:r>
                      <a:r>
                        <a:rPr lang="en-US" sz="1800" kern="100" dirty="0" err="1">
                          <a:solidFill>
                            <a:schemeClr val="dk1"/>
                          </a:solidFill>
                          <a:effectLst/>
                          <a:latin typeface="微软雅黑" pitchFamily="34" charset="-122"/>
                          <a:ea typeface="微软雅黑" pitchFamily="34" charset="-122"/>
                          <a:cs typeface="Times New Roman" pitchFamily="18" charset="0"/>
                        </a:rPr>
                        <a:t>new_text</a:t>
                      </a:r>
                      <a:r>
                        <a:rPr lang="zh-CN" altLang="en-US" sz="1800" kern="100" dirty="0">
                          <a:solidFill>
                            <a:schemeClr val="dk1"/>
                          </a:solidFill>
                          <a:effectLst/>
                          <a:latin typeface="微软雅黑" pitchFamily="34" charset="-122"/>
                          <a:ea typeface="微软雅黑" pitchFamily="34" charset="-122"/>
                          <a:cs typeface="Times New Roman" pitchFamily="18" charset="0"/>
                        </a:rPr>
                        <a:t>的字符位置</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num_chars</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a:t>
                      </a:r>
                      <a:r>
                        <a:rPr lang="en-US" sz="1800" kern="100" dirty="0" err="1">
                          <a:solidFill>
                            <a:schemeClr val="dk1"/>
                          </a:solidFill>
                          <a:effectLst/>
                          <a:latin typeface="微软雅黑" pitchFamily="34" charset="-122"/>
                          <a:ea typeface="微软雅黑" pitchFamily="34" charset="-122"/>
                          <a:cs typeface="Times New Roman" pitchFamily="18" charset="0"/>
                        </a:rPr>
                        <a:t>ole_text</a:t>
                      </a:r>
                      <a:r>
                        <a:rPr lang="zh-CN" altLang="en-US" sz="1800" kern="100" dirty="0">
                          <a:solidFill>
                            <a:schemeClr val="dk1"/>
                          </a:solidFill>
                          <a:effectLst/>
                          <a:latin typeface="微软雅黑" pitchFamily="34" charset="-122"/>
                          <a:ea typeface="微软雅黑" pitchFamily="34" charset="-122"/>
                          <a:cs typeface="Times New Roman" pitchFamily="18" charset="0"/>
                        </a:rPr>
                        <a:t>中希望</a:t>
                      </a:r>
                      <a:r>
                        <a:rPr lang="en-US" sz="1800" kern="100" dirty="0">
                          <a:solidFill>
                            <a:schemeClr val="dk1"/>
                          </a:solidFill>
                          <a:effectLst/>
                          <a:latin typeface="微软雅黑" pitchFamily="34" charset="-122"/>
                          <a:ea typeface="微软雅黑" pitchFamily="34" charset="-122"/>
                          <a:cs typeface="Times New Roman" pitchFamily="18" charset="0"/>
                        </a:rPr>
                        <a:t>REPLACE</a:t>
                      </a:r>
                      <a:r>
                        <a:rPr lang="zh-CN" altLang="en-US" sz="1800" kern="100" dirty="0">
                          <a:solidFill>
                            <a:schemeClr val="dk1"/>
                          </a:solidFill>
                          <a:effectLst/>
                          <a:latin typeface="微软雅黑" pitchFamily="34" charset="-122"/>
                          <a:ea typeface="微软雅黑" pitchFamily="34" charset="-122"/>
                          <a:cs typeface="Times New Roman" pitchFamily="18" charset="0"/>
                        </a:rPr>
                        <a:t>使用</a:t>
                      </a:r>
                      <a:r>
                        <a:rPr lang="en-US" sz="1800" kern="100" dirty="0" err="1">
                          <a:solidFill>
                            <a:schemeClr val="dk1"/>
                          </a:solidFill>
                          <a:effectLst/>
                          <a:latin typeface="微软雅黑" pitchFamily="34" charset="-122"/>
                          <a:ea typeface="微软雅黑" pitchFamily="34" charset="-122"/>
                          <a:cs typeface="Times New Roman" pitchFamily="18" charset="0"/>
                        </a:rPr>
                        <a:t>new_text</a:t>
                      </a:r>
                      <a:r>
                        <a:rPr lang="zh-CN" altLang="en-US" sz="1800" kern="100" dirty="0">
                          <a:solidFill>
                            <a:schemeClr val="dk1"/>
                          </a:solidFill>
                          <a:effectLst/>
                          <a:latin typeface="微软雅黑" pitchFamily="34" charset="-122"/>
                          <a:ea typeface="微软雅黑" pitchFamily="34" charset="-122"/>
                          <a:cs typeface="Times New Roman" pitchFamily="18" charset="0"/>
                        </a:rPr>
                        <a:t>来进行替换的字符数</a:t>
                      </a:r>
                    </a:p>
                  </a:txBody>
                  <a:tcPr marL="68580" marR="68580" marT="0" marB="0" anchor="ctr"/>
                </a:tc>
                <a:extLst>
                  <a:ext uri="{0D108BD9-81ED-4DB2-BD59-A6C34878D82A}">
                    <a16:rowId xmlns:a16="http://schemas.microsoft.com/office/drawing/2014/main" val="10003"/>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num_bytes</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a:t>
                      </a:r>
                      <a:r>
                        <a:rPr lang="en-US" sz="1800" kern="100" dirty="0" err="1">
                          <a:solidFill>
                            <a:schemeClr val="dk1"/>
                          </a:solidFill>
                          <a:effectLst/>
                          <a:latin typeface="微软雅黑" pitchFamily="34" charset="-122"/>
                          <a:ea typeface="微软雅黑" pitchFamily="34" charset="-122"/>
                          <a:cs typeface="Times New Roman" pitchFamily="18" charset="0"/>
                        </a:rPr>
                        <a:t>ole_text</a:t>
                      </a:r>
                      <a:r>
                        <a:rPr lang="zh-CN" altLang="en-US" sz="1800" kern="100" dirty="0">
                          <a:solidFill>
                            <a:schemeClr val="dk1"/>
                          </a:solidFill>
                          <a:effectLst/>
                          <a:latin typeface="微软雅黑" pitchFamily="34" charset="-122"/>
                          <a:ea typeface="微软雅黑" pitchFamily="34" charset="-122"/>
                          <a:cs typeface="Times New Roman" pitchFamily="18" charset="0"/>
                        </a:rPr>
                        <a:t>中希望</a:t>
                      </a:r>
                      <a:r>
                        <a:rPr lang="en-US" sz="1800" kern="100" dirty="0">
                          <a:solidFill>
                            <a:schemeClr val="dk1"/>
                          </a:solidFill>
                          <a:effectLst/>
                          <a:latin typeface="微软雅黑" pitchFamily="34" charset="-122"/>
                          <a:ea typeface="微软雅黑" pitchFamily="34" charset="-122"/>
                          <a:cs typeface="Times New Roman" pitchFamily="18" charset="0"/>
                        </a:rPr>
                        <a:t>REPLACE</a:t>
                      </a:r>
                      <a:r>
                        <a:rPr lang="zh-CN" altLang="en-US" sz="1800" kern="100" dirty="0">
                          <a:solidFill>
                            <a:schemeClr val="dk1"/>
                          </a:solidFill>
                          <a:effectLst/>
                          <a:latin typeface="微软雅黑" pitchFamily="34" charset="-122"/>
                          <a:ea typeface="微软雅黑" pitchFamily="34" charset="-122"/>
                          <a:cs typeface="Times New Roman" pitchFamily="18" charset="0"/>
                        </a:rPr>
                        <a:t>使用</a:t>
                      </a:r>
                      <a:r>
                        <a:rPr lang="en-US" sz="1800" kern="100" dirty="0" err="1">
                          <a:solidFill>
                            <a:schemeClr val="dk1"/>
                          </a:solidFill>
                          <a:effectLst/>
                          <a:latin typeface="微软雅黑" pitchFamily="34" charset="-122"/>
                          <a:ea typeface="微软雅黑" pitchFamily="34" charset="-122"/>
                          <a:cs typeface="Times New Roman" pitchFamily="18" charset="0"/>
                        </a:rPr>
                        <a:t>new_text</a:t>
                      </a:r>
                      <a:r>
                        <a:rPr lang="zh-CN" altLang="en-US" sz="1800" kern="100" dirty="0">
                          <a:solidFill>
                            <a:schemeClr val="dk1"/>
                          </a:solidFill>
                          <a:effectLst/>
                          <a:latin typeface="微软雅黑" pitchFamily="34" charset="-122"/>
                          <a:ea typeface="微软雅黑" pitchFamily="34" charset="-122"/>
                          <a:cs typeface="Times New Roman" pitchFamily="18" charset="0"/>
                        </a:rPr>
                        <a:t>来进行替换的字节数</a:t>
                      </a:r>
                    </a:p>
                  </a:txBody>
                  <a:tcPr marL="68580" marR="68580" marT="0" marB="0" anchor="ctr"/>
                </a:tc>
                <a:extLst>
                  <a:ext uri="{0D108BD9-81ED-4DB2-BD59-A6C34878D82A}">
                    <a16:rowId xmlns:a16="http://schemas.microsoft.com/office/drawing/2014/main" val="1540539430"/>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new_text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必需。表示将替换</a:t>
                      </a:r>
                      <a:r>
                        <a:rPr lang="en-US" sz="1800" kern="100" dirty="0" err="1">
                          <a:solidFill>
                            <a:schemeClr val="dk1"/>
                          </a:solidFill>
                          <a:effectLst/>
                          <a:latin typeface="微软雅黑" pitchFamily="34" charset="-122"/>
                          <a:ea typeface="微软雅黑" pitchFamily="34" charset="-122"/>
                          <a:cs typeface="Times New Roman" pitchFamily="18" charset="0"/>
                        </a:rPr>
                        <a:t>old_text</a:t>
                      </a:r>
                      <a:r>
                        <a:rPr lang="zh-CN" altLang="en-US" sz="1800" kern="100" dirty="0">
                          <a:solidFill>
                            <a:schemeClr val="dk1"/>
                          </a:solidFill>
                          <a:effectLst/>
                          <a:latin typeface="微软雅黑" pitchFamily="34" charset="-122"/>
                          <a:ea typeface="微软雅黑" pitchFamily="34" charset="-122"/>
                          <a:cs typeface="Times New Roman" pitchFamily="18" charset="0"/>
                        </a:rPr>
                        <a:t>中字符的文本</a:t>
                      </a:r>
                    </a:p>
                  </a:txBody>
                  <a:tcPr marL="68580" marR="68580" marT="0" marB="0" anchor="ctr"/>
                </a:tc>
                <a:extLst>
                  <a:ext uri="{0D108BD9-81ED-4DB2-BD59-A6C34878D82A}">
                    <a16:rowId xmlns:a16="http://schemas.microsoft.com/office/drawing/2014/main" val="539558169"/>
                  </a:ext>
                </a:extLst>
              </a:tr>
            </a:tbl>
          </a:graphicData>
        </a:graphic>
      </p:graphicFrame>
    </p:spTree>
    <p:extLst>
      <p:ext uri="{BB962C8B-B14F-4D97-AF65-F5344CB8AC3E}">
        <p14:creationId xmlns:p14="http://schemas.microsoft.com/office/powerpoint/2010/main" val="274205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C2ADC2D-FC0B-4824-B114-C13747147609}"/>
              </a:ext>
            </a:extLst>
          </p:cNvPr>
          <p:cNvSpPr>
            <a:spLocks noGrp="1"/>
          </p:cNvSpPr>
          <p:nvPr>
            <p:ph idx="1"/>
          </p:nvPr>
        </p:nvSpPr>
        <p:spPr/>
        <p:txBody>
          <a:bodyPr/>
          <a:lstStyle/>
          <a:p>
            <a:pPr marL="0" indent="0">
              <a:buNone/>
            </a:pP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工作表中店铺名的“私房小站”替换成“私房晓站”，具体操作步骤如下。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选中</a:t>
            </a:r>
            <a:r>
              <a:rPr lang="en-US" altLang="zh-CN" dirty="0"/>
              <a:t>F2</a:t>
            </a:r>
            <a:r>
              <a:rPr lang="zh-CN" altLang="en-US" dirty="0"/>
              <a:t>单元格，输入“</a:t>
            </a:r>
            <a:r>
              <a:rPr lang="en-US" altLang="zh-CN" dirty="0"/>
              <a:t>=REPLACE(B2,1,4,"</a:t>
            </a:r>
            <a:r>
              <a:rPr lang="zh-CN" altLang="en-US" dirty="0"/>
              <a:t>私房晓站</a:t>
            </a:r>
            <a:r>
              <a:rPr lang="en-US" altLang="zh-CN" dirty="0"/>
              <a:t>")”</a:t>
            </a:r>
            <a:r>
              <a:rPr lang="zh-CN" altLang="en-US" dirty="0"/>
              <a:t>，如图所示。</a:t>
            </a:r>
          </a:p>
          <a:p>
            <a:endParaRPr lang="zh-CN" altLang="en-US" dirty="0"/>
          </a:p>
        </p:txBody>
      </p:sp>
      <p:sp>
        <p:nvSpPr>
          <p:cNvPr id="3" name="标题 2">
            <a:extLst>
              <a:ext uri="{FF2B5EF4-FFF2-40B4-BE49-F238E27FC236}">
                <a16:creationId xmlns:a16="http://schemas.microsoft.com/office/drawing/2014/main" id="{79C89E36-FE6C-430E-A3A5-AB8EDD7BC5F5}"/>
              </a:ext>
            </a:extLst>
          </p:cNvPr>
          <p:cNvSpPr>
            <a:spLocks noGrp="1"/>
          </p:cNvSpPr>
          <p:nvPr>
            <p:ph type="title"/>
          </p:nvPr>
        </p:nvSpPr>
        <p:spPr/>
        <p:txBody>
          <a:bodyPr/>
          <a:lstStyle/>
          <a:p>
            <a:r>
              <a:rPr lang="zh-CN" altLang="en-US" dirty="0"/>
              <a:t>替换文本</a:t>
            </a:r>
          </a:p>
        </p:txBody>
      </p:sp>
      <p:pic>
        <p:nvPicPr>
          <p:cNvPr id="4" name="图片 3">
            <a:extLst>
              <a:ext uri="{FF2B5EF4-FFF2-40B4-BE49-F238E27FC236}">
                <a16:creationId xmlns:a16="http://schemas.microsoft.com/office/drawing/2014/main" id="{858F3F1E-E83E-4292-9298-D152D4358A0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78869" y="2757727"/>
            <a:ext cx="8634261" cy="2581528"/>
          </a:xfrm>
          <a:prstGeom prst="rect">
            <a:avLst/>
          </a:prstGeom>
          <a:ln w="3175">
            <a:solidFill>
              <a:schemeClr val="tx1"/>
            </a:solidFill>
          </a:ln>
        </p:spPr>
      </p:pic>
    </p:spTree>
    <p:extLst>
      <p:ext uri="{BB962C8B-B14F-4D97-AF65-F5344CB8AC3E}">
        <p14:creationId xmlns:p14="http://schemas.microsoft.com/office/powerpoint/2010/main" val="1827315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08D67B-D270-42E4-B01F-627B7D276906}"/>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键，即可返回替换后的新文本，如图所示。</a:t>
            </a:r>
          </a:p>
        </p:txBody>
      </p:sp>
      <p:sp>
        <p:nvSpPr>
          <p:cNvPr id="3" name="标题 2">
            <a:extLst>
              <a:ext uri="{FF2B5EF4-FFF2-40B4-BE49-F238E27FC236}">
                <a16:creationId xmlns:a16="http://schemas.microsoft.com/office/drawing/2014/main" id="{C20CBA0A-63F5-4A8E-B47D-19A422639BF5}"/>
              </a:ext>
            </a:extLst>
          </p:cNvPr>
          <p:cNvSpPr>
            <a:spLocks noGrp="1"/>
          </p:cNvSpPr>
          <p:nvPr>
            <p:ph type="title"/>
          </p:nvPr>
        </p:nvSpPr>
        <p:spPr/>
        <p:txBody>
          <a:bodyPr/>
          <a:lstStyle/>
          <a:p>
            <a:r>
              <a:rPr lang="zh-CN" altLang="en-US" dirty="0"/>
              <a:t>替换文本</a:t>
            </a:r>
          </a:p>
        </p:txBody>
      </p:sp>
      <p:pic>
        <p:nvPicPr>
          <p:cNvPr id="4" name="图片 3">
            <a:extLst>
              <a:ext uri="{FF2B5EF4-FFF2-40B4-BE49-F238E27FC236}">
                <a16:creationId xmlns:a16="http://schemas.microsoft.com/office/drawing/2014/main" id="{56CCC8F1-3DC4-4013-B631-74BB339FB26B}"/>
              </a:ext>
            </a:extLst>
          </p:cNvPr>
          <p:cNvPicPr/>
          <p:nvPr/>
        </p:nvPicPr>
        <p:blipFill rotWithShape="1">
          <a:blip r:embed="rId2" cstate="print">
            <a:extLst>
              <a:ext uri="{28A0092B-C50C-407E-A947-70E740481C1C}">
                <a14:useLocalDpi xmlns:a14="http://schemas.microsoft.com/office/drawing/2010/main" val="0"/>
              </a:ext>
            </a:extLst>
          </a:blip>
          <a:srcRect b="10355"/>
          <a:stretch/>
        </p:blipFill>
        <p:spPr bwMode="auto">
          <a:xfrm>
            <a:off x="2031315" y="2266966"/>
            <a:ext cx="8129369" cy="2157888"/>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7958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10" name="直接连接符 6">
            <a:extLst>
              <a:ext uri="{FF2B5EF4-FFF2-40B4-BE49-F238E27FC236}">
                <a16:creationId xmlns:a16="http://schemas.microsoft.com/office/drawing/2014/main" id="{1640BE13-6F7D-41B5-AF7B-14ED9F54A1CD}"/>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1" name="Line 2">
            <a:extLst>
              <a:ext uri="{FF2B5EF4-FFF2-40B4-BE49-F238E27FC236}">
                <a16:creationId xmlns:a16="http://schemas.microsoft.com/office/drawing/2014/main" id="{6FED2960-FCA4-460C-BEFA-86175EE36484}"/>
              </a:ext>
            </a:extLst>
          </p:cNvPr>
          <p:cNvSpPr>
            <a:spLocks noChangeShapeType="1"/>
          </p:cNvSpPr>
          <p:nvPr/>
        </p:nvSpPr>
        <p:spPr bwMode="auto">
          <a:xfrm>
            <a:off x="2687886" y="37982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2" name="Oval 15">
            <a:extLst>
              <a:ext uri="{FF2B5EF4-FFF2-40B4-BE49-F238E27FC236}">
                <a16:creationId xmlns:a16="http://schemas.microsoft.com/office/drawing/2014/main" id="{856B4831-A767-4F6E-9F17-19646153D11D}"/>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4" name="AutoShape 17">
            <a:extLst>
              <a:ext uri="{FF2B5EF4-FFF2-40B4-BE49-F238E27FC236}">
                <a16:creationId xmlns:a16="http://schemas.microsoft.com/office/drawing/2014/main" id="{65D1CF3D-28AA-4066-945C-418BD5BEC573}"/>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认识逻辑函数</a:t>
            </a:r>
            <a:endParaRPr lang="zh-CN" altLang="en-US" sz="2200" dirty="0">
              <a:latin typeface="微软雅黑" pitchFamily="34" charset="-122"/>
              <a:ea typeface="微软雅黑" pitchFamily="34" charset="-122"/>
            </a:endParaRPr>
          </a:p>
        </p:txBody>
      </p:sp>
      <p:sp>
        <p:nvSpPr>
          <p:cNvPr id="16" name="AutoShape 17">
            <a:extLst>
              <a:ext uri="{FF2B5EF4-FFF2-40B4-BE49-F238E27FC236}">
                <a16:creationId xmlns:a16="http://schemas.microsoft.com/office/drawing/2014/main" id="{DF606F5D-E69A-4D25-B2FC-EC09B6A4A9C7}"/>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认识文本函数</a:t>
            </a:r>
            <a:endParaRPr lang="zh-CN" altLang="en-US" sz="2200" dirty="0">
              <a:solidFill>
                <a:schemeClr val="bg1"/>
              </a:solidFill>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F277D40A-434C-4174-A808-299F63DDF40B}"/>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393874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4EE027-BD6E-49C6-BF3A-5814118B09F6}"/>
              </a:ext>
            </a:extLst>
          </p:cNvPr>
          <p:cNvSpPr>
            <a:spLocks noGrp="1"/>
          </p:cNvSpPr>
          <p:nvPr>
            <p:ph idx="1"/>
          </p:nvPr>
        </p:nvSpPr>
        <p:spPr/>
        <p:txBody>
          <a:bodyPr/>
          <a:lstStyle/>
          <a:p>
            <a:r>
              <a:rPr lang="zh-CN" altLang="en-US" dirty="0"/>
              <a:t>为了查看各会员的消费等级，同时对</a:t>
            </a:r>
            <a:r>
              <a:rPr lang="en-US" altLang="zh-CN" dirty="0"/>
              <a:t>8</a:t>
            </a:r>
            <a:r>
              <a:rPr lang="zh-CN" altLang="en-US" dirty="0"/>
              <a:t>月</a:t>
            </a:r>
            <a:r>
              <a:rPr lang="en-US" altLang="zh-CN" dirty="0"/>
              <a:t>1</a:t>
            </a:r>
            <a:r>
              <a:rPr lang="zh-CN" altLang="en-US" dirty="0"/>
              <a:t>日订单信息进行分析。在</a:t>
            </a:r>
            <a:r>
              <a:rPr lang="en-US" altLang="zh-CN" dirty="0"/>
              <a:t>【8</a:t>
            </a:r>
            <a:r>
              <a:rPr lang="zh-CN" altLang="en-US" dirty="0"/>
              <a:t>月</a:t>
            </a:r>
            <a:r>
              <a:rPr lang="en-US" altLang="zh-CN" dirty="0"/>
              <a:t>1</a:t>
            </a:r>
            <a:r>
              <a:rPr lang="zh-CN" altLang="en-US" dirty="0"/>
              <a:t>日订单信息</a:t>
            </a:r>
            <a:r>
              <a:rPr lang="en-US" altLang="zh-CN" dirty="0"/>
              <a:t>】</a:t>
            </a:r>
            <a:r>
              <a:rPr lang="zh-CN" altLang="en-US" dirty="0"/>
              <a:t>工作表中利用逻辑函数搜索出有复杂条件的情况下需求的数据。</a:t>
            </a:r>
            <a:endParaRPr lang="en-US" altLang="zh-CN" dirty="0"/>
          </a:p>
          <a:p>
            <a:r>
              <a:rPr lang="en-US" altLang="zh-CN" dirty="0"/>
              <a:t>IF</a:t>
            </a:r>
            <a:r>
              <a:rPr lang="zh-CN" altLang="en-US" dirty="0"/>
              <a:t>函数的功能是执行真假值判断，根据逻辑值计算的真假值返回不同的结果。</a:t>
            </a:r>
            <a:r>
              <a:rPr lang="en-US" altLang="zh-CN" dirty="0"/>
              <a:t>IF</a:t>
            </a:r>
            <a:r>
              <a:rPr lang="zh-CN" altLang="en-US" dirty="0"/>
              <a:t>函数的使用格式如下。</a:t>
            </a:r>
          </a:p>
        </p:txBody>
      </p:sp>
      <p:sp>
        <p:nvSpPr>
          <p:cNvPr id="3" name="标题 2">
            <a:extLst>
              <a:ext uri="{FF2B5EF4-FFF2-40B4-BE49-F238E27FC236}">
                <a16:creationId xmlns:a16="http://schemas.microsoft.com/office/drawing/2014/main" id="{447729EB-D117-4D4C-9AC7-9DDE5EA279B9}"/>
              </a:ext>
            </a:extLst>
          </p:cNvPr>
          <p:cNvSpPr>
            <a:spLocks noGrp="1"/>
          </p:cNvSpPr>
          <p:nvPr>
            <p:ph type="title"/>
          </p:nvPr>
        </p:nvSpPr>
        <p:spPr/>
        <p:txBody>
          <a:bodyPr/>
          <a:lstStyle/>
          <a:p>
            <a:r>
              <a:rPr lang="zh-CN" altLang="en-US" dirty="0"/>
              <a:t>条件判断</a:t>
            </a:r>
          </a:p>
        </p:txBody>
      </p:sp>
      <p:sp>
        <p:nvSpPr>
          <p:cNvPr id="4" name="TextBox 5">
            <a:extLst>
              <a:ext uri="{FF2B5EF4-FFF2-40B4-BE49-F238E27FC236}">
                <a16:creationId xmlns:a16="http://schemas.microsoft.com/office/drawing/2014/main" id="{B91A57B5-5A5B-488A-BC38-444B35FD659D}"/>
              </a:ext>
            </a:extLst>
          </p:cNvPr>
          <p:cNvSpPr txBox="1">
            <a:spLocks noChangeArrowheads="1"/>
          </p:cNvSpPr>
          <p:nvPr/>
        </p:nvSpPr>
        <p:spPr bwMode="auto">
          <a:xfrm>
            <a:off x="2821664" y="2737933"/>
            <a:ext cx="65486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logical_test</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value_if_true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value_if_false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24024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C17825-0264-4094-95C7-C4A34D9A8234}"/>
              </a:ext>
            </a:extLst>
          </p:cNvPr>
          <p:cNvSpPr>
            <a:spLocks noGrp="1"/>
          </p:cNvSpPr>
          <p:nvPr>
            <p:ph idx="1"/>
          </p:nvPr>
        </p:nvSpPr>
        <p:spPr/>
        <p:txBody>
          <a:bodyPr/>
          <a:lstStyle/>
          <a:p>
            <a:r>
              <a:rPr lang="en-US" altLang="zh-CN" dirty="0"/>
              <a:t>IF</a:t>
            </a:r>
            <a:r>
              <a:rPr lang="zh-CN" altLang="en-US" dirty="0"/>
              <a:t>函数的常用参数及其解释如表所示。</a:t>
            </a:r>
          </a:p>
        </p:txBody>
      </p:sp>
      <p:sp>
        <p:nvSpPr>
          <p:cNvPr id="3" name="标题 2">
            <a:extLst>
              <a:ext uri="{FF2B5EF4-FFF2-40B4-BE49-F238E27FC236}">
                <a16:creationId xmlns:a16="http://schemas.microsoft.com/office/drawing/2014/main" id="{596BA481-455C-4BE1-A41D-07E31F71589F}"/>
              </a:ext>
            </a:extLst>
          </p:cNvPr>
          <p:cNvSpPr>
            <a:spLocks noGrp="1"/>
          </p:cNvSpPr>
          <p:nvPr>
            <p:ph type="title"/>
          </p:nvPr>
        </p:nvSpPr>
        <p:spPr/>
        <p:txBody>
          <a:bodyPr/>
          <a:lstStyle/>
          <a:p>
            <a:r>
              <a:rPr lang="zh-CN" altLang="en-US" dirty="0"/>
              <a:t>条件判断</a:t>
            </a:r>
          </a:p>
        </p:txBody>
      </p:sp>
      <p:graphicFrame>
        <p:nvGraphicFramePr>
          <p:cNvPr id="4" name="内容占位符 4">
            <a:extLst>
              <a:ext uri="{FF2B5EF4-FFF2-40B4-BE49-F238E27FC236}">
                <a16:creationId xmlns:a16="http://schemas.microsoft.com/office/drawing/2014/main" id="{74345652-E19D-445B-81EF-2EC9F029275E}"/>
              </a:ext>
            </a:extLst>
          </p:cNvPr>
          <p:cNvGraphicFramePr>
            <a:graphicFrameLocks/>
          </p:cNvGraphicFramePr>
          <p:nvPr>
            <p:extLst>
              <p:ext uri="{D42A27DB-BD31-4B8C-83A1-F6EECF244321}">
                <p14:modId xmlns:p14="http://schemas.microsoft.com/office/powerpoint/2010/main" val="361245785"/>
              </p:ext>
            </p:extLst>
          </p:nvPr>
        </p:nvGraphicFramePr>
        <p:xfrm>
          <a:off x="1725202" y="1701800"/>
          <a:ext cx="8032147" cy="1727200"/>
        </p:xfrm>
        <a:graphic>
          <a:graphicData uri="http://schemas.openxmlformats.org/drawingml/2006/table">
            <a:tbl>
              <a:tblPr firstRow="1" firstCol="1" bandRow="1">
                <a:tableStyleId>{5C22544A-7EE6-4342-B048-85BDC9FD1C3A}</a:tableStyleId>
              </a:tblPr>
              <a:tblGrid>
                <a:gridCol w="1767981">
                  <a:extLst>
                    <a:ext uri="{9D8B030D-6E8A-4147-A177-3AD203B41FA5}">
                      <a16:colId xmlns:a16="http://schemas.microsoft.com/office/drawing/2014/main" val="20000"/>
                    </a:ext>
                  </a:extLst>
                </a:gridCol>
                <a:gridCol w="626416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logical_test</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必需。表示要测试的条件</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value_if_true</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a:t>
                      </a:r>
                      <a:r>
                        <a:rPr lang="en-US" sz="1800" kern="100" dirty="0" err="1">
                          <a:solidFill>
                            <a:schemeClr val="dk1"/>
                          </a:solidFill>
                          <a:effectLst/>
                          <a:latin typeface="微软雅黑" pitchFamily="34" charset="-122"/>
                          <a:ea typeface="微软雅黑" pitchFamily="34" charset="-122"/>
                          <a:cs typeface="Times New Roman" pitchFamily="18" charset="0"/>
                        </a:rPr>
                        <a:t>logical_test</a:t>
                      </a:r>
                      <a:r>
                        <a:rPr lang="zh-CN" altLang="en-US" sz="1800" kern="100" dirty="0">
                          <a:solidFill>
                            <a:schemeClr val="dk1"/>
                          </a:solidFill>
                          <a:effectLst/>
                          <a:latin typeface="微软雅黑" pitchFamily="34" charset="-122"/>
                          <a:ea typeface="微软雅黑" pitchFamily="34" charset="-122"/>
                          <a:cs typeface="Times New Roman" pitchFamily="18" charset="0"/>
                        </a:rPr>
                        <a:t>的结果为</a:t>
                      </a:r>
                      <a:r>
                        <a:rPr lang="en-US" sz="1800" kern="100" dirty="0">
                          <a:solidFill>
                            <a:schemeClr val="dk1"/>
                          </a:solidFill>
                          <a:effectLst/>
                          <a:latin typeface="微软雅黑" pitchFamily="34" charset="-122"/>
                          <a:ea typeface="微软雅黑" pitchFamily="34" charset="-122"/>
                          <a:cs typeface="Times New Roman" pitchFamily="18" charset="0"/>
                        </a:rPr>
                        <a:t>TRUE</a:t>
                      </a:r>
                      <a:r>
                        <a:rPr lang="zh-CN" altLang="en-US" sz="1800" kern="100" dirty="0">
                          <a:solidFill>
                            <a:schemeClr val="dk1"/>
                          </a:solidFill>
                          <a:effectLst/>
                          <a:latin typeface="微软雅黑" pitchFamily="34" charset="-122"/>
                          <a:ea typeface="微软雅黑" pitchFamily="34" charset="-122"/>
                          <a:cs typeface="Times New Roman" pitchFamily="18" charset="0"/>
                        </a:rPr>
                        <a:t>时，希望返回的值</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00" dirty="0" err="1">
                          <a:solidFill>
                            <a:schemeClr val="bg1"/>
                          </a:solidFill>
                          <a:effectLst/>
                          <a:latin typeface="微软雅黑" pitchFamily="34" charset="-122"/>
                          <a:ea typeface="微软雅黑" pitchFamily="34" charset="-122"/>
                          <a:cs typeface="Times New Roman" pitchFamily="18" charset="0"/>
                        </a:rPr>
                        <a:t>value_if_false</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a:t>
                      </a:r>
                      <a:r>
                        <a:rPr lang="en-US" sz="1800" kern="100" dirty="0" err="1">
                          <a:solidFill>
                            <a:schemeClr val="dk1"/>
                          </a:solidFill>
                          <a:effectLst/>
                          <a:latin typeface="微软雅黑" pitchFamily="34" charset="-122"/>
                          <a:ea typeface="微软雅黑" pitchFamily="34" charset="-122"/>
                          <a:cs typeface="Times New Roman" pitchFamily="18" charset="0"/>
                        </a:rPr>
                        <a:t>logical_test</a:t>
                      </a:r>
                      <a:r>
                        <a:rPr lang="zh-CN" altLang="en-US" sz="1800" kern="100" dirty="0">
                          <a:solidFill>
                            <a:schemeClr val="dk1"/>
                          </a:solidFill>
                          <a:effectLst/>
                          <a:latin typeface="微软雅黑" pitchFamily="34" charset="-122"/>
                          <a:ea typeface="微软雅黑" pitchFamily="34" charset="-122"/>
                          <a:cs typeface="Times New Roman" pitchFamily="18" charset="0"/>
                        </a:rPr>
                        <a:t>的结果为</a:t>
                      </a:r>
                      <a:r>
                        <a:rPr lang="en-US" sz="1800" kern="100" dirty="0">
                          <a:solidFill>
                            <a:schemeClr val="dk1"/>
                          </a:solidFill>
                          <a:effectLst/>
                          <a:latin typeface="微软雅黑" pitchFamily="34" charset="-122"/>
                          <a:ea typeface="微软雅黑" pitchFamily="34" charset="-122"/>
                          <a:cs typeface="Times New Roman" pitchFamily="18" charset="0"/>
                        </a:rPr>
                        <a:t>FALSE</a:t>
                      </a:r>
                      <a:r>
                        <a:rPr lang="zh-CN" altLang="en-US" sz="1800" kern="100" dirty="0">
                          <a:solidFill>
                            <a:schemeClr val="dk1"/>
                          </a:solidFill>
                          <a:effectLst/>
                          <a:latin typeface="微软雅黑" pitchFamily="34" charset="-122"/>
                          <a:ea typeface="微软雅黑" pitchFamily="34" charset="-122"/>
                          <a:cs typeface="Times New Roman" pitchFamily="18" charset="0"/>
                        </a:rPr>
                        <a:t>时，希望返回的值</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03346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91CB0F-C034-402D-B038-7DD94FF50867}"/>
              </a:ext>
            </a:extLst>
          </p:cNvPr>
          <p:cNvSpPr>
            <a:spLocks noGrp="1"/>
          </p:cNvSpPr>
          <p:nvPr>
            <p:ph idx="1"/>
          </p:nvPr>
        </p:nvSpPr>
        <p:spPr>
          <a:xfrm>
            <a:off x="423819" y="1077912"/>
            <a:ext cx="11589505" cy="5033287"/>
          </a:xfrm>
        </p:spPr>
        <p:txBody>
          <a:bodyPr/>
          <a:lstStyle/>
          <a:p>
            <a:pPr marL="0" indent="0">
              <a:buNone/>
            </a:pPr>
            <a:r>
              <a:rPr lang="zh-CN" altLang="en-US" dirty="0"/>
              <a:t>根据</a:t>
            </a:r>
            <a:r>
              <a:rPr lang="en-US" altLang="zh-CN" dirty="0"/>
              <a:t>【8</a:t>
            </a:r>
            <a:r>
              <a:rPr lang="zh-CN" altLang="en-US" dirty="0"/>
              <a:t>月</a:t>
            </a:r>
            <a:r>
              <a:rPr lang="en-US" altLang="zh-CN" dirty="0"/>
              <a:t>1</a:t>
            </a:r>
            <a:r>
              <a:rPr lang="zh-CN" altLang="en-US" dirty="0"/>
              <a:t>日订单信息</a:t>
            </a:r>
            <a:r>
              <a:rPr lang="en-US" altLang="zh-CN" dirty="0"/>
              <a:t>】</a:t>
            </a:r>
            <a:r>
              <a:rPr lang="zh-CN" altLang="en-US" dirty="0"/>
              <a:t>工作表中会员消费金额来确定会员的等级，具体操作步骤如下。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选定</a:t>
            </a:r>
            <a:r>
              <a:rPr lang="en-US" altLang="zh-CN" dirty="0"/>
              <a:t>G2</a:t>
            </a:r>
            <a:r>
              <a:rPr lang="zh-CN" altLang="en-US" dirty="0"/>
              <a:t>单元格，输入“</a:t>
            </a:r>
            <a:r>
              <a:rPr lang="en-US" altLang="zh-CN" dirty="0"/>
              <a:t>=IF(E2&gt;=$J$7,$K$7,IF(E2&gt;=$J$6,$K$6,IF(E2&gt;=$J$5,$K$5,IF(E2&gt;=$J$4,$K$4,IF(E2&gt;=$J$3,$K$3,0)))))”</a:t>
            </a:r>
            <a:r>
              <a:rPr lang="zh-CN" altLang="en-US" dirty="0"/>
              <a:t>，如图所示。</a:t>
            </a:r>
          </a:p>
          <a:p>
            <a:endParaRPr lang="zh-CN" altLang="en-US" dirty="0"/>
          </a:p>
        </p:txBody>
      </p:sp>
      <p:sp>
        <p:nvSpPr>
          <p:cNvPr id="3" name="标题 2">
            <a:extLst>
              <a:ext uri="{FF2B5EF4-FFF2-40B4-BE49-F238E27FC236}">
                <a16:creationId xmlns:a16="http://schemas.microsoft.com/office/drawing/2014/main" id="{2EE1D8A1-6E63-4FD5-AFE3-91CA4CB2CFBB}"/>
              </a:ext>
            </a:extLst>
          </p:cNvPr>
          <p:cNvSpPr>
            <a:spLocks noGrp="1"/>
          </p:cNvSpPr>
          <p:nvPr>
            <p:ph type="title"/>
          </p:nvPr>
        </p:nvSpPr>
        <p:spPr/>
        <p:txBody>
          <a:bodyPr/>
          <a:lstStyle/>
          <a:p>
            <a:r>
              <a:rPr lang="zh-CN" altLang="en-US" dirty="0"/>
              <a:t>条件判断</a:t>
            </a:r>
          </a:p>
        </p:txBody>
      </p:sp>
      <p:pic>
        <p:nvPicPr>
          <p:cNvPr id="4" name="图片 3">
            <a:extLst>
              <a:ext uri="{FF2B5EF4-FFF2-40B4-BE49-F238E27FC236}">
                <a16:creationId xmlns:a16="http://schemas.microsoft.com/office/drawing/2014/main" id="{9633026E-EE24-468B-8C9C-AFDAD604095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11265" y="3429000"/>
            <a:ext cx="7969469" cy="2596039"/>
          </a:xfrm>
          <a:prstGeom prst="rect">
            <a:avLst/>
          </a:prstGeom>
          <a:ln w="3175">
            <a:solidFill>
              <a:schemeClr val="tx1"/>
            </a:solidFill>
          </a:ln>
        </p:spPr>
      </p:pic>
    </p:spTree>
    <p:extLst>
      <p:ext uri="{BB962C8B-B14F-4D97-AF65-F5344CB8AC3E}">
        <p14:creationId xmlns:p14="http://schemas.microsoft.com/office/powerpoint/2010/main" val="1919820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F0E4A4-C99C-4242-A05C-2CA0E45351BB}"/>
              </a:ext>
            </a:extLst>
          </p:cNvPr>
          <p:cNvSpPr>
            <a:spLocks noGrp="1"/>
          </p:cNvSpPr>
          <p:nvPr>
            <p:ph idx="1"/>
          </p:nvPr>
        </p:nvSpPr>
        <p:spPr/>
        <p:txBody>
          <a:bodyPr/>
          <a:lstStyle/>
          <a:p>
            <a:r>
              <a:rPr lang="zh-CN" altLang="en-US" dirty="0"/>
              <a:t>上图中所示的公式的意思是：当会员消费金额在</a:t>
            </a:r>
            <a:r>
              <a:rPr lang="en-US" altLang="zh-CN" dirty="0"/>
              <a:t>0~200</a:t>
            </a:r>
            <a:r>
              <a:rPr lang="zh-CN" altLang="en-US" dirty="0"/>
              <a:t>（包括</a:t>
            </a:r>
            <a:r>
              <a:rPr lang="en-US" altLang="zh-CN" dirty="0"/>
              <a:t>200</a:t>
            </a:r>
            <a:r>
              <a:rPr lang="zh-CN" altLang="en-US" dirty="0"/>
              <a:t>）区间时，会员等级为</a:t>
            </a:r>
            <a:r>
              <a:rPr lang="en-US" altLang="zh-CN" dirty="0"/>
              <a:t>0</a:t>
            </a:r>
            <a:r>
              <a:rPr lang="zh-CN" altLang="en-US" dirty="0"/>
              <a:t>级；</a:t>
            </a:r>
            <a:endParaRPr lang="en-US" altLang="zh-CN" dirty="0"/>
          </a:p>
          <a:p>
            <a:r>
              <a:rPr lang="zh-CN" altLang="en-US" dirty="0"/>
              <a:t>当消费金额在</a:t>
            </a:r>
            <a:r>
              <a:rPr lang="en-US" altLang="zh-CN" dirty="0"/>
              <a:t>200~400</a:t>
            </a:r>
            <a:r>
              <a:rPr lang="zh-CN" altLang="en-US" dirty="0"/>
              <a:t>（包括</a:t>
            </a:r>
            <a:r>
              <a:rPr lang="en-US" altLang="zh-CN" dirty="0"/>
              <a:t>400</a:t>
            </a:r>
            <a:r>
              <a:rPr lang="zh-CN" altLang="en-US" dirty="0"/>
              <a:t>）区间时，会员等级为</a:t>
            </a:r>
            <a:r>
              <a:rPr lang="en-US" altLang="zh-CN" dirty="0"/>
              <a:t>1</a:t>
            </a:r>
            <a:r>
              <a:rPr lang="zh-CN" altLang="en-US" dirty="0"/>
              <a:t>级；</a:t>
            </a:r>
            <a:endParaRPr lang="en-US" altLang="zh-CN" dirty="0"/>
          </a:p>
          <a:p>
            <a:r>
              <a:rPr lang="zh-CN" altLang="en-US" dirty="0"/>
              <a:t>当消费金额在</a:t>
            </a:r>
            <a:r>
              <a:rPr lang="en-US" altLang="zh-CN" dirty="0"/>
              <a:t>400~600</a:t>
            </a:r>
            <a:r>
              <a:rPr lang="zh-CN" altLang="en-US" dirty="0"/>
              <a:t>（包括</a:t>
            </a:r>
            <a:r>
              <a:rPr lang="en-US" altLang="zh-CN" dirty="0"/>
              <a:t>600</a:t>
            </a:r>
            <a:r>
              <a:rPr lang="zh-CN" altLang="en-US" dirty="0"/>
              <a:t>）区间时，会员等级为</a:t>
            </a:r>
            <a:r>
              <a:rPr lang="en-US" altLang="zh-CN" dirty="0"/>
              <a:t>2</a:t>
            </a:r>
            <a:r>
              <a:rPr lang="zh-CN" altLang="en-US" dirty="0"/>
              <a:t>级；</a:t>
            </a:r>
            <a:endParaRPr lang="en-US" altLang="zh-CN" dirty="0"/>
          </a:p>
          <a:p>
            <a:r>
              <a:rPr lang="zh-CN" altLang="en-US" dirty="0"/>
              <a:t>当消费金额在</a:t>
            </a:r>
            <a:r>
              <a:rPr lang="en-US" altLang="zh-CN" dirty="0"/>
              <a:t>600~800</a:t>
            </a:r>
            <a:r>
              <a:rPr lang="zh-CN" altLang="en-US" dirty="0"/>
              <a:t>（包括</a:t>
            </a:r>
            <a:r>
              <a:rPr lang="en-US" altLang="zh-CN" dirty="0"/>
              <a:t>800</a:t>
            </a:r>
            <a:r>
              <a:rPr lang="zh-CN" altLang="en-US" dirty="0"/>
              <a:t>）区间时，会员等级为</a:t>
            </a:r>
            <a:r>
              <a:rPr lang="en-US" altLang="zh-CN" dirty="0"/>
              <a:t>3</a:t>
            </a:r>
            <a:r>
              <a:rPr lang="zh-CN" altLang="en-US" dirty="0"/>
              <a:t>级；</a:t>
            </a:r>
            <a:endParaRPr lang="en-US" altLang="zh-CN" dirty="0"/>
          </a:p>
          <a:p>
            <a:r>
              <a:rPr lang="zh-CN" altLang="en-US" dirty="0"/>
              <a:t>当消费金额在</a:t>
            </a:r>
            <a:r>
              <a:rPr lang="en-US" altLang="zh-CN" dirty="0"/>
              <a:t>800~1000</a:t>
            </a:r>
            <a:r>
              <a:rPr lang="zh-CN" altLang="en-US" dirty="0"/>
              <a:t>（包括</a:t>
            </a:r>
            <a:r>
              <a:rPr lang="en-US" altLang="zh-CN" dirty="0"/>
              <a:t>1000</a:t>
            </a:r>
            <a:r>
              <a:rPr lang="zh-CN" altLang="en-US" dirty="0"/>
              <a:t>）区间时，会员等级为</a:t>
            </a:r>
            <a:r>
              <a:rPr lang="en-US" altLang="zh-CN" dirty="0"/>
              <a:t>4</a:t>
            </a:r>
            <a:r>
              <a:rPr lang="zh-CN" altLang="en-US" dirty="0"/>
              <a:t>级；</a:t>
            </a:r>
            <a:endParaRPr lang="en-US" altLang="zh-CN" dirty="0"/>
          </a:p>
          <a:p>
            <a:r>
              <a:rPr lang="zh-CN" altLang="en-US" dirty="0"/>
              <a:t>当消费金额在</a:t>
            </a:r>
            <a:r>
              <a:rPr lang="en-US" altLang="zh-CN" dirty="0"/>
              <a:t>1000</a:t>
            </a:r>
            <a:r>
              <a:rPr lang="zh-CN" altLang="en-US" dirty="0"/>
              <a:t>以上时，会员等级为</a:t>
            </a:r>
            <a:r>
              <a:rPr lang="en-US" altLang="zh-CN" dirty="0"/>
              <a:t>5</a:t>
            </a:r>
            <a:r>
              <a:rPr lang="zh-CN" altLang="en-US" dirty="0"/>
              <a:t>级。</a:t>
            </a:r>
          </a:p>
        </p:txBody>
      </p:sp>
      <p:sp>
        <p:nvSpPr>
          <p:cNvPr id="3" name="标题 2">
            <a:extLst>
              <a:ext uri="{FF2B5EF4-FFF2-40B4-BE49-F238E27FC236}">
                <a16:creationId xmlns:a16="http://schemas.microsoft.com/office/drawing/2014/main" id="{A82FA03E-F661-4DCB-A3F3-D9E035DD114B}"/>
              </a:ext>
            </a:extLst>
          </p:cNvPr>
          <p:cNvSpPr>
            <a:spLocks noGrp="1"/>
          </p:cNvSpPr>
          <p:nvPr>
            <p:ph type="title"/>
          </p:nvPr>
        </p:nvSpPr>
        <p:spPr/>
        <p:txBody>
          <a:bodyPr/>
          <a:lstStyle/>
          <a:p>
            <a:r>
              <a:rPr lang="zh-CN" altLang="en-US" dirty="0"/>
              <a:t>条件判断</a:t>
            </a:r>
          </a:p>
        </p:txBody>
      </p:sp>
    </p:spTree>
    <p:extLst>
      <p:ext uri="{BB962C8B-B14F-4D97-AF65-F5344CB8AC3E}">
        <p14:creationId xmlns:p14="http://schemas.microsoft.com/office/powerpoint/2010/main" val="353535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159757D-FA91-45F4-80F7-C9CB65B98D37}"/>
              </a:ext>
            </a:extLst>
          </p:cNvPr>
          <p:cNvSpPr>
            <a:spLocks noGrp="1"/>
          </p:cNvSpPr>
          <p:nvPr>
            <p:ph idx="1"/>
          </p:nvPr>
        </p:nvSpPr>
        <p:spPr/>
        <p:txBody>
          <a:bodyPr/>
          <a:lstStyle/>
          <a:p>
            <a:r>
              <a:rPr lang="en-US" altLang="zh-CN" dirty="0"/>
              <a:t>EXACT</a:t>
            </a:r>
            <a:r>
              <a:rPr lang="zh-CN" altLang="en-US" dirty="0"/>
              <a:t>函数的功能是比较两个字符串是否完全相同。</a:t>
            </a:r>
            <a:r>
              <a:rPr lang="en-US" altLang="zh-CN" dirty="0"/>
              <a:t>EXACT</a:t>
            </a:r>
            <a:r>
              <a:rPr lang="zh-CN" altLang="en-US" dirty="0"/>
              <a:t>函数的使用格式如下。</a:t>
            </a:r>
            <a:endParaRPr lang="en-US" altLang="zh-CN" dirty="0"/>
          </a:p>
          <a:p>
            <a:endParaRPr lang="en-US" altLang="zh-CN" dirty="0"/>
          </a:p>
          <a:p>
            <a:endParaRPr lang="en-US" altLang="zh-CN" dirty="0"/>
          </a:p>
          <a:p>
            <a:r>
              <a:rPr lang="en-US" altLang="zh-CN" dirty="0"/>
              <a:t>EXACT</a:t>
            </a:r>
            <a:r>
              <a:rPr lang="zh-CN" altLang="en-US" dirty="0"/>
              <a:t>函数的常用参数及其解释如表所示。</a:t>
            </a:r>
          </a:p>
        </p:txBody>
      </p:sp>
      <p:sp>
        <p:nvSpPr>
          <p:cNvPr id="3" name="标题 2">
            <a:extLst>
              <a:ext uri="{FF2B5EF4-FFF2-40B4-BE49-F238E27FC236}">
                <a16:creationId xmlns:a16="http://schemas.microsoft.com/office/drawing/2014/main" id="{4CC777CD-740A-4843-B9CA-D3BBD9D7C11E}"/>
              </a:ext>
            </a:extLst>
          </p:cNvPr>
          <p:cNvSpPr>
            <a:spLocks noGrp="1"/>
          </p:cNvSpPr>
          <p:nvPr>
            <p:ph type="title"/>
          </p:nvPr>
        </p:nvSpPr>
        <p:spPr/>
        <p:txBody>
          <a:bodyPr/>
          <a:lstStyle/>
          <a:p>
            <a:r>
              <a:rPr lang="zh-CN" altLang="en-US" dirty="0"/>
              <a:t>比较与合并文本</a:t>
            </a:r>
          </a:p>
        </p:txBody>
      </p:sp>
      <p:sp>
        <p:nvSpPr>
          <p:cNvPr id="5" name="内容占位符 4">
            <a:extLst>
              <a:ext uri="{FF2B5EF4-FFF2-40B4-BE49-F238E27FC236}">
                <a16:creationId xmlns:a16="http://schemas.microsoft.com/office/drawing/2014/main" id="{A2DA3A9A-6CC2-4225-BCD5-3B8E55AA2CB4}"/>
              </a:ext>
            </a:extLst>
          </p:cNvPr>
          <p:cNvSpPr>
            <a:spLocks noGrp="1"/>
          </p:cNvSpPr>
          <p:nvPr>
            <p:ph idx="10"/>
          </p:nvPr>
        </p:nvSpPr>
        <p:spPr/>
        <p:txBody>
          <a:bodyPr/>
          <a:lstStyle/>
          <a:p>
            <a:r>
              <a:rPr lang="en-US" altLang="zh-CN" b="1" dirty="0"/>
              <a:t>1. EXACT</a:t>
            </a:r>
            <a:r>
              <a:rPr lang="zh-CN" altLang="en-US" b="1" dirty="0"/>
              <a:t>函数</a:t>
            </a:r>
          </a:p>
        </p:txBody>
      </p:sp>
      <p:sp>
        <p:nvSpPr>
          <p:cNvPr id="6" name="TextBox 5">
            <a:extLst>
              <a:ext uri="{FF2B5EF4-FFF2-40B4-BE49-F238E27FC236}">
                <a16:creationId xmlns:a16="http://schemas.microsoft.com/office/drawing/2014/main" id="{DE8CA2ED-F7A2-4127-84B4-7EFF95924C50}"/>
              </a:ext>
            </a:extLst>
          </p:cNvPr>
          <p:cNvSpPr txBox="1">
            <a:spLocks noChangeArrowheads="1"/>
          </p:cNvSpPr>
          <p:nvPr/>
        </p:nvSpPr>
        <p:spPr bwMode="auto">
          <a:xfrm>
            <a:off x="4191539" y="2451575"/>
            <a:ext cx="38089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EXACT(text1,text2)</a:t>
            </a:r>
          </a:p>
        </p:txBody>
      </p:sp>
      <p:graphicFrame>
        <p:nvGraphicFramePr>
          <p:cNvPr id="7" name="内容占位符 4">
            <a:extLst>
              <a:ext uri="{FF2B5EF4-FFF2-40B4-BE49-F238E27FC236}">
                <a16:creationId xmlns:a16="http://schemas.microsoft.com/office/drawing/2014/main" id="{6DD01DEF-8129-411D-815D-1AA0EFDD61E8}"/>
              </a:ext>
            </a:extLst>
          </p:cNvPr>
          <p:cNvGraphicFramePr>
            <a:graphicFrameLocks/>
          </p:cNvGraphicFramePr>
          <p:nvPr>
            <p:extLst>
              <p:ext uri="{D42A27DB-BD31-4B8C-83A1-F6EECF244321}">
                <p14:modId xmlns:p14="http://schemas.microsoft.com/office/powerpoint/2010/main" val="2393595221"/>
              </p:ext>
            </p:extLst>
          </p:nvPr>
        </p:nvGraphicFramePr>
        <p:xfrm>
          <a:off x="3777347" y="3848938"/>
          <a:ext cx="4637305" cy="1295400"/>
        </p:xfrm>
        <a:graphic>
          <a:graphicData uri="http://schemas.openxmlformats.org/drawingml/2006/table">
            <a:tbl>
              <a:tblPr firstRow="1" firstCol="1" bandRow="1">
                <a:tableStyleId>{5C22544A-7EE6-4342-B048-85BDC9FD1C3A}</a:tableStyleId>
              </a:tblPr>
              <a:tblGrid>
                <a:gridCol w="822050">
                  <a:extLst>
                    <a:ext uri="{9D8B030D-6E8A-4147-A177-3AD203B41FA5}">
                      <a16:colId xmlns:a16="http://schemas.microsoft.com/office/drawing/2014/main" val="20000"/>
                    </a:ext>
                  </a:extLst>
                </a:gridCol>
                <a:gridCol w="3815255">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text1</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必需。表示第一个文本字符串</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text2</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必需。表示第二个文本字符串</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7490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DD9189-C6C9-4E2B-8D5A-CBFA05280DA9}"/>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键，并使用填充公式的方式更新所有会员的会员等级信息，如图所示。</a:t>
            </a:r>
          </a:p>
        </p:txBody>
      </p:sp>
      <p:sp>
        <p:nvSpPr>
          <p:cNvPr id="3" name="标题 2">
            <a:extLst>
              <a:ext uri="{FF2B5EF4-FFF2-40B4-BE49-F238E27FC236}">
                <a16:creationId xmlns:a16="http://schemas.microsoft.com/office/drawing/2014/main" id="{3157C26D-51D2-4F59-9BEB-ED6D1DD38215}"/>
              </a:ext>
            </a:extLst>
          </p:cNvPr>
          <p:cNvSpPr>
            <a:spLocks noGrp="1"/>
          </p:cNvSpPr>
          <p:nvPr>
            <p:ph type="title"/>
          </p:nvPr>
        </p:nvSpPr>
        <p:spPr/>
        <p:txBody>
          <a:bodyPr/>
          <a:lstStyle/>
          <a:p>
            <a:r>
              <a:rPr lang="zh-CN" altLang="en-US" dirty="0"/>
              <a:t>条件判断</a:t>
            </a:r>
          </a:p>
        </p:txBody>
      </p:sp>
      <p:pic>
        <p:nvPicPr>
          <p:cNvPr id="4" name="图片 3">
            <a:extLst>
              <a:ext uri="{FF2B5EF4-FFF2-40B4-BE49-F238E27FC236}">
                <a16:creationId xmlns:a16="http://schemas.microsoft.com/office/drawing/2014/main" id="{68464D14-667B-4800-904E-261AE89E815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576934" y="2309275"/>
            <a:ext cx="9038131" cy="2399360"/>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8846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8DF1F-9193-4D2A-8A53-4B4F23C9B33C}"/>
              </a:ext>
            </a:extLst>
          </p:cNvPr>
          <p:cNvSpPr>
            <a:spLocks noGrp="1"/>
          </p:cNvSpPr>
          <p:nvPr>
            <p:ph idx="1"/>
          </p:nvPr>
        </p:nvSpPr>
        <p:spPr/>
        <p:txBody>
          <a:bodyPr/>
          <a:lstStyle/>
          <a:p>
            <a:r>
              <a:rPr lang="en-US" altLang="zh-CN" dirty="0"/>
              <a:t>AND</a:t>
            </a:r>
            <a:r>
              <a:rPr lang="zh-CN" altLang="en-US" dirty="0"/>
              <a:t>函数的功能是多个逻辑值进行交集计算，用于确定测试中所有条件是否均为</a:t>
            </a:r>
            <a:r>
              <a:rPr lang="en-US" altLang="zh-CN" dirty="0"/>
              <a:t>TRUE</a:t>
            </a:r>
            <a:r>
              <a:rPr lang="zh-CN" altLang="en-US" dirty="0"/>
              <a:t>，</a:t>
            </a:r>
            <a:r>
              <a:rPr lang="en-US" altLang="zh-CN" dirty="0"/>
              <a:t>AND</a:t>
            </a:r>
            <a:r>
              <a:rPr lang="zh-CN" altLang="en-US" dirty="0"/>
              <a:t>函数的使用格式如下。</a:t>
            </a:r>
            <a:endParaRPr lang="en-US" altLang="zh-CN" dirty="0"/>
          </a:p>
          <a:p>
            <a:endParaRPr lang="en-US" altLang="zh-CN" dirty="0"/>
          </a:p>
          <a:p>
            <a:pPr marL="0" indent="0">
              <a:buNone/>
            </a:pPr>
            <a:endParaRPr lang="en-US" altLang="zh-CN" dirty="0"/>
          </a:p>
          <a:p>
            <a:r>
              <a:rPr lang="en-US" altLang="zh-CN" dirty="0"/>
              <a:t>AND</a:t>
            </a:r>
            <a:r>
              <a:rPr lang="zh-CN" altLang="en-US" dirty="0"/>
              <a:t>函数的常用参数及其解释如表所示。</a:t>
            </a:r>
          </a:p>
        </p:txBody>
      </p:sp>
      <p:sp>
        <p:nvSpPr>
          <p:cNvPr id="3" name="标题 2">
            <a:extLst>
              <a:ext uri="{FF2B5EF4-FFF2-40B4-BE49-F238E27FC236}">
                <a16:creationId xmlns:a16="http://schemas.microsoft.com/office/drawing/2014/main" id="{ACEE512B-8631-4BF6-BE4E-CDBC62588E1D}"/>
              </a:ext>
            </a:extLst>
          </p:cNvPr>
          <p:cNvSpPr>
            <a:spLocks noGrp="1"/>
          </p:cNvSpPr>
          <p:nvPr>
            <p:ph type="title"/>
          </p:nvPr>
        </p:nvSpPr>
        <p:spPr/>
        <p:txBody>
          <a:bodyPr/>
          <a:lstStyle/>
          <a:p>
            <a:r>
              <a:rPr lang="zh-CN" altLang="en-US" dirty="0"/>
              <a:t>实现交集计算</a:t>
            </a:r>
          </a:p>
        </p:txBody>
      </p:sp>
      <p:sp>
        <p:nvSpPr>
          <p:cNvPr id="4" name="TextBox 5">
            <a:extLst>
              <a:ext uri="{FF2B5EF4-FFF2-40B4-BE49-F238E27FC236}">
                <a16:creationId xmlns:a16="http://schemas.microsoft.com/office/drawing/2014/main" id="{0C60B446-0F1F-4DA3-91B1-10BB0778DB57}"/>
              </a:ext>
            </a:extLst>
          </p:cNvPr>
          <p:cNvSpPr txBox="1">
            <a:spLocks noChangeArrowheads="1"/>
          </p:cNvSpPr>
          <p:nvPr/>
        </p:nvSpPr>
        <p:spPr bwMode="auto">
          <a:xfrm>
            <a:off x="3859742" y="2170374"/>
            <a:ext cx="4472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AND(logical1, logical2, …)</a:t>
            </a:r>
          </a:p>
        </p:txBody>
      </p:sp>
      <p:graphicFrame>
        <p:nvGraphicFramePr>
          <p:cNvPr id="5" name="内容占位符 4">
            <a:extLst>
              <a:ext uri="{FF2B5EF4-FFF2-40B4-BE49-F238E27FC236}">
                <a16:creationId xmlns:a16="http://schemas.microsoft.com/office/drawing/2014/main" id="{E00E2BC6-4147-4399-AA29-1731A811C330}"/>
              </a:ext>
            </a:extLst>
          </p:cNvPr>
          <p:cNvGraphicFramePr>
            <a:graphicFrameLocks/>
          </p:cNvGraphicFramePr>
          <p:nvPr>
            <p:extLst>
              <p:ext uri="{D42A27DB-BD31-4B8C-83A1-F6EECF244321}">
                <p14:modId xmlns:p14="http://schemas.microsoft.com/office/powerpoint/2010/main" val="3042262290"/>
              </p:ext>
            </p:extLst>
          </p:nvPr>
        </p:nvGraphicFramePr>
        <p:xfrm>
          <a:off x="1837066" y="3594555"/>
          <a:ext cx="8517866" cy="1412240"/>
        </p:xfrm>
        <a:graphic>
          <a:graphicData uri="http://schemas.openxmlformats.org/drawingml/2006/table">
            <a:tbl>
              <a:tblPr firstRow="1" firstCol="1" bandRow="1">
                <a:tableStyleId>{5C22544A-7EE6-4342-B048-85BDC9FD1C3A}</a:tableStyleId>
              </a:tblPr>
              <a:tblGrid>
                <a:gridCol w="1158381">
                  <a:extLst>
                    <a:ext uri="{9D8B030D-6E8A-4147-A177-3AD203B41FA5}">
                      <a16:colId xmlns:a16="http://schemas.microsoft.com/office/drawing/2014/main" val="20000"/>
                    </a:ext>
                  </a:extLst>
                </a:gridCol>
                <a:gridCol w="7359485">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logical1</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必需。表示第一个需要测试且计算结果可为</a:t>
                      </a:r>
                      <a:r>
                        <a:rPr lang="en-US" sz="1800" kern="100" dirty="0">
                          <a:solidFill>
                            <a:schemeClr val="dk1"/>
                          </a:solidFill>
                          <a:effectLst/>
                          <a:latin typeface="微软雅黑" pitchFamily="34" charset="-122"/>
                          <a:ea typeface="微软雅黑" pitchFamily="34" charset="-122"/>
                          <a:cs typeface="Times New Roman" pitchFamily="18" charset="0"/>
                        </a:rPr>
                        <a:t>TRUE</a:t>
                      </a:r>
                      <a:r>
                        <a:rPr lang="zh-CN" altLang="en-US" sz="1800" kern="100" dirty="0">
                          <a:solidFill>
                            <a:schemeClr val="dk1"/>
                          </a:solidFill>
                          <a:effectLst/>
                          <a:latin typeface="微软雅黑" pitchFamily="34" charset="-122"/>
                          <a:ea typeface="微软雅黑" pitchFamily="34" charset="-122"/>
                          <a:cs typeface="Times New Roman" pitchFamily="18" charset="0"/>
                        </a:rPr>
                        <a:t>或</a:t>
                      </a:r>
                      <a:r>
                        <a:rPr lang="en-US" sz="1800" kern="100" dirty="0">
                          <a:solidFill>
                            <a:schemeClr val="dk1"/>
                          </a:solidFill>
                          <a:effectLst/>
                          <a:latin typeface="微软雅黑" pitchFamily="34" charset="-122"/>
                          <a:ea typeface="微软雅黑" pitchFamily="34" charset="-122"/>
                          <a:cs typeface="Times New Roman" pitchFamily="18" charset="0"/>
                        </a:rPr>
                        <a:t>FALSE</a:t>
                      </a:r>
                      <a:r>
                        <a:rPr lang="zh-CN" altLang="en-US" sz="1800" kern="100" dirty="0">
                          <a:solidFill>
                            <a:schemeClr val="dk1"/>
                          </a:solidFill>
                          <a:effectLst/>
                          <a:latin typeface="微软雅黑" pitchFamily="34" charset="-122"/>
                          <a:ea typeface="微软雅黑" pitchFamily="34" charset="-122"/>
                          <a:cs typeface="Times New Roman" pitchFamily="18" charset="0"/>
                        </a:rPr>
                        <a:t>的条件</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logical2</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可选。表示其他需要测试且计算结果可为</a:t>
                      </a:r>
                      <a:r>
                        <a:rPr lang="en-US" sz="1800" kern="100" dirty="0">
                          <a:solidFill>
                            <a:schemeClr val="dk1"/>
                          </a:solidFill>
                          <a:effectLst/>
                          <a:latin typeface="微软雅黑" pitchFamily="34" charset="-122"/>
                          <a:ea typeface="微软雅黑" pitchFamily="34" charset="-122"/>
                          <a:cs typeface="Times New Roman" pitchFamily="18" charset="0"/>
                        </a:rPr>
                        <a:t>TRUE</a:t>
                      </a:r>
                      <a:r>
                        <a:rPr lang="zh-CN" altLang="en-US" sz="1800" kern="100" dirty="0">
                          <a:solidFill>
                            <a:schemeClr val="dk1"/>
                          </a:solidFill>
                          <a:effectLst/>
                          <a:latin typeface="微软雅黑" pitchFamily="34" charset="-122"/>
                          <a:ea typeface="微软雅黑" pitchFamily="34" charset="-122"/>
                          <a:cs typeface="Times New Roman" pitchFamily="18" charset="0"/>
                        </a:rPr>
                        <a:t>或</a:t>
                      </a:r>
                      <a:r>
                        <a:rPr lang="en-US" sz="1800" kern="100" dirty="0">
                          <a:solidFill>
                            <a:schemeClr val="dk1"/>
                          </a:solidFill>
                          <a:effectLst/>
                          <a:latin typeface="微软雅黑" pitchFamily="34" charset="-122"/>
                          <a:ea typeface="微软雅黑" pitchFamily="34" charset="-122"/>
                          <a:cs typeface="Times New Roman" pitchFamily="18" charset="0"/>
                        </a:rPr>
                        <a:t>FALSE</a:t>
                      </a:r>
                      <a:r>
                        <a:rPr lang="zh-CN" altLang="en-US" sz="1800" kern="100" dirty="0">
                          <a:solidFill>
                            <a:schemeClr val="dk1"/>
                          </a:solidFill>
                          <a:effectLst/>
                          <a:latin typeface="微软雅黑" pitchFamily="34" charset="-122"/>
                          <a:ea typeface="微软雅黑" pitchFamily="34" charset="-122"/>
                          <a:cs typeface="Times New Roman" pitchFamily="18" charset="0"/>
                        </a:rPr>
                        <a:t>的条件（最多</a:t>
                      </a:r>
                      <a:r>
                        <a:rPr lang="en-US" sz="1800" kern="100" dirty="0">
                          <a:solidFill>
                            <a:schemeClr val="dk1"/>
                          </a:solidFill>
                          <a:effectLst/>
                          <a:latin typeface="微软雅黑" pitchFamily="34" charset="-122"/>
                          <a:ea typeface="微软雅黑" pitchFamily="34" charset="-122"/>
                          <a:cs typeface="Times New Roman" pitchFamily="18" charset="0"/>
                        </a:rPr>
                        <a:t>255</a:t>
                      </a:r>
                      <a:r>
                        <a:rPr lang="zh-CN" altLang="en-US" sz="1800" kern="100" dirty="0">
                          <a:solidFill>
                            <a:schemeClr val="dk1"/>
                          </a:solidFill>
                          <a:effectLst/>
                          <a:latin typeface="微软雅黑" pitchFamily="34" charset="-122"/>
                          <a:ea typeface="微软雅黑" pitchFamily="34" charset="-122"/>
                          <a:cs typeface="Times New Roman" pitchFamily="18" charset="0"/>
                        </a:rPr>
                        <a:t>个条件）</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236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1A522F-0F59-421B-ABF0-CD0D80890BEE}"/>
              </a:ext>
            </a:extLst>
          </p:cNvPr>
          <p:cNvSpPr>
            <a:spLocks noGrp="1"/>
          </p:cNvSpPr>
          <p:nvPr>
            <p:ph idx="1"/>
          </p:nvPr>
        </p:nvSpPr>
        <p:spPr>
          <a:xfrm>
            <a:off x="423820" y="1077912"/>
            <a:ext cx="5031049" cy="5033287"/>
          </a:xfrm>
        </p:spPr>
        <p:txBody>
          <a:bodyPr/>
          <a:lstStyle/>
          <a:p>
            <a:pPr marL="0" indent="0">
              <a:buNone/>
            </a:pPr>
            <a:r>
              <a:rPr lang="zh-CN" altLang="en-US" dirty="0"/>
              <a:t>在</a:t>
            </a:r>
            <a:r>
              <a:rPr lang="en-US" altLang="zh-CN" dirty="0"/>
              <a:t>【8</a:t>
            </a:r>
            <a:r>
              <a:rPr lang="zh-CN" altLang="en-US" dirty="0"/>
              <a:t>月</a:t>
            </a:r>
            <a:r>
              <a:rPr lang="en-US" altLang="zh-CN" dirty="0"/>
              <a:t>1</a:t>
            </a:r>
            <a:r>
              <a:rPr lang="zh-CN" altLang="en-US" dirty="0"/>
              <a:t>日订单信息</a:t>
            </a:r>
            <a:r>
              <a:rPr lang="en-US" altLang="zh-CN" dirty="0"/>
              <a:t>】</a:t>
            </a:r>
            <a:r>
              <a:rPr lang="zh-CN" altLang="en-US" dirty="0"/>
              <a:t>工作表中找出消费地在深圳，且消费金额大于</a:t>
            </a:r>
            <a:r>
              <a:rPr lang="en-US" altLang="zh-CN" dirty="0"/>
              <a:t>500</a:t>
            </a:r>
            <a:r>
              <a:rPr lang="zh-CN" altLang="en-US" dirty="0"/>
              <a:t>的会员，不满足条件的将返回</a:t>
            </a:r>
            <a:r>
              <a:rPr lang="en-US" altLang="zh-CN" dirty="0"/>
              <a:t>0</a:t>
            </a:r>
            <a:r>
              <a:rPr lang="zh-CN" altLang="en-US" dirty="0"/>
              <a:t>，具操作体步骤如下。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H2</a:t>
            </a:r>
            <a:r>
              <a:rPr lang="zh-CN" altLang="en-US" dirty="0"/>
              <a:t>单元格，输入“</a:t>
            </a:r>
            <a:r>
              <a:rPr lang="en-US" altLang="zh-CN" dirty="0"/>
              <a:t>=IF(AND(D2="</a:t>
            </a:r>
            <a:r>
              <a:rPr lang="zh-CN" altLang="en-US" dirty="0"/>
              <a:t>深圳</a:t>
            </a:r>
            <a:r>
              <a:rPr lang="en-US" altLang="zh-CN" dirty="0"/>
              <a:t>",E2&gt;500),B2,0)”</a:t>
            </a:r>
            <a:r>
              <a:rPr lang="zh-CN" altLang="en-US" dirty="0"/>
              <a:t>，如图所示。</a:t>
            </a:r>
            <a:endParaRPr lang="en-US" altLang="zh-CN" dirty="0"/>
          </a:p>
          <a:p>
            <a:r>
              <a:rPr lang="zh-CN" altLang="en-US" dirty="0"/>
              <a:t>如图所示的公式的意思是：判断若店铺所在地为深圳，且消费金额大于</a:t>
            </a:r>
            <a:r>
              <a:rPr lang="en-US" altLang="zh-CN" dirty="0"/>
              <a:t>500</a:t>
            </a:r>
            <a:r>
              <a:rPr lang="zh-CN" altLang="en-US" dirty="0"/>
              <a:t>，则返回会员名。</a:t>
            </a:r>
          </a:p>
          <a:p>
            <a:endParaRPr lang="zh-CN" altLang="en-US" dirty="0"/>
          </a:p>
        </p:txBody>
      </p:sp>
      <p:sp>
        <p:nvSpPr>
          <p:cNvPr id="3" name="标题 2">
            <a:extLst>
              <a:ext uri="{FF2B5EF4-FFF2-40B4-BE49-F238E27FC236}">
                <a16:creationId xmlns:a16="http://schemas.microsoft.com/office/drawing/2014/main" id="{FB847376-D594-407E-B4EB-B27C516B7277}"/>
              </a:ext>
            </a:extLst>
          </p:cNvPr>
          <p:cNvSpPr>
            <a:spLocks noGrp="1"/>
          </p:cNvSpPr>
          <p:nvPr>
            <p:ph type="title"/>
          </p:nvPr>
        </p:nvSpPr>
        <p:spPr/>
        <p:txBody>
          <a:bodyPr/>
          <a:lstStyle/>
          <a:p>
            <a:r>
              <a:rPr lang="zh-CN" altLang="en-US" dirty="0"/>
              <a:t>实现交集计算</a:t>
            </a:r>
          </a:p>
        </p:txBody>
      </p:sp>
      <p:pic>
        <p:nvPicPr>
          <p:cNvPr id="4" name="图片 3">
            <a:extLst>
              <a:ext uri="{FF2B5EF4-FFF2-40B4-BE49-F238E27FC236}">
                <a16:creationId xmlns:a16="http://schemas.microsoft.com/office/drawing/2014/main" id="{4BA9672D-CC67-4F04-B583-C328300F015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41276" y="1194786"/>
            <a:ext cx="6253655" cy="3534870"/>
          </a:xfrm>
          <a:prstGeom prst="rect">
            <a:avLst/>
          </a:prstGeom>
          <a:ln w="3175">
            <a:solidFill>
              <a:schemeClr val="tx1"/>
            </a:solidFill>
          </a:ln>
        </p:spPr>
      </p:pic>
    </p:spTree>
    <p:extLst>
      <p:ext uri="{BB962C8B-B14F-4D97-AF65-F5344CB8AC3E}">
        <p14:creationId xmlns:p14="http://schemas.microsoft.com/office/powerpoint/2010/main" val="2447185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2FD4FE-5E32-4F26-9B25-28712B167198}"/>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键，并使用填充公式的方式提取所有满足条件的会员的名称，如图所示。</a:t>
            </a:r>
          </a:p>
        </p:txBody>
      </p:sp>
      <p:sp>
        <p:nvSpPr>
          <p:cNvPr id="3" name="标题 2">
            <a:extLst>
              <a:ext uri="{FF2B5EF4-FFF2-40B4-BE49-F238E27FC236}">
                <a16:creationId xmlns:a16="http://schemas.microsoft.com/office/drawing/2014/main" id="{9EF756A8-9279-45B9-8F06-CF6FEE2DECEC}"/>
              </a:ext>
            </a:extLst>
          </p:cNvPr>
          <p:cNvSpPr>
            <a:spLocks noGrp="1"/>
          </p:cNvSpPr>
          <p:nvPr>
            <p:ph type="title"/>
          </p:nvPr>
        </p:nvSpPr>
        <p:spPr/>
        <p:txBody>
          <a:bodyPr/>
          <a:lstStyle/>
          <a:p>
            <a:r>
              <a:rPr lang="zh-CN" altLang="en-US" dirty="0"/>
              <a:t>实现交集计算</a:t>
            </a:r>
          </a:p>
        </p:txBody>
      </p:sp>
      <p:pic>
        <p:nvPicPr>
          <p:cNvPr id="4" name="图片 3">
            <a:extLst>
              <a:ext uri="{FF2B5EF4-FFF2-40B4-BE49-F238E27FC236}">
                <a16:creationId xmlns:a16="http://schemas.microsoft.com/office/drawing/2014/main" id="{D54F4E60-6644-43E8-857A-C6CAACEC4085}"/>
              </a:ext>
            </a:extLst>
          </p:cNvPr>
          <p:cNvPicPr/>
          <p:nvPr/>
        </p:nvPicPr>
        <p:blipFill rotWithShape="1">
          <a:blip r:embed="rId2" cstate="print">
            <a:extLst>
              <a:ext uri="{28A0092B-C50C-407E-A947-70E740481C1C}">
                <a14:useLocalDpi xmlns:a14="http://schemas.microsoft.com/office/drawing/2010/main" val="0"/>
              </a:ext>
            </a:extLst>
          </a:blip>
          <a:srcRect b="9130"/>
          <a:stretch/>
        </p:blipFill>
        <p:spPr bwMode="auto">
          <a:xfrm>
            <a:off x="2106004" y="2402161"/>
            <a:ext cx="7979991" cy="2384787"/>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0673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17AAE2-B031-4128-9044-3E816ED13191}"/>
              </a:ext>
            </a:extLst>
          </p:cNvPr>
          <p:cNvSpPr>
            <a:spLocks noGrp="1"/>
          </p:cNvSpPr>
          <p:nvPr>
            <p:ph idx="1"/>
          </p:nvPr>
        </p:nvSpPr>
        <p:spPr/>
        <p:txBody>
          <a:bodyPr/>
          <a:lstStyle/>
          <a:p>
            <a:r>
              <a:rPr lang="en-US" altLang="zh-CN" dirty="0"/>
              <a:t>OR</a:t>
            </a:r>
            <a:r>
              <a:rPr lang="zh-CN" altLang="en-US" dirty="0"/>
              <a:t>函数的功能是对多个逻辑值进行并集计算，用于确定测试集中的所有条件是否均为</a:t>
            </a:r>
            <a:r>
              <a:rPr lang="en-US" altLang="zh-CN" dirty="0"/>
              <a:t>TRUE</a:t>
            </a:r>
            <a:r>
              <a:rPr lang="zh-CN" altLang="en-US" dirty="0"/>
              <a:t>。</a:t>
            </a:r>
            <a:r>
              <a:rPr lang="en-US" altLang="zh-CN" dirty="0"/>
              <a:t>OR</a:t>
            </a:r>
            <a:r>
              <a:rPr lang="zh-CN" altLang="en-US" dirty="0"/>
              <a:t>函数的使用格式如下。</a:t>
            </a:r>
            <a:endParaRPr lang="en-US" altLang="zh-CN" dirty="0"/>
          </a:p>
          <a:p>
            <a:endParaRPr lang="en-US" altLang="zh-CN" dirty="0"/>
          </a:p>
          <a:p>
            <a:endParaRPr lang="en-US" altLang="zh-CN" dirty="0"/>
          </a:p>
          <a:p>
            <a:r>
              <a:rPr lang="en-US" altLang="zh-CN" dirty="0"/>
              <a:t>OR</a:t>
            </a:r>
            <a:r>
              <a:rPr lang="zh-CN" altLang="en-US" dirty="0"/>
              <a:t>函数的常用参数及其解释与</a:t>
            </a:r>
            <a:r>
              <a:rPr lang="en-US" altLang="zh-CN" dirty="0"/>
              <a:t>AND</a:t>
            </a:r>
            <a:r>
              <a:rPr lang="zh-CN" altLang="en-US" dirty="0"/>
              <a:t>函数的一致，如表所示。</a:t>
            </a:r>
          </a:p>
        </p:txBody>
      </p:sp>
      <p:sp>
        <p:nvSpPr>
          <p:cNvPr id="3" name="标题 2">
            <a:extLst>
              <a:ext uri="{FF2B5EF4-FFF2-40B4-BE49-F238E27FC236}">
                <a16:creationId xmlns:a16="http://schemas.microsoft.com/office/drawing/2014/main" id="{1ED5A007-A69F-4305-B8B4-BE6C3C766ED1}"/>
              </a:ext>
            </a:extLst>
          </p:cNvPr>
          <p:cNvSpPr>
            <a:spLocks noGrp="1"/>
          </p:cNvSpPr>
          <p:nvPr>
            <p:ph type="title"/>
          </p:nvPr>
        </p:nvSpPr>
        <p:spPr/>
        <p:txBody>
          <a:bodyPr/>
          <a:lstStyle/>
          <a:p>
            <a:r>
              <a:rPr lang="zh-CN" altLang="en-US" dirty="0"/>
              <a:t>实现并集计算</a:t>
            </a:r>
          </a:p>
        </p:txBody>
      </p:sp>
      <p:sp>
        <p:nvSpPr>
          <p:cNvPr id="4" name="TextBox 5">
            <a:extLst>
              <a:ext uri="{FF2B5EF4-FFF2-40B4-BE49-F238E27FC236}">
                <a16:creationId xmlns:a16="http://schemas.microsoft.com/office/drawing/2014/main" id="{DE4A0DBA-D78B-43E2-A2B0-D764BD954C97}"/>
              </a:ext>
            </a:extLst>
          </p:cNvPr>
          <p:cNvSpPr txBox="1">
            <a:spLocks noChangeArrowheads="1"/>
          </p:cNvSpPr>
          <p:nvPr/>
        </p:nvSpPr>
        <p:spPr bwMode="auto">
          <a:xfrm>
            <a:off x="3859742" y="2149354"/>
            <a:ext cx="4472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OR(logical1, logical2, …)</a:t>
            </a:r>
          </a:p>
        </p:txBody>
      </p:sp>
      <p:graphicFrame>
        <p:nvGraphicFramePr>
          <p:cNvPr id="5" name="内容占位符 4">
            <a:extLst>
              <a:ext uri="{FF2B5EF4-FFF2-40B4-BE49-F238E27FC236}">
                <a16:creationId xmlns:a16="http://schemas.microsoft.com/office/drawing/2014/main" id="{D101E56A-B345-4ED0-A62F-21D11CD0F9E0}"/>
              </a:ext>
            </a:extLst>
          </p:cNvPr>
          <p:cNvGraphicFramePr>
            <a:graphicFrameLocks/>
          </p:cNvGraphicFramePr>
          <p:nvPr>
            <p:extLst>
              <p:ext uri="{D42A27DB-BD31-4B8C-83A1-F6EECF244321}">
                <p14:modId xmlns:p14="http://schemas.microsoft.com/office/powerpoint/2010/main" val="2819441613"/>
              </p:ext>
            </p:extLst>
          </p:nvPr>
        </p:nvGraphicFramePr>
        <p:xfrm>
          <a:off x="1837066" y="3571640"/>
          <a:ext cx="8517866" cy="1412240"/>
        </p:xfrm>
        <a:graphic>
          <a:graphicData uri="http://schemas.openxmlformats.org/drawingml/2006/table">
            <a:tbl>
              <a:tblPr firstRow="1" firstCol="1" bandRow="1">
                <a:tableStyleId>{5C22544A-7EE6-4342-B048-85BDC9FD1C3A}</a:tableStyleId>
              </a:tblPr>
              <a:tblGrid>
                <a:gridCol w="1158381">
                  <a:extLst>
                    <a:ext uri="{9D8B030D-6E8A-4147-A177-3AD203B41FA5}">
                      <a16:colId xmlns:a16="http://schemas.microsoft.com/office/drawing/2014/main" val="20000"/>
                    </a:ext>
                  </a:extLst>
                </a:gridCol>
                <a:gridCol w="7359485">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logical1</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必需。表示第一个需要测试且计算结果可为</a:t>
                      </a:r>
                      <a:r>
                        <a:rPr lang="en-US" sz="1800" kern="100" dirty="0">
                          <a:solidFill>
                            <a:schemeClr val="dk1"/>
                          </a:solidFill>
                          <a:effectLst/>
                          <a:latin typeface="微软雅黑" pitchFamily="34" charset="-122"/>
                          <a:ea typeface="微软雅黑" pitchFamily="34" charset="-122"/>
                          <a:cs typeface="Times New Roman" pitchFamily="18" charset="0"/>
                        </a:rPr>
                        <a:t>TRUE</a:t>
                      </a:r>
                      <a:r>
                        <a:rPr lang="zh-CN" altLang="en-US" sz="1800" kern="100" dirty="0">
                          <a:solidFill>
                            <a:schemeClr val="dk1"/>
                          </a:solidFill>
                          <a:effectLst/>
                          <a:latin typeface="微软雅黑" pitchFamily="34" charset="-122"/>
                          <a:ea typeface="微软雅黑" pitchFamily="34" charset="-122"/>
                          <a:cs typeface="Times New Roman" pitchFamily="18" charset="0"/>
                        </a:rPr>
                        <a:t>或</a:t>
                      </a:r>
                      <a:r>
                        <a:rPr lang="en-US" sz="1800" kern="100" dirty="0">
                          <a:solidFill>
                            <a:schemeClr val="dk1"/>
                          </a:solidFill>
                          <a:effectLst/>
                          <a:latin typeface="微软雅黑" pitchFamily="34" charset="-122"/>
                          <a:ea typeface="微软雅黑" pitchFamily="34" charset="-122"/>
                          <a:cs typeface="Times New Roman" pitchFamily="18" charset="0"/>
                        </a:rPr>
                        <a:t>FALSE</a:t>
                      </a:r>
                      <a:r>
                        <a:rPr lang="zh-CN" altLang="en-US" sz="1800" kern="100" dirty="0">
                          <a:solidFill>
                            <a:schemeClr val="dk1"/>
                          </a:solidFill>
                          <a:effectLst/>
                          <a:latin typeface="微软雅黑" pitchFamily="34" charset="-122"/>
                          <a:ea typeface="微软雅黑" pitchFamily="34" charset="-122"/>
                          <a:cs typeface="Times New Roman" pitchFamily="18" charset="0"/>
                        </a:rPr>
                        <a:t>的条件</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logical2</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可选。表示其他需要测试且计算结果可为</a:t>
                      </a:r>
                      <a:r>
                        <a:rPr lang="en-US" sz="1800" kern="100" dirty="0">
                          <a:solidFill>
                            <a:schemeClr val="dk1"/>
                          </a:solidFill>
                          <a:effectLst/>
                          <a:latin typeface="微软雅黑" pitchFamily="34" charset="-122"/>
                          <a:ea typeface="微软雅黑" pitchFamily="34" charset="-122"/>
                          <a:cs typeface="Times New Roman" pitchFamily="18" charset="0"/>
                        </a:rPr>
                        <a:t>TRUE</a:t>
                      </a:r>
                      <a:r>
                        <a:rPr lang="zh-CN" altLang="en-US" sz="1800" kern="100" dirty="0">
                          <a:solidFill>
                            <a:schemeClr val="dk1"/>
                          </a:solidFill>
                          <a:effectLst/>
                          <a:latin typeface="微软雅黑" pitchFamily="34" charset="-122"/>
                          <a:ea typeface="微软雅黑" pitchFamily="34" charset="-122"/>
                          <a:cs typeface="Times New Roman" pitchFamily="18" charset="0"/>
                        </a:rPr>
                        <a:t>或</a:t>
                      </a:r>
                      <a:r>
                        <a:rPr lang="en-US" sz="1800" kern="100" dirty="0">
                          <a:solidFill>
                            <a:schemeClr val="dk1"/>
                          </a:solidFill>
                          <a:effectLst/>
                          <a:latin typeface="微软雅黑" pitchFamily="34" charset="-122"/>
                          <a:ea typeface="微软雅黑" pitchFamily="34" charset="-122"/>
                          <a:cs typeface="Times New Roman" pitchFamily="18" charset="0"/>
                        </a:rPr>
                        <a:t>FALSE</a:t>
                      </a:r>
                      <a:r>
                        <a:rPr lang="zh-CN" altLang="en-US" sz="1800" kern="100" dirty="0">
                          <a:solidFill>
                            <a:schemeClr val="dk1"/>
                          </a:solidFill>
                          <a:effectLst/>
                          <a:latin typeface="微软雅黑" pitchFamily="34" charset="-122"/>
                          <a:ea typeface="微软雅黑" pitchFamily="34" charset="-122"/>
                          <a:cs typeface="Times New Roman" pitchFamily="18" charset="0"/>
                        </a:rPr>
                        <a:t>的条件（最多</a:t>
                      </a:r>
                      <a:r>
                        <a:rPr lang="en-US" sz="1800" kern="100" dirty="0">
                          <a:solidFill>
                            <a:schemeClr val="dk1"/>
                          </a:solidFill>
                          <a:effectLst/>
                          <a:latin typeface="微软雅黑" pitchFamily="34" charset="-122"/>
                          <a:ea typeface="微软雅黑" pitchFamily="34" charset="-122"/>
                          <a:cs typeface="Times New Roman" pitchFamily="18" charset="0"/>
                        </a:rPr>
                        <a:t>255</a:t>
                      </a:r>
                      <a:r>
                        <a:rPr lang="zh-CN" altLang="en-US" sz="1800" kern="100" dirty="0">
                          <a:solidFill>
                            <a:schemeClr val="dk1"/>
                          </a:solidFill>
                          <a:effectLst/>
                          <a:latin typeface="微软雅黑" pitchFamily="34" charset="-122"/>
                          <a:ea typeface="微软雅黑" pitchFamily="34" charset="-122"/>
                          <a:cs typeface="Times New Roman" pitchFamily="18" charset="0"/>
                        </a:rPr>
                        <a:t>个条件）</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389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AF010C-8CB2-429C-BAEA-01E6A75ECD6D}"/>
              </a:ext>
            </a:extLst>
          </p:cNvPr>
          <p:cNvSpPr>
            <a:spLocks noGrp="1"/>
          </p:cNvSpPr>
          <p:nvPr>
            <p:ph idx="1"/>
          </p:nvPr>
        </p:nvSpPr>
        <p:spPr>
          <a:xfrm>
            <a:off x="423820" y="1077912"/>
            <a:ext cx="5745752" cy="5033287"/>
          </a:xfrm>
        </p:spPr>
        <p:txBody>
          <a:bodyPr/>
          <a:lstStyle/>
          <a:p>
            <a:pPr marL="0" indent="0">
              <a:buNone/>
            </a:pPr>
            <a:r>
              <a:rPr lang="zh-CN" altLang="en-US" dirty="0"/>
              <a:t>在</a:t>
            </a:r>
            <a:r>
              <a:rPr lang="en-US" altLang="zh-CN" dirty="0"/>
              <a:t>【8</a:t>
            </a:r>
            <a:r>
              <a:rPr lang="zh-CN" altLang="en-US" dirty="0"/>
              <a:t>月</a:t>
            </a:r>
            <a:r>
              <a:rPr lang="en-US" altLang="zh-CN" dirty="0"/>
              <a:t>1</a:t>
            </a:r>
            <a:r>
              <a:rPr lang="zh-CN" altLang="en-US" dirty="0"/>
              <a:t>日订单信息</a:t>
            </a:r>
            <a:r>
              <a:rPr lang="en-US" altLang="zh-CN" dirty="0"/>
              <a:t>】</a:t>
            </a:r>
            <a:r>
              <a:rPr lang="zh-CN" altLang="en-US" dirty="0"/>
              <a:t>工作表中找出消费地在深圳，或消费金额大于</a:t>
            </a:r>
            <a:r>
              <a:rPr lang="en-US" altLang="zh-CN" dirty="0"/>
              <a:t>500</a:t>
            </a:r>
            <a:r>
              <a:rPr lang="zh-CN" altLang="en-US" dirty="0"/>
              <a:t>的会员，不满足条件的将返回</a:t>
            </a:r>
            <a:r>
              <a:rPr lang="en-US" altLang="zh-CN" dirty="0"/>
              <a:t>0</a:t>
            </a:r>
            <a:r>
              <a:rPr lang="zh-CN" altLang="en-US" dirty="0"/>
              <a:t>值，具体操作步骤如下。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a:t>
            </a:r>
            <a:r>
              <a:rPr lang="en-US" altLang="zh-CN" dirty="0"/>
              <a:t>I2</a:t>
            </a:r>
            <a:r>
              <a:rPr lang="zh-CN" altLang="en-US" dirty="0"/>
              <a:t>单元格，输入“</a:t>
            </a:r>
            <a:r>
              <a:rPr lang="en-US" altLang="zh-CN" dirty="0"/>
              <a:t>=IF(OR(D2="</a:t>
            </a:r>
            <a:r>
              <a:rPr lang="zh-CN" altLang="en-US" dirty="0"/>
              <a:t>深圳</a:t>
            </a:r>
            <a:r>
              <a:rPr lang="en-US" altLang="zh-CN" dirty="0"/>
              <a:t>",E2&gt;500),B2,0)”</a:t>
            </a:r>
            <a:r>
              <a:rPr lang="zh-CN" altLang="en-US" dirty="0"/>
              <a:t>，如图所示。</a:t>
            </a:r>
          </a:p>
          <a:p>
            <a:r>
              <a:rPr lang="zh-CN" altLang="en-US" dirty="0"/>
              <a:t>如图所示的公式的意思是：判断若店铺所在地为深圳，或消费金额大于</a:t>
            </a:r>
            <a:r>
              <a:rPr lang="en-US" altLang="zh-CN" dirty="0"/>
              <a:t>500</a:t>
            </a:r>
            <a:r>
              <a:rPr lang="zh-CN" altLang="en-US" dirty="0"/>
              <a:t>，则返回会员名。</a:t>
            </a:r>
          </a:p>
        </p:txBody>
      </p:sp>
      <p:sp>
        <p:nvSpPr>
          <p:cNvPr id="3" name="标题 2">
            <a:extLst>
              <a:ext uri="{FF2B5EF4-FFF2-40B4-BE49-F238E27FC236}">
                <a16:creationId xmlns:a16="http://schemas.microsoft.com/office/drawing/2014/main" id="{3896BDA8-020F-43CE-9780-FBD588A7AF6A}"/>
              </a:ext>
            </a:extLst>
          </p:cNvPr>
          <p:cNvSpPr>
            <a:spLocks noGrp="1"/>
          </p:cNvSpPr>
          <p:nvPr>
            <p:ph type="title"/>
          </p:nvPr>
        </p:nvSpPr>
        <p:spPr/>
        <p:txBody>
          <a:bodyPr/>
          <a:lstStyle/>
          <a:p>
            <a:r>
              <a:rPr lang="zh-CN" altLang="en-US" dirty="0"/>
              <a:t>实现并集计算</a:t>
            </a:r>
          </a:p>
        </p:txBody>
      </p:sp>
      <p:pic>
        <p:nvPicPr>
          <p:cNvPr id="4" name="图片 3">
            <a:extLst>
              <a:ext uri="{FF2B5EF4-FFF2-40B4-BE49-F238E27FC236}">
                <a16:creationId xmlns:a16="http://schemas.microsoft.com/office/drawing/2014/main" id="{F981946A-2CCF-453A-9B08-491F76E163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11312" y="1190445"/>
            <a:ext cx="5504014" cy="3434107"/>
          </a:xfrm>
          <a:prstGeom prst="rect">
            <a:avLst/>
          </a:prstGeom>
          <a:ln w="3175">
            <a:solidFill>
              <a:schemeClr val="tx1"/>
            </a:solidFill>
          </a:ln>
        </p:spPr>
      </p:pic>
    </p:spTree>
    <p:extLst>
      <p:ext uri="{BB962C8B-B14F-4D97-AF65-F5344CB8AC3E}">
        <p14:creationId xmlns:p14="http://schemas.microsoft.com/office/powerpoint/2010/main" val="4212497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0B2AC2-731C-431A-B93C-B4F4EB20006B}"/>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键，并使用填充公式的方式返回所有满足条件的会员的名称，如图所示。</a:t>
            </a:r>
          </a:p>
        </p:txBody>
      </p:sp>
      <p:sp>
        <p:nvSpPr>
          <p:cNvPr id="3" name="标题 2">
            <a:extLst>
              <a:ext uri="{FF2B5EF4-FFF2-40B4-BE49-F238E27FC236}">
                <a16:creationId xmlns:a16="http://schemas.microsoft.com/office/drawing/2014/main" id="{316C13CB-82B9-4FCD-936E-D349DC1B4AF1}"/>
              </a:ext>
            </a:extLst>
          </p:cNvPr>
          <p:cNvSpPr>
            <a:spLocks noGrp="1"/>
          </p:cNvSpPr>
          <p:nvPr>
            <p:ph type="title"/>
          </p:nvPr>
        </p:nvSpPr>
        <p:spPr/>
        <p:txBody>
          <a:bodyPr/>
          <a:lstStyle/>
          <a:p>
            <a:r>
              <a:rPr lang="zh-CN" altLang="en-US" dirty="0"/>
              <a:t>实现并集计算</a:t>
            </a:r>
          </a:p>
        </p:txBody>
      </p:sp>
      <p:pic>
        <p:nvPicPr>
          <p:cNvPr id="4" name="图片 3">
            <a:extLst>
              <a:ext uri="{FF2B5EF4-FFF2-40B4-BE49-F238E27FC236}">
                <a16:creationId xmlns:a16="http://schemas.microsoft.com/office/drawing/2014/main" id="{AD786451-2624-4C94-AD80-D2F010C74F60}"/>
              </a:ext>
            </a:extLst>
          </p:cNvPr>
          <p:cNvPicPr/>
          <p:nvPr/>
        </p:nvPicPr>
        <p:blipFill rotWithShape="1">
          <a:blip r:embed="rId2" cstate="print">
            <a:extLst>
              <a:ext uri="{28A0092B-C50C-407E-A947-70E740481C1C}">
                <a14:useLocalDpi xmlns:a14="http://schemas.microsoft.com/office/drawing/2010/main" val="0"/>
              </a:ext>
            </a:extLst>
          </a:blip>
          <a:srcRect b="9185"/>
          <a:stretch/>
        </p:blipFill>
        <p:spPr bwMode="auto">
          <a:xfrm>
            <a:off x="2227140" y="2386910"/>
            <a:ext cx="7737719" cy="2363765"/>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5812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en-US" dirty="0"/>
              <a:t>本章主要介绍了公式和函数，以及数组公式、日期与时间函数、数学函数、统计函数、文本函数、逻辑函数的常用函数及其应用。</a:t>
            </a:r>
            <a:endParaRPr lang="en-US" altLang="zh-CN" dirty="0"/>
          </a:p>
          <a:p>
            <a:r>
              <a:rPr lang="zh-CN" altLang="en-US" dirty="0"/>
              <a:t>其中，公式和函数包括了输入公式与函数和引入单元格；数组公式包括了单一单元格数组公式和多单元格数组公式；日期与时间函数包括了</a:t>
            </a:r>
            <a:r>
              <a:rPr lang="en-US" altLang="zh-CN" dirty="0"/>
              <a:t>YEAR</a:t>
            </a:r>
            <a:r>
              <a:rPr lang="zh-CN" altLang="en-US" dirty="0"/>
              <a:t>、</a:t>
            </a:r>
            <a:r>
              <a:rPr lang="en-US" altLang="zh-CN" dirty="0"/>
              <a:t>MONTH</a:t>
            </a:r>
            <a:r>
              <a:rPr lang="zh-CN" altLang="en-US" dirty="0"/>
              <a:t>、</a:t>
            </a:r>
            <a:r>
              <a:rPr lang="en-US" altLang="zh-CN" dirty="0"/>
              <a:t>DAY</a:t>
            </a:r>
            <a:r>
              <a:rPr lang="zh-CN" altLang="en-US" dirty="0"/>
              <a:t>、</a:t>
            </a:r>
            <a:r>
              <a:rPr lang="en-US" altLang="zh-CN" dirty="0"/>
              <a:t>DATEDIF</a:t>
            </a:r>
            <a:r>
              <a:rPr lang="zh-CN" altLang="en-US" dirty="0"/>
              <a:t>和</a:t>
            </a:r>
            <a:r>
              <a:rPr lang="en-US" altLang="zh-CN" dirty="0"/>
              <a:t>NETWORKDAYS</a:t>
            </a:r>
            <a:r>
              <a:rPr lang="zh-CN" altLang="en-US" dirty="0"/>
              <a:t>函数；</a:t>
            </a:r>
            <a:endParaRPr lang="en-US" altLang="zh-CN" dirty="0"/>
          </a:p>
          <a:p>
            <a:r>
              <a:rPr lang="zh-CN" altLang="en-US" dirty="0"/>
              <a:t>数学函数包括了</a:t>
            </a:r>
            <a:r>
              <a:rPr lang="en-US" altLang="zh-CN" dirty="0"/>
              <a:t>PRODUCT</a:t>
            </a:r>
            <a:r>
              <a:rPr lang="zh-CN" altLang="en-US" dirty="0"/>
              <a:t>、</a:t>
            </a:r>
            <a:r>
              <a:rPr lang="en-US" altLang="zh-CN" dirty="0"/>
              <a:t>SUM</a:t>
            </a:r>
            <a:r>
              <a:rPr lang="zh-CN" altLang="en-US" dirty="0"/>
              <a:t>、</a:t>
            </a:r>
            <a:r>
              <a:rPr lang="en-US" altLang="zh-CN" dirty="0"/>
              <a:t>SUMIF</a:t>
            </a:r>
            <a:r>
              <a:rPr lang="zh-CN" altLang="en-US" dirty="0"/>
              <a:t>、</a:t>
            </a:r>
            <a:r>
              <a:rPr lang="en-US" altLang="zh-CN" dirty="0"/>
              <a:t>QUOTIENT</a:t>
            </a:r>
            <a:r>
              <a:rPr lang="zh-CN" altLang="en-US" dirty="0"/>
              <a:t>和</a:t>
            </a:r>
            <a:r>
              <a:rPr lang="en-US" altLang="zh-CN" dirty="0"/>
              <a:t>ROUND</a:t>
            </a:r>
            <a:r>
              <a:rPr lang="zh-CN" altLang="en-US" dirty="0"/>
              <a:t>函数；统计函数包括了</a:t>
            </a:r>
            <a:r>
              <a:rPr lang="en-US" altLang="zh-CN" dirty="0"/>
              <a:t>COUNT</a:t>
            </a:r>
            <a:r>
              <a:rPr lang="zh-CN" altLang="en-US" dirty="0"/>
              <a:t>、</a:t>
            </a:r>
            <a:r>
              <a:rPr lang="en-US" altLang="zh-CN" dirty="0"/>
              <a:t>COUNTIF</a:t>
            </a:r>
            <a:r>
              <a:rPr lang="zh-CN" altLang="en-US" dirty="0"/>
              <a:t>、</a:t>
            </a:r>
            <a:r>
              <a:rPr lang="en-US" altLang="zh-CN" dirty="0"/>
              <a:t>AVERAGE</a:t>
            </a:r>
            <a:r>
              <a:rPr lang="zh-CN" altLang="en-US" dirty="0"/>
              <a:t>、</a:t>
            </a:r>
            <a:r>
              <a:rPr lang="en-US" altLang="zh-CN" dirty="0"/>
              <a:t>AVERAGEIF</a:t>
            </a:r>
            <a:r>
              <a:rPr lang="zh-CN" altLang="en-US" dirty="0"/>
              <a:t>、</a:t>
            </a:r>
            <a:r>
              <a:rPr lang="en-US" altLang="zh-CN" dirty="0"/>
              <a:t>MAX</a:t>
            </a:r>
            <a:r>
              <a:rPr lang="zh-CN" altLang="en-US" dirty="0"/>
              <a:t>、</a:t>
            </a:r>
            <a:r>
              <a:rPr lang="en-US" altLang="zh-CN" dirty="0"/>
              <a:t>LARGE</a:t>
            </a:r>
            <a:r>
              <a:rPr lang="zh-CN" altLang="en-US" dirty="0"/>
              <a:t>、</a:t>
            </a:r>
            <a:r>
              <a:rPr lang="en-US" altLang="zh-CN" dirty="0"/>
              <a:t>MIN</a:t>
            </a:r>
            <a:r>
              <a:rPr lang="zh-CN" altLang="en-US" dirty="0"/>
              <a:t>、</a:t>
            </a:r>
            <a:r>
              <a:rPr lang="en-US" altLang="zh-CN" dirty="0"/>
              <a:t>SMALL</a:t>
            </a:r>
            <a:r>
              <a:rPr lang="zh-CN" altLang="en-US" dirty="0"/>
              <a:t>、</a:t>
            </a:r>
            <a:r>
              <a:rPr lang="en-US" altLang="zh-CN" dirty="0"/>
              <a:t>MODE.SNGL</a:t>
            </a:r>
            <a:r>
              <a:rPr lang="zh-CN" altLang="en-US" dirty="0"/>
              <a:t>和</a:t>
            </a:r>
            <a:r>
              <a:rPr lang="en-US" altLang="zh-CN" dirty="0"/>
              <a:t>FREQUENCY</a:t>
            </a:r>
            <a:r>
              <a:rPr lang="zh-CN" altLang="en-US" dirty="0"/>
              <a:t>函数；</a:t>
            </a:r>
            <a:endParaRPr lang="en-US" altLang="zh-CN" dirty="0"/>
          </a:p>
          <a:p>
            <a:r>
              <a:rPr lang="zh-CN" altLang="en-US" dirty="0"/>
              <a:t>文本函数包括了</a:t>
            </a:r>
            <a:r>
              <a:rPr lang="en-US" altLang="zh-CN" dirty="0"/>
              <a:t>EXACT</a:t>
            </a:r>
            <a:r>
              <a:rPr lang="zh-CN" altLang="en-US" dirty="0"/>
              <a:t>、</a:t>
            </a:r>
            <a:r>
              <a:rPr lang="en-US" altLang="zh-CN" dirty="0"/>
              <a:t>CONCTENATE</a:t>
            </a:r>
            <a:r>
              <a:rPr lang="zh-CN" altLang="en-US" dirty="0"/>
              <a:t>、</a:t>
            </a:r>
            <a:r>
              <a:rPr lang="en-US" altLang="zh-CN" dirty="0"/>
              <a:t>LEN</a:t>
            </a:r>
            <a:r>
              <a:rPr lang="zh-CN" altLang="en-US" dirty="0"/>
              <a:t>、</a:t>
            </a:r>
            <a:r>
              <a:rPr lang="en-US" altLang="zh-CN" dirty="0"/>
              <a:t>FIND</a:t>
            </a:r>
            <a:r>
              <a:rPr lang="zh-CN" altLang="en-US" dirty="0"/>
              <a:t>、</a:t>
            </a:r>
            <a:r>
              <a:rPr lang="en-US" altLang="zh-CN" dirty="0"/>
              <a:t>SEARCH</a:t>
            </a:r>
            <a:r>
              <a:rPr lang="zh-CN" altLang="en-US" dirty="0"/>
              <a:t>、</a:t>
            </a:r>
            <a:r>
              <a:rPr lang="en-US" altLang="zh-CN" dirty="0"/>
              <a:t>LEFT</a:t>
            </a:r>
            <a:r>
              <a:rPr lang="zh-CN" altLang="en-US" dirty="0"/>
              <a:t>、</a:t>
            </a:r>
            <a:r>
              <a:rPr lang="en-US" altLang="zh-CN" dirty="0"/>
              <a:t>RIGHT</a:t>
            </a:r>
            <a:r>
              <a:rPr lang="zh-CN" altLang="en-US" dirty="0"/>
              <a:t>、</a:t>
            </a:r>
            <a:r>
              <a:rPr lang="en-US" altLang="zh-CN" dirty="0"/>
              <a:t>SUBSTITUTE</a:t>
            </a:r>
            <a:r>
              <a:rPr lang="zh-CN" altLang="en-US" dirty="0"/>
              <a:t>、</a:t>
            </a:r>
            <a:r>
              <a:rPr lang="en-US" altLang="zh-CN" dirty="0"/>
              <a:t>SREPLACE</a:t>
            </a:r>
            <a:r>
              <a:rPr lang="zh-CN" altLang="en-US" dirty="0"/>
              <a:t>和</a:t>
            </a:r>
            <a:r>
              <a:rPr lang="en-US" altLang="zh-CN" dirty="0"/>
              <a:t>REPLACEB</a:t>
            </a:r>
            <a:r>
              <a:rPr lang="zh-CN" altLang="en-US" dirty="0"/>
              <a:t>函数；逻辑函数包括了</a:t>
            </a:r>
            <a:r>
              <a:rPr lang="en-US" altLang="zh-CN" dirty="0"/>
              <a:t>IF</a:t>
            </a:r>
            <a:r>
              <a:rPr lang="zh-CN" altLang="en-US" dirty="0"/>
              <a:t>、</a:t>
            </a:r>
            <a:r>
              <a:rPr lang="en-US" altLang="zh-CN" dirty="0"/>
              <a:t>AND</a:t>
            </a:r>
            <a:r>
              <a:rPr lang="zh-CN" altLang="en-US" dirty="0"/>
              <a:t>和</a:t>
            </a:r>
            <a:r>
              <a:rPr lang="en-US" altLang="zh-CN" dirty="0"/>
              <a:t>OR</a:t>
            </a:r>
            <a:r>
              <a:rPr lang="zh-CN" altLang="en-US" dirty="0"/>
              <a:t>函数。</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33040" y="4632431"/>
            <a:ext cx="2798380" cy="1866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45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617040F3-6E30-4ADD-815D-4E488A1DCD7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7CD93489-60D8-46C4-84ED-CE6ACDF6688D}"/>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507BCB-93A5-4E4D-89F0-0CB85FDB2AB7}"/>
              </a:ext>
            </a:extLst>
          </p:cNvPr>
          <p:cNvSpPr>
            <a:spLocks noGrp="1"/>
          </p:cNvSpPr>
          <p:nvPr>
            <p:ph idx="1"/>
          </p:nvPr>
        </p:nvSpPr>
        <p:spPr>
          <a:xfrm>
            <a:off x="423819" y="1077912"/>
            <a:ext cx="11673588" cy="5033287"/>
          </a:xfrm>
        </p:spPr>
        <p:txBody>
          <a:bodyPr/>
          <a:lstStyle/>
          <a:p>
            <a:pPr marL="0" indent="0">
              <a:buNone/>
            </a:pPr>
            <a:r>
              <a:rPr lang="zh-CN" altLang="en-US" dirty="0"/>
              <a:t>检查</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工作表中的评论数据是否有与第一条评论相同的评论文本出现，具体操作步骤如下。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选中</a:t>
            </a:r>
            <a:r>
              <a:rPr lang="en-US" altLang="zh-CN" dirty="0"/>
              <a:t>F3</a:t>
            </a:r>
            <a:r>
              <a:rPr lang="zh-CN" altLang="en-US" dirty="0"/>
              <a:t>单元格，输入“</a:t>
            </a:r>
            <a:r>
              <a:rPr lang="en-US" altLang="zh-CN" dirty="0"/>
              <a:t>=EXACT($E$2,E3)”</a:t>
            </a:r>
            <a:r>
              <a:rPr lang="zh-CN" altLang="en-US" dirty="0"/>
              <a:t>，此处一个文本字符串采用绝对引用的形式，另一个采用相对引用的形式，如图所示。</a:t>
            </a:r>
          </a:p>
          <a:p>
            <a:endParaRPr lang="zh-CN" altLang="en-US" dirty="0"/>
          </a:p>
        </p:txBody>
      </p:sp>
      <p:sp>
        <p:nvSpPr>
          <p:cNvPr id="3" name="标题 2">
            <a:extLst>
              <a:ext uri="{FF2B5EF4-FFF2-40B4-BE49-F238E27FC236}">
                <a16:creationId xmlns:a16="http://schemas.microsoft.com/office/drawing/2014/main" id="{53D770A1-C5B5-4DA1-B377-780EDB9A45A8}"/>
              </a:ext>
            </a:extLst>
          </p:cNvPr>
          <p:cNvSpPr>
            <a:spLocks noGrp="1"/>
          </p:cNvSpPr>
          <p:nvPr>
            <p:ph type="title"/>
          </p:nvPr>
        </p:nvSpPr>
        <p:spPr/>
        <p:txBody>
          <a:bodyPr/>
          <a:lstStyle/>
          <a:p>
            <a:r>
              <a:rPr lang="zh-CN" altLang="en-US" dirty="0"/>
              <a:t>比较与合并文本</a:t>
            </a:r>
          </a:p>
        </p:txBody>
      </p:sp>
      <p:pic>
        <p:nvPicPr>
          <p:cNvPr id="4" name="图片 3">
            <a:extLst>
              <a:ext uri="{FF2B5EF4-FFF2-40B4-BE49-F238E27FC236}">
                <a16:creationId xmlns:a16="http://schemas.microsoft.com/office/drawing/2014/main" id="{9A85DF33-006C-426B-91D4-09298E4004F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79729" y="3101494"/>
            <a:ext cx="8032542" cy="2678594"/>
          </a:xfrm>
          <a:prstGeom prst="rect">
            <a:avLst/>
          </a:prstGeom>
          <a:ln w="3175">
            <a:solidFill>
              <a:schemeClr val="tx1"/>
            </a:solidFill>
          </a:ln>
        </p:spPr>
      </p:pic>
    </p:spTree>
    <p:extLst>
      <p:ext uri="{BB962C8B-B14F-4D97-AF65-F5344CB8AC3E}">
        <p14:creationId xmlns:p14="http://schemas.microsoft.com/office/powerpoint/2010/main" val="331680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466F6A-4434-4B7E-A384-1283184860BA}"/>
              </a:ext>
            </a:extLst>
          </p:cNvPr>
          <p:cNvSpPr>
            <a:spLocks noGrp="1"/>
          </p:cNvSpPr>
          <p:nvPr>
            <p:ph idx="1"/>
          </p:nvPr>
        </p:nvSpPr>
        <p:spPr>
          <a:xfrm>
            <a:off x="423819" y="1077912"/>
            <a:ext cx="11263684" cy="5033287"/>
          </a:xfrm>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键，并使用填充公式的方式返回其他评论与第一条评论对比结果，如图所示。如果是重复，那么返回值为</a:t>
            </a:r>
            <a:r>
              <a:rPr lang="en-US" altLang="zh-CN" dirty="0"/>
              <a:t>TRUE</a:t>
            </a:r>
            <a:r>
              <a:rPr lang="zh-CN" altLang="en-US" dirty="0"/>
              <a:t>，如果非重复，那么返回值为</a:t>
            </a:r>
            <a:r>
              <a:rPr lang="en-US" altLang="zh-CN" dirty="0"/>
              <a:t>FALSE</a:t>
            </a:r>
            <a:r>
              <a:rPr lang="zh-CN" altLang="en-US" dirty="0"/>
              <a:t>。</a:t>
            </a:r>
          </a:p>
        </p:txBody>
      </p:sp>
      <p:sp>
        <p:nvSpPr>
          <p:cNvPr id="3" name="标题 2">
            <a:extLst>
              <a:ext uri="{FF2B5EF4-FFF2-40B4-BE49-F238E27FC236}">
                <a16:creationId xmlns:a16="http://schemas.microsoft.com/office/drawing/2014/main" id="{85D271E2-4771-4699-B187-D138A969BE70}"/>
              </a:ext>
            </a:extLst>
          </p:cNvPr>
          <p:cNvSpPr>
            <a:spLocks noGrp="1"/>
          </p:cNvSpPr>
          <p:nvPr>
            <p:ph type="title"/>
          </p:nvPr>
        </p:nvSpPr>
        <p:spPr/>
        <p:txBody>
          <a:bodyPr/>
          <a:lstStyle/>
          <a:p>
            <a:r>
              <a:rPr lang="zh-CN" altLang="en-US" dirty="0"/>
              <a:t>比较与合并文本</a:t>
            </a:r>
          </a:p>
        </p:txBody>
      </p:sp>
      <p:pic>
        <p:nvPicPr>
          <p:cNvPr id="4" name="图片 3">
            <a:extLst>
              <a:ext uri="{FF2B5EF4-FFF2-40B4-BE49-F238E27FC236}">
                <a16:creationId xmlns:a16="http://schemas.microsoft.com/office/drawing/2014/main" id="{AC95344E-2542-42B7-B1D6-D96DA5BD7EB8}"/>
              </a:ext>
            </a:extLst>
          </p:cNvPr>
          <p:cNvPicPr/>
          <p:nvPr/>
        </p:nvPicPr>
        <p:blipFill rotWithShape="1">
          <a:blip r:embed="rId2" cstate="print">
            <a:extLst>
              <a:ext uri="{28A0092B-C50C-407E-A947-70E740481C1C}">
                <a14:useLocalDpi xmlns:a14="http://schemas.microsoft.com/office/drawing/2010/main" val="0"/>
              </a:ext>
            </a:extLst>
          </a:blip>
          <a:srcRect b="10801"/>
          <a:stretch/>
        </p:blipFill>
        <p:spPr bwMode="auto">
          <a:xfrm>
            <a:off x="1610704" y="2711517"/>
            <a:ext cx="8970592" cy="250161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268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B6D43B5-52F6-4BF4-887A-F855BF1479AE}"/>
              </a:ext>
            </a:extLst>
          </p:cNvPr>
          <p:cNvSpPr>
            <a:spLocks noGrp="1"/>
          </p:cNvSpPr>
          <p:nvPr>
            <p:ph idx="1"/>
          </p:nvPr>
        </p:nvSpPr>
        <p:spPr/>
        <p:txBody>
          <a:bodyPr/>
          <a:lstStyle/>
          <a:p>
            <a:r>
              <a:rPr lang="en-US" altLang="zh-CN" dirty="0"/>
              <a:t>CONCATENATE</a:t>
            </a:r>
            <a:r>
              <a:rPr lang="zh-CN" altLang="en-US" dirty="0"/>
              <a:t>函数可以将几个文本字符串合并为一个文本字符串。</a:t>
            </a:r>
            <a:r>
              <a:rPr lang="en-US" altLang="zh-CN" dirty="0"/>
              <a:t>CONCATENATE</a:t>
            </a:r>
            <a:r>
              <a:rPr lang="zh-CN" altLang="en-US" dirty="0"/>
              <a:t>函数的使用格式如下。</a:t>
            </a:r>
            <a:endParaRPr lang="en-US" altLang="zh-CN" dirty="0"/>
          </a:p>
          <a:p>
            <a:endParaRPr lang="en-US" altLang="zh-CN" dirty="0"/>
          </a:p>
          <a:p>
            <a:endParaRPr lang="en-US" altLang="zh-CN" dirty="0"/>
          </a:p>
          <a:p>
            <a:r>
              <a:rPr lang="en-US" altLang="zh-CN" dirty="0"/>
              <a:t>CONCATENATE</a:t>
            </a:r>
            <a:r>
              <a:rPr lang="zh-CN" altLang="en-US" dirty="0"/>
              <a:t>函数的常用参数及其解释如表所示。</a:t>
            </a:r>
            <a:endParaRPr lang="en-US" altLang="zh-CN" dirty="0"/>
          </a:p>
          <a:p>
            <a:endParaRPr lang="zh-CN" altLang="en-US" dirty="0"/>
          </a:p>
        </p:txBody>
      </p:sp>
      <p:sp>
        <p:nvSpPr>
          <p:cNvPr id="3" name="标题 2">
            <a:extLst>
              <a:ext uri="{FF2B5EF4-FFF2-40B4-BE49-F238E27FC236}">
                <a16:creationId xmlns:a16="http://schemas.microsoft.com/office/drawing/2014/main" id="{40771CCE-D45A-43FD-9720-7D51CC62B710}"/>
              </a:ext>
            </a:extLst>
          </p:cNvPr>
          <p:cNvSpPr>
            <a:spLocks noGrp="1"/>
          </p:cNvSpPr>
          <p:nvPr>
            <p:ph type="title"/>
          </p:nvPr>
        </p:nvSpPr>
        <p:spPr/>
        <p:txBody>
          <a:bodyPr/>
          <a:lstStyle/>
          <a:p>
            <a:r>
              <a:rPr lang="zh-CN" altLang="en-US" dirty="0"/>
              <a:t>比较与合并文本</a:t>
            </a:r>
          </a:p>
        </p:txBody>
      </p:sp>
      <p:sp>
        <p:nvSpPr>
          <p:cNvPr id="5" name="内容占位符 4">
            <a:extLst>
              <a:ext uri="{FF2B5EF4-FFF2-40B4-BE49-F238E27FC236}">
                <a16:creationId xmlns:a16="http://schemas.microsoft.com/office/drawing/2014/main" id="{48610864-56DA-41EB-85F7-94C4AC00B6C7}"/>
              </a:ext>
            </a:extLst>
          </p:cNvPr>
          <p:cNvSpPr>
            <a:spLocks noGrp="1"/>
          </p:cNvSpPr>
          <p:nvPr>
            <p:ph idx="10"/>
          </p:nvPr>
        </p:nvSpPr>
        <p:spPr/>
        <p:txBody>
          <a:bodyPr/>
          <a:lstStyle/>
          <a:p>
            <a:r>
              <a:rPr lang="en-US" altLang="zh-CN" b="1" dirty="0"/>
              <a:t>2. CONCATENATE</a:t>
            </a:r>
            <a:r>
              <a:rPr lang="zh-CN" altLang="en-US" b="1" dirty="0"/>
              <a:t>函数</a:t>
            </a:r>
          </a:p>
        </p:txBody>
      </p:sp>
      <p:sp>
        <p:nvSpPr>
          <p:cNvPr id="6" name="TextBox 5">
            <a:extLst>
              <a:ext uri="{FF2B5EF4-FFF2-40B4-BE49-F238E27FC236}">
                <a16:creationId xmlns:a16="http://schemas.microsoft.com/office/drawing/2014/main" id="{1A04FFCC-BB49-4432-8735-955D65E66C43}"/>
              </a:ext>
            </a:extLst>
          </p:cNvPr>
          <p:cNvSpPr txBox="1">
            <a:spLocks noChangeArrowheads="1"/>
          </p:cNvSpPr>
          <p:nvPr/>
        </p:nvSpPr>
        <p:spPr bwMode="auto">
          <a:xfrm>
            <a:off x="3191473" y="2745865"/>
            <a:ext cx="509960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CONCATENATE(text1, text2, …)</a:t>
            </a:r>
          </a:p>
        </p:txBody>
      </p:sp>
      <p:graphicFrame>
        <p:nvGraphicFramePr>
          <p:cNvPr id="7" name="内容占位符 4">
            <a:extLst>
              <a:ext uri="{FF2B5EF4-FFF2-40B4-BE49-F238E27FC236}">
                <a16:creationId xmlns:a16="http://schemas.microsoft.com/office/drawing/2014/main" id="{4386F001-A228-4D28-B6B7-101EB0337C14}"/>
              </a:ext>
            </a:extLst>
          </p:cNvPr>
          <p:cNvGraphicFramePr>
            <a:graphicFrameLocks/>
          </p:cNvGraphicFramePr>
          <p:nvPr>
            <p:extLst>
              <p:ext uri="{D42A27DB-BD31-4B8C-83A1-F6EECF244321}">
                <p14:modId xmlns:p14="http://schemas.microsoft.com/office/powerpoint/2010/main" val="292724665"/>
              </p:ext>
            </p:extLst>
          </p:nvPr>
        </p:nvGraphicFramePr>
        <p:xfrm>
          <a:off x="2366333" y="4208955"/>
          <a:ext cx="6749885" cy="1295400"/>
        </p:xfrm>
        <a:graphic>
          <a:graphicData uri="http://schemas.openxmlformats.org/drawingml/2006/table">
            <a:tbl>
              <a:tblPr firstRow="1" firstCol="1" bandRow="1">
                <a:tableStyleId>{5C22544A-7EE6-4342-B048-85BDC9FD1C3A}</a:tableStyleId>
              </a:tblPr>
              <a:tblGrid>
                <a:gridCol w="1221443">
                  <a:extLst>
                    <a:ext uri="{9D8B030D-6E8A-4147-A177-3AD203B41FA5}">
                      <a16:colId xmlns:a16="http://schemas.microsoft.com/office/drawing/2014/main" val="20000"/>
                    </a:ext>
                  </a:extLst>
                </a:gridCol>
                <a:gridCol w="5528442">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text1</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必需。表示第一个将要合并成单个文本的文本项</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00" dirty="0">
                          <a:solidFill>
                            <a:schemeClr val="bg1"/>
                          </a:solidFill>
                          <a:effectLst/>
                          <a:latin typeface="微软雅黑" pitchFamily="34" charset="-122"/>
                          <a:ea typeface="微软雅黑" pitchFamily="34" charset="-122"/>
                          <a:cs typeface="Times New Roman" pitchFamily="18" charset="0"/>
                        </a:rPr>
                        <a:t>text2, …</a:t>
                      </a:r>
                      <a:endParaRPr lang="zh-CN" altLang="en-US" sz="1800" b="0" kern="100" dirty="0">
                        <a:solidFill>
                          <a:schemeClr val="bg1"/>
                        </a:solidFill>
                        <a:effectLst/>
                        <a:latin typeface="微软雅黑" pitchFamily="34" charset="-122"/>
                        <a:ea typeface="微软雅黑" pitchFamily="34" charset="-122"/>
                        <a:cs typeface="Times New Roman" pitchFamily="18" charset="0"/>
                      </a:endParaRPr>
                    </a:p>
                  </a:txBody>
                  <a:tcPr marL="68580" marR="68580" marT="0" marB="0" anchor="ctr"/>
                </a:tc>
                <a:tc>
                  <a:txBody>
                    <a:bodyPr/>
                    <a:lstStyle/>
                    <a:p>
                      <a:pPr algn="just"/>
                      <a:r>
                        <a:rPr lang="zh-CN" altLang="en-US" sz="1800" kern="100" dirty="0">
                          <a:solidFill>
                            <a:schemeClr val="dk1"/>
                          </a:solidFill>
                          <a:effectLst/>
                          <a:latin typeface="微软雅黑" pitchFamily="34" charset="-122"/>
                          <a:ea typeface="微软雅黑" pitchFamily="34" charset="-122"/>
                          <a:cs typeface="Times New Roman" pitchFamily="18" charset="0"/>
                        </a:rPr>
                        <a:t>可选。表示第</a:t>
                      </a:r>
                      <a:r>
                        <a:rPr lang="en-US" sz="1800" kern="100" dirty="0">
                          <a:solidFill>
                            <a:schemeClr val="dk1"/>
                          </a:solidFill>
                          <a:effectLst/>
                          <a:latin typeface="微软雅黑" pitchFamily="34" charset="-122"/>
                          <a:ea typeface="微软雅黑" pitchFamily="34" charset="-122"/>
                          <a:cs typeface="Times New Roman" pitchFamily="18" charset="0"/>
                        </a:rPr>
                        <a:t>2~255</a:t>
                      </a:r>
                      <a:r>
                        <a:rPr lang="zh-CN" altLang="en-US" sz="1800" kern="100" dirty="0">
                          <a:solidFill>
                            <a:schemeClr val="dk1"/>
                          </a:solidFill>
                          <a:effectLst/>
                          <a:latin typeface="微软雅黑" pitchFamily="34" charset="-122"/>
                          <a:ea typeface="微软雅黑" pitchFamily="34" charset="-122"/>
                          <a:cs typeface="Times New Roman" pitchFamily="18" charset="0"/>
                        </a:rPr>
                        <a:t>个将要合并成单个文本的文本项</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196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FF268D-EBD2-4FAA-A2B1-46B724A7E245}"/>
              </a:ext>
            </a:extLst>
          </p:cNvPr>
          <p:cNvSpPr>
            <a:spLocks noGrp="1"/>
          </p:cNvSpPr>
          <p:nvPr>
            <p:ph idx="1"/>
          </p:nvPr>
        </p:nvSpPr>
        <p:spPr/>
        <p:txBody>
          <a:bodyPr/>
          <a:lstStyle/>
          <a:p>
            <a:pPr marL="0" indent="0">
              <a:buNone/>
            </a:pPr>
            <a:r>
              <a:rPr lang="zh-CN" altLang="en-US" dirty="0"/>
              <a:t>合并</a:t>
            </a:r>
            <a:r>
              <a:rPr lang="en-US" altLang="zh-CN" dirty="0"/>
              <a:t>【8</a:t>
            </a:r>
            <a:r>
              <a:rPr lang="zh-CN" altLang="en-US" dirty="0"/>
              <a:t>月</a:t>
            </a:r>
            <a:r>
              <a:rPr lang="en-US" altLang="zh-CN" dirty="0"/>
              <a:t>1</a:t>
            </a:r>
            <a:r>
              <a:rPr lang="zh-CN" altLang="en-US" dirty="0"/>
              <a:t>日订单评论数据</a:t>
            </a:r>
            <a:r>
              <a:rPr lang="en-US" altLang="zh-CN" dirty="0"/>
              <a:t>】</a:t>
            </a:r>
            <a:r>
              <a:rPr lang="zh-CN" altLang="en-US" dirty="0"/>
              <a:t>工作表中的“店铺名”和“店铺所在地”字段，具体操作步骤如下。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选中</a:t>
            </a:r>
            <a:r>
              <a:rPr lang="en-US" altLang="zh-CN" dirty="0"/>
              <a:t>F2</a:t>
            </a:r>
            <a:r>
              <a:rPr lang="zh-CN" altLang="en-US" dirty="0"/>
              <a:t>单元格，输入“</a:t>
            </a:r>
            <a:r>
              <a:rPr lang="en-US" altLang="zh-CN" dirty="0"/>
              <a:t>=CONCATENATE(C2,B2)”</a:t>
            </a:r>
            <a:r>
              <a:rPr lang="zh-CN" altLang="en-US" dirty="0"/>
              <a:t>，如图所示。</a:t>
            </a:r>
          </a:p>
        </p:txBody>
      </p:sp>
      <p:sp>
        <p:nvSpPr>
          <p:cNvPr id="3" name="标题 2">
            <a:extLst>
              <a:ext uri="{FF2B5EF4-FFF2-40B4-BE49-F238E27FC236}">
                <a16:creationId xmlns:a16="http://schemas.microsoft.com/office/drawing/2014/main" id="{806E235D-3168-4C32-B97B-51B149D3EA8A}"/>
              </a:ext>
            </a:extLst>
          </p:cNvPr>
          <p:cNvSpPr>
            <a:spLocks noGrp="1"/>
          </p:cNvSpPr>
          <p:nvPr>
            <p:ph type="title"/>
          </p:nvPr>
        </p:nvSpPr>
        <p:spPr/>
        <p:txBody>
          <a:bodyPr/>
          <a:lstStyle/>
          <a:p>
            <a:r>
              <a:rPr lang="zh-CN" altLang="en-US" dirty="0"/>
              <a:t>比较与合并文本</a:t>
            </a:r>
          </a:p>
        </p:txBody>
      </p:sp>
      <p:pic>
        <p:nvPicPr>
          <p:cNvPr id="4" name="图片 3">
            <a:extLst>
              <a:ext uri="{FF2B5EF4-FFF2-40B4-BE49-F238E27FC236}">
                <a16:creationId xmlns:a16="http://schemas.microsoft.com/office/drawing/2014/main" id="{EF387489-3D56-45AD-B9B9-A61C832FEE0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70333" y="2721083"/>
            <a:ext cx="8651334" cy="2765317"/>
          </a:xfrm>
          <a:prstGeom prst="rect">
            <a:avLst/>
          </a:prstGeom>
          <a:ln w="3175">
            <a:solidFill>
              <a:schemeClr val="tx1"/>
            </a:solidFill>
          </a:ln>
        </p:spPr>
      </p:pic>
    </p:spTree>
    <p:extLst>
      <p:ext uri="{BB962C8B-B14F-4D97-AF65-F5344CB8AC3E}">
        <p14:creationId xmlns:p14="http://schemas.microsoft.com/office/powerpoint/2010/main" val="376200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F65F04-CE8A-409A-A65B-EA6B4789DA24}"/>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键，并使用填充公式的方式合并剩下店铺信息，如图所示。</a:t>
            </a:r>
          </a:p>
        </p:txBody>
      </p:sp>
      <p:sp>
        <p:nvSpPr>
          <p:cNvPr id="3" name="标题 2">
            <a:extLst>
              <a:ext uri="{FF2B5EF4-FFF2-40B4-BE49-F238E27FC236}">
                <a16:creationId xmlns:a16="http://schemas.microsoft.com/office/drawing/2014/main" id="{79037A7D-3CD5-46DB-B0AF-2685A98581B8}"/>
              </a:ext>
            </a:extLst>
          </p:cNvPr>
          <p:cNvSpPr>
            <a:spLocks noGrp="1"/>
          </p:cNvSpPr>
          <p:nvPr>
            <p:ph type="title"/>
          </p:nvPr>
        </p:nvSpPr>
        <p:spPr/>
        <p:txBody>
          <a:bodyPr/>
          <a:lstStyle/>
          <a:p>
            <a:r>
              <a:rPr lang="zh-CN" altLang="en-US" dirty="0"/>
              <a:t>比较与合并文本</a:t>
            </a:r>
          </a:p>
        </p:txBody>
      </p:sp>
      <p:pic>
        <p:nvPicPr>
          <p:cNvPr id="4" name="图片 3">
            <a:extLst>
              <a:ext uri="{FF2B5EF4-FFF2-40B4-BE49-F238E27FC236}">
                <a16:creationId xmlns:a16="http://schemas.microsoft.com/office/drawing/2014/main" id="{EC00B47A-101D-4306-A32B-FA2B05BC2349}"/>
              </a:ext>
            </a:extLst>
          </p:cNvPr>
          <p:cNvPicPr/>
          <p:nvPr/>
        </p:nvPicPr>
        <p:blipFill rotWithShape="1">
          <a:blip r:embed="rId2" cstate="print">
            <a:extLst>
              <a:ext uri="{28A0092B-C50C-407E-A947-70E740481C1C}">
                <a14:useLocalDpi xmlns:a14="http://schemas.microsoft.com/office/drawing/2010/main" val="0"/>
              </a:ext>
            </a:extLst>
          </a:blip>
          <a:srcRect b="10829"/>
          <a:stretch/>
        </p:blipFill>
        <p:spPr bwMode="auto">
          <a:xfrm>
            <a:off x="1801204" y="2365243"/>
            <a:ext cx="8589592" cy="2522068"/>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0706590"/>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TotalTime>
  <Words>3038</Words>
  <Application>Microsoft Office PowerPoint</Application>
  <PresentationFormat>宽屏</PresentationFormat>
  <Paragraphs>283</Paragraphs>
  <Slides>48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等线</vt:lpstr>
      <vt:lpstr>仿宋</vt:lpstr>
      <vt:lpstr>黑体</vt:lpstr>
      <vt:lpstr>微软雅黑</vt:lpstr>
      <vt:lpstr>Arial</vt:lpstr>
      <vt:lpstr>Calibri</vt:lpstr>
      <vt:lpstr>Times New Roman</vt:lpstr>
      <vt:lpstr>Wingdings</vt:lpstr>
      <vt:lpstr>3_Office 主题</vt:lpstr>
      <vt:lpstr>函数的应用</vt:lpstr>
      <vt:lpstr>目录</vt:lpstr>
      <vt:lpstr>比较与合并文本</vt:lpstr>
      <vt:lpstr>比较与合并文本</vt:lpstr>
      <vt:lpstr>比较与合并文本</vt:lpstr>
      <vt:lpstr>比较与合并文本</vt:lpstr>
      <vt:lpstr>比较与合并文本</vt:lpstr>
      <vt:lpstr>比较与合并文本</vt:lpstr>
      <vt:lpstr>比较与合并文本</vt:lpstr>
      <vt:lpstr>计算文本长度</vt:lpstr>
      <vt:lpstr>计算文本长度</vt:lpstr>
      <vt:lpstr>计算文本长度</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检索与提取文本</vt:lpstr>
      <vt:lpstr>替换文本</vt:lpstr>
      <vt:lpstr>替换文本</vt:lpstr>
      <vt:lpstr>替换文本</vt:lpstr>
      <vt:lpstr>替换文本</vt:lpstr>
      <vt:lpstr>替换文本</vt:lpstr>
      <vt:lpstr>替换文本</vt:lpstr>
      <vt:lpstr>替换文本</vt:lpstr>
      <vt:lpstr>替换文本</vt:lpstr>
      <vt:lpstr>目录</vt:lpstr>
      <vt:lpstr>条件判断</vt:lpstr>
      <vt:lpstr>条件判断</vt:lpstr>
      <vt:lpstr>条件判断</vt:lpstr>
      <vt:lpstr>条件判断</vt:lpstr>
      <vt:lpstr>条件判断</vt:lpstr>
      <vt:lpstr>实现交集计算</vt:lpstr>
      <vt:lpstr>实现交集计算</vt:lpstr>
      <vt:lpstr>实现交集计算</vt:lpstr>
      <vt:lpstr>实现并集计算</vt:lpstr>
      <vt:lpstr>实现并集计算</vt:lpstr>
      <vt:lpstr>实现并集计算</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郑 瑶华</cp:lastModifiedBy>
  <cp:revision>344</cp:revision>
  <dcterms:created xsi:type="dcterms:W3CDTF">2017-01-10T15:44:52Z</dcterms:created>
  <dcterms:modified xsi:type="dcterms:W3CDTF">2021-04-23T03:54:59Z</dcterms:modified>
</cp:coreProperties>
</file>