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7" r:id="rId1"/>
  </p:sldMasterIdLst>
  <p:notesMasterIdLst>
    <p:notesMasterId r:id="rId60"/>
  </p:notesMasterIdLst>
  <p:sldIdLst>
    <p:sldId id="494" r:id="rId2"/>
    <p:sldId id="503" r:id="rId3"/>
    <p:sldId id="540" r:id="rId4"/>
    <p:sldId id="541" r:id="rId5"/>
    <p:sldId id="542" r:id="rId6"/>
    <p:sldId id="543" r:id="rId7"/>
    <p:sldId id="544" r:id="rId8"/>
    <p:sldId id="545" r:id="rId9"/>
    <p:sldId id="510" r:id="rId10"/>
    <p:sldId id="546" r:id="rId11"/>
    <p:sldId id="547" r:id="rId12"/>
    <p:sldId id="548" r:id="rId13"/>
    <p:sldId id="549" r:id="rId14"/>
    <p:sldId id="550" r:id="rId15"/>
    <p:sldId id="552" r:id="rId16"/>
    <p:sldId id="553" r:id="rId17"/>
    <p:sldId id="554" r:id="rId18"/>
    <p:sldId id="555" r:id="rId19"/>
    <p:sldId id="556" r:id="rId20"/>
    <p:sldId id="557" r:id="rId21"/>
    <p:sldId id="558" r:id="rId22"/>
    <p:sldId id="559" r:id="rId23"/>
    <p:sldId id="560" r:id="rId24"/>
    <p:sldId id="511" r:id="rId25"/>
    <p:sldId id="561" r:id="rId26"/>
    <p:sldId id="562" r:id="rId27"/>
    <p:sldId id="563" r:id="rId28"/>
    <p:sldId id="564" r:id="rId29"/>
    <p:sldId id="565" r:id="rId30"/>
    <p:sldId id="566" r:id="rId31"/>
    <p:sldId id="567" r:id="rId32"/>
    <p:sldId id="568" r:id="rId33"/>
    <p:sldId id="569" r:id="rId34"/>
    <p:sldId id="570" r:id="rId35"/>
    <p:sldId id="571" r:id="rId36"/>
    <p:sldId id="572" r:id="rId37"/>
    <p:sldId id="573" r:id="rId38"/>
    <p:sldId id="574" r:id="rId39"/>
    <p:sldId id="575" r:id="rId40"/>
    <p:sldId id="576" r:id="rId41"/>
    <p:sldId id="577" r:id="rId42"/>
    <p:sldId id="578" r:id="rId43"/>
    <p:sldId id="579" r:id="rId44"/>
    <p:sldId id="580" r:id="rId45"/>
    <p:sldId id="512" r:id="rId46"/>
    <p:sldId id="581" r:id="rId47"/>
    <p:sldId id="582" r:id="rId48"/>
    <p:sldId id="583" r:id="rId49"/>
    <p:sldId id="584" r:id="rId50"/>
    <p:sldId id="585" r:id="rId51"/>
    <p:sldId id="586" r:id="rId52"/>
    <p:sldId id="587" r:id="rId53"/>
    <p:sldId id="588" r:id="rId54"/>
    <p:sldId id="589" r:id="rId55"/>
    <p:sldId id="590" r:id="rId56"/>
    <p:sldId id="591" r:id="rId57"/>
    <p:sldId id="539" r:id="rId58"/>
    <p:sldId id="534" r:id="rId59"/>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B9708"/>
    <a:srgbClr val="064BB2"/>
    <a:srgbClr val="FFCB54"/>
    <a:srgbClr val="2B6EE1"/>
    <a:srgbClr val="FFBF2B"/>
    <a:srgbClr val="7624CC"/>
    <a:srgbClr val="CC8824"/>
    <a:srgbClr val="2165B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641" autoAdjust="0"/>
    <p:restoredTop sz="94660"/>
  </p:normalViewPr>
  <p:slideViewPr>
    <p:cSldViewPr snapToGrid="0">
      <p:cViewPr varScale="1">
        <p:scale>
          <a:sx n="86" d="100"/>
          <a:sy n="86" d="100"/>
        </p:scale>
        <p:origin x="498" y="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E87583DF-69A3-4917-B571-F11381AA621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a:extLst>
              <a:ext uri="{FF2B5EF4-FFF2-40B4-BE49-F238E27FC236}">
                <a16:creationId xmlns:a16="http://schemas.microsoft.com/office/drawing/2014/main" id="{36CC2001-F3D9-4240-922F-650EBB14DDF9}"/>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a:defRPr/>
            </a:pPr>
            <a:fld id="{F512BCE4-7886-4179-8BD5-BA634FB87B8B}" type="datetimeFigureOut">
              <a:rPr lang="zh-CN" altLang="en-US"/>
              <a:pPr>
                <a:defRPr/>
              </a:pPr>
              <a:t>2021/4/15</a:t>
            </a:fld>
            <a:endParaRPr lang="zh-CN" altLang="en-US"/>
          </a:p>
        </p:txBody>
      </p:sp>
      <p:sp>
        <p:nvSpPr>
          <p:cNvPr id="4" name="幻灯片图像占位符 3">
            <a:extLst>
              <a:ext uri="{FF2B5EF4-FFF2-40B4-BE49-F238E27FC236}">
                <a16:creationId xmlns:a16="http://schemas.microsoft.com/office/drawing/2014/main" id="{5A00B867-B342-44B6-8802-5F84D866AF0E}"/>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a:ext uri="{FF2B5EF4-FFF2-40B4-BE49-F238E27FC236}">
                <a16:creationId xmlns:a16="http://schemas.microsoft.com/office/drawing/2014/main" id="{D46E3FE5-3F24-48C5-A9BB-2B1D74B979A8}"/>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a:extLst>
              <a:ext uri="{FF2B5EF4-FFF2-40B4-BE49-F238E27FC236}">
                <a16:creationId xmlns:a16="http://schemas.microsoft.com/office/drawing/2014/main" id="{208EDF20-3127-420B-A78D-F64154EC07A1}"/>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7" name="灯片编号占位符 6">
            <a:extLst>
              <a:ext uri="{FF2B5EF4-FFF2-40B4-BE49-F238E27FC236}">
                <a16:creationId xmlns:a16="http://schemas.microsoft.com/office/drawing/2014/main" id="{2AF23F4C-9F57-4777-9A61-E58064CF75D5}"/>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atin typeface="等线" panose="02010600030101010101" pitchFamily="2" charset="-122"/>
                <a:ea typeface="等线" panose="02010600030101010101" pitchFamily="2" charset="-122"/>
              </a:defRPr>
            </a:lvl1pPr>
          </a:lstStyle>
          <a:p>
            <a:pPr>
              <a:defRPr/>
            </a:pPr>
            <a:fld id="{84BCA2D3-96A5-4E7F-9427-0C92B9C5F6B3}"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2E42EB76-9845-4BB4-8AED-3EA481AC7FC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Rectangle 3">
            <a:extLst>
              <a:ext uri="{FF2B5EF4-FFF2-40B4-BE49-F238E27FC236}">
                <a16:creationId xmlns:a16="http://schemas.microsoft.com/office/drawing/2014/main" id="{FF103D51-DADD-4EDA-9672-5354D4E43F7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标题幻灯片">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754DA78F-70E3-4824-B50B-CFEA7600B60C}"/>
              </a:ext>
            </a:extLst>
          </p:cNvPr>
          <p:cNvSpPr>
            <a:spLocks noChangeArrowheads="1"/>
          </p:cNvSpPr>
          <p:nvPr userDrawn="1"/>
        </p:nvSpPr>
        <p:spPr bwMode="auto">
          <a:xfrm>
            <a:off x="0" y="1968500"/>
            <a:ext cx="12190413" cy="2168525"/>
          </a:xfrm>
          <a:prstGeom prst="rect">
            <a:avLst/>
          </a:prstGeom>
          <a:solidFill>
            <a:srgbClr val="064BB2"/>
          </a:solidFill>
          <a:ln>
            <a:noFill/>
          </a:ln>
          <a:effectLst>
            <a:outerShdw blurRad="50800" dist="38100" dir="5400000" algn="t" rotWithShape="0">
              <a:srgbClr val="000000">
                <a:alpha val="0"/>
              </a:srgbClr>
            </a:outerShdw>
          </a:effectLst>
        </p:spPr>
        <p:txBody>
          <a:bodyPr anchor="ctr"/>
          <a:lstStyle/>
          <a:p>
            <a:pPr algn="ctr" eaLnBrk="1" hangingPunct="1">
              <a:defRPr/>
            </a:pPr>
            <a:endParaRPr lang="zh-CN" altLang="en-US" sz="952" dirty="0">
              <a:solidFill>
                <a:srgbClr val="FFFFFF"/>
              </a:solidFill>
              <a:latin typeface="+mn-lt"/>
              <a:ea typeface="+mn-ea"/>
              <a:cs typeface="宋体" charset="0"/>
            </a:endParaRPr>
          </a:p>
        </p:txBody>
      </p:sp>
      <p:pic>
        <p:nvPicPr>
          <p:cNvPr id="4" name="图片 3" descr="AW视觉符号.jpg">
            <a:extLst>
              <a:ext uri="{FF2B5EF4-FFF2-40B4-BE49-F238E27FC236}">
                <a16:creationId xmlns:a16="http://schemas.microsoft.com/office/drawing/2014/main" id="{26E97ABF-ABC9-45E0-9821-D4E32E231A05}"/>
              </a:ext>
            </a:extLst>
          </p:cNvPr>
          <p:cNvPicPr>
            <a:picLocks noChangeAspect="1"/>
          </p:cNvPicPr>
          <p:nvPr userDrawn="1"/>
        </p:nvPicPr>
        <p:blipFill>
          <a:blip r:embed="rId2" cstate="print"/>
          <a:stretch>
            <a:fillRect/>
          </a:stretch>
        </p:blipFill>
        <p:spPr>
          <a:xfrm>
            <a:off x="202395" y="2246811"/>
            <a:ext cx="4697018" cy="24781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文本框 15">
            <a:extLst>
              <a:ext uri="{FF2B5EF4-FFF2-40B4-BE49-F238E27FC236}">
                <a16:creationId xmlns:a16="http://schemas.microsoft.com/office/drawing/2014/main" id="{6470D8B0-5DC8-4786-B673-DBB1DFB17A48}"/>
              </a:ext>
            </a:extLst>
          </p:cNvPr>
          <p:cNvSpPr txBox="1">
            <a:spLocks noChangeArrowheads="1"/>
          </p:cNvSpPr>
          <p:nvPr userDrawn="1"/>
        </p:nvSpPr>
        <p:spPr bwMode="auto">
          <a:xfrm>
            <a:off x="8509000" y="374650"/>
            <a:ext cx="2100263" cy="368300"/>
          </a:xfrm>
          <a:prstGeom prst="rect">
            <a:avLst/>
          </a:prstGeom>
          <a:noFill/>
          <a:ln>
            <a:noFill/>
          </a:ln>
        </p:spPr>
        <p:txBody>
          <a:bodyPr lIns="91343" tIns="45674" rIns="91343" bIns="45674">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gn="ctr" eaLnBrk="1" hangingPunct="1">
              <a:defRPr/>
            </a:pPr>
            <a:r>
              <a:rPr lang="zh-CN" altLang="en-US" b="1">
                <a:solidFill>
                  <a:srgbClr val="064BB2"/>
                </a:solidFill>
                <a:latin typeface="仿宋" pitchFamily="49" charset="-122"/>
                <a:ea typeface="仿宋" pitchFamily="49" charset="-122"/>
              </a:rPr>
              <a:t>大数据，成就未来</a:t>
            </a:r>
          </a:p>
        </p:txBody>
      </p:sp>
      <p:cxnSp>
        <p:nvCxnSpPr>
          <p:cNvPr id="6" name="直接连接符 5">
            <a:extLst>
              <a:ext uri="{FF2B5EF4-FFF2-40B4-BE49-F238E27FC236}">
                <a16:creationId xmlns:a16="http://schemas.microsoft.com/office/drawing/2014/main" id="{FBAE459A-A193-4760-8BB0-047E90E5F83C}"/>
              </a:ext>
            </a:extLst>
          </p:cNvPr>
          <p:cNvCxnSpPr>
            <a:cxnSpLocks/>
          </p:cNvCxnSpPr>
          <p:nvPr userDrawn="1"/>
        </p:nvCxnSpPr>
        <p:spPr>
          <a:xfrm>
            <a:off x="10529888" y="558800"/>
            <a:ext cx="1285875" cy="0"/>
          </a:xfrm>
          <a:prstGeom prst="line">
            <a:avLst/>
          </a:prstGeom>
          <a:ln w="12700">
            <a:solidFill>
              <a:srgbClr val="064BB2"/>
            </a:solidFill>
          </a:ln>
        </p:spPr>
        <p:style>
          <a:lnRef idx="1">
            <a:schemeClr val="dk1"/>
          </a:lnRef>
          <a:fillRef idx="0">
            <a:schemeClr val="dk1"/>
          </a:fillRef>
          <a:effectRef idx="0">
            <a:schemeClr val="dk1"/>
          </a:effectRef>
          <a:fontRef idx="minor">
            <a:schemeClr val="tx1"/>
          </a:fontRef>
        </p:style>
      </p:cxnSp>
      <p:cxnSp>
        <p:nvCxnSpPr>
          <p:cNvPr id="7" name="直接连接符 6">
            <a:extLst>
              <a:ext uri="{FF2B5EF4-FFF2-40B4-BE49-F238E27FC236}">
                <a16:creationId xmlns:a16="http://schemas.microsoft.com/office/drawing/2014/main" id="{0BB060FF-75B8-4281-B318-BD7554452492}"/>
              </a:ext>
            </a:extLst>
          </p:cNvPr>
          <p:cNvCxnSpPr>
            <a:cxnSpLocks/>
          </p:cNvCxnSpPr>
          <p:nvPr userDrawn="1"/>
        </p:nvCxnSpPr>
        <p:spPr>
          <a:xfrm>
            <a:off x="6589713" y="558800"/>
            <a:ext cx="1285875" cy="0"/>
          </a:xfrm>
          <a:prstGeom prst="line">
            <a:avLst/>
          </a:prstGeom>
          <a:ln w="12700">
            <a:solidFill>
              <a:srgbClr val="064BB2"/>
            </a:solidFill>
          </a:ln>
        </p:spPr>
        <p:style>
          <a:lnRef idx="1">
            <a:schemeClr val="dk1"/>
          </a:lnRef>
          <a:fillRef idx="0">
            <a:schemeClr val="dk1"/>
          </a:fillRef>
          <a:effectRef idx="0">
            <a:schemeClr val="dk1"/>
          </a:effectRef>
          <a:fontRef idx="minor">
            <a:schemeClr val="tx1"/>
          </a:fontRef>
        </p:style>
      </p:cxnSp>
      <p:pic>
        <p:nvPicPr>
          <p:cNvPr id="8" name="图片 16" descr="LOGO1.png">
            <a:extLst>
              <a:ext uri="{FF2B5EF4-FFF2-40B4-BE49-F238E27FC236}">
                <a16:creationId xmlns:a16="http://schemas.microsoft.com/office/drawing/2014/main" id="{41C1799F-57A3-4EDD-9D2A-31A2E5A346A0}"/>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059738" y="288925"/>
            <a:ext cx="546100"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标题 14"/>
          <p:cNvSpPr>
            <a:spLocks noGrp="1"/>
          </p:cNvSpPr>
          <p:nvPr>
            <p:ph type="title"/>
          </p:nvPr>
        </p:nvSpPr>
        <p:spPr>
          <a:xfrm>
            <a:off x="5926234" y="2706149"/>
            <a:ext cx="5889861" cy="692150"/>
          </a:xfrm>
        </p:spPr>
        <p:txBody>
          <a:bodyPr/>
          <a:lstStyle>
            <a:lvl1pPr algn="ctr">
              <a:defRPr sz="3600" b="1" baseline="0">
                <a:solidFill>
                  <a:schemeClr val="bg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9" name="日期占位符 29">
            <a:extLst>
              <a:ext uri="{FF2B5EF4-FFF2-40B4-BE49-F238E27FC236}">
                <a16:creationId xmlns:a16="http://schemas.microsoft.com/office/drawing/2014/main" id="{64B87D91-84BF-47DC-A1BB-1A481FC1D724}"/>
              </a:ext>
            </a:extLst>
          </p:cNvPr>
          <p:cNvSpPr>
            <a:spLocks noGrp="1"/>
          </p:cNvSpPr>
          <p:nvPr>
            <p:ph type="dt" sz="half" idx="10"/>
          </p:nvPr>
        </p:nvSpPr>
        <p:spPr>
          <a:xfrm>
            <a:off x="9447213" y="3771900"/>
            <a:ext cx="2743200" cy="365125"/>
          </a:xfrm>
        </p:spPr>
        <p:txBody>
          <a:bodyPr/>
          <a:lstStyle>
            <a:lvl1pPr algn="r">
              <a:defRPr sz="2400" b="1">
                <a:solidFill>
                  <a:srgbClr val="FFFFFF"/>
                </a:solidFill>
                <a:latin typeface="微软雅黑" panose="020B0503020204020204" pitchFamily="34" charset="-122"/>
                <a:ea typeface="微软雅黑" panose="020B0503020204020204" pitchFamily="34" charset="-122"/>
              </a:defRPr>
            </a:lvl1pPr>
          </a:lstStyle>
          <a:p>
            <a:pPr>
              <a:defRPr/>
            </a:pPr>
            <a:fld id="{131C1C29-AEBB-4CAA-8047-496BE4A1426D}" type="datetimeFigureOut">
              <a:rPr lang="zh-CN" altLang="en-US"/>
              <a:pPr>
                <a:defRPr/>
              </a:pPr>
              <a:t>2021/4/15</a:t>
            </a:fld>
            <a:endParaRPr lang="zh-CN" altLang="en-US" dirty="0"/>
          </a:p>
        </p:txBody>
      </p:sp>
    </p:spTree>
    <p:extLst>
      <p:ext uri="{BB962C8B-B14F-4D97-AF65-F5344CB8AC3E}">
        <p14:creationId xmlns:p14="http://schemas.microsoft.com/office/powerpoint/2010/main" val="760197684"/>
      </p:ext>
    </p:extLst>
  </p:cSld>
  <p:clrMapOvr>
    <a:masterClrMapping/>
  </p:clrMapOvr>
  <p:hf sldNum="0" hdr="0" ft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小标题+内容页">
    <p:spTree>
      <p:nvGrpSpPr>
        <p:cNvPr id="1" name=""/>
        <p:cNvGrpSpPr/>
        <p:nvPr/>
      </p:nvGrpSpPr>
      <p:grpSpPr>
        <a:xfrm>
          <a:off x="0" y="0"/>
          <a:ext cx="0" cy="0"/>
          <a:chOff x="0" y="0"/>
          <a:chExt cx="0" cy="0"/>
        </a:xfrm>
      </p:grpSpPr>
      <p:sp>
        <p:nvSpPr>
          <p:cNvPr id="5" name="Rectangle 12">
            <a:extLst>
              <a:ext uri="{FF2B5EF4-FFF2-40B4-BE49-F238E27FC236}">
                <a16:creationId xmlns:a16="http://schemas.microsoft.com/office/drawing/2014/main" id="{460BF4D2-B23A-424C-96D5-57A592FBB0C8}"/>
              </a:ext>
            </a:extLst>
          </p:cNvPr>
          <p:cNvSpPr>
            <a:spLocks noChangeArrowheads="1"/>
          </p:cNvSpPr>
          <p:nvPr userDrawn="1"/>
        </p:nvSpPr>
        <p:spPr bwMode="auto">
          <a:xfrm>
            <a:off x="9937750" y="6392863"/>
            <a:ext cx="571500" cy="231775"/>
          </a:xfrm>
          <a:prstGeom prst="rect">
            <a:avLst/>
          </a:prstGeom>
          <a:noFill/>
          <a:ln>
            <a:noFill/>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defRPr/>
            </a:pPr>
            <a:r>
              <a:rPr lang="en-US" altLang="zh-CN" sz="1000">
                <a:solidFill>
                  <a:srgbClr val="7F7F7F"/>
                </a:solidFill>
                <a:latin typeface="Arial" panose="020B0604020202020204" pitchFamily="34" charset="0"/>
                <a:cs typeface="Arial" panose="020B0604020202020204" pitchFamily="34" charset="0"/>
              </a:rPr>
              <a:t> </a:t>
            </a:r>
            <a:fld id="{C134D373-CC64-4198-A3BA-8FE6AC68785F}" type="slidenum">
              <a:rPr lang="en-US" altLang="zh-CN" sz="1000" smtClean="0">
                <a:solidFill>
                  <a:srgbClr val="000000"/>
                </a:solidFill>
                <a:latin typeface="Arial" panose="020B0604020202020204" pitchFamily="34" charset="0"/>
                <a:cs typeface="Arial" panose="020B0604020202020204" pitchFamily="34" charset="0"/>
              </a:rPr>
              <a:pPr algn="ctr" eaLnBrk="1" hangingPunct="1">
                <a:defRPr/>
              </a:pPr>
              <a:t>‹#›</a:t>
            </a:fld>
            <a:endParaRPr lang="en-US" altLang="zh-CN" sz="1000">
              <a:solidFill>
                <a:srgbClr val="000000"/>
              </a:solidFill>
              <a:latin typeface="Arial" panose="020B0604020202020204" pitchFamily="34" charset="0"/>
              <a:cs typeface="Arial" panose="020B0604020202020204" pitchFamily="34" charset="0"/>
            </a:endParaRPr>
          </a:p>
        </p:txBody>
      </p:sp>
      <p:cxnSp>
        <p:nvCxnSpPr>
          <p:cNvPr id="6" name="直接连接符 19">
            <a:extLst>
              <a:ext uri="{FF2B5EF4-FFF2-40B4-BE49-F238E27FC236}">
                <a16:creationId xmlns:a16="http://schemas.microsoft.com/office/drawing/2014/main" id="{52A65E10-2846-4EAA-86BB-1A5A6DEF11CC}"/>
              </a:ext>
            </a:extLst>
          </p:cNvPr>
          <p:cNvCxnSpPr>
            <a:cxnSpLocks/>
            <a:stCxn id="6" idx="3"/>
          </p:cNvCxnSpPr>
          <p:nvPr userDrawn="1"/>
        </p:nvCxnSpPr>
        <p:spPr>
          <a:xfrm>
            <a:off x="10509250" y="6508750"/>
            <a:ext cx="1019175"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cxnSp>
        <p:nvCxnSpPr>
          <p:cNvPr id="7" name="直接连接符 14">
            <a:extLst>
              <a:ext uri="{FF2B5EF4-FFF2-40B4-BE49-F238E27FC236}">
                <a16:creationId xmlns:a16="http://schemas.microsoft.com/office/drawing/2014/main" id="{F9C46B56-98E4-418C-AB23-B1A63633F87F}"/>
              </a:ext>
            </a:extLst>
          </p:cNvPr>
          <p:cNvCxnSpPr>
            <a:cxnSpLocks/>
          </p:cNvCxnSpPr>
          <p:nvPr userDrawn="1"/>
        </p:nvCxnSpPr>
        <p:spPr>
          <a:xfrm flipV="1">
            <a:off x="3719513" y="6508750"/>
            <a:ext cx="6218237" cy="0"/>
          </a:xfrm>
          <a:prstGeom prst="line">
            <a:avLst/>
          </a:prstGeom>
          <a:ln>
            <a:solidFill>
              <a:srgbClr val="064BB2"/>
            </a:solidFill>
          </a:ln>
        </p:spPr>
        <p:style>
          <a:lnRef idx="1">
            <a:schemeClr val="accent1"/>
          </a:lnRef>
          <a:fillRef idx="0">
            <a:schemeClr val="accent1"/>
          </a:fillRef>
          <a:effectRef idx="0">
            <a:schemeClr val="accent1"/>
          </a:effectRef>
          <a:fontRef idx="minor">
            <a:schemeClr val="tx1"/>
          </a:fontRef>
        </p:style>
      </p:cxnSp>
      <p:sp>
        <p:nvSpPr>
          <p:cNvPr id="8" name="AutoShape 23">
            <a:extLst>
              <a:ext uri="{FF2B5EF4-FFF2-40B4-BE49-F238E27FC236}">
                <a16:creationId xmlns:a16="http://schemas.microsoft.com/office/drawing/2014/main" id="{0685CE8C-B9A8-46A0-ADB9-4D39BDC2C2F4}"/>
              </a:ext>
            </a:extLst>
          </p:cNvPr>
          <p:cNvSpPr>
            <a:spLocks noChangeArrowheads="1"/>
          </p:cNvSpPr>
          <p:nvPr userDrawn="1"/>
        </p:nvSpPr>
        <p:spPr bwMode="auto">
          <a:xfrm>
            <a:off x="246063" y="915988"/>
            <a:ext cx="9596437" cy="46037"/>
          </a:xfrm>
          <a:prstGeom prst="rect">
            <a:avLst/>
          </a:prstGeom>
          <a:solidFill>
            <a:srgbClr val="064BB2"/>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defRPr/>
            </a:pPr>
            <a:endParaRPr lang="zh-CN" altLang="en-US" sz="952"/>
          </a:p>
        </p:txBody>
      </p:sp>
      <p:sp>
        <p:nvSpPr>
          <p:cNvPr id="9" name="AutoShape 23">
            <a:extLst>
              <a:ext uri="{FF2B5EF4-FFF2-40B4-BE49-F238E27FC236}">
                <a16:creationId xmlns:a16="http://schemas.microsoft.com/office/drawing/2014/main" id="{F38BE64D-19F8-41E3-B759-05846120B7B5}"/>
              </a:ext>
            </a:extLst>
          </p:cNvPr>
          <p:cNvSpPr>
            <a:spLocks noChangeArrowheads="1"/>
          </p:cNvSpPr>
          <p:nvPr userDrawn="1"/>
        </p:nvSpPr>
        <p:spPr bwMode="auto">
          <a:xfrm>
            <a:off x="9842500" y="915988"/>
            <a:ext cx="1989138" cy="46037"/>
          </a:xfrm>
          <a:prstGeom prst="rect">
            <a:avLst/>
          </a:prstGeom>
          <a:solidFill>
            <a:srgbClr val="FB9708"/>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defRPr/>
            </a:pPr>
            <a:endParaRPr lang="zh-CN" altLang="en-US" sz="952"/>
          </a:p>
        </p:txBody>
      </p:sp>
      <p:sp>
        <p:nvSpPr>
          <p:cNvPr id="10" name="矩形 9">
            <a:extLst>
              <a:ext uri="{FF2B5EF4-FFF2-40B4-BE49-F238E27FC236}">
                <a16:creationId xmlns:a16="http://schemas.microsoft.com/office/drawing/2014/main" id="{1C36FB17-DB13-41A3-ADDD-B44785810C0A}"/>
              </a:ext>
            </a:extLst>
          </p:cNvPr>
          <p:cNvSpPr>
            <a:spLocks noChangeArrowheads="1"/>
          </p:cNvSpPr>
          <p:nvPr userDrawn="1"/>
        </p:nvSpPr>
        <p:spPr bwMode="auto">
          <a:xfrm>
            <a:off x="2479675" y="6346825"/>
            <a:ext cx="1239838" cy="346075"/>
          </a:xfrm>
          <a:prstGeom prst="rect">
            <a:avLst/>
          </a:prstGeom>
          <a:noFill/>
          <a:ln>
            <a:noFill/>
          </a:ln>
        </p:spPr>
        <p:txBody>
          <a:bodyPr lIns="91343" tIns="45674" rIns="91343" bIns="45674">
            <a:spAutoFit/>
          </a:bodyPr>
          <a:lstStyle>
            <a:lvl1pPr eaLnBrk="0" hangingPunct="0">
              <a:defRPr sz="900">
                <a:solidFill>
                  <a:srgbClr val="000000"/>
                </a:solidFill>
                <a:latin typeface="Arial" charset="0"/>
                <a:ea typeface="宋体" pitchFamily="2" charset="-122"/>
              </a:defRPr>
            </a:lvl1pPr>
            <a:lvl2pPr marL="742950" indent="-285750" eaLnBrk="0" hangingPunct="0">
              <a:defRPr sz="900">
                <a:solidFill>
                  <a:srgbClr val="000000"/>
                </a:solidFill>
                <a:latin typeface="Arial" charset="0"/>
                <a:ea typeface="宋体" pitchFamily="2" charset="-122"/>
              </a:defRPr>
            </a:lvl2pPr>
            <a:lvl3pPr marL="1143000" indent="-228600" eaLnBrk="0" hangingPunct="0">
              <a:defRPr sz="900">
                <a:solidFill>
                  <a:srgbClr val="000000"/>
                </a:solidFill>
                <a:latin typeface="Arial" charset="0"/>
                <a:ea typeface="宋体" pitchFamily="2" charset="-122"/>
              </a:defRPr>
            </a:lvl3pPr>
            <a:lvl4pPr marL="1600200" indent="-228600" eaLnBrk="0" hangingPunct="0">
              <a:defRPr sz="900">
                <a:solidFill>
                  <a:srgbClr val="000000"/>
                </a:solidFill>
                <a:latin typeface="Arial" charset="0"/>
                <a:ea typeface="宋体" pitchFamily="2" charset="-122"/>
              </a:defRPr>
            </a:lvl4pPr>
            <a:lvl5pPr marL="2057400" indent="-228600" eaLnBrk="0" hangingPunct="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eaLnBrk="1" fontAlgn="auto" hangingPunct="1">
              <a:lnSpc>
                <a:spcPct val="150000"/>
              </a:lnSpc>
              <a:spcBef>
                <a:spcPts val="600"/>
              </a:spcBef>
              <a:spcAft>
                <a:spcPts val="0"/>
              </a:spcAft>
              <a:defRPr/>
            </a:pPr>
            <a:r>
              <a:rPr lang="zh-CN" altLang="en-US" sz="1100" dirty="0">
                <a:solidFill>
                  <a:srgbClr val="404040"/>
                </a:solidFill>
                <a:latin typeface="黑体" pitchFamily="49" charset="-122"/>
                <a:ea typeface="黑体" pitchFamily="49" charset="-122"/>
              </a:rPr>
              <a:t>大数据挖掘专家</a:t>
            </a:r>
            <a:endParaRPr lang="en-US" altLang="zh-CN" sz="1100" dirty="0">
              <a:solidFill>
                <a:srgbClr val="404040"/>
              </a:solidFill>
              <a:latin typeface="黑体" pitchFamily="49" charset="-122"/>
              <a:ea typeface="黑体" pitchFamily="49" charset="-122"/>
              <a:cs typeface="Arial" charset="0"/>
            </a:endParaRPr>
          </a:p>
        </p:txBody>
      </p:sp>
      <p:pic>
        <p:nvPicPr>
          <p:cNvPr id="11" name="图片 12" descr="泰迪logo无底色.png">
            <a:extLst>
              <a:ext uri="{FF2B5EF4-FFF2-40B4-BE49-F238E27FC236}">
                <a16:creationId xmlns:a16="http://schemas.microsoft.com/office/drawing/2014/main" id="{BFE6E01E-8D95-4FAF-A905-D18A2C391468}"/>
              </a:ext>
            </a:extLst>
          </p:cNvPr>
          <p:cNvPicPr>
            <a:picLocks noChangeAspect="1"/>
          </p:cNvPicPr>
          <p:nvPr userDrawn="1"/>
        </p:nvPicPr>
        <p:blipFill>
          <a:blip r:embed="rId2">
            <a:extLst>
              <a:ext uri="{28A0092B-C50C-407E-A947-70E740481C1C}">
                <a14:useLocalDpi xmlns:a14="http://schemas.microsoft.com/office/drawing/2010/main" val="0"/>
              </a:ext>
            </a:extLst>
          </a:blip>
          <a:srcRect l="-8151" r="-8151"/>
          <a:stretch>
            <a:fillRect/>
          </a:stretch>
        </p:blipFill>
        <p:spPr bwMode="auto">
          <a:xfrm>
            <a:off x="230188" y="6272213"/>
            <a:ext cx="2162175" cy="47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直接连接符 11">
            <a:extLst>
              <a:ext uri="{FF2B5EF4-FFF2-40B4-BE49-F238E27FC236}">
                <a16:creationId xmlns:a16="http://schemas.microsoft.com/office/drawing/2014/main" id="{2CBE3ABF-783E-4F37-8BE5-C618A2D4DABC}"/>
              </a:ext>
            </a:extLst>
          </p:cNvPr>
          <p:cNvCxnSpPr>
            <a:cxnSpLocks/>
          </p:cNvCxnSpPr>
          <p:nvPr userDrawn="1"/>
        </p:nvCxnSpPr>
        <p:spPr>
          <a:xfrm>
            <a:off x="2371725" y="6381750"/>
            <a:ext cx="0" cy="276225"/>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内容占位符 2"/>
          <p:cNvSpPr>
            <a:spLocks noGrp="1"/>
          </p:cNvSpPr>
          <p:nvPr>
            <p:ph idx="1" hasCustomPrompt="1"/>
          </p:nvPr>
        </p:nvSpPr>
        <p:spPr>
          <a:xfrm>
            <a:off x="423819" y="1713662"/>
            <a:ext cx="11107601" cy="4339721"/>
          </a:xfrm>
        </p:spPr>
        <p:txBody>
          <a:bodyPr>
            <a:noAutofit/>
          </a:bodyPr>
          <a:lstStyle>
            <a:lvl1pPr marL="362822" indent="-362822">
              <a:lnSpc>
                <a:spcPct val="150000"/>
              </a:lnSpc>
              <a:buClr>
                <a:srgbClr val="032089"/>
              </a:buClr>
              <a:buFont typeface="Wingdings" pitchFamily="2" charset="2"/>
              <a:buChar char="Ø"/>
              <a:defRPr sz="1800" b="0">
                <a:latin typeface="微软雅黑" panose="020B0503020204020204" pitchFamily="34" charset="-122"/>
                <a:ea typeface="微软雅黑" pitchFamily="34" charset="-122"/>
                <a:cs typeface="Times New Roman" pitchFamily="18" charset="0"/>
              </a:defRPr>
            </a:lvl1pPr>
            <a:lvl2pPr>
              <a:lnSpc>
                <a:spcPct val="130000"/>
              </a:lnSpc>
              <a:buClr>
                <a:srgbClr val="032089"/>
              </a:buClr>
              <a:buFont typeface="Wingdings" pitchFamily="2" charset="2"/>
              <a:buChar char="l"/>
              <a:defRPr sz="2328" b="0">
                <a:latin typeface="微软雅黑" pitchFamily="34" charset="-122"/>
                <a:ea typeface="微软雅黑" pitchFamily="34" charset="-122"/>
              </a:defRPr>
            </a:lvl2pPr>
            <a:lvl3pPr>
              <a:defRPr sz="1905" b="0">
                <a:latin typeface="微软雅黑" pitchFamily="34" charset="-122"/>
                <a:ea typeface="微软雅黑" pitchFamily="34" charset="-122"/>
              </a:defRPr>
            </a:lvl3pPr>
            <a:lvl4pPr>
              <a:defRPr sz="1905" b="0">
                <a:latin typeface="微软雅黑" pitchFamily="34" charset="-122"/>
                <a:ea typeface="微软雅黑" pitchFamily="34" charset="-122"/>
              </a:defRPr>
            </a:lvl4pPr>
            <a:lvl5pPr>
              <a:defRPr sz="1905" b="0">
                <a:latin typeface="微软雅黑" pitchFamily="34" charset="-122"/>
                <a:ea typeface="微软雅黑" pitchFamily="34" charset="-122"/>
              </a:defRPr>
            </a:lvl5pPr>
          </a:lstStyle>
          <a:p>
            <a:pPr lvl="0"/>
            <a:r>
              <a:rPr lang="zh-CN" altLang="en-US" dirty="0"/>
              <a:t>单击此处编辑母版文本样式</a:t>
            </a:r>
            <a:r>
              <a:rPr lang="en-US" altLang="zh-CN" dirty="0"/>
              <a:t>123</a:t>
            </a:r>
            <a:endParaRPr lang="zh-CN" altLang="en-US" dirty="0"/>
          </a:p>
        </p:txBody>
      </p:sp>
      <p:sp>
        <p:nvSpPr>
          <p:cNvPr id="2" name="标题 1"/>
          <p:cNvSpPr>
            <a:spLocks noGrp="1"/>
          </p:cNvSpPr>
          <p:nvPr>
            <p:ph type="title" hasCustomPrompt="1"/>
          </p:nvPr>
        </p:nvSpPr>
        <p:spPr>
          <a:xfrm>
            <a:off x="254876" y="359079"/>
            <a:ext cx="10972801" cy="528176"/>
          </a:xfrm>
        </p:spPr>
        <p:txBody>
          <a:bodyPr/>
          <a:lstStyle>
            <a:lvl1pPr>
              <a:defRPr sz="2400" b="1">
                <a:solidFill>
                  <a:schemeClr val="tx1"/>
                </a:solidFill>
                <a:latin typeface="Times New Roman" pitchFamily="18" charset="0"/>
                <a:cs typeface="Times New Roman" pitchFamily="18" charset="0"/>
              </a:defRPr>
            </a:lvl1pPr>
          </a:lstStyle>
          <a:p>
            <a:r>
              <a:rPr lang="zh-CN" altLang="en-US" dirty="0"/>
              <a:t>单击此处编辑母版标题样式</a:t>
            </a:r>
            <a:r>
              <a:rPr lang="en-US" altLang="zh-CN" dirty="0"/>
              <a:t>123</a:t>
            </a:r>
            <a:endParaRPr lang="zh-CN" altLang="en-US" dirty="0"/>
          </a:p>
        </p:txBody>
      </p:sp>
      <p:sp>
        <p:nvSpPr>
          <p:cNvPr id="14" name="内容占位符 2"/>
          <p:cNvSpPr>
            <a:spLocks noGrp="1"/>
          </p:cNvSpPr>
          <p:nvPr>
            <p:ph idx="10" hasCustomPrompt="1"/>
          </p:nvPr>
        </p:nvSpPr>
        <p:spPr>
          <a:xfrm>
            <a:off x="423819" y="1138980"/>
            <a:ext cx="11107601" cy="426469"/>
          </a:xfrm>
          <a:noFill/>
          <a:ln>
            <a:noFill/>
          </a:ln>
        </p:spPr>
        <p:txBody>
          <a:bodyPr anchor="ctr">
            <a:noAutofit/>
          </a:bodyPr>
          <a:lstStyle>
            <a:lvl1pPr marL="0" indent="0">
              <a:buNone/>
              <a:defRPr lang="zh-CN" altLang="en-US" sz="2000" b="0" dirty="0" smtClean="0">
                <a:latin typeface="微软雅黑" panose="020B0503020204020204" pitchFamily="34" charset="-122"/>
                <a:ea typeface="微软雅黑" pitchFamily="34" charset="-122"/>
                <a:cs typeface="Times New Roman" pitchFamily="18" charset="0"/>
              </a:defRPr>
            </a:lvl1pPr>
          </a:lstStyle>
          <a:p>
            <a:pPr lvl="0"/>
            <a:r>
              <a:rPr lang="zh-CN" altLang="en-US" dirty="0"/>
              <a:t>单击此处编辑母版文本样式</a:t>
            </a:r>
            <a:r>
              <a:rPr lang="en-US" altLang="zh-CN" dirty="0"/>
              <a:t>123</a:t>
            </a:r>
            <a:endParaRPr lang="zh-CN" altLang="en-US" dirty="0"/>
          </a:p>
        </p:txBody>
      </p:sp>
    </p:spTree>
    <p:extLst>
      <p:ext uri="{BB962C8B-B14F-4D97-AF65-F5344CB8AC3E}">
        <p14:creationId xmlns:p14="http://schemas.microsoft.com/office/powerpoint/2010/main" val="1864716630"/>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纯内容页">
    <p:spTree>
      <p:nvGrpSpPr>
        <p:cNvPr id="1" name=""/>
        <p:cNvGrpSpPr/>
        <p:nvPr/>
      </p:nvGrpSpPr>
      <p:grpSpPr>
        <a:xfrm>
          <a:off x="0" y="0"/>
          <a:ext cx="0" cy="0"/>
          <a:chOff x="0" y="0"/>
          <a:chExt cx="0" cy="0"/>
        </a:xfrm>
      </p:grpSpPr>
      <p:sp>
        <p:nvSpPr>
          <p:cNvPr id="5" name="Rectangle 12">
            <a:extLst>
              <a:ext uri="{FF2B5EF4-FFF2-40B4-BE49-F238E27FC236}">
                <a16:creationId xmlns:a16="http://schemas.microsoft.com/office/drawing/2014/main" id="{8752E1A5-1584-42DA-97B2-D5AA3020430E}"/>
              </a:ext>
            </a:extLst>
          </p:cNvPr>
          <p:cNvSpPr>
            <a:spLocks noChangeArrowheads="1"/>
          </p:cNvSpPr>
          <p:nvPr userDrawn="1"/>
        </p:nvSpPr>
        <p:spPr bwMode="auto">
          <a:xfrm>
            <a:off x="9937750" y="6392863"/>
            <a:ext cx="571500" cy="231775"/>
          </a:xfrm>
          <a:prstGeom prst="rect">
            <a:avLst/>
          </a:prstGeom>
          <a:noFill/>
          <a:ln>
            <a:noFill/>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defRPr/>
            </a:pPr>
            <a:r>
              <a:rPr lang="en-US" altLang="zh-CN" sz="1000">
                <a:solidFill>
                  <a:srgbClr val="7F7F7F"/>
                </a:solidFill>
                <a:latin typeface="Arial" panose="020B0604020202020204" pitchFamily="34" charset="0"/>
                <a:cs typeface="Arial" panose="020B0604020202020204" pitchFamily="34" charset="0"/>
              </a:rPr>
              <a:t> </a:t>
            </a:r>
            <a:fld id="{EC9E990F-1751-4104-9FD7-0BC18B9F4120}" type="slidenum">
              <a:rPr lang="en-US" altLang="zh-CN" sz="1000" smtClean="0">
                <a:solidFill>
                  <a:srgbClr val="000000"/>
                </a:solidFill>
                <a:latin typeface="Arial" panose="020B0604020202020204" pitchFamily="34" charset="0"/>
                <a:cs typeface="Arial" panose="020B0604020202020204" pitchFamily="34" charset="0"/>
              </a:rPr>
              <a:pPr algn="ctr" eaLnBrk="1" hangingPunct="1">
                <a:defRPr/>
              </a:pPr>
              <a:t>‹#›</a:t>
            </a:fld>
            <a:endParaRPr lang="en-US" altLang="zh-CN" sz="1000">
              <a:solidFill>
                <a:srgbClr val="000000"/>
              </a:solidFill>
              <a:latin typeface="Arial" panose="020B0604020202020204" pitchFamily="34" charset="0"/>
              <a:cs typeface="Arial" panose="020B0604020202020204" pitchFamily="34" charset="0"/>
            </a:endParaRPr>
          </a:p>
        </p:txBody>
      </p:sp>
      <p:cxnSp>
        <p:nvCxnSpPr>
          <p:cNvPr id="6" name="直接连接符 19">
            <a:extLst>
              <a:ext uri="{FF2B5EF4-FFF2-40B4-BE49-F238E27FC236}">
                <a16:creationId xmlns:a16="http://schemas.microsoft.com/office/drawing/2014/main" id="{0A813436-12D8-4F30-B0C7-4FF854B03F74}"/>
              </a:ext>
            </a:extLst>
          </p:cNvPr>
          <p:cNvCxnSpPr>
            <a:cxnSpLocks/>
            <a:stCxn id="6" idx="3"/>
          </p:cNvCxnSpPr>
          <p:nvPr userDrawn="1"/>
        </p:nvCxnSpPr>
        <p:spPr>
          <a:xfrm>
            <a:off x="10509250" y="6508750"/>
            <a:ext cx="1019175"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cxnSp>
        <p:nvCxnSpPr>
          <p:cNvPr id="7" name="直接连接符 14">
            <a:extLst>
              <a:ext uri="{FF2B5EF4-FFF2-40B4-BE49-F238E27FC236}">
                <a16:creationId xmlns:a16="http://schemas.microsoft.com/office/drawing/2014/main" id="{0BFB5094-6EFB-41E9-ABA5-0CAEA2CF993C}"/>
              </a:ext>
            </a:extLst>
          </p:cNvPr>
          <p:cNvCxnSpPr>
            <a:cxnSpLocks/>
          </p:cNvCxnSpPr>
          <p:nvPr userDrawn="1"/>
        </p:nvCxnSpPr>
        <p:spPr>
          <a:xfrm flipV="1">
            <a:off x="3719513" y="6508750"/>
            <a:ext cx="6218237" cy="0"/>
          </a:xfrm>
          <a:prstGeom prst="line">
            <a:avLst/>
          </a:prstGeom>
          <a:ln>
            <a:solidFill>
              <a:srgbClr val="064BB2"/>
            </a:solidFill>
          </a:ln>
        </p:spPr>
        <p:style>
          <a:lnRef idx="1">
            <a:schemeClr val="accent1"/>
          </a:lnRef>
          <a:fillRef idx="0">
            <a:schemeClr val="accent1"/>
          </a:fillRef>
          <a:effectRef idx="0">
            <a:schemeClr val="accent1"/>
          </a:effectRef>
          <a:fontRef idx="minor">
            <a:schemeClr val="tx1"/>
          </a:fontRef>
        </p:style>
      </p:cxnSp>
      <p:sp>
        <p:nvSpPr>
          <p:cNvPr id="8" name="AutoShape 23">
            <a:extLst>
              <a:ext uri="{FF2B5EF4-FFF2-40B4-BE49-F238E27FC236}">
                <a16:creationId xmlns:a16="http://schemas.microsoft.com/office/drawing/2014/main" id="{25C67349-392C-40EE-8D7E-BF0E6410797A}"/>
              </a:ext>
            </a:extLst>
          </p:cNvPr>
          <p:cNvSpPr>
            <a:spLocks noChangeArrowheads="1"/>
          </p:cNvSpPr>
          <p:nvPr userDrawn="1"/>
        </p:nvSpPr>
        <p:spPr bwMode="auto">
          <a:xfrm>
            <a:off x="246063" y="915988"/>
            <a:ext cx="9596437" cy="46037"/>
          </a:xfrm>
          <a:prstGeom prst="rect">
            <a:avLst/>
          </a:prstGeom>
          <a:solidFill>
            <a:srgbClr val="064BB2"/>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defRPr/>
            </a:pPr>
            <a:endParaRPr lang="zh-CN" altLang="en-US" sz="952"/>
          </a:p>
        </p:txBody>
      </p:sp>
      <p:sp>
        <p:nvSpPr>
          <p:cNvPr id="9" name="AutoShape 23">
            <a:extLst>
              <a:ext uri="{FF2B5EF4-FFF2-40B4-BE49-F238E27FC236}">
                <a16:creationId xmlns:a16="http://schemas.microsoft.com/office/drawing/2014/main" id="{58FE96ED-976F-4208-AAC2-3D699F5658BE}"/>
              </a:ext>
            </a:extLst>
          </p:cNvPr>
          <p:cNvSpPr>
            <a:spLocks noChangeArrowheads="1"/>
          </p:cNvSpPr>
          <p:nvPr userDrawn="1"/>
        </p:nvSpPr>
        <p:spPr bwMode="auto">
          <a:xfrm>
            <a:off x="9842500" y="915988"/>
            <a:ext cx="1989138" cy="46037"/>
          </a:xfrm>
          <a:prstGeom prst="rect">
            <a:avLst/>
          </a:prstGeom>
          <a:solidFill>
            <a:srgbClr val="FB9708"/>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defRPr/>
            </a:pPr>
            <a:endParaRPr lang="zh-CN" altLang="en-US" sz="952"/>
          </a:p>
        </p:txBody>
      </p:sp>
      <p:sp>
        <p:nvSpPr>
          <p:cNvPr id="10" name="矩形 9">
            <a:extLst>
              <a:ext uri="{FF2B5EF4-FFF2-40B4-BE49-F238E27FC236}">
                <a16:creationId xmlns:a16="http://schemas.microsoft.com/office/drawing/2014/main" id="{31BA749E-D117-4CFE-A79B-C9CE69C07F91}"/>
              </a:ext>
            </a:extLst>
          </p:cNvPr>
          <p:cNvSpPr>
            <a:spLocks noChangeArrowheads="1"/>
          </p:cNvSpPr>
          <p:nvPr userDrawn="1"/>
        </p:nvSpPr>
        <p:spPr bwMode="auto">
          <a:xfrm>
            <a:off x="2479675" y="6346825"/>
            <a:ext cx="1239838" cy="346075"/>
          </a:xfrm>
          <a:prstGeom prst="rect">
            <a:avLst/>
          </a:prstGeom>
          <a:noFill/>
          <a:ln>
            <a:noFill/>
          </a:ln>
        </p:spPr>
        <p:txBody>
          <a:bodyPr lIns="91343" tIns="45674" rIns="91343" bIns="45674">
            <a:spAutoFit/>
          </a:bodyPr>
          <a:lstStyle>
            <a:lvl1pPr eaLnBrk="0" hangingPunct="0">
              <a:defRPr sz="900">
                <a:solidFill>
                  <a:srgbClr val="000000"/>
                </a:solidFill>
                <a:latin typeface="Arial" charset="0"/>
                <a:ea typeface="宋体" pitchFamily="2" charset="-122"/>
              </a:defRPr>
            </a:lvl1pPr>
            <a:lvl2pPr marL="742950" indent="-285750" eaLnBrk="0" hangingPunct="0">
              <a:defRPr sz="900">
                <a:solidFill>
                  <a:srgbClr val="000000"/>
                </a:solidFill>
                <a:latin typeface="Arial" charset="0"/>
                <a:ea typeface="宋体" pitchFamily="2" charset="-122"/>
              </a:defRPr>
            </a:lvl2pPr>
            <a:lvl3pPr marL="1143000" indent="-228600" eaLnBrk="0" hangingPunct="0">
              <a:defRPr sz="900">
                <a:solidFill>
                  <a:srgbClr val="000000"/>
                </a:solidFill>
                <a:latin typeface="Arial" charset="0"/>
                <a:ea typeface="宋体" pitchFamily="2" charset="-122"/>
              </a:defRPr>
            </a:lvl3pPr>
            <a:lvl4pPr marL="1600200" indent="-228600" eaLnBrk="0" hangingPunct="0">
              <a:defRPr sz="900">
                <a:solidFill>
                  <a:srgbClr val="000000"/>
                </a:solidFill>
                <a:latin typeface="Arial" charset="0"/>
                <a:ea typeface="宋体" pitchFamily="2" charset="-122"/>
              </a:defRPr>
            </a:lvl4pPr>
            <a:lvl5pPr marL="2057400" indent="-228600" eaLnBrk="0" hangingPunct="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eaLnBrk="1" fontAlgn="auto" hangingPunct="1">
              <a:lnSpc>
                <a:spcPct val="150000"/>
              </a:lnSpc>
              <a:spcBef>
                <a:spcPts val="600"/>
              </a:spcBef>
              <a:spcAft>
                <a:spcPts val="0"/>
              </a:spcAft>
              <a:defRPr/>
            </a:pPr>
            <a:r>
              <a:rPr lang="zh-CN" altLang="en-US" sz="1100" dirty="0">
                <a:solidFill>
                  <a:srgbClr val="404040"/>
                </a:solidFill>
                <a:latin typeface="黑体" pitchFamily="49" charset="-122"/>
                <a:ea typeface="黑体" pitchFamily="49" charset="-122"/>
              </a:rPr>
              <a:t>大数据挖掘专家</a:t>
            </a:r>
            <a:endParaRPr lang="en-US" altLang="zh-CN" sz="1100" dirty="0">
              <a:solidFill>
                <a:srgbClr val="404040"/>
              </a:solidFill>
              <a:latin typeface="黑体" pitchFamily="49" charset="-122"/>
              <a:ea typeface="黑体" pitchFamily="49" charset="-122"/>
              <a:cs typeface="Arial" charset="0"/>
            </a:endParaRPr>
          </a:p>
        </p:txBody>
      </p:sp>
      <p:pic>
        <p:nvPicPr>
          <p:cNvPr id="11" name="图片 12" descr="泰迪logo无底色.png">
            <a:extLst>
              <a:ext uri="{FF2B5EF4-FFF2-40B4-BE49-F238E27FC236}">
                <a16:creationId xmlns:a16="http://schemas.microsoft.com/office/drawing/2014/main" id="{96AF8311-060C-41E3-9585-38A4D3CAB44D}"/>
              </a:ext>
            </a:extLst>
          </p:cNvPr>
          <p:cNvPicPr>
            <a:picLocks noChangeAspect="1"/>
          </p:cNvPicPr>
          <p:nvPr userDrawn="1"/>
        </p:nvPicPr>
        <p:blipFill>
          <a:blip r:embed="rId2">
            <a:extLst>
              <a:ext uri="{28A0092B-C50C-407E-A947-70E740481C1C}">
                <a14:useLocalDpi xmlns:a14="http://schemas.microsoft.com/office/drawing/2010/main" val="0"/>
              </a:ext>
            </a:extLst>
          </a:blip>
          <a:srcRect l="-8151" r="-8151"/>
          <a:stretch>
            <a:fillRect/>
          </a:stretch>
        </p:blipFill>
        <p:spPr bwMode="auto">
          <a:xfrm>
            <a:off x="230188" y="6272213"/>
            <a:ext cx="2162175" cy="47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直接连接符 11">
            <a:extLst>
              <a:ext uri="{FF2B5EF4-FFF2-40B4-BE49-F238E27FC236}">
                <a16:creationId xmlns:a16="http://schemas.microsoft.com/office/drawing/2014/main" id="{B12E79C0-E066-416A-BF8E-209169B35689}"/>
              </a:ext>
            </a:extLst>
          </p:cNvPr>
          <p:cNvCxnSpPr>
            <a:cxnSpLocks/>
          </p:cNvCxnSpPr>
          <p:nvPr userDrawn="1"/>
        </p:nvCxnSpPr>
        <p:spPr>
          <a:xfrm>
            <a:off x="2371725" y="6381750"/>
            <a:ext cx="0" cy="276225"/>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内容占位符 2"/>
          <p:cNvSpPr>
            <a:spLocks noGrp="1"/>
          </p:cNvSpPr>
          <p:nvPr>
            <p:ph idx="1" hasCustomPrompt="1"/>
          </p:nvPr>
        </p:nvSpPr>
        <p:spPr>
          <a:xfrm>
            <a:off x="423819" y="1077912"/>
            <a:ext cx="11107601" cy="5033287"/>
          </a:xfrm>
        </p:spPr>
        <p:txBody>
          <a:bodyPr>
            <a:noAutofit/>
          </a:bodyPr>
          <a:lstStyle>
            <a:lvl1pPr marL="362822" indent="-362822">
              <a:lnSpc>
                <a:spcPct val="150000"/>
              </a:lnSpc>
              <a:buClr>
                <a:srgbClr val="032089"/>
              </a:buClr>
              <a:buFont typeface="Wingdings" panose="05000000000000000000" pitchFamily="2" charset="2"/>
              <a:buChar char="Ø"/>
              <a:defRPr sz="1800" b="0">
                <a:latin typeface="微软雅黑" panose="020B0503020204020204" pitchFamily="34" charset="-122"/>
                <a:ea typeface="微软雅黑" pitchFamily="34" charset="-122"/>
                <a:cs typeface="Times New Roman" pitchFamily="18" charset="0"/>
              </a:defRPr>
            </a:lvl1pPr>
            <a:lvl2pPr>
              <a:lnSpc>
                <a:spcPct val="130000"/>
              </a:lnSpc>
              <a:buClr>
                <a:srgbClr val="032089"/>
              </a:buClr>
              <a:buFont typeface="Wingdings" pitchFamily="2" charset="2"/>
              <a:buChar char="l"/>
              <a:defRPr sz="2328" b="0">
                <a:latin typeface="微软雅黑" pitchFamily="34" charset="-122"/>
                <a:ea typeface="微软雅黑" pitchFamily="34" charset="-122"/>
              </a:defRPr>
            </a:lvl2pPr>
            <a:lvl3pPr>
              <a:defRPr sz="1905" b="0">
                <a:latin typeface="微软雅黑" pitchFamily="34" charset="-122"/>
                <a:ea typeface="微软雅黑" pitchFamily="34" charset="-122"/>
              </a:defRPr>
            </a:lvl3pPr>
            <a:lvl4pPr>
              <a:defRPr sz="1905" b="0">
                <a:latin typeface="微软雅黑" pitchFamily="34" charset="-122"/>
                <a:ea typeface="微软雅黑" pitchFamily="34" charset="-122"/>
              </a:defRPr>
            </a:lvl4pPr>
            <a:lvl5pPr>
              <a:defRPr sz="1905" b="0">
                <a:latin typeface="微软雅黑" pitchFamily="34" charset="-122"/>
                <a:ea typeface="微软雅黑" pitchFamily="34" charset="-122"/>
              </a:defRPr>
            </a:lvl5pPr>
          </a:lstStyle>
          <a:p>
            <a:pPr lvl="0"/>
            <a:r>
              <a:rPr lang="zh-CN" altLang="en-US" dirty="0"/>
              <a:t>单击此处编辑母版文本样式</a:t>
            </a:r>
            <a:r>
              <a:rPr lang="en-US" altLang="zh-CN" dirty="0"/>
              <a:t>123</a:t>
            </a:r>
            <a:endParaRPr lang="zh-CN" altLang="en-US" dirty="0"/>
          </a:p>
        </p:txBody>
      </p:sp>
      <p:sp>
        <p:nvSpPr>
          <p:cNvPr id="2" name="标题 1"/>
          <p:cNvSpPr>
            <a:spLocks noGrp="1"/>
          </p:cNvSpPr>
          <p:nvPr>
            <p:ph type="title" hasCustomPrompt="1"/>
          </p:nvPr>
        </p:nvSpPr>
        <p:spPr>
          <a:xfrm>
            <a:off x="254876" y="359079"/>
            <a:ext cx="10972801" cy="528176"/>
          </a:xfrm>
        </p:spPr>
        <p:txBody>
          <a:bodyPr/>
          <a:lstStyle>
            <a:lvl1pPr>
              <a:defRPr sz="2400" b="1">
                <a:solidFill>
                  <a:schemeClr val="tx1"/>
                </a:solidFill>
                <a:latin typeface="微软雅黑" panose="020B0503020204020204" pitchFamily="34" charset="-122"/>
                <a:ea typeface="微软雅黑" panose="020B0503020204020204" pitchFamily="34" charset="-122"/>
                <a:cs typeface="Times New Roman" pitchFamily="18" charset="0"/>
              </a:defRPr>
            </a:lvl1pPr>
          </a:lstStyle>
          <a:p>
            <a:r>
              <a:rPr lang="zh-CN" altLang="en-US" dirty="0"/>
              <a:t>单击此处编辑母版标题样式</a:t>
            </a:r>
            <a:r>
              <a:rPr lang="en-US" altLang="zh-CN" dirty="0"/>
              <a:t>123</a:t>
            </a:r>
            <a:endParaRPr lang="zh-CN" altLang="en-US" dirty="0"/>
          </a:p>
        </p:txBody>
      </p:sp>
    </p:spTree>
    <p:extLst>
      <p:ext uri="{BB962C8B-B14F-4D97-AF65-F5344CB8AC3E}">
        <p14:creationId xmlns:p14="http://schemas.microsoft.com/office/powerpoint/2010/main" val="2749941771"/>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61F5F22C-E362-464D-89EB-4FE4ABB803CB}"/>
              </a:ext>
            </a:extLst>
          </p:cNvPr>
          <p:cNvSpPr>
            <a:spLocks noChangeArrowheads="1"/>
          </p:cNvSpPr>
          <p:nvPr userDrawn="1"/>
        </p:nvSpPr>
        <p:spPr bwMode="auto">
          <a:xfrm>
            <a:off x="0" y="1968500"/>
            <a:ext cx="12190413" cy="2168525"/>
          </a:xfrm>
          <a:prstGeom prst="rect">
            <a:avLst/>
          </a:prstGeom>
          <a:solidFill>
            <a:srgbClr val="064BB2"/>
          </a:solidFill>
          <a:ln>
            <a:noFill/>
          </a:ln>
          <a:effectLst>
            <a:outerShdw blurRad="50800" dist="38100" dir="5400000" algn="t" rotWithShape="0">
              <a:srgbClr val="000000">
                <a:alpha val="0"/>
              </a:srgbClr>
            </a:outerShdw>
          </a:effectLst>
        </p:spPr>
        <p:txBody>
          <a:bodyPr anchor="ctr"/>
          <a:lstStyle/>
          <a:p>
            <a:pPr algn="ctr" eaLnBrk="1" hangingPunct="1">
              <a:defRPr/>
            </a:pPr>
            <a:endParaRPr lang="zh-CN" altLang="en-US" sz="952" dirty="0">
              <a:solidFill>
                <a:srgbClr val="FFFFFF"/>
              </a:solidFill>
              <a:latin typeface="+mn-lt"/>
              <a:ea typeface="+mn-ea"/>
              <a:cs typeface="宋体" charset="0"/>
            </a:endParaRPr>
          </a:p>
        </p:txBody>
      </p:sp>
      <p:sp>
        <p:nvSpPr>
          <p:cNvPr id="3" name="Title 1">
            <a:extLst>
              <a:ext uri="{FF2B5EF4-FFF2-40B4-BE49-F238E27FC236}">
                <a16:creationId xmlns:a16="http://schemas.microsoft.com/office/drawing/2014/main" id="{E9FF9006-3E16-495F-B5FA-CB8BA72F3DD8}"/>
              </a:ext>
            </a:extLst>
          </p:cNvPr>
          <p:cNvSpPr txBox="1">
            <a:spLocks/>
          </p:cNvSpPr>
          <p:nvPr userDrawn="1"/>
        </p:nvSpPr>
        <p:spPr>
          <a:xfrm>
            <a:off x="5003623" y="1657613"/>
            <a:ext cx="7082051" cy="1653849"/>
          </a:xfrm>
          <a:prstGeom prst="rect">
            <a:avLst/>
          </a:prstGeom>
        </p:spPr>
        <p:txBody>
          <a:bodyPr anchor="b"/>
          <a:lstStyle>
            <a:lvl1pPr algn="ctr" defTabSz="1028700" rtl="0" eaLnBrk="1" fontAlgn="base" latinLnBrk="0" hangingPunct="1">
              <a:lnSpc>
                <a:spcPts val="3360"/>
              </a:lnSpc>
              <a:spcBef>
                <a:spcPts val="630"/>
              </a:spcBef>
              <a:spcAft>
                <a:spcPct val="0"/>
              </a:spcAft>
              <a:buNone/>
              <a:defRPr lang="en-US" sz="2940" b="1" kern="1200" dirty="0">
                <a:solidFill>
                  <a:schemeClr val="bg1"/>
                </a:solidFill>
                <a:latin typeface="微软雅黑" panose="020B0503020204020204" pitchFamily="34" charset="-122"/>
                <a:ea typeface="微软雅黑" panose="020B0503020204020204" pitchFamily="34" charset="-122"/>
                <a:cs typeface="+mn-cs"/>
              </a:defRPr>
            </a:lvl1pPr>
          </a:lstStyle>
          <a:p>
            <a:pPr>
              <a:defRPr/>
            </a:pPr>
            <a:r>
              <a:rPr altLang="zh-CN" sz="6600" dirty="0">
                <a:ln>
                  <a:solidFill>
                    <a:srgbClr val="FFFFFF"/>
                  </a:solidFill>
                </a:ln>
                <a:solidFill>
                  <a:srgbClr val="FFFFFF"/>
                </a:solidFill>
                <a:effectLst>
                  <a:reflection blurRad="6350" stA="50000" endA="300" endPos="50000" dist="29997" dir="5400000" sy="-100000" algn="bl" rotWithShape="0"/>
                </a:effectLst>
              </a:rPr>
              <a:t>Thank you!</a:t>
            </a:r>
            <a:endParaRPr lang="zh-CN" altLang="en-US" sz="6600" dirty="0">
              <a:ln>
                <a:solidFill>
                  <a:srgbClr val="FFFFFF"/>
                </a:solidFill>
              </a:ln>
              <a:solidFill>
                <a:srgbClr val="FFFFFF"/>
              </a:solidFill>
              <a:effectLst>
                <a:reflection blurRad="6350" stA="50000" endA="300" endPos="50000" dist="29997" dir="5400000" sy="-100000" algn="bl" rotWithShape="0"/>
              </a:effectLst>
            </a:endParaRPr>
          </a:p>
        </p:txBody>
      </p:sp>
      <p:pic>
        <p:nvPicPr>
          <p:cNvPr id="4" name="图片 3" descr="AW视觉符号.jpg">
            <a:extLst>
              <a:ext uri="{FF2B5EF4-FFF2-40B4-BE49-F238E27FC236}">
                <a16:creationId xmlns:a16="http://schemas.microsoft.com/office/drawing/2014/main" id="{4EA6F1BD-F66A-4E3E-915D-69C6C8E5332F}"/>
              </a:ext>
            </a:extLst>
          </p:cNvPr>
          <p:cNvPicPr>
            <a:picLocks noChangeAspect="1"/>
          </p:cNvPicPr>
          <p:nvPr userDrawn="1"/>
        </p:nvPicPr>
        <p:blipFill>
          <a:blip r:embed="rId2" cstate="print"/>
          <a:stretch>
            <a:fillRect/>
          </a:stretch>
        </p:blipFill>
        <p:spPr>
          <a:xfrm>
            <a:off x="202395" y="2246811"/>
            <a:ext cx="4697018" cy="24781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文本框 15">
            <a:extLst>
              <a:ext uri="{FF2B5EF4-FFF2-40B4-BE49-F238E27FC236}">
                <a16:creationId xmlns:a16="http://schemas.microsoft.com/office/drawing/2014/main" id="{C95F05E8-02CF-41AA-B3A3-D8EB74EC1727}"/>
              </a:ext>
            </a:extLst>
          </p:cNvPr>
          <p:cNvSpPr txBox="1">
            <a:spLocks noChangeArrowheads="1"/>
          </p:cNvSpPr>
          <p:nvPr userDrawn="1"/>
        </p:nvSpPr>
        <p:spPr bwMode="auto">
          <a:xfrm>
            <a:off x="8509000" y="374650"/>
            <a:ext cx="2100263" cy="368300"/>
          </a:xfrm>
          <a:prstGeom prst="rect">
            <a:avLst/>
          </a:prstGeom>
          <a:noFill/>
          <a:ln>
            <a:noFill/>
          </a:ln>
        </p:spPr>
        <p:txBody>
          <a:bodyPr lIns="91343" tIns="45674" rIns="91343" bIns="45674">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gn="ctr" eaLnBrk="1" hangingPunct="1">
              <a:defRPr/>
            </a:pPr>
            <a:r>
              <a:rPr lang="zh-CN" altLang="en-US" b="1">
                <a:solidFill>
                  <a:srgbClr val="064BB2"/>
                </a:solidFill>
                <a:latin typeface="仿宋" pitchFamily="49" charset="-122"/>
                <a:ea typeface="仿宋" pitchFamily="49" charset="-122"/>
              </a:rPr>
              <a:t>大数据，成就未来</a:t>
            </a:r>
          </a:p>
        </p:txBody>
      </p:sp>
      <p:cxnSp>
        <p:nvCxnSpPr>
          <p:cNvPr id="6" name="直接连接符 5">
            <a:extLst>
              <a:ext uri="{FF2B5EF4-FFF2-40B4-BE49-F238E27FC236}">
                <a16:creationId xmlns:a16="http://schemas.microsoft.com/office/drawing/2014/main" id="{F4187C9C-C91F-4397-941D-46F5764D2D48}"/>
              </a:ext>
            </a:extLst>
          </p:cNvPr>
          <p:cNvCxnSpPr>
            <a:cxnSpLocks/>
          </p:cNvCxnSpPr>
          <p:nvPr userDrawn="1"/>
        </p:nvCxnSpPr>
        <p:spPr>
          <a:xfrm>
            <a:off x="10529888" y="558800"/>
            <a:ext cx="1285875" cy="0"/>
          </a:xfrm>
          <a:prstGeom prst="line">
            <a:avLst/>
          </a:prstGeom>
          <a:ln w="12700">
            <a:solidFill>
              <a:srgbClr val="064BB2"/>
            </a:solidFill>
          </a:ln>
        </p:spPr>
        <p:style>
          <a:lnRef idx="1">
            <a:schemeClr val="dk1"/>
          </a:lnRef>
          <a:fillRef idx="0">
            <a:schemeClr val="dk1"/>
          </a:fillRef>
          <a:effectRef idx="0">
            <a:schemeClr val="dk1"/>
          </a:effectRef>
          <a:fontRef idx="minor">
            <a:schemeClr val="tx1"/>
          </a:fontRef>
        </p:style>
      </p:cxnSp>
      <p:cxnSp>
        <p:nvCxnSpPr>
          <p:cNvPr id="7" name="直接连接符 6">
            <a:extLst>
              <a:ext uri="{FF2B5EF4-FFF2-40B4-BE49-F238E27FC236}">
                <a16:creationId xmlns:a16="http://schemas.microsoft.com/office/drawing/2014/main" id="{D9CB1B32-1F57-4ED8-BB23-7C2FAE935994}"/>
              </a:ext>
            </a:extLst>
          </p:cNvPr>
          <p:cNvCxnSpPr>
            <a:cxnSpLocks/>
          </p:cNvCxnSpPr>
          <p:nvPr userDrawn="1"/>
        </p:nvCxnSpPr>
        <p:spPr>
          <a:xfrm>
            <a:off x="6589713" y="558800"/>
            <a:ext cx="1285875" cy="0"/>
          </a:xfrm>
          <a:prstGeom prst="line">
            <a:avLst/>
          </a:prstGeom>
          <a:ln w="12700">
            <a:solidFill>
              <a:srgbClr val="064BB2"/>
            </a:solidFill>
          </a:ln>
        </p:spPr>
        <p:style>
          <a:lnRef idx="1">
            <a:schemeClr val="dk1"/>
          </a:lnRef>
          <a:fillRef idx="0">
            <a:schemeClr val="dk1"/>
          </a:fillRef>
          <a:effectRef idx="0">
            <a:schemeClr val="dk1"/>
          </a:effectRef>
          <a:fontRef idx="minor">
            <a:schemeClr val="tx1"/>
          </a:fontRef>
        </p:style>
      </p:cxnSp>
      <p:pic>
        <p:nvPicPr>
          <p:cNvPr id="8" name="图片 16" descr="LOGO1.png">
            <a:extLst>
              <a:ext uri="{FF2B5EF4-FFF2-40B4-BE49-F238E27FC236}">
                <a16:creationId xmlns:a16="http://schemas.microsoft.com/office/drawing/2014/main" id="{5EF95D87-3697-460E-A7BB-6E141FA2DA10}"/>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059738" y="288925"/>
            <a:ext cx="546100"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图片 16">
            <a:extLst>
              <a:ext uri="{FF2B5EF4-FFF2-40B4-BE49-F238E27FC236}">
                <a16:creationId xmlns:a16="http://schemas.microsoft.com/office/drawing/2014/main" id="{CA565469-A885-4C23-8451-3E13451887DE}"/>
              </a:ext>
            </a:extLst>
          </p:cNvPr>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940925" y="4724400"/>
            <a:ext cx="1874838" cy="187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0642975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标题占位符 1">
            <a:extLst>
              <a:ext uri="{FF2B5EF4-FFF2-40B4-BE49-F238E27FC236}">
                <a16:creationId xmlns:a16="http://schemas.microsoft.com/office/drawing/2014/main" id="{117F59BF-1D49-4C49-AC4B-80497E37996B}"/>
              </a:ext>
            </a:extLst>
          </p:cNvPr>
          <p:cNvSpPr>
            <a:spLocks noGrp="1"/>
          </p:cNvSpPr>
          <p:nvPr>
            <p:ph type="title"/>
          </p:nvPr>
        </p:nvSpPr>
        <p:spPr bwMode="auto">
          <a:xfrm>
            <a:off x="255588" y="195263"/>
            <a:ext cx="1097280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a:extLst>
              <a:ext uri="{FF2B5EF4-FFF2-40B4-BE49-F238E27FC236}">
                <a16:creationId xmlns:a16="http://schemas.microsoft.com/office/drawing/2014/main" id="{1B5C079D-5EEE-44DB-83AB-2986E8D56134}"/>
              </a:ext>
            </a:extLst>
          </p:cNvPr>
          <p:cNvSpPr>
            <a:spLocks noGrp="1"/>
          </p:cNvSpPr>
          <p:nvPr>
            <p:ph type="body" idx="1"/>
          </p:nvPr>
        </p:nvSpPr>
        <p:spPr bwMode="auto">
          <a:xfrm>
            <a:off x="422275" y="1187450"/>
            <a:ext cx="10972800"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a:t>
            </a:r>
          </a:p>
        </p:txBody>
      </p:sp>
      <p:sp>
        <p:nvSpPr>
          <p:cNvPr id="8" name="日期占位符 7">
            <a:extLst>
              <a:ext uri="{FF2B5EF4-FFF2-40B4-BE49-F238E27FC236}">
                <a16:creationId xmlns:a16="http://schemas.microsoft.com/office/drawing/2014/main" id="{329B2341-415D-4E60-BEFA-E6150A046DF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rgbClr val="000000">
                    <a:tint val="75000"/>
                  </a:srgbClr>
                </a:solidFill>
                <a:latin typeface="+mn-lt"/>
                <a:ea typeface="+mn-ea"/>
              </a:defRPr>
            </a:lvl1pPr>
          </a:lstStyle>
          <a:p>
            <a:pPr>
              <a:defRPr/>
            </a:pPr>
            <a:fld id="{151CF6BF-0AA7-468B-9C91-9FDCC8250752}" type="datetimeFigureOut">
              <a:rPr lang="zh-CN" altLang="en-US"/>
              <a:pPr>
                <a:defRPr/>
              </a:pPr>
              <a:t>2021/4/15</a:t>
            </a:fld>
            <a:endParaRPr lang="zh-CN" altLang="en-US"/>
          </a:p>
        </p:txBody>
      </p:sp>
      <p:sp>
        <p:nvSpPr>
          <p:cNvPr id="13" name="页脚占位符 12">
            <a:extLst>
              <a:ext uri="{FF2B5EF4-FFF2-40B4-BE49-F238E27FC236}">
                <a16:creationId xmlns:a16="http://schemas.microsoft.com/office/drawing/2014/main" id="{6AE760A9-1AB6-45C8-9766-CF7635D13B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rgbClr val="000000">
                    <a:tint val="75000"/>
                  </a:srgbClr>
                </a:solidFill>
                <a:latin typeface="+mn-lt"/>
                <a:ea typeface="+mn-ea"/>
              </a:defRPr>
            </a:lvl1pPr>
          </a:lstStyle>
          <a:p>
            <a:pPr>
              <a:defRPr/>
            </a:pPr>
            <a:endParaRPr lang="zh-CN" altLang="en-US"/>
          </a:p>
        </p:txBody>
      </p:sp>
      <p:sp>
        <p:nvSpPr>
          <p:cNvPr id="14" name="灯片编号占位符 13">
            <a:extLst>
              <a:ext uri="{FF2B5EF4-FFF2-40B4-BE49-F238E27FC236}">
                <a16:creationId xmlns:a16="http://schemas.microsoft.com/office/drawing/2014/main" id="{EEA55776-A91A-48F3-B7C9-DD35D00EC771}"/>
              </a:ext>
            </a:extLst>
          </p:cNvPr>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smtClean="0">
                <a:solidFill>
                  <a:srgbClr val="898989"/>
                </a:solidFill>
              </a:defRPr>
            </a:lvl1pPr>
          </a:lstStyle>
          <a:p>
            <a:pPr>
              <a:defRPr/>
            </a:pPr>
            <a:fld id="{E6160724-DBCD-4614-AA5E-7C9433663EB6}"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854" r:id="rId1"/>
    <p:sldLayoutId id="2147483855" r:id="rId2"/>
    <p:sldLayoutId id="2147483856" r:id="rId3"/>
    <p:sldLayoutId id="2147483857" r:id="rId4"/>
  </p:sldLayoutIdLst>
  <p:txStyles>
    <p:titleStyle>
      <a:lvl1pPr algn="l" rtl="0" eaLnBrk="0" fontAlgn="base" hangingPunct="0">
        <a:spcBef>
          <a:spcPct val="0"/>
        </a:spcBef>
        <a:spcAft>
          <a:spcPct val="0"/>
        </a:spcAft>
        <a:defRPr kumimoji="1" sz="2500">
          <a:solidFill>
            <a:schemeClr val="tx1"/>
          </a:solidFill>
          <a:latin typeface="+mj-lt"/>
          <a:ea typeface="微软雅黑" pitchFamily="34" charset="-122"/>
          <a:cs typeface="微软雅黑" charset="0"/>
        </a:defRPr>
      </a:lvl1pPr>
      <a:lvl2pPr algn="l" rtl="0" eaLnBrk="0" fontAlgn="base" hangingPunct="0">
        <a:spcBef>
          <a:spcPct val="0"/>
        </a:spcBef>
        <a:spcAft>
          <a:spcPct val="0"/>
        </a:spcAft>
        <a:defRPr kumimoji="1" sz="2500">
          <a:solidFill>
            <a:schemeClr val="tx1"/>
          </a:solidFill>
          <a:latin typeface="Calibri" pitchFamily="34" charset="0"/>
          <a:ea typeface="微软雅黑" pitchFamily="34" charset="-122"/>
          <a:cs typeface="微软雅黑" charset="0"/>
        </a:defRPr>
      </a:lvl2pPr>
      <a:lvl3pPr algn="l" rtl="0" eaLnBrk="0" fontAlgn="base" hangingPunct="0">
        <a:spcBef>
          <a:spcPct val="0"/>
        </a:spcBef>
        <a:spcAft>
          <a:spcPct val="0"/>
        </a:spcAft>
        <a:defRPr kumimoji="1" sz="2500">
          <a:solidFill>
            <a:schemeClr val="tx1"/>
          </a:solidFill>
          <a:latin typeface="Calibri" pitchFamily="34" charset="0"/>
          <a:ea typeface="微软雅黑" pitchFamily="34" charset="-122"/>
          <a:cs typeface="微软雅黑" charset="0"/>
        </a:defRPr>
      </a:lvl3pPr>
      <a:lvl4pPr algn="l" rtl="0" eaLnBrk="0" fontAlgn="base" hangingPunct="0">
        <a:spcBef>
          <a:spcPct val="0"/>
        </a:spcBef>
        <a:spcAft>
          <a:spcPct val="0"/>
        </a:spcAft>
        <a:defRPr kumimoji="1" sz="2500">
          <a:solidFill>
            <a:schemeClr val="tx1"/>
          </a:solidFill>
          <a:latin typeface="Calibri" pitchFamily="34" charset="0"/>
          <a:ea typeface="微软雅黑" pitchFamily="34" charset="-122"/>
          <a:cs typeface="微软雅黑" charset="0"/>
        </a:defRPr>
      </a:lvl4pPr>
      <a:lvl5pPr algn="l" rtl="0" eaLnBrk="0" fontAlgn="base" hangingPunct="0">
        <a:spcBef>
          <a:spcPct val="0"/>
        </a:spcBef>
        <a:spcAft>
          <a:spcPct val="0"/>
        </a:spcAft>
        <a:defRPr kumimoji="1" sz="2500">
          <a:solidFill>
            <a:schemeClr val="tx1"/>
          </a:solidFill>
          <a:latin typeface="Calibri" pitchFamily="34" charset="0"/>
          <a:ea typeface="微软雅黑" pitchFamily="34" charset="-122"/>
          <a:cs typeface="微软雅黑" charset="0"/>
        </a:defRPr>
      </a:lvl5pPr>
      <a:lvl6pPr marL="483763" algn="l" rtl="0" eaLnBrk="0" fontAlgn="base" hangingPunct="0">
        <a:spcBef>
          <a:spcPct val="0"/>
        </a:spcBef>
        <a:spcAft>
          <a:spcPct val="0"/>
        </a:spcAft>
        <a:defRPr sz="2539">
          <a:solidFill>
            <a:schemeClr val="tx1"/>
          </a:solidFill>
          <a:latin typeface="Calibri" pitchFamily="34" charset="0"/>
          <a:ea typeface="黑体" pitchFamily="2" charset="-122"/>
        </a:defRPr>
      </a:lvl6pPr>
      <a:lvl7pPr marL="967527" algn="l" rtl="0" eaLnBrk="0" fontAlgn="base" hangingPunct="0">
        <a:spcBef>
          <a:spcPct val="0"/>
        </a:spcBef>
        <a:spcAft>
          <a:spcPct val="0"/>
        </a:spcAft>
        <a:defRPr sz="2539">
          <a:solidFill>
            <a:schemeClr val="tx1"/>
          </a:solidFill>
          <a:latin typeface="Calibri" pitchFamily="34" charset="0"/>
          <a:ea typeface="黑体" pitchFamily="2" charset="-122"/>
        </a:defRPr>
      </a:lvl7pPr>
      <a:lvl8pPr marL="1451290" algn="l" rtl="0" eaLnBrk="0" fontAlgn="base" hangingPunct="0">
        <a:spcBef>
          <a:spcPct val="0"/>
        </a:spcBef>
        <a:spcAft>
          <a:spcPct val="0"/>
        </a:spcAft>
        <a:defRPr sz="2539">
          <a:solidFill>
            <a:schemeClr val="tx1"/>
          </a:solidFill>
          <a:latin typeface="Calibri" pitchFamily="34" charset="0"/>
          <a:ea typeface="黑体" pitchFamily="2" charset="-122"/>
        </a:defRPr>
      </a:lvl8pPr>
      <a:lvl9pPr marL="1935053" algn="l" rtl="0" eaLnBrk="0" fontAlgn="base" hangingPunct="0">
        <a:spcBef>
          <a:spcPct val="0"/>
        </a:spcBef>
        <a:spcAft>
          <a:spcPct val="0"/>
        </a:spcAft>
        <a:defRPr sz="2539">
          <a:solidFill>
            <a:schemeClr val="tx1"/>
          </a:solidFill>
          <a:latin typeface="Calibri" pitchFamily="34" charset="0"/>
          <a:ea typeface="黑体" pitchFamily="2" charset="-122"/>
        </a:defRPr>
      </a:lvl9pPr>
    </p:titleStyle>
    <p:bodyStyle>
      <a:lvl1pPr marL="361950" indent="-361950" algn="l" rtl="0" eaLnBrk="0" fontAlgn="base" hangingPunct="0">
        <a:spcBef>
          <a:spcPct val="20000"/>
        </a:spcBef>
        <a:spcAft>
          <a:spcPct val="0"/>
        </a:spcAft>
        <a:buClr>
          <a:srgbClr val="000066"/>
        </a:buClr>
        <a:buFont typeface="Wingdings" panose="05000000000000000000" pitchFamily="2" charset="2"/>
        <a:buChar char="n"/>
        <a:defRPr kumimoji="1" sz="2100">
          <a:solidFill>
            <a:schemeClr val="tx1"/>
          </a:solidFill>
          <a:latin typeface="+mn-lt"/>
          <a:ea typeface="+mn-ea"/>
          <a:cs typeface="宋体" charset="0"/>
        </a:defRPr>
      </a:lvl1pPr>
      <a:lvl2pPr marL="785813" indent="-301625" algn="l" rtl="0" eaLnBrk="0" fontAlgn="base" hangingPunct="0">
        <a:spcBef>
          <a:spcPct val="20000"/>
        </a:spcBef>
        <a:spcAft>
          <a:spcPct val="0"/>
        </a:spcAft>
        <a:buFont typeface="Arial" panose="020B0604020202020204" pitchFamily="34" charset="0"/>
        <a:buChar char="–"/>
        <a:defRPr kumimoji="1" sz="2900">
          <a:solidFill>
            <a:schemeClr val="tx1"/>
          </a:solidFill>
          <a:latin typeface="+mn-lt"/>
          <a:ea typeface="+mn-ea"/>
        </a:defRPr>
      </a:lvl2pPr>
      <a:lvl3pPr marL="1208088" indent="-241300" algn="l" rtl="0" eaLnBrk="0" fontAlgn="base" hangingPunct="0">
        <a:spcBef>
          <a:spcPct val="20000"/>
        </a:spcBef>
        <a:spcAft>
          <a:spcPct val="0"/>
        </a:spcAft>
        <a:buFont typeface="Arial" panose="020B0604020202020204" pitchFamily="34" charset="0"/>
        <a:buChar char="•"/>
        <a:defRPr kumimoji="1" sz="2500">
          <a:solidFill>
            <a:schemeClr val="tx1"/>
          </a:solidFill>
          <a:latin typeface="+mn-lt"/>
          <a:ea typeface="+mn-ea"/>
        </a:defRPr>
      </a:lvl3pPr>
      <a:lvl4pPr marL="1692275" indent="-241300" algn="l" rtl="0" eaLnBrk="0" fontAlgn="base" hangingPunct="0">
        <a:spcBef>
          <a:spcPct val="20000"/>
        </a:spcBef>
        <a:spcAft>
          <a:spcPct val="0"/>
        </a:spcAft>
        <a:buFont typeface="Arial" panose="020B0604020202020204" pitchFamily="34" charset="0"/>
        <a:buChar char="–"/>
        <a:defRPr kumimoji="1" sz="2100">
          <a:solidFill>
            <a:schemeClr val="tx1"/>
          </a:solidFill>
          <a:latin typeface="+mn-lt"/>
          <a:ea typeface="+mn-ea"/>
        </a:defRPr>
      </a:lvl4pPr>
      <a:lvl5pPr marL="2176463" indent="-241300" algn="l" rtl="0" eaLnBrk="0" fontAlgn="base" hangingPunct="0">
        <a:spcBef>
          <a:spcPct val="20000"/>
        </a:spcBef>
        <a:spcAft>
          <a:spcPct val="0"/>
        </a:spcAft>
        <a:buFont typeface="Arial" panose="020B0604020202020204" pitchFamily="34" charset="0"/>
        <a:buChar char="»"/>
        <a:defRPr kumimoji="1" sz="2100">
          <a:solidFill>
            <a:schemeClr val="tx1"/>
          </a:solidFill>
          <a:latin typeface="+mn-lt"/>
          <a:ea typeface="+mn-ea"/>
        </a:defRPr>
      </a:lvl5pPr>
      <a:lvl6pPr marL="2660698" indent="-241882" algn="l" rtl="0" eaLnBrk="0" fontAlgn="base" hangingPunct="0">
        <a:spcBef>
          <a:spcPct val="20000"/>
        </a:spcBef>
        <a:spcAft>
          <a:spcPct val="0"/>
        </a:spcAft>
        <a:buFont typeface="Arial" charset="0"/>
        <a:buChar char="»"/>
        <a:defRPr sz="2116">
          <a:solidFill>
            <a:schemeClr val="tx1"/>
          </a:solidFill>
          <a:latin typeface="+mn-lt"/>
          <a:ea typeface="+mn-ea"/>
        </a:defRPr>
      </a:lvl6pPr>
      <a:lvl7pPr marL="3144462" indent="-241882" algn="l" rtl="0" eaLnBrk="0" fontAlgn="base" hangingPunct="0">
        <a:spcBef>
          <a:spcPct val="20000"/>
        </a:spcBef>
        <a:spcAft>
          <a:spcPct val="0"/>
        </a:spcAft>
        <a:buFont typeface="Arial" charset="0"/>
        <a:buChar char="»"/>
        <a:defRPr sz="2116">
          <a:solidFill>
            <a:schemeClr val="tx1"/>
          </a:solidFill>
          <a:latin typeface="+mn-lt"/>
          <a:ea typeface="+mn-ea"/>
        </a:defRPr>
      </a:lvl7pPr>
      <a:lvl8pPr marL="3628225" indent="-241882" algn="l" rtl="0" eaLnBrk="0" fontAlgn="base" hangingPunct="0">
        <a:spcBef>
          <a:spcPct val="20000"/>
        </a:spcBef>
        <a:spcAft>
          <a:spcPct val="0"/>
        </a:spcAft>
        <a:buFont typeface="Arial" charset="0"/>
        <a:buChar char="»"/>
        <a:defRPr sz="2116">
          <a:solidFill>
            <a:schemeClr val="tx1"/>
          </a:solidFill>
          <a:latin typeface="+mn-lt"/>
          <a:ea typeface="+mn-ea"/>
        </a:defRPr>
      </a:lvl8pPr>
      <a:lvl9pPr marL="4111988" indent="-241882" algn="l" rtl="0" eaLnBrk="0" fontAlgn="base" hangingPunct="0">
        <a:spcBef>
          <a:spcPct val="20000"/>
        </a:spcBef>
        <a:spcAft>
          <a:spcPct val="0"/>
        </a:spcAft>
        <a:buFont typeface="Arial" charset="0"/>
        <a:buChar char="»"/>
        <a:defRPr sz="2116">
          <a:solidFill>
            <a:schemeClr val="tx1"/>
          </a:solidFill>
          <a:latin typeface="+mn-lt"/>
          <a:ea typeface="+mn-ea"/>
        </a:defRPr>
      </a:lvl9pPr>
    </p:bodyStyle>
    <p:otherStyle>
      <a:defPPr>
        <a:defRPr lang="zh-CN"/>
      </a:defPPr>
      <a:lvl1pPr marL="0" algn="l" defTabSz="967527" rtl="0" eaLnBrk="1" latinLnBrk="0" hangingPunct="1">
        <a:defRPr sz="1905" kern="1200">
          <a:solidFill>
            <a:schemeClr val="tx1"/>
          </a:solidFill>
          <a:latin typeface="+mn-lt"/>
          <a:ea typeface="+mn-ea"/>
          <a:cs typeface="+mn-cs"/>
        </a:defRPr>
      </a:lvl1pPr>
      <a:lvl2pPr marL="483763" algn="l" defTabSz="967527" rtl="0" eaLnBrk="1" latinLnBrk="0" hangingPunct="1">
        <a:defRPr sz="1905" kern="1200">
          <a:solidFill>
            <a:schemeClr val="tx1"/>
          </a:solidFill>
          <a:latin typeface="+mn-lt"/>
          <a:ea typeface="+mn-ea"/>
          <a:cs typeface="+mn-cs"/>
        </a:defRPr>
      </a:lvl2pPr>
      <a:lvl3pPr marL="967527" algn="l" defTabSz="967527" rtl="0" eaLnBrk="1" latinLnBrk="0" hangingPunct="1">
        <a:defRPr sz="1905" kern="1200">
          <a:solidFill>
            <a:schemeClr val="tx1"/>
          </a:solidFill>
          <a:latin typeface="+mn-lt"/>
          <a:ea typeface="+mn-ea"/>
          <a:cs typeface="+mn-cs"/>
        </a:defRPr>
      </a:lvl3pPr>
      <a:lvl4pPr marL="1451290" algn="l" defTabSz="967527" rtl="0" eaLnBrk="1" latinLnBrk="0" hangingPunct="1">
        <a:defRPr sz="1905" kern="1200">
          <a:solidFill>
            <a:schemeClr val="tx1"/>
          </a:solidFill>
          <a:latin typeface="+mn-lt"/>
          <a:ea typeface="+mn-ea"/>
          <a:cs typeface="+mn-cs"/>
        </a:defRPr>
      </a:lvl4pPr>
      <a:lvl5pPr marL="1935053" algn="l" defTabSz="967527" rtl="0" eaLnBrk="1" latinLnBrk="0" hangingPunct="1">
        <a:defRPr sz="1905" kern="1200">
          <a:solidFill>
            <a:schemeClr val="tx1"/>
          </a:solidFill>
          <a:latin typeface="+mn-lt"/>
          <a:ea typeface="+mn-ea"/>
          <a:cs typeface="+mn-cs"/>
        </a:defRPr>
      </a:lvl5pPr>
      <a:lvl6pPr marL="2418817" algn="l" defTabSz="967527" rtl="0" eaLnBrk="1" latinLnBrk="0" hangingPunct="1">
        <a:defRPr sz="1905" kern="1200">
          <a:solidFill>
            <a:schemeClr val="tx1"/>
          </a:solidFill>
          <a:latin typeface="+mn-lt"/>
          <a:ea typeface="+mn-ea"/>
          <a:cs typeface="+mn-cs"/>
        </a:defRPr>
      </a:lvl6pPr>
      <a:lvl7pPr marL="2902580" algn="l" defTabSz="967527" rtl="0" eaLnBrk="1" latinLnBrk="0" hangingPunct="1">
        <a:defRPr sz="1905" kern="1200">
          <a:solidFill>
            <a:schemeClr val="tx1"/>
          </a:solidFill>
          <a:latin typeface="+mn-lt"/>
          <a:ea typeface="+mn-ea"/>
          <a:cs typeface="+mn-cs"/>
        </a:defRPr>
      </a:lvl7pPr>
      <a:lvl8pPr marL="3386343" algn="l" defTabSz="967527" rtl="0" eaLnBrk="1" latinLnBrk="0" hangingPunct="1">
        <a:defRPr sz="1905" kern="1200">
          <a:solidFill>
            <a:schemeClr val="tx1"/>
          </a:solidFill>
          <a:latin typeface="+mn-lt"/>
          <a:ea typeface="+mn-ea"/>
          <a:cs typeface="+mn-cs"/>
        </a:defRPr>
      </a:lvl8pPr>
      <a:lvl9pPr marL="3870107" algn="l" defTabSz="967527" rtl="0" eaLnBrk="1" latinLnBrk="0" hangingPunct="1">
        <a:defRPr sz="190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slide" Target="slide24.xml"/><Relationship Id="rId2" Type="http://schemas.openxmlformats.org/officeDocument/2006/relationships/slide" Target="slide9.xml"/><Relationship Id="rId1" Type="http://schemas.openxmlformats.org/officeDocument/2006/relationships/slideLayout" Target="../slideLayouts/slideLayout3.xml"/><Relationship Id="rId4" Type="http://schemas.openxmlformats.org/officeDocument/2006/relationships/slide" Target="slide45.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image" Target="../media/image58.jpeg"/><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3" Type="http://schemas.openxmlformats.org/officeDocument/2006/relationships/hyperlink" Target="https://edu.tipdm.org/" TargetMode="External"/><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hyperlink" Target="http://www.tipdm.com/pxdt/index.jhtml"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4">
            <a:extLst>
              <a:ext uri="{FF2B5EF4-FFF2-40B4-BE49-F238E27FC236}">
                <a16:creationId xmlns:a16="http://schemas.microsoft.com/office/drawing/2014/main" id="{924A9E22-90BE-4E59-A67B-D65B71E6D902}"/>
              </a:ext>
            </a:extLst>
          </p:cNvPr>
          <p:cNvSpPr>
            <a:spLocks noGrp="1"/>
          </p:cNvSpPr>
          <p:nvPr>
            <p:ph type="title"/>
          </p:nvPr>
        </p:nvSpPr>
        <p:spPr>
          <a:xfrm>
            <a:off x="5272088" y="2706688"/>
            <a:ext cx="6543675" cy="692150"/>
          </a:xfrm>
        </p:spPr>
        <p:txBody>
          <a:bodyPr/>
          <a:lstStyle/>
          <a:p>
            <a:r>
              <a:rPr lang="zh-CN" altLang="en-US" b="0" dirty="0">
                <a:cs typeface="Times New Roman" panose="02020603050405020304" pitchFamily="18" charset="0"/>
              </a:rPr>
              <a:t>数据透视表和透视图</a:t>
            </a:r>
          </a:p>
        </p:txBody>
      </p:sp>
      <p:sp>
        <p:nvSpPr>
          <p:cNvPr id="7171" name="文本框 2">
            <a:extLst>
              <a:ext uri="{FF2B5EF4-FFF2-40B4-BE49-F238E27FC236}">
                <a16:creationId xmlns:a16="http://schemas.microsoft.com/office/drawing/2014/main" id="{A0CAA3FF-3311-4270-88CE-29B271091BDE}"/>
              </a:ext>
            </a:extLst>
          </p:cNvPr>
          <p:cNvSpPr txBox="1">
            <a:spLocks noChangeArrowheads="1"/>
          </p:cNvSpPr>
          <p:nvPr/>
        </p:nvSpPr>
        <p:spPr bwMode="auto">
          <a:xfrm>
            <a:off x="7297738" y="3541713"/>
            <a:ext cx="23749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66"/>
              </a:buClr>
              <a:buFont typeface="Wingdings" panose="05000000000000000000" pitchFamily="2" charset="2"/>
              <a:buChar char="n"/>
              <a:defRPr kumimoji="1" sz="21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9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5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ClrTx/>
              <a:buFontTx/>
              <a:buNone/>
            </a:pPr>
            <a:fld id="{C97C73BE-BB1F-437B-AA80-957DE68ADB84}" type="datetime5">
              <a:rPr kumimoji="0" lang="zh-CN" altLang="en-US" sz="2400" b="1">
                <a:solidFill>
                  <a:schemeClr val="bg1"/>
                </a:solidFill>
                <a:latin typeface="Times New Roman" panose="02020603050405020304" pitchFamily="18" charset="0"/>
                <a:ea typeface="黑体" panose="02010609060101010101" pitchFamily="49" charset="-122"/>
                <a:cs typeface="Times New Roman" panose="02020603050405020304" pitchFamily="18" charset="0"/>
              </a:rPr>
              <a:pPr algn="ctr" eaLnBrk="1" hangingPunct="1">
                <a:spcBef>
                  <a:spcPct val="0"/>
                </a:spcBef>
                <a:buClrTx/>
                <a:buFontTx/>
                <a:buNone/>
              </a:pPr>
              <a:t>2021/4/15</a:t>
            </a:fld>
            <a:endParaRPr kumimoji="0" lang="zh-CN" altLang="en-US" sz="24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9BC1096-7693-43BD-9AA6-E03A3D84424C}"/>
              </a:ext>
            </a:extLst>
          </p:cNvPr>
          <p:cNvSpPr>
            <a:spLocks noGrp="1"/>
          </p:cNvSpPr>
          <p:nvPr>
            <p:ph idx="1"/>
          </p:nvPr>
        </p:nvSpPr>
        <p:spPr/>
        <p:txBody>
          <a:bodyPr/>
          <a:lstStyle/>
          <a:p>
            <a:r>
              <a:rPr lang="zh-CN" altLang="en-US" dirty="0"/>
              <a:t>对于制作好的数据透视表，有时还需要对数据透视表进行编辑，使得数据透视表的展示更符合分析要求，更加美观。</a:t>
            </a:r>
            <a:endParaRPr lang="en-US" altLang="zh-CN" dirty="0"/>
          </a:p>
          <a:p>
            <a:r>
              <a:rPr lang="zh-CN" altLang="en-US" dirty="0"/>
              <a:t>为了更好地展示和分析餐饮店的订单信息数据，需要在</a:t>
            </a:r>
            <a:r>
              <a:rPr lang="en-US" altLang="zh-CN" dirty="0"/>
              <a:t>Excel</a:t>
            </a:r>
            <a:r>
              <a:rPr lang="zh-CN" altLang="en-US" dirty="0"/>
              <a:t>中对所创建的数据透视表进行编辑。</a:t>
            </a:r>
            <a:endParaRPr lang="en-US" altLang="zh-CN" dirty="0"/>
          </a:p>
          <a:p>
            <a:r>
              <a:rPr lang="zh-CN" altLang="en-US" dirty="0"/>
              <a:t>对数据透视表显示的内容进行修改，具体操作步骤如下。</a:t>
            </a:r>
          </a:p>
        </p:txBody>
      </p:sp>
      <p:sp>
        <p:nvSpPr>
          <p:cNvPr id="3" name="标题 2">
            <a:extLst>
              <a:ext uri="{FF2B5EF4-FFF2-40B4-BE49-F238E27FC236}">
                <a16:creationId xmlns:a16="http://schemas.microsoft.com/office/drawing/2014/main" id="{9378EF2D-5473-42A9-BE2B-EF3765BE24AB}"/>
              </a:ext>
            </a:extLst>
          </p:cNvPr>
          <p:cNvSpPr>
            <a:spLocks noGrp="1"/>
          </p:cNvSpPr>
          <p:nvPr>
            <p:ph type="title"/>
          </p:nvPr>
        </p:nvSpPr>
        <p:spPr/>
        <p:txBody>
          <a:bodyPr/>
          <a:lstStyle/>
          <a:p>
            <a:r>
              <a:rPr lang="zh-CN" altLang="en-US" dirty="0"/>
              <a:t>修改数据透视表</a:t>
            </a:r>
          </a:p>
        </p:txBody>
      </p:sp>
    </p:spTree>
    <p:extLst>
      <p:ext uri="{BB962C8B-B14F-4D97-AF65-F5344CB8AC3E}">
        <p14:creationId xmlns:p14="http://schemas.microsoft.com/office/powerpoint/2010/main" val="37170803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1CD8BC9-1547-4895-B611-1FDE02EEB668}"/>
              </a:ext>
            </a:extLst>
          </p:cNvPr>
          <p:cNvSpPr>
            <a:spLocks noGrp="1"/>
          </p:cNvSpPr>
          <p:nvPr>
            <p:ph idx="1"/>
          </p:nvPr>
        </p:nvSpPr>
        <p:spPr/>
        <p:txBody>
          <a:bodyPr/>
          <a:lstStyle/>
          <a:p>
            <a:pPr marL="0" indent="0">
              <a:buNone/>
            </a:pPr>
            <a:r>
              <a:rPr lang="zh-CN" altLang="en-US" b="1" dirty="0"/>
              <a:t>（</a:t>
            </a:r>
            <a:r>
              <a:rPr lang="en-US" altLang="zh-CN" b="1" dirty="0"/>
              <a:t>1</a:t>
            </a:r>
            <a:r>
              <a:rPr lang="zh-CN" altLang="en-US" b="1" dirty="0"/>
              <a:t>） 行字段改为列字段</a:t>
            </a:r>
            <a:endParaRPr lang="en-US" altLang="zh-CN" b="1" dirty="0"/>
          </a:p>
          <a:p>
            <a:r>
              <a:rPr lang="zh-CN" altLang="en-US" dirty="0"/>
              <a:t>打开</a:t>
            </a:r>
            <a:r>
              <a:rPr lang="en-US" altLang="zh-CN" dirty="0"/>
              <a:t>【</a:t>
            </a:r>
            <a:r>
              <a:rPr lang="zh-CN" altLang="en-US" dirty="0"/>
              <a:t>数据透视表</a:t>
            </a:r>
            <a:r>
              <a:rPr lang="en-US" altLang="zh-CN" dirty="0"/>
              <a:t>.xlsx】</a:t>
            </a:r>
            <a:r>
              <a:rPr lang="zh-CN" altLang="en-US" dirty="0"/>
              <a:t>工作簿，在</a:t>
            </a:r>
            <a:r>
              <a:rPr lang="en-US" altLang="zh-CN" dirty="0"/>
              <a:t>【</a:t>
            </a:r>
            <a:r>
              <a:rPr lang="zh-CN" altLang="en-US" dirty="0"/>
              <a:t>数据透视表字段</a:t>
            </a:r>
            <a:r>
              <a:rPr lang="en-US" altLang="zh-CN" dirty="0"/>
              <a:t>】</a:t>
            </a:r>
            <a:r>
              <a:rPr lang="zh-CN" altLang="en-US" dirty="0"/>
              <a:t>窗格中，将“店铺所在地”字段由</a:t>
            </a:r>
            <a:r>
              <a:rPr lang="en-US" altLang="zh-CN" dirty="0"/>
              <a:t>【</a:t>
            </a:r>
            <a:r>
              <a:rPr lang="zh-CN" altLang="en-US" dirty="0"/>
              <a:t>行</a:t>
            </a:r>
            <a:r>
              <a:rPr lang="en-US" altLang="zh-CN" dirty="0"/>
              <a:t>】</a:t>
            </a:r>
            <a:r>
              <a:rPr lang="zh-CN" altLang="en-US" dirty="0"/>
              <a:t>区域拖曳到</a:t>
            </a:r>
            <a:r>
              <a:rPr lang="en-US" altLang="zh-CN" dirty="0"/>
              <a:t>【</a:t>
            </a:r>
            <a:r>
              <a:rPr lang="zh-CN" altLang="en-US" dirty="0"/>
              <a:t>列</a:t>
            </a:r>
            <a:r>
              <a:rPr lang="en-US" altLang="zh-CN" dirty="0"/>
              <a:t>】</a:t>
            </a:r>
            <a:r>
              <a:rPr lang="zh-CN" altLang="en-US" dirty="0"/>
              <a:t>区域，如左图所示。此时数据透视表如右图所示。</a:t>
            </a:r>
          </a:p>
        </p:txBody>
      </p:sp>
      <p:sp>
        <p:nvSpPr>
          <p:cNvPr id="3" name="标题 2">
            <a:extLst>
              <a:ext uri="{FF2B5EF4-FFF2-40B4-BE49-F238E27FC236}">
                <a16:creationId xmlns:a16="http://schemas.microsoft.com/office/drawing/2014/main" id="{77156033-A800-41F5-9BE7-1045DBE66664}"/>
              </a:ext>
            </a:extLst>
          </p:cNvPr>
          <p:cNvSpPr>
            <a:spLocks noGrp="1"/>
          </p:cNvSpPr>
          <p:nvPr>
            <p:ph type="title"/>
          </p:nvPr>
        </p:nvSpPr>
        <p:spPr/>
        <p:txBody>
          <a:bodyPr/>
          <a:lstStyle/>
          <a:p>
            <a:r>
              <a:rPr lang="zh-CN" altLang="en-US" dirty="0"/>
              <a:t>修改数据透视表</a:t>
            </a:r>
          </a:p>
        </p:txBody>
      </p:sp>
      <p:pic>
        <p:nvPicPr>
          <p:cNvPr id="4" name="图片 3">
            <a:extLst>
              <a:ext uri="{FF2B5EF4-FFF2-40B4-BE49-F238E27FC236}">
                <a16:creationId xmlns:a16="http://schemas.microsoft.com/office/drawing/2014/main" id="{80C1D6FC-2D9B-485F-B175-18D92D80A7C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824323" y="2438287"/>
            <a:ext cx="2894823" cy="3863569"/>
          </a:xfrm>
          <a:prstGeom prst="rect">
            <a:avLst/>
          </a:prstGeom>
          <a:noFill/>
          <a:ln w="3175">
            <a:solidFill>
              <a:schemeClr val="tx1"/>
            </a:solidFill>
          </a:ln>
        </p:spPr>
      </p:pic>
      <p:pic>
        <p:nvPicPr>
          <p:cNvPr id="5" name="图片 4">
            <a:extLst>
              <a:ext uri="{FF2B5EF4-FFF2-40B4-BE49-F238E27FC236}">
                <a16:creationId xmlns:a16="http://schemas.microsoft.com/office/drawing/2014/main" id="{81191EF2-C105-49FB-B813-B66EA0E4F37C}"/>
              </a:ext>
            </a:extLst>
          </p:cNvPr>
          <p:cNvPicPr/>
          <p:nvPr/>
        </p:nvPicPr>
        <p:blipFill>
          <a:blip r:embed="rId3"/>
          <a:stretch>
            <a:fillRect/>
          </a:stretch>
        </p:blipFill>
        <p:spPr>
          <a:xfrm>
            <a:off x="5777132" y="2868546"/>
            <a:ext cx="5450545" cy="2470709"/>
          </a:xfrm>
          <a:prstGeom prst="rect">
            <a:avLst/>
          </a:prstGeom>
          <a:ln w="3175">
            <a:solidFill>
              <a:schemeClr val="tx1"/>
            </a:solidFill>
          </a:ln>
        </p:spPr>
      </p:pic>
    </p:spTree>
    <p:extLst>
      <p:ext uri="{BB962C8B-B14F-4D97-AF65-F5344CB8AC3E}">
        <p14:creationId xmlns:p14="http://schemas.microsoft.com/office/powerpoint/2010/main" val="8000638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BFC39ABA-E8FF-4368-9160-351374BB21AB}"/>
              </a:ext>
            </a:extLst>
          </p:cNvPr>
          <p:cNvSpPr>
            <a:spLocks noGrp="1"/>
          </p:cNvSpPr>
          <p:nvPr>
            <p:ph idx="1"/>
          </p:nvPr>
        </p:nvSpPr>
        <p:spPr>
          <a:xfrm>
            <a:off x="423820" y="1077912"/>
            <a:ext cx="6470966" cy="5033287"/>
          </a:xfrm>
        </p:spPr>
        <p:txBody>
          <a:bodyPr/>
          <a:lstStyle/>
          <a:p>
            <a:pPr marL="0" indent="0">
              <a:buNone/>
            </a:pPr>
            <a:r>
              <a:rPr lang="zh-CN" altLang="en-US" b="1" dirty="0"/>
              <a:t>（</a:t>
            </a:r>
            <a:r>
              <a:rPr lang="en-US" altLang="zh-CN" b="1" dirty="0"/>
              <a:t>2</a:t>
            </a:r>
            <a:r>
              <a:rPr lang="zh-CN" altLang="en-US" b="1" dirty="0"/>
              <a:t>） 列字段改为行字段</a:t>
            </a:r>
            <a:endParaRPr lang="en-US" altLang="zh-CN" b="1" dirty="0"/>
          </a:p>
          <a:p>
            <a:r>
              <a:rPr lang="zh-CN" altLang="en-US" dirty="0"/>
              <a:t>将“店铺所在地”字段由</a:t>
            </a:r>
            <a:r>
              <a:rPr lang="en-US" altLang="zh-CN" dirty="0"/>
              <a:t>【</a:t>
            </a:r>
            <a:r>
              <a:rPr lang="zh-CN" altLang="en-US" dirty="0"/>
              <a:t>列</a:t>
            </a:r>
            <a:r>
              <a:rPr lang="en-US" altLang="zh-CN" dirty="0"/>
              <a:t>】</a:t>
            </a:r>
            <a:r>
              <a:rPr lang="zh-CN" altLang="en-US" dirty="0"/>
              <a:t>区域拖曳到</a:t>
            </a:r>
            <a:r>
              <a:rPr lang="en-US" altLang="zh-CN" dirty="0"/>
              <a:t>【</a:t>
            </a:r>
            <a:r>
              <a:rPr lang="zh-CN" altLang="en-US" dirty="0"/>
              <a:t>行</a:t>
            </a:r>
            <a:r>
              <a:rPr lang="en-US" altLang="zh-CN" dirty="0"/>
              <a:t>】</a:t>
            </a:r>
            <a:r>
              <a:rPr lang="zh-CN" altLang="en-US" dirty="0"/>
              <a:t>区域，结果如图所示。</a:t>
            </a:r>
            <a:endParaRPr lang="en-US" altLang="zh-CN" dirty="0"/>
          </a:p>
          <a:p>
            <a:r>
              <a:rPr lang="zh-CN" altLang="en-US" dirty="0"/>
              <a:t>对比手动创建数据透视表步骤（</a:t>
            </a:r>
            <a:r>
              <a:rPr lang="en-US" altLang="zh-CN" dirty="0"/>
              <a:t>3</a:t>
            </a:r>
            <a:r>
              <a:rPr lang="zh-CN" altLang="en-US" dirty="0"/>
              <a:t>）中的右图与本图可知，同一区域的字段顺序不同，数据透视表的结果也会有所不同。</a:t>
            </a:r>
            <a:endParaRPr lang="en-US" altLang="zh-CN" dirty="0"/>
          </a:p>
        </p:txBody>
      </p:sp>
      <p:sp>
        <p:nvSpPr>
          <p:cNvPr id="3" name="标题 2">
            <a:extLst>
              <a:ext uri="{FF2B5EF4-FFF2-40B4-BE49-F238E27FC236}">
                <a16:creationId xmlns:a16="http://schemas.microsoft.com/office/drawing/2014/main" id="{32BF0F20-2188-4F40-8F2E-ED0076F89852}"/>
              </a:ext>
            </a:extLst>
          </p:cNvPr>
          <p:cNvSpPr>
            <a:spLocks noGrp="1"/>
          </p:cNvSpPr>
          <p:nvPr>
            <p:ph type="title"/>
          </p:nvPr>
        </p:nvSpPr>
        <p:spPr/>
        <p:txBody>
          <a:bodyPr/>
          <a:lstStyle/>
          <a:p>
            <a:r>
              <a:rPr lang="zh-CN" altLang="en-US" dirty="0"/>
              <a:t>修改数据透视表</a:t>
            </a:r>
          </a:p>
        </p:txBody>
      </p:sp>
      <p:pic>
        <p:nvPicPr>
          <p:cNvPr id="4" name="图片 3">
            <a:extLst>
              <a:ext uri="{FF2B5EF4-FFF2-40B4-BE49-F238E27FC236}">
                <a16:creationId xmlns:a16="http://schemas.microsoft.com/office/drawing/2014/main" id="{F87A794A-FD97-4BF4-82C7-82C85632FD20}"/>
              </a:ext>
            </a:extLst>
          </p:cNvPr>
          <p:cNvPicPr>
            <a:picLocks noChangeAspect="1"/>
          </p:cNvPicPr>
          <p:nvPr/>
        </p:nvPicPr>
        <p:blipFill>
          <a:blip r:embed="rId2"/>
          <a:stretch>
            <a:fillRect/>
          </a:stretch>
        </p:blipFill>
        <p:spPr>
          <a:xfrm>
            <a:off x="7556938" y="1219185"/>
            <a:ext cx="3859183" cy="4653683"/>
          </a:xfrm>
          <a:prstGeom prst="rect">
            <a:avLst/>
          </a:prstGeom>
        </p:spPr>
      </p:pic>
    </p:spTree>
    <p:extLst>
      <p:ext uri="{BB962C8B-B14F-4D97-AF65-F5344CB8AC3E}">
        <p14:creationId xmlns:p14="http://schemas.microsoft.com/office/powerpoint/2010/main" val="41424816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DEC6E5BA-FBD0-4E67-915C-063C3D4E0867}"/>
              </a:ext>
            </a:extLst>
          </p:cNvPr>
          <p:cNvSpPr>
            <a:spLocks noGrp="1"/>
          </p:cNvSpPr>
          <p:nvPr>
            <p:ph idx="1"/>
          </p:nvPr>
        </p:nvSpPr>
        <p:spPr>
          <a:xfrm>
            <a:off x="423819" y="1077912"/>
            <a:ext cx="7206691" cy="5033287"/>
          </a:xfrm>
        </p:spPr>
        <p:txBody>
          <a:bodyPr/>
          <a:lstStyle/>
          <a:p>
            <a:pPr marL="0" indent="0">
              <a:buNone/>
            </a:pPr>
            <a:r>
              <a:rPr lang="zh-CN" altLang="en-US" dirty="0"/>
              <a:t>对创建好的数据透视表，对其名称进行更改，具体操作步骤如下。</a:t>
            </a:r>
            <a:endParaRPr lang="en-US" altLang="zh-CN" dirty="0"/>
          </a:p>
          <a:p>
            <a:pPr marL="0" indent="0">
              <a:buNone/>
            </a:pPr>
            <a:r>
              <a:rPr lang="zh-CN" altLang="en-US" b="1" dirty="0"/>
              <a:t>（</a:t>
            </a:r>
            <a:r>
              <a:rPr lang="en-US" altLang="zh-CN" b="1" dirty="0"/>
              <a:t>1</a:t>
            </a:r>
            <a:r>
              <a:rPr lang="zh-CN" altLang="en-US" b="1" dirty="0"/>
              <a:t>） 打开</a:t>
            </a:r>
            <a:r>
              <a:rPr lang="en-US" altLang="zh-CN" b="1" dirty="0"/>
              <a:t>【</a:t>
            </a:r>
            <a:r>
              <a:rPr lang="zh-CN" altLang="en-US" b="1" dirty="0"/>
              <a:t>数据透视表选项</a:t>
            </a:r>
            <a:r>
              <a:rPr lang="en-US" altLang="zh-CN" b="1" dirty="0"/>
              <a:t>】</a:t>
            </a:r>
            <a:r>
              <a:rPr lang="zh-CN" altLang="en-US" b="1" dirty="0"/>
              <a:t>对话框</a:t>
            </a:r>
            <a:endParaRPr lang="en-US" altLang="zh-CN" b="1" dirty="0"/>
          </a:p>
          <a:p>
            <a:r>
              <a:rPr lang="zh-CN" altLang="en-US" dirty="0"/>
              <a:t>对修改数据透视表小节修改后的数据透视表，单击数据区域内任一单元格，在</a:t>
            </a:r>
            <a:r>
              <a:rPr lang="en-US" altLang="zh-CN" dirty="0"/>
              <a:t>【</a:t>
            </a:r>
            <a:r>
              <a:rPr lang="zh-CN" altLang="en-US" dirty="0"/>
              <a:t>分析</a:t>
            </a:r>
            <a:r>
              <a:rPr lang="en-US" altLang="zh-CN" dirty="0"/>
              <a:t>】</a:t>
            </a:r>
            <a:r>
              <a:rPr lang="zh-CN" altLang="en-US" dirty="0"/>
              <a:t>选项卡的</a:t>
            </a:r>
            <a:r>
              <a:rPr lang="en-US" altLang="zh-CN" dirty="0"/>
              <a:t>【</a:t>
            </a:r>
            <a:r>
              <a:rPr lang="zh-CN" altLang="en-US" dirty="0"/>
              <a:t>数据透视表</a:t>
            </a:r>
            <a:r>
              <a:rPr lang="en-US" altLang="zh-CN" dirty="0"/>
              <a:t>】</a:t>
            </a:r>
            <a:r>
              <a:rPr lang="zh-CN" altLang="en-US" dirty="0"/>
              <a:t>命令组中，单击</a:t>
            </a:r>
            <a:r>
              <a:rPr lang="en-US" altLang="zh-CN" dirty="0"/>
              <a:t>【</a:t>
            </a:r>
            <a:r>
              <a:rPr lang="zh-CN" altLang="en-US" dirty="0"/>
              <a:t>选项</a:t>
            </a:r>
            <a:r>
              <a:rPr lang="en-US" altLang="zh-CN" dirty="0"/>
              <a:t>】</a:t>
            </a:r>
            <a:r>
              <a:rPr lang="zh-CN" altLang="en-US" dirty="0"/>
              <a:t>图标，弹出</a:t>
            </a:r>
            <a:r>
              <a:rPr lang="en-US" altLang="zh-CN" dirty="0"/>
              <a:t>【</a:t>
            </a:r>
            <a:r>
              <a:rPr lang="zh-CN" altLang="en-US" dirty="0"/>
              <a:t>数据透视表选项</a:t>
            </a:r>
            <a:r>
              <a:rPr lang="en-US" altLang="zh-CN" dirty="0"/>
              <a:t>】</a:t>
            </a:r>
            <a:r>
              <a:rPr lang="zh-CN" altLang="en-US" dirty="0"/>
              <a:t>对话框，如图所示。</a:t>
            </a:r>
          </a:p>
        </p:txBody>
      </p:sp>
      <p:sp>
        <p:nvSpPr>
          <p:cNvPr id="3" name="标题 2">
            <a:extLst>
              <a:ext uri="{FF2B5EF4-FFF2-40B4-BE49-F238E27FC236}">
                <a16:creationId xmlns:a16="http://schemas.microsoft.com/office/drawing/2014/main" id="{AF8794FD-9489-4A33-A60B-D290BE841F6F}"/>
              </a:ext>
            </a:extLst>
          </p:cNvPr>
          <p:cNvSpPr>
            <a:spLocks noGrp="1"/>
          </p:cNvSpPr>
          <p:nvPr>
            <p:ph type="title"/>
          </p:nvPr>
        </p:nvSpPr>
        <p:spPr/>
        <p:txBody>
          <a:bodyPr/>
          <a:lstStyle/>
          <a:p>
            <a:r>
              <a:rPr lang="zh-CN" altLang="en-US" dirty="0"/>
              <a:t>重命名数据透视表</a:t>
            </a:r>
          </a:p>
        </p:txBody>
      </p:sp>
      <p:pic>
        <p:nvPicPr>
          <p:cNvPr id="4" name="图片 3">
            <a:extLst>
              <a:ext uri="{FF2B5EF4-FFF2-40B4-BE49-F238E27FC236}">
                <a16:creationId xmlns:a16="http://schemas.microsoft.com/office/drawing/2014/main" id="{EF9AE9B5-45E4-4D97-94FB-93EC45594688}"/>
              </a:ext>
            </a:extLst>
          </p:cNvPr>
          <p:cNvPicPr/>
          <p:nvPr/>
        </p:nvPicPr>
        <p:blipFill>
          <a:blip r:embed="rId2"/>
          <a:stretch>
            <a:fillRect/>
          </a:stretch>
        </p:blipFill>
        <p:spPr>
          <a:xfrm>
            <a:off x="7983000" y="1202800"/>
            <a:ext cx="3483786" cy="4908399"/>
          </a:xfrm>
          <a:prstGeom prst="rect">
            <a:avLst/>
          </a:prstGeom>
          <a:ln w="3175">
            <a:solidFill>
              <a:schemeClr val="tx1"/>
            </a:solidFill>
          </a:ln>
        </p:spPr>
      </p:pic>
    </p:spTree>
    <p:extLst>
      <p:ext uri="{BB962C8B-B14F-4D97-AF65-F5344CB8AC3E}">
        <p14:creationId xmlns:p14="http://schemas.microsoft.com/office/powerpoint/2010/main" val="20029603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1D8E3DB1-C38B-4982-A7D8-00703793B418}"/>
              </a:ext>
            </a:extLst>
          </p:cNvPr>
          <p:cNvSpPr>
            <a:spLocks noGrp="1"/>
          </p:cNvSpPr>
          <p:nvPr>
            <p:ph idx="1"/>
          </p:nvPr>
        </p:nvSpPr>
        <p:spPr>
          <a:xfrm>
            <a:off x="423820" y="1077912"/>
            <a:ext cx="6418414" cy="5033287"/>
          </a:xfrm>
        </p:spPr>
        <p:txBody>
          <a:bodyPr/>
          <a:lstStyle/>
          <a:p>
            <a:pPr marL="0" indent="0">
              <a:buNone/>
            </a:pPr>
            <a:r>
              <a:rPr lang="zh-CN" altLang="en-US" b="1" dirty="0"/>
              <a:t>（</a:t>
            </a:r>
            <a:r>
              <a:rPr lang="en-US" altLang="zh-CN" b="1" dirty="0"/>
              <a:t>2</a:t>
            </a:r>
            <a:r>
              <a:rPr lang="zh-CN" altLang="en-US" b="1" dirty="0"/>
              <a:t>） 输入数据透视表的新名称</a:t>
            </a:r>
            <a:endParaRPr lang="en-US" altLang="zh-CN" b="1" dirty="0"/>
          </a:p>
          <a:p>
            <a:r>
              <a:rPr lang="zh-CN" altLang="en-US" dirty="0"/>
              <a:t>在上图中所示的</a:t>
            </a:r>
            <a:r>
              <a:rPr lang="en-US" altLang="zh-CN" dirty="0"/>
              <a:t>【</a:t>
            </a:r>
            <a:r>
              <a:rPr lang="zh-CN" altLang="en-US" dirty="0"/>
              <a:t>数据透视表名称</a:t>
            </a:r>
            <a:r>
              <a:rPr lang="en-US" altLang="zh-CN" dirty="0"/>
              <a:t>】</a:t>
            </a:r>
            <a:r>
              <a:rPr lang="zh-CN" altLang="en-US" dirty="0"/>
              <a:t>文本框中输入“订单信息”，如图所示。</a:t>
            </a:r>
            <a:endParaRPr lang="en-US" altLang="zh-CN" dirty="0"/>
          </a:p>
          <a:p>
            <a:pPr marL="0" indent="0">
              <a:buNone/>
            </a:pPr>
            <a:r>
              <a:rPr lang="zh-CN" altLang="en-US" b="1" dirty="0"/>
              <a:t>（</a:t>
            </a:r>
            <a:r>
              <a:rPr lang="en-US" altLang="zh-CN" b="1" dirty="0"/>
              <a:t>3</a:t>
            </a:r>
            <a:r>
              <a:rPr lang="zh-CN" altLang="en-US" b="1" dirty="0"/>
              <a:t>） 确定设置</a:t>
            </a:r>
            <a:endParaRPr lang="en-US" altLang="zh-CN" b="1" dirty="0"/>
          </a:p>
          <a:p>
            <a:r>
              <a:rPr lang="zh-CN" altLang="en-US" dirty="0"/>
              <a:t>单击图中所示的</a:t>
            </a:r>
            <a:r>
              <a:rPr lang="en-US" altLang="zh-CN" dirty="0"/>
              <a:t>【</a:t>
            </a:r>
            <a:r>
              <a:rPr lang="zh-CN" altLang="en-US" dirty="0"/>
              <a:t>确定</a:t>
            </a:r>
            <a:r>
              <a:rPr lang="en-US" altLang="zh-CN" dirty="0"/>
              <a:t>】</a:t>
            </a:r>
            <a:r>
              <a:rPr lang="zh-CN" altLang="en-US" dirty="0"/>
              <a:t>按钮，即可完成对数据透视表名称的更改。</a:t>
            </a:r>
          </a:p>
          <a:p>
            <a:pPr marL="0" indent="0">
              <a:buNone/>
            </a:pPr>
            <a:endParaRPr lang="zh-CN" altLang="en-US" b="1" dirty="0"/>
          </a:p>
          <a:p>
            <a:endParaRPr lang="zh-CN" altLang="en-US" dirty="0"/>
          </a:p>
        </p:txBody>
      </p:sp>
      <p:sp>
        <p:nvSpPr>
          <p:cNvPr id="3" name="标题 2">
            <a:extLst>
              <a:ext uri="{FF2B5EF4-FFF2-40B4-BE49-F238E27FC236}">
                <a16:creationId xmlns:a16="http://schemas.microsoft.com/office/drawing/2014/main" id="{2FCAE365-36D2-4D06-BCD1-B0905DE0ABA4}"/>
              </a:ext>
            </a:extLst>
          </p:cNvPr>
          <p:cNvSpPr>
            <a:spLocks noGrp="1"/>
          </p:cNvSpPr>
          <p:nvPr>
            <p:ph type="title"/>
          </p:nvPr>
        </p:nvSpPr>
        <p:spPr/>
        <p:txBody>
          <a:bodyPr/>
          <a:lstStyle/>
          <a:p>
            <a:r>
              <a:rPr lang="zh-CN" altLang="en-US" dirty="0"/>
              <a:t>重命名数据透视表</a:t>
            </a:r>
          </a:p>
        </p:txBody>
      </p:sp>
      <p:pic>
        <p:nvPicPr>
          <p:cNvPr id="4" name="图片 3">
            <a:extLst>
              <a:ext uri="{FF2B5EF4-FFF2-40B4-BE49-F238E27FC236}">
                <a16:creationId xmlns:a16="http://schemas.microsoft.com/office/drawing/2014/main" id="{AF8DC4EC-C405-4456-AF1D-3648D0A64EEB}"/>
              </a:ext>
            </a:extLst>
          </p:cNvPr>
          <p:cNvPicPr/>
          <p:nvPr/>
        </p:nvPicPr>
        <p:blipFill>
          <a:blip r:embed="rId2"/>
          <a:stretch>
            <a:fillRect/>
          </a:stretch>
        </p:blipFill>
        <p:spPr>
          <a:xfrm>
            <a:off x="7294179" y="1144945"/>
            <a:ext cx="4014950" cy="5033287"/>
          </a:xfrm>
          <a:prstGeom prst="rect">
            <a:avLst/>
          </a:prstGeom>
          <a:ln w="3175">
            <a:solidFill>
              <a:schemeClr val="tx1"/>
            </a:solidFill>
          </a:ln>
        </p:spPr>
      </p:pic>
    </p:spTree>
    <p:extLst>
      <p:ext uri="{BB962C8B-B14F-4D97-AF65-F5344CB8AC3E}">
        <p14:creationId xmlns:p14="http://schemas.microsoft.com/office/powerpoint/2010/main" val="538046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2DE7105-FD2A-4C1C-AEF8-B23C4BC46F96}"/>
              </a:ext>
            </a:extLst>
          </p:cNvPr>
          <p:cNvSpPr>
            <a:spLocks noGrp="1"/>
          </p:cNvSpPr>
          <p:nvPr>
            <p:ph idx="1"/>
          </p:nvPr>
        </p:nvSpPr>
        <p:spPr>
          <a:xfrm>
            <a:off x="423819" y="1077912"/>
            <a:ext cx="11410829" cy="5033287"/>
          </a:xfrm>
        </p:spPr>
        <p:txBody>
          <a:bodyPr/>
          <a:lstStyle/>
          <a:p>
            <a:r>
              <a:rPr lang="zh-CN" altLang="en-US" dirty="0"/>
              <a:t>改变数据透视表的布局包括设置分类汇总、设置总计、设置报表布局和空行等。现将数据透视表的布局改为表格形式。</a:t>
            </a:r>
          </a:p>
          <a:p>
            <a:r>
              <a:rPr lang="zh-CN" altLang="en-US" dirty="0"/>
              <a:t>打开</a:t>
            </a:r>
            <a:r>
              <a:rPr lang="en-US" altLang="zh-CN" dirty="0"/>
              <a:t>【</a:t>
            </a:r>
            <a:r>
              <a:rPr lang="zh-CN" altLang="en-US" dirty="0"/>
              <a:t>数据透视表</a:t>
            </a:r>
            <a:r>
              <a:rPr lang="en-US" altLang="zh-CN" dirty="0"/>
              <a:t>.xlsx】</a:t>
            </a:r>
            <a:r>
              <a:rPr lang="zh-CN" altLang="en-US" dirty="0"/>
              <a:t>工作簿，单击数据区域内任一单元格，在</a:t>
            </a:r>
            <a:r>
              <a:rPr lang="en-US" altLang="zh-CN" dirty="0"/>
              <a:t>【</a:t>
            </a:r>
            <a:r>
              <a:rPr lang="zh-CN" altLang="en-US" dirty="0"/>
              <a:t>设计</a:t>
            </a:r>
            <a:r>
              <a:rPr lang="en-US" altLang="zh-CN" dirty="0"/>
              <a:t>】</a:t>
            </a:r>
            <a:r>
              <a:rPr lang="zh-CN" altLang="en-US" dirty="0"/>
              <a:t>选项卡的</a:t>
            </a:r>
            <a:r>
              <a:rPr lang="en-US" altLang="zh-CN" dirty="0"/>
              <a:t>【</a:t>
            </a:r>
            <a:r>
              <a:rPr lang="zh-CN" altLang="en-US" dirty="0"/>
              <a:t>布局</a:t>
            </a:r>
            <a:r>
              <a:rPr lang="en-US" altLang="zh-CN" dirty="0"/>
              <a:t>】</a:t>
            </a:r>
            <a:r>
              <a:rPr lang="zh-CN" altLang="en-US" dirty="0"/>
              <a:t>命令组中，单击</a:t>
            </a:r>
            <a:r>
              <a:rPr lang="en-US" altLang="zh-CN" dirty="0"/>
              <a:t>【</a:t>
            </a:r>
            <a:r>
              <a:rPr lang="zh-CN" altLang="en-US" dirty="0"/>
              <a:t>报表布局</a:t>
            </a:r>
            <a:r>
              <a:rPr lang="en-US" altLang="zh-CN" dirty="0"/>
              <a:t>】</a:t>
            </a:r>
            <a:r>
              <a:rPr lang="zh-CN" altLang="en-US" dirty="0"/>
              <a:t>图标，如左图所示，选择</a:t>
            </a:r>
            <a:r>
              <a:rPr lang="en-US" altLang="zh-CN" dirty="0"/>
              <a:t>【</a:t>
            </a:r>
            <a:r>
              <a:rPr lang="zh-CN" altLang="en-US" dirty="0"/>
              <a:t>以表格形式显示</a:t>
            </a:r>
            <a:r>
              <a:rPr lang="en-US" altLang="zh-CN" dirty="0"/>
              <a:t>】</a:t>
            </a:r>
            <a:r>
              <a:rPr lang="zh-CN" altLang="en-US" dirty="0"/>
              <a:t>命令。该数据透视表即以表格形式显示，如右图所示。</a:t>
            </a:r>
          </a:p>
          <a:p>
            <a:endParaRPr lang="zh-CN" altLang="en-US" dirty="0"/>
          </a:p>
        </p:txBody>
      </p:sp>
      <p:sp>
        <p:nvSpPr>
          <p:cNvPr id="3" name="标题 2">
            <a:extLst>
              <a:ext uri="{FF2B5EF4-FFF2-40B4-BE49-F238E27FC236}">
                <a16:creationId xmlns:a16="http://schemas.microsoft.com/office/drawing/2014/main" id="{E51CBA2D-2069-4AA7-A26D-54285ADEBAE4}"/>
              </a:ext>
            </a:extLst>
          </p:cNvPr>
          <p:cNvSpPr>
            <a:spLocks noGrp="1"/>
          </p:cNvSpPr>
          <p:nvPr>
            <p:ph type="title"/>
          </p:nvPr>
        </p:nvSpPr>
        <p:spPr/>
        <p:txBody>
          <a:bodyPr/>
          <a:lstStyle/>
          <a:p>
            <a:r>
              <a:rPr lang="zh-CN" altLang="en-US" dirty="0"/>
              <a:t>改变数据透视表的布局</a:t>
            </a:r>
          </a:p>
        </p:txBody>
      </p:sp>
      <p:pic>
        <p:nvPicPr>
          <p:cNvPr id="4" name="图片 3">
            <a:extLst>
              <a:ext uri="{FF2B5EF4-FFF2-40B4-BE49-F238E27FC236}">
                <a16:creationId xmlns:a16="http://schemas.microsoft.com/office/drawing/2014/main" id="{817B10AC-3272-484A-98D2-58254454107F}"/>
              </a:ext>
            </a:extLst>
          </p:cNvPr>
          <p:cNvPicPr/>
          <p:nvPr/>
        </p:nvPicPr>
        <p:blipFill>
          <a:blip r:embed="rId2">
            <a:extLst>
              <a:ext uri="{28A0092B-C50C-407E-A947-70E740481C1C}">
                <a14:useLocalDpi xmlns:a14="http://schemas.microsoft.com/office/drawing/2010/main" val="0"/>
              </a:ext>
            </a:extLst>
          </a:blip>
          <a:stretch>
            <a:fillRect/>
          </a:stretch>
        </p:blipFill>
        <p:spPr>
          <a:xfrm>
            <a:off x="2587482" y="3097890"/>
            <a:ext cx="2657180" cy="3013308"/>
          </a:xfrm>
          <a:prstGeom prst="rect">
            <a:avLst/>
          </a:prstGeom>
          <a:ln w="3175">
            <a:solidFill>
              <a:schemeClr val="tx1"/>
            </a:solidFill>
          </a:ln>
        </p:spPr>
      </p:pic>
      <p:pic>
        <p:nvPicPr>
          <p:cNvPr id="5" name="图片 4">
            <a:extLst>
              <a:ext uri="{FF2B5EF4-FFF2-40B4-BE49-F238E27FC236}">
                <a16:creationId xmlns:a16="http://schemas.microsoft.com/office/drawing/2014/main" id="{6DA42E38-3126-4FBA-9208-8620860EB74B}"/>
              </a:ext>
            </a:extLst>
          </p:cNvPr>
          <p:cNvPicPr/>
          <p:nvPr/>
        </p:nvPicPr>
        <p:blipFill>
          <a:blip r:embed="rId3">
            <a:extLst>
              <a:ext uri="{28A0092B-C50C-407E-A947-70E740481C1C}">
                <a14:useLocalDpi xmlns:a14="http://schemas.microsoft.com/office/drawing/2010/main" val="0"/>
              </a:ext>
            </a:extLst>
          </a:blip>
          <a:stretch>
            <a:fillRect/>
          </a:stretch>
        </p:blipFill>
        <p:spPr>
          <a:xfrm>
            <a:off x="7092181" y="3097890"/>
            <a:ext cx="2997749" cy="3013308"/>
          </a:xfrm>
          <a:prstGeom prst="rect">
            <a:avLst/>
          </a:prstGeom>
          <a:ln w="3175">
            <a:solidFill>
              <a:schemeClr val="tx1"/>
            </a:solidFill>
          </a:ln>
        </p:spPr>
      </p:pic>
    </p:spTree>
    <p:extLst>
      <p:ext uri="{BB962C8B-B14F-4D97-AF65-F5344CB8AC3E}">
        <p14:creationId xmlns:p14="http://schemas.microsoft.com/office/powerpoint/2010/main" val="22208153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44291558-C238-4B72-AF88-5F7E66AE7351}"/>
              </a:ext>
            </a:extLst>
          </p:cNvPr>
          <p:cNvSpPr>
            <a:spLocks noGrp="1"/>
          </p:cNvSpPr>
          <p:nvPr>
            <p:ph idx="1"/>
          </p:nvPr>
        </p:nvSpPr>
        <p:spPr>
          <a:xfrm>
            <a:off x="423819" y="1713662"/>
            <a:ext cx="6555050" cy="4339721"/>
          </a:xfrm>
        </p:spPr>
        <p:txBody>
          <a:bodyPr/>
          <a:lstStyle/>
          <a:p>
            <a:r>
              <a:rPr lang="zh-CN" altLang="en-US" dirty="0"/>
              <a:t>在工作表中插入数据透视表后，还可以对数据透视表的格式进行设置，使数据透视表更加美观。</a:t>
            </a:r>
            <a:endParaRPr lang="en-US" altLang="zh-CN" dirty="0"/>
          </a:p>
          <a:p>
            <a:r>
              <a:rPr lang="zh-CN" altLang="en-US" dirty="0"/>
              <a:t>用户可以使用系统自带的样式来设置数据透视表的格式，具体操作步骤如下。</a:t>
            </a:r>
            <a:endParaRPr lang="en-US" altLang="zh-CN" dirty="0"/>
          </a:p>
          <a:p>
            <a:pPr marL="0" indent="0">
              <a:buNone/>
            </a:pPr>
            <a:r>
              <a:rPr lang="zh-CN" altLang="en-US" b="1" dirty="0"/>
              <a:t>（</a:t>
            </a:r>
            <a:r>
              <a:rPr lang="en-US" altLang="zh-CN" b="1" dirty="0"/>
              <a:t>1</a:t>
            </a:r>
            <a:r>
              <a:rPr lang="zh-CN" altLang="en-US" b="1" dirty="0"/>
              <a:t>） 打开数据透视表格式的下拉列表</a:t>
            </a:r>
            <a:endParaRPr lang="en-US" altLang="zh-CN" b="1" dirty="0"/>
          </a:p>
          <a:p>
            <a:r>
              <a:rPr lang="zh-CN" altLang="en-US" dirty="0"/>
              <a:t>打开</a:t>
            </a:r>
            <a:r>
              <a:rPr lang="en-US" altLang="zh-CN" dirty="0"/>
              <a:t>【</a:t>
            </a:r>
            <a:r>
              <a:rPr lang="zh-CN" altLang="en-US" dirty="0"/>
              <a:t>数据透视表</a:t>
            </a:r>
            <a:r>
              <a:rPr lang="en-US" altLang="zh-CN" dirty="0"/>
              <a:t>.xlsx】</a:t>
            </a:r>
            <a:r>
              <a:rPr lang="zh-CN" altLang="en-US" dirty="0"/>
              <a:t>工作簿，在</a:t>
            </a:r>
            <a:r>
              <a:rPr lang="en-US" altLang="zh-CN" dirty="0"/>
              <a:t>【</a:t>
            </a:r>
            <a:r>
              <a:rPr lang="zh-CN" altLang="en-US" dirty="0"/>
              <a:t>设计</a:t>
            </a:r>
            <a:r>
              <a:rPr lang="en-US" altLang="zh-CN" dirty="0"/>
              <a:t>】</a:t>
            </a:r>
            <a:r>
              <a:rPr lang="zh-CN" altLang="en-US" dirty="0"/>
              <a:t>选项卡的</a:t>
            </a:r>
            <a:r>
              <a:rPr lang="en-US" altLang="zh-CN" dirty="0"/>
              <a:t>【</a:t>
            </a:r>
            <a:r>
              <a:rPr lang="zh-CN" altLang="en-US" dirty="0"/>
              <a:t>数据透视表样式</a:t>
            </a:r>
            <a:r>
              <a:rPr lang="en-US" altLang="zh-CN" dirty="0"/>
              <a:t>】</a:t>
            </a:r>
            <a:r>
              <a:rPr lang="zh-CN" altLang="en-US" dirty="0"/>
              <a:t>命令组中，单击     按钮，弹出的下拉列表如图所示。</a:t>
            </a:r>
          </a:p>
        </p:txBody>
      </p:sp>
      <p:sp>
        <p:nvSpPr>
          <p:cNvPr id="3" name="标题 2">
            <a:extLst>
              <a:ext uri="{FF2B5EF4-FFF2-40B4-BE49-F238E27FC236}">
                <a16:creationId xmlns:a16="http://schemas.microsoft.com/office/drawing/2014/main" id="{B47FC451-1115-48DE-B500-5C71126EAE9A}"/>
              </a:ext>
            </a:extLst>
          </p:cNvPr>
          <p:cNvSpPr>
            <a:spLocks noGrp="1"/>
          </p:cNvSpPr>
          <p:nvPr>
            <p:ph type="title"/>
          </p:nvPr>
        </p:nvSpPr>
        <p:spPr/>
        <p:txBody>
          <a:bodyPr/>
          <a:lstStyle/>
          <a:p>
            <a:r>
              <a:rPr lang="zh-CN" altLang="en-US" dirty="0"/>
              <a:t>设置数据透视表样式</a:t>
            </a:r>
          </a:p>
        </p:txBody>
      </p:sp>
      <p:sp>
        <p:nvSpPr>
          <p:cNvPr id="4" name="内容占位符 3">
            <a:extLst>
              <a:ext uri="{FF2B5EF4-FFF2-40B4-BE49-F238E27FC236}">
                <a16:creationId xmlns:a16="http://schemas.microsoft.com/office/drawing/2014/main" id="{E2C61998-9303-4436-BD53-D2727A24F5B3}"/>
              </a:ext>
            </a:extLst>
          </p:cNvPr>
          <p:cNvSpPr>
            <a:spLocks noGrp="1"/>
          </p:cNvSpPr>
          <p:nvPr>
            <p:ph idx="10"/>
          </p:nvPr>
        </p:nvSpPr>
        <p:spPr/>
        <p:txBody>
          <a:bodyPr/>
          <a:lstStyle/>
          <a:p>
            <a:r>
              <a:rPr lang="en-US" altLang="zh-CN" b="1" dirty="0"/>
              <a:t>1. </a:t>
            </a:r>
            <a:r>
              <a:rPr lang="zh-CN" altLang="en-US" b="1" dirty="0"/>
              <a:t>自动套用样式</a:t>
            </a:r>
          </a:p>
        </p:txBody>
      </p:sp>
      <p:pic>
        <p:nvPicPr>
          <p:cNvPr id="5" name="图片 4">
            <a:extLst>
              <a:ext uri="{FF2B5EF4-FFF2-40B4-BE49-F238E27FC236}">
                <a16:creationId xmlns:a16="http://schemas.microsoft.com/office/drawing/2014/main" id="{C292FEED-2D26-4823-B124-93AAECA08702}"/>
              </a:ext>
            </a:extLst>
          </p:cNvPr>
          <p:cNvPicPr/>
          <p:nvPr/>
        </p:nvPicPr>
        <p:blipFill>
          <a:blip r:embed="rId2"/>
          <a:stretch>
            <a:fillRect/>
          </a:stretch>
        </p:blipFill>
        <p:spPr>
          <a:xfrm>
            <a:off x="7409793" y="1481959"/>
            <a:ext cx="4121628" cy="4561489"/>
          </a:xfrm>
          <a:prstGeom prst="rect">
            <a:avLst/>
          </a:prstGeom>
          <a:ln w="3175">
            <a:solidFill>
              <a:schemeClr val="tx1"/>
            </a:solidFill>
          </a:ln>
        </p:spPr>
      </p:pic>
      <p:pic>
        <p:nvPicPr>
          <p:cNvPr id="6" name="图片 5">
            <a:extLst>
              <a:ext uri="{FF2B5EF4-FFF2-40B4-BE49-F238E27FC236}">
                <a16:creationId xmlns:a16="http://schemas.microsoft.com/office/drawing/2014/main" id="{D9A8B66C-DC52-4CED-A16C-CD0DD73392CF}"/>
              </a:ext>
            </a:extLst>
          </p:cNvPr>
          <p:cNvPicPr/>
          <p:nvPr/>
        </p:nvPicPr>
        <p:blipFill>
          <a:blip r:embed="rId3"/>
          <a:stretch>
            <a:fillRect/>
          </a:stretch>
        </p:blipFill>
        <p:spPr>
          <a:xfrm>
            <a:off x="4118631" y="4492363"/>
            <a:ext cx="243161" cy="268824"/>
          </a:xfrm>
          <a:prstGeom prst="rect">
            <a:avLst/>
          </a:prstGeom>
        </p:spPr>
      </p:pic>
    </p:spTree>
    <p:extLst>
      <p:ext uri="{BB962C8B-B14F-4D97-AF65-F5344CB8AC3E}">
        <p14:creationId xmlns:p14="http://schemas.microsoft.com/office/powerpoint/2010/main" val="35005754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978281FD-AC99-4773-90AA-862AF7577EAD}"/>
              </a:ext>
            </a:extLst>
          </p:cNvPr>
          <p:cNvSpPr>
            <a:spLocks noGrp="1"/>
          </p:cNvSpPr>
          <p:nvPr>
            <p:ph idx="1"/>
          </p:nvPr>
        </p:nvSpPr>
        <p:spPr>
          <a:xfrm>
            <a:off x="423820" y="1077912"/>
            <a:ext cx="6712704" cy="5033287"/>
          </a:xfrm>
        </p:spPr>
        <p:txBody>
          <a:bodyPr/>
          <a:lstStyle/>
          <a:p>
            <a:pPr marL="0" indent="0">
              <a:buNone/>
            </a:pPr>
            <a:r>
              <a:rPr lang="zh-CN" altLang="en-US" b="1" dirty="0"/>
              <a:t>（</a:t>
            </a:r>
            <a:r>
              <a:rPr lang="en-US" altLang="zh-CN" b="1" dirty="0"/>
              <a:t>2</a:t>
            </a:r>
            <a:r>
              <a:rPr lang="zh-CN" altLang="en-US" b="1" dirty="0"/>
              <a:t>） 选择样式</a:t>
            </a:r>
            <a:endParaRPr lang="en-US" altLang="zh-CN" b="1" dirty="0"/>
          </a:p>
          <a:p>
            <a:r>
              <a:rPr lang="zh-CN" altLang="en-US" dirty="0"/>
              <a:t>在弹出的下拉列表中选择其中一种样式，即可更改数据透视表的样式，此处选择“浅橙色，数据透视表样式浅色</a:t>
            </a:r>
            <a:r>
              <a:rPr lang="en-US" altLang="zh-CN" dirty="0"/>
              <a:t>17”</a:t>
            </a:r>
            <a:r>
              <a:rPr lang="zh-CN" altLang="en-US" dirty="0"/>
              <a:t>，结果如图所示。</a:t>
            </a:r>
          </a:p>
        </p:txBody>
      </p:sp>
      <p:sp>
        <p:nvSpPr>
          <p:cNvPr id="3" name="标题 2">
            <a:extLst>
              <a:ext uri="{FF2B5EF4-FFF2-40B4-BE49-F238E27FC236}">
                <a16:creationId xmlns:a16="http://schemas.microsoft.com/office/drawing/2014/main" id="{1BD8DF52-87E4-4F98-9475-9B73678B7BD8}"/>
              </a:ext>
            </a:extLst>
          </p:cNvPr>
          <p:cNvSpPr>
            <a:spLocks noGrp="1"/>
          </p:cNvSpPr>
          <p:nvPr>
            <p:ph type="title"/>
          </p:nvPr>
        </p:nvSpPr>
        <p:spPr/>
        <p:txBody>
          <a:bodyPr/>
          <a:lstStyle/>
          <a:p>
            <a:r>
              <a:rPr lang="zh-CN" altLang="en-US" dirty="0"/>
              <a:t>设置数据透视表样式</a:t>
            </a:r>
          </a:p>
        </p:txBody>
      </p:sp>
      <p:pic>
        <p:nvPicPr>
          <p:cNvPr id="4" name="图片 3">
            <a:extLst>
              <a:ext uri="{FF2B5EF4-FFF2-40B4-BE49-F238E27FC236}">
                <a16:creationId xmlns:a16="http://schemas.microsoft.com/office/drawing/2014/main" id="{18880FF4-48E2-4A05-B120-83B864D58928}"/>
              </a:ext>
            </a:extLst>
          </p:cNvPr>
          <p:cNvPicPr/>
          <p:nvPr/>
        </p:nvPicPr>
        <p:blipFill>
          <a:blip r:embed="rId2">
            <a:extLst>
              <a:ext uri="{28A0092B-C50C-407E-A947-70E740481C1C}">
                <a14:useLocalDpi xmlns:a14="http://schemas.microsoft.com/office/drawing/2010/main" val="0"/>
              </a:ext>
            </a:extLst>
          </a:blip>
          <a:stretch>
            <a:fillRect/>
          </a:stretch>
        </p:blipFill>
        <p:spPr>
          <a:xfrm>
            <a:off x="7136525" y="1365419"/>
            <a:ext cx="4550980" cy="4745780"/>
          </a:xfrm>
          <a:prstGeom prst="rect">
            <a:avLst/>
          </a:prstGeom>
          <a:ln w="3175">
            <a:solidFill>
              <a:schemeClr val="tx1"/>
            </a:solidFill>
          </a:ln>
        </p:spPr>
      </p:pic>
    </p:spTree>
    <p:extLst>
      <p:ext uri="{BB962C8B-B14F-4D97-AF65-F5344CB8AC3E}">
        <p14:creationId xmlns:p14="http://schemas.microsoft.com/office/powerpoint/2010/main" val="1109690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FE716C29-4F52-471B-A064-DE3D8B979C37}"/>
              </a:ext>
            </a:extLst>
          </p:cNvPr>
          <p:cNvSpPr>
            <a:spLocks noGrp="1"/>
          </p:cNvSpPr>
          <p:nvPr>
            <p:ph idx="1"/>
          </p:nvPr>
        </p:nvSpPr>
        <p:spPr>
          <a:xfrm>
            <a:off x="423819" y="1713662"/>
            <a:ext cx="5871878" cy="4339721"/>
          </a:xfrm>
        </p:spPr>
        <p:txBody>
          <a:bodyPr/>
          <a:lstStyle/>
          <a:p>
            <a:pPr marL="0" indent="0">
              <a:buNone/>
            </a:pPr>
            <a:r>
              <a:rPr lang="zh-CN" altLang="en-US" dirty="0"/>
              <a:t>如果系统自带的数据透视表样式不能满足需要，那么用户还可以自定义数据透视表样式，具体操作步骤如下。</a:t>
            </a:r>
          </a:p>
          <a:p>
            <a:pPr marL="0" indent="0">
              <a:buNone/>
            </a:pPr>
            <a:r>
              <a:rPr lang="zh-CN" altLang="en-US" b="1" dirty="0"/>
              <a:t>（</a:t>
            </a:r>
            <a:r>
              <a:rPr lang="en-US" altLang="zh-CN" b="1" dirty="0"/>
              <a:t>1</a:t>
            </a:r>
            <a:r>
              <a:rPr lang="zh-CN" altLang="en-US" b="1" dirty="0"/>
              <a:t>） 打开</a:t>
            </a:r>
            <a:r>
              <a:rPr lang="en-US" altLang="zh-CN" b="1" dirty="0"/>
              <a:t>【</a:t>
            </a:r>
            <a:r>
              <a:rPr lang="zh-CN" altLang="en-US" b="1" dirty="0"/>
              <a:t>新建数据透视表样式</a:t>
            </a:r>
            <a:r>
              <a:rPr lang="en-US" altLang="zh-CN" b="1" dirty="0"/>
              <a:t>】</a:t>
            </a:r>
            <a:r>
              <a:rPr lang="zh-CN" altLang="en-US" b="1" dirty="0"/>
              <a:t>对话框</a:t>
            </a:r>
            <a:endParaRPr lang="en-US" altLang="zh-CN" b="1" dirty="0"/>
          </a:p>
          <a:p>
            <a:r>
              <a:rPr lang="zh-CN" altLang="en-US" dirty="0"/>
              <a:t>在</a:t>
            </a:r>
            <a:r>
              <a:rPr lang="en-US" altLang="zh-CN" dirty="0"/>
              <a:t>【</a:t>
            </a:r>
            <a:r>
              <a:rPr lang="zh-CN" altLang="en-US" dirty="0"/>
              <a:t>设计</a:t>
            </a:r>
            <a:r>
              <a:rPr lang="en-US" altLang="zh-CN" dirty="0"/>
              <a:t>】</a:t>
            </a:r>
            <a:r>
              <a:rPr lang="zh-CN" altLang="en-US" dirty="0"/>
              <a:t>选项卡的</a:t>
            </a:r>
            <a:r>
              <a:rPr lang="en-US" altLang="zh-CN" dirty="0"/>
              <a:t>【</a:t>
            </a:r>
            <a:r>
              <a:rPr lang="zh-CN" altLang="en-US" dirty="0"/>
              <a:t>表格样式</a:t>
            </a:r>
            <a:r>
              <a:rPr lang="en-US" altLang="zh-CN" dirty="0"/>
              <a:t>】</a:t>
            </a:r>
            <a:r>
              <a:rPr lang="zh-CN" altLang="en-US" dirty="0"/>
              <a:t>命令组中，单击  按钮，在弹出的下拉列表中选择</a:t>
            </a:r>
            <a:r>
              <a:rPr lang="en-US" altLang="zh-CN" dirty="0"/>
              <a:t>【</a:t>
            </a:r>
            <a:r>
              <a:rPr lang="zh-CN" altLang="en-US" dirty="0"/>
              <a:t>新建数据透视表样式</a:t>
            </a:r>
            <a:r>
              <a:rPr lang="en-US" altLang="zh-CN" dirty="0"/>
              <a:t>】</a:t>
            </a:r>
            <a:r>
              <a:rPr lang="zh-CN" altLang="en-US" dirty="0"/>
              <a:t>，弹出</a:t>
            </a:r>
            <a:r>
              <a:rPr lang="en-US" altLang="zh-CN" dirty="0"/>
              <a:t>【</a:t>
            </a:r>
            <a:r>
              <a:rPr lang="zh-CN" altLang="en-US" dirty="0"/>
              <a:t>新建数据透视表样式</a:t>
            </a:r>
            <a:r>
              <a:rPr lang="en-US" altLang="zh-CN" dirty="0"/>
              <a:t>】</a:t>
            </a:r>
            <a:r>
              <a:rPr lang="zh-CN" altLang="en-US" dirty="0"/>
              <a:t>对话框，如图所示。</a:t>
            </a:r>
          </a:p>
          <a:p>
            <a:endParaRPr lang="zh-CN" altLang="en-US" dirty="0"/>
          </a:p>
        </p:txBody>
      </p:sp>
      <p:sp>
        <p:nvSpPr>
          <p:cNvPr id="3" name="标题 2">
            <a:extLst>
              <a:ext uri="{FF2B5EF4-FFF2-40B4-BE49-F238E27FC236}">
                <a16:creationId xmlns:a16="http://schemas.microsoft.com/office/drawing/2014/main" id="{3C36E2E1-C30C-4448-970B-1CFF46ACD8A9}"/>
              </a:ext>
            </a:extLst>
          </p:cNvPr>
          <p:cNvSpPr>
            <a:spLocks noGrp="1"/>
          </p:cNvSpPr>
          <p:nvPr>
            <p:ph type="title"/>
          </p:nvPr>
        </p:nvSpPr>
        <p:spPr/>
        <p:txBody>
          <a:bodyPr/>
          <a:lstStyle/>
          <a:p>
            <a:r>
              <a:rPr lang="zh-CN" altLang="en-US" dirty="0"/>
              <a:t>设置数据透视表样式</a:t>
            </a:r>
          </a:p>
        </p:txBody>
      </p:sp>
      <p:sp>
        <p:nvSpPr>
          <p:cNvPr id="5" name="内容占位符 4">
            <a:extLst>
              <a:ext uri="{FF2B5EF4-FFF2-40B4-BE49-F238E27FC236}">
                <a16:creationId xmlns:a16="http://schemas.microsoft.com/office/drawing/2014/main" id="{A9B24ECC-243C-4D71-BD3B-E7CF35F1CA72}"/>
              </a:ext>
            </a:extLst>
          </p:cNvPr>
          <p:cNvSpPr>
            <a:spLocks noGrp="1"/>
          </p:cNvSpPr>
          <p:nvPr>
            <p:ph idx="10"/>
          </p:nvPr>
        </p:nvSpPr>
        <p:spPr/>
        <p:txBody>
          <a:bodyPr/>
          <a:lstStyle/>
          <a:p>
            <a:r>
              <a:rPr lang="en-US" altLang="zh-CN" b="1" dirty="0"/>
              <a:t>2. </a:t>
            </a:r>
            <a:r>
              <a:rPr lang="zh-CN" altLang="en-US" b="1" dirty="0"/>
              <a:t>自定义数据透视表样式</a:t>
            </a:r>
          </a:p>
        </p:txBody>
      </p:sp>
      <p:pic>
        <p:nvPicPr>
          <p:cNvPr id="6" name="图片 5">
            <a:extLst>
              <a:ext uri="{FF2B5EF4-FFF2-40B4-BE49-F238E27FC236}">
                <a16:creationId xmlns:a16="http://schemas.microsoft.com/office/drawing/2014/main" id="{94B8BF2E-B9BC-4C34-A8DA-EF93E6C4CDAE}"/>
              </a:ext>
            </a:extLst>
          </p:cNvPr>
          <p:cNvPicPr/>
          <p:nvPr/>
        </p:nvPicPr>
        <p:blipFill>
          <a:blip r:embed="rId2"/>
          <a:stretch>
            <a:fillRect/>
          </a:stretch>
        </p:blipFill>
        <p:spPr>
          <a:xfrm>
            <a:off x="6463862" y="1713662"/>
            <a:ext cx="5391807" cy="4172131"/>
          </a:xfrm>
          <a:prstGeom prst="rect">
            <a:avLst/>
          </a:prstGeom>
          <a:ln w="3175">
            <a:solidFill>
              <a:schemeClr val="tx1"/>
            </a:solidFill>
          </a:ln>
        </p:spPr>
      </p:pic>
      <p:pic>
        <p:nvPicPr>
          <p:cNvPr id="7" name="图片 6">
            <a:extLst>
              <a:ext uri="{FF2B5EF4-FFF2-40B4-BE49-F238E27FC236}">
                <a16:creationId xmlns:a16="http://schemas.microsoft.com/office/drawing/2014/main" id="{3738AD41-3FF8-4F05-A039-B8246C32DE3D}"/>
              </a:ext>
            </a:extLst>
          </p:cNvPr>
          <p:cNvPicPr/>
          <p:nvPr/>
        </p:nvPicPr>
        <p:blipFill>
          <a:blip r:embed="rId3"/>
          <a:stretch>
            <a:fillRect/>
          </a:stretch>
        </p:blipFill>
        <p:spPr>
          <a:xfrm>
            <a:off x="5969164" y="3194335"/>
            <a:ext cx="253672" cy="237293"/>
          </a:xfrm>
          <a:prstGeom prst="rect">
            <a:avLst/>
          </a:prstGeom>
        </p:spPr>
      </p:pic>
    </p:spTree>
    <p:extLst>
      <p:ext uri="{BB962C8B-B14F-4D97-AF65-F5344CB8AC3E}">
        <p14:creationId xmlns:p14="http://schemas.microsoft.com/office/powerpoint/2010/main" val="10605895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CB157081-CDF2-4133-947E-18E44438125E}"/>
              </a:ext>
            </a:extLst>
          </p:cNvPr>
          <p:cNvSpPr>
            <a:spLocks noGrp="1"/>
          </p:cNvSpPr>
          <p:nvPr>
            <p:ph idx="1"/>
          </p:nvPr>
        </p:nvSpPr>
        <p:spPr>
          <a:xfrm>
            <a:off x="423820" y="1077912"/>
            <a:ext cx="5496866" cy="5033287"/>
          </a:xfrm>
        </p:spPr>
        <p:txBody>
          <a:bodyPr/>
          <a:lstStyle/>
          <a:p>
            <a:pPr marL="0" indent="0">
              <a:buNone/>
            </a:pPr>
            <a:r>
              <a:rPr lang="zh-CN" altLang="en-US" b="1" dirty="0"/>
              <a:t>（</a:t>
            </a:r>
            <a:r>
              <a:rPr lang="en-US" altLang="zh-CN" b="1" dirty="0"/>
              <a:t>2</a:t>
            </a:r>
            <a:r>
              <a:rPr lang="zh-CN" altLang="en-US" b="1" dirty="0"/>
              <a:t>） 输入新样式名称和选择表元素</a:t>
            </a:r>
            <a:endParaRPr lang="en-US" altLang="zh-CN" b="1" dirty="0"/>
          </a:p>
          <a:p>
            <a:r>
              <a:rPr lang="zh-CN" altLang="en-US" dirty="0"/>
              <a:t>在上图中所示的</a:t>
            </a:r>
            <a:r>
              <a:rPr lang="en-US" altLang="zh-CN" dirty="0"/>
              <a:t>【</a:t>
            </a:r>
            <a:r>
              <a:rPr lang="zh-CN" altLang="en-US" dirty="0"/>
              <a:t>名称</a:t>
            </a:r>
            <a:r>
              <a:rPr lang="en-US" altLang="zh-CN" dirty="0"/>
              <a:t>】</a:t>
            </a:r>
            <a:r>
              <a:rPr lang="zh-CN" altLang="en-US" dirty="0"/>
              <a:t>对话框中输入样式的名称，此处输入“新建样式</a:t>
            </a:r>
            <a:r>
              <a:rPr lang="en-US" altLang="zh-CN" dirty="0"/>
              <a:t>1”</a:t>
            </a:r>
            <a:r>
              <a:rPr lang="zh-CN" altLang="en-US" dirty="0"/>
              <a:t>，在</a:t>
            </a:r>
            <a:r>
              <a:rPr lang="en-US" altLang="zh-CN" dirty="0"/>
              <a:t>【</a:t>
            </a:r>
            <a:r>
              <a:rPr lang="zh-CN" altLang="en-US" dirty="0"/>
              <a:t>表元素</a:t>
            </a:r>
            <a:r>
              <a:rPr lang="en-US" altLang="zh-CN" dirty="0"/>
              <a:t>】</a:t>
            </a:r>
            <a:r>
              <a:rPr lang="zh-CN" altLang="en-US" dirty="0"/>
              <a:t>下拉框中选择</a:t>
            </a:r>
            <a:r>
              <a:rPr lang="en-US" altLang="zh-CN" dirty="0"/>
              <a:t>【</a:t>
            </a:r>
            <a:r>
              <a:rPr lang="zh-CN" altLang="en-US" dirty="0"/>
              <a:t>整个表</a:t>
            </a:r>
            <a:r>
              <a:rPr lang="en-US" altLang="zh-CN" dirty="0"/>
              <a:t>】</a:t>
            </a:r>
            <a:r>
              <a:rPr lang="zh-CN" altLang="en-US" dirty="0"/>
              <a:t>选项，如图所示。</a:t>
            </a:r>
          </a:p>
        </p:txBody>
      </p:sp>
      <p:sp>
        <p:nvSpPr>
          <p:cNvPr id="3" name="标题 2">
            <a:extLst>
              <a:ext uri="{FF2B5EF4-FFF2-40B4-BE49-F238E27FC236}">
                <a16:creationId xmlns:a16="http://schemas.microsoft.com/office/drawing/2014/main" id="{9D0AE73A-1128-4356-B0B1-E4533BE96B39}"/>
              </a:ext>
            </a:extLst>
          </p:cNvPr>
          <p:cNvSpPr>
            <a:spLocks noGrp="1"/>
          </p:cNvSpPr>
          <p:nvPr>
            <p:ph type="title"/>
          </p:nvPr>
        </p:nvSpPr>
        <p:spPr/>
        <p:txBody>
          <a:bodyPr/>
          <a:lstStyle/>
          <a:p>
            <a:r>
              <a:rPr lang="zh-CN" altLang="en-US" dirty="0"/>
              <a:t>设置数据透视表样式</a:t>
            </a:r>
          </a:p>
        </p:txBody>
      </p:sp>
      <p:pic>
        <p:nvPicPr>
          <p:cNvPr id="4" name="图片 3">
            <a:extLst>
              <a:ext uri="{FF2B5EF4-FFF2-40B4-BE49-F238E27FC236}">
                <a16:creationId xmlns:a16="http://schemas.microsoft.com/office/drawing/2014/main" id="{671955F1-E161-42FB-878C-594088B466D2}"/>
              </a:ext>
            </a:extLst>
          </p:cNvPr>
          <p:cNvPicPr/>
          <p:nvPr/>
        </p:nvPicPr>
        <p:blipFill>
          <a:blip r:embed="rId2"/>
          <a:stretch>
            <a:fillRect/>
          </a:stretch>
        </p:blipFill>
        <p:spPr>
          <a:xfrm>
            <a:off x="6271315" y="1306720"/>
            <a:ext cx="5290064" cy="4410908"/>
          </a:xfrm>
          <a:prstGeom prst="rect">
            <a:avLst/>
          </a:prstGeom>
          <a:ln w="3175">
            <a:solidFill>
              <a:schemeClr val="tx1"/>
            </a:solidFill>
          </a:ln>
        </p:spPr>
      </p:pic>
    </p:spTree>
    <p:extLst>
      <p:ext uri="{BB962C8B-B14F-4D97-AF65-F5344CB8AC3E}">
        <p14:creationId xmlns:p14="http://schemas.microsoft.com/office/powerpoint/2010/main" val="8166689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6">
            <a:extLst>
              <a:ext uri="{FF2B5EF4-FFF2-40B4-BE49-F238E27FC236}">
                <a16:creationId xmlns:a16="http://schemas.microsoft.com/office/drawing/2014/main" id="{8AE587B1-8512-4BDE-A531-BAFC1C81298F}"/>
              </a:ext>
            </a:extLst>
          </p:cNvPr>
          <p:cNvCxnSpPr>
            <a:cxnSpLocks/>
          </p:cNvCxnSpPr>
          <p:nvPr/>
        </p:nvCxnSpPr>
        <p:spPr>
          <a:xfrm>
            <a:off x="3265488" y="1347788"/>
            <a:ext cx="4762" cy="4354512"/>
          </a:xfrm>
          <a:prstGeom prst="line">
            <a:avLst/>
          </a:prstGeom>
        </p:spPr>
        <p:style>
          <a:lnRef idx="2">
            <a:schemeClr val="dk1"/>
          </a:lnRef>
          <a:fillRef idx="0">
            <a:schemeClr val="dk1"/>
          </a:fillRef>
          <a:effectRef idx="1">
            <a:schemeClr val="dk1"/>
          </a:effectRef>
          <a:fontRef idx="minor">
            <a:schemeClr val="tx1"/>
          </a:fontRef>
        </p:style>
      </p:cxnSp>
      <p:sp>
        <p:nvSpPr>
          <p:cNvPr id="19" name="Line 2">
            <a:extLst>
              <a:ext uri="{FF2B5EF4-FFF2-40B4-BE49-F238E27FC236}">
                <a16:creationId xmlns:a16="http://schemas.microsoft.com/office/drawing/2014/main" id="{11D31905-8542-44D6-A973-869988CBFA33}"/>
              </a:ext>
            </a:extLst>
          </p:cNvPr>
          <p:cNvSpPr>
            <a:spLocks noChangeShapeType="1"/>
          </p:cNvSpPr>
          <p:nvPr/>
        </p:nvSpPr>
        <p:spPr bwMode="auto">
          <a:xfrm>
            <a:off x="2649538" y="1939925"/>
            <a:ext cx="6605587" cy="0"/>
          </a:xfrm>
          <a:prstGeom prst="line">
            <a:avLst/>
          </a:prstGeom>
        </p:spPr>
        <p:style>
          <a:lnRef idx="2">
            <a:schemeClr val="dk1"/>
          </a:lnRef>
          <a:fillRef idx="0">
            <a:schemeClr val="dk1"/>
          </a:fillRef>
          <a:effectRef idx="1">
            <a:schemeClr val="dk1"/>
          </a:effectRef>
          <a:fontRef idx="minor">
            <a:schemeClr val="tx1"/>
          </a:fontRef>
        </p:style>
        <p:txBody>
          <a:bodyPr/>
          <a:lstStyle/>
          <a:p>
            <a:pPr algn="ctr" eaLnBrk="1" fontAlgn="auto" hangingPunct="1">
              <a:spcBef>
                <a:spcPts val="0"/>
              </a:spcBef>
              <a:spcAft>
                <a:spcPts val="0"/>
              </a:spcAft>
              <a:defRPr/>
            </a:pPr>
            <a:endParaRPr lang="zh-CN" altLang="en-US" sz="1905" kern="0">
              <a:solidFill>
                <a:sysClr val="windowText" lastClr="000000"/>
              </a:solidFill>
              <a:latin typeface="微软雅黑" pitchFamily="34" charset="-122"/>
              <a:ea typeface="微软雅黑" pitchFamily="34" charset="-122"/>
            </a:endParaRPr>
          </a:p>
        </p:txBody>
      </p:sp>
      <p:sp>
        <p:nvSpPr>
          <p:cNvPr id="20" name="Oval 15">
            <a:extLst>
              <a:ext uri="{FF2B5EF4-FFF2-40B4-BE49-F238E27FC236}">
                <a16:creationId xmlns:a16="http://schemas.microsoft.com/office/drawing/2014/main" id="{7815A48A-FF85-4B39-A853-85348518E4A4}"/>
              </a:ext>
            </a:extLst>
          </p:cNvPr>
          <p:cNvSpPr>
            <a:spLocks noChangeArrowheads="1"/>
          </p:cNvSpPr>
          <p:nvPr/>
        </p:nvSpPr>
        <p:spPr bwMode="auto">
          <a:xfrm>
            <a:off x="2904947" y="1651743"/>
            <a:ext cx="684000" cy="648000"/>
          </a:xfrm>
          <a:prstGeom prst="ellipse">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zh-CN" altLang="zh-CN" sz="2200" dirty="0">
                <a:solidFill>
                  <a:schemeClr val="bg1"/>
                </a:solidFill>
                <a:latin typeface="微软雅黑" pitchFamily="34" charset="-122"/>
                <a:ea typeface="微软雅黑" pitchFamily="34" charset="-122"/>
              </a:rPr>
              <a:t>1</a:t>
            </a:r>
            <a:endParaRPr lang="en-US" altLang="zh-CN" sz="2200" dirty="0">
              <a:solidFill>
                <a:schemeClr val="bg1"/>
              </a:solidFill>
              <a:latin typeface="微软雅黑" pitchFamily="34" charset="-122"/>
              <a:ea typeface="微软雅黑" pitchFamily="34" charset="-122"/>
            </a:endParaRPr>
          </a:p>
        </p:txBody>
      </p:sp>
      <p:sp>
        <p:nvSpPr>
          <p:cNvPr id="23" name="AutoShape 17">
            <a:hlinkClick r:id="rId2" action="ppaction://hlinksldjump"/>
            <a:extLst>
              <a:ext uri="{FF2B5EF4-FFF2-40B4-BE49-F238E27FC236}">
                <a16:creationId xmlns:a16="http://schemas.microsoft.com/office/drawing/2014/main" id="{205943C8-7026-4E03-A311-BDDFE5B16A65}"/>
              </a:ext>
            </a:extLst>
          </p:cNvPr>
          <p:cNvSpPr>
            <a:spLocks noChangeArrowheads="1"/>
          </p:cNvSpPr>
          <p:nvPr/>
        </p:nvSpPr>
        <p:spPr bwMode="auto">
          <a:xfrm>
            <a:off x="4000531" y="2608672"/>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fontAlgn="auto" hangingPunct="1">
              <a:spcBef>
                <a:spcPts val="0"/>
              </a:spcBef>
              <a:spcAft>
                <a:spcPts val="0"/>
              </a:spcAft>
              <a:defRPr/>
            </a:pPr>
            <a:r>
              <a:rPr lang="zh-CN" altLang="en-US" sz="2200" dirty="0">
                <a:latin typeface="微软雅黑" pitchFamily="34" charset="-122"/>
                <a:ea typeface="微软雅黑" pitchFamily="34" charset="-122"/>
                <a:sym typeface="微软雅黑" pitchFamily="34" charset="-122"/>
              </a:rPr>
              <a:t>编辑数据透视表</a:t>
            </a:r>
            <a:endParaRPr lang="zh-CN" altLang="en-US" sz="2200" dirty="0">
              <a:latin typeface="微软雅黑" pitchFamily="34" charset="-122"/>
              <a:ea typeface="微软雅黑" pitchFamily="34" charset="-122"/>
            </a:endParaRPr>
          </a:p>
        </p:txBody>
      </p:sp>
      <p:sp>
        <p:nvSpPr>
          <p:cNvPr id="13322" name="标题 3">
            <a:extLst>
              <a:ext uri="{FF2B5EF4-FFF2-40B4-BE49-F238E27FC236}">
                <a16:creationId xmlns:a16="http://schemas.microsoft.com/office/drawing/2014/main" id="{AB9C9CB8-E920-4FEC-8A48-6B151217F378}"/>
              </a:ext>
            </a:extLst>
          </p:cNvPr>
          <p:cNvSpPr>
            <a:spLocks noGrp="1"/>
          </p:cNvSpPr>
          <p:nvPr>
            <p:ph type="title"/>
          </p:nvPr>
        </p:nvSpPr>
        <p:spPr>
          <a:xfrm>
            <a:off x="255588" y="358775"/>
            <a:ext cx="10972800" cy="528638"/>
          </a:xfrm>
        </p:spPr>
        <p:txBody>
          <a:bodyPr/>
          <a:lstStyle/>
          <a:p>
            <a:r>
              <a:rPr lang="zh-CN" altLang="en-US"/>
              <a:t>目录</a:t>
            </a:r>
          </a:p>
        </p:txBody>
      </p:sp>
      <p:sp>
        <p:nvSpPr>
          <p:cNvPr id="13" name="AutoShape 17">
            <a:extLst>
              <a:ext uri="{FF2B5EF4-FFF2-40B4-BE49-F238E27FC236}">
                <a16:creationId xmlns:a16="http://schemas.microsoft.com/office/drawing/2014/main" id="{7C95D321-CFFF-4E70-A3BD-310EE5621670}"/>
              </a:ext>
            </a:extLst>
          </p:cNvPr>
          <p:cNvSpPr>
            <a:spLocks noChangeArrowheads="1"/>
          </p:cNvSpPr>
          <p:nvPr/>
        </p:nvSpPr>
        <p:spPr bwMode="auto">
          <a:xfrm>
            <a:off x="4000531" y="1579743"/>
            <a:ext cx="4859850" cy="684000"/>
          </a:xfrm>
          <a:prstGeom prst="actionButtonBlank">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fontAlgn="auto" hangingPunct="1">
              <a:spcBef>
                <a:spcPts val="0"/>
              </a:spcBef>
              <a:spcAft>
                <a:spcPts val="0"/>
              </a:spcAft>
              <a:defRPr/>
            </a:pPr>
            <a:r>
              <a:rPr lang="zh-CN" altLang="en-US" sz="2200" dirty="0">
                <a:solidFill>
                  <a:schemeClr val="bg1"/>
                </a:solidFill>
                <a:latin typeface="微软雅黑" pitchFamily="34" charset="-122"/>
                <a:ea typeface="微软雅黑" pitchFamily="34" charset="-122"/>
                <a:sym typeface="微软雅黑" pitchFamily="34" charset="-122"/>
              </a:rPr>
              <a:t>创建数据透视表</a:t>
            </a:r>
            <a:endParaRPr lang="zh-CN" altLang="en-US" sz="2200" dirty="0">
              <a:solidFill>
                <a:schemeClr val="bg1"/>
              </a:solidFill>
              <a:latin typeface="微软雅黑" pitchFamily="34" charset="-122"/>
              <a:ea typeface="微软雅黑" pitchFamily="34" charset="-122"/>
            </a:endParaRPr>
          </a:p>
        </p:txBody>
      </p:sp>
      <p:sp>
        <p:nvSpPr>
          <p:cNvPr id="15" name="Oval 15">
            <a:extLst>
              <a:ext uri="{FF2B5EF4-FFF2-40B4-BE49-F238E27FC236}">
                <a16:creationId xmlns:a16="http://schemas.microsoft.com/office/drawing/2014/main" id="{5727BB86-0B34-42A5-9186-DDE39A86274B}"/>
              </a:ext>
            </a:extLst>
          </p:cNvPr>
          <p:cNvSpPr>
            <a:spLocks noChangeArrowheads="1"/>
          </p:cNvSpPr>
          <p:nvPr/>
        </p:nvSpPr>
        <p:spPr bwMode="auto">
          <a:xfrm>
            <a:off x="2928857" y="2626672"/>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itchFamily="34" charset="-122"/>
                <a:ea typeface="微软雅黑" pitchFamily="34" charset="-122"/>
              </a:rPr>
              <a:t>2</a:t>
            </a:r>
          </a:p>
        </p:txBody>
      </p:sp>
      <p:sp>
        <p:nvSpPr>
          <p:cNvPr id="21" name="AutoShape 17">
            <a:hlinkClick r:id="rId3" action="ppaction://hlinksldjump"/>
            <a:extLst>
              <a:ext uri="{FF2B5EF4-FFF2-40B4-BE49-F238E27FC236}">
                <a16:creationId xmlns:a16="http://schemas.microsoft.com/office/drawing/2014/main" id="{56FA70A1-EF37-4094-B032-BA0497FB2707}"/>
              </a:ext>
            </a:extLst>
          </p:cNvPr>
          <p:cNvSpPr>
            <a:spLocks noChangeArrowheads="1"/>
          </p:cNvSpPr>
          <p:nvPr/>
        </p:nvSpPr>
        <p:spPr bwMode="auto">
          <a:xfrm>
            <a:off x="4012450" y="366087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fontAlgn="auto" hangingPunct="1">
              <a:spcBef>
                <a:spcPts val="0"/>
              </a:spcBef>
              <a:spcAft>
                <a:spcPts val="0"/>
              </a:spcAft>
              <a:defRPr/>
            </a:pPr>
            <a:r>
              <a:rPr lang="zh-CN" altLang="en-US" sz="2200" dirty="0">
                <a:latin typeface="微软雅黑" pitchFamily="34" charset="-122"/>
                <a:ea typeface="微软雅黑" pitchFamily="34" charset="-122"/>
              </a:rPr>
              <a:t>操作数据透视表中的数据</a:t>
            </a:r>
          </a:p>
        </p:txBody>
      </p:sp>
      <p:sp>
        <p:nvSpPr>
          <p:cNvPr id="22" name="Oval 15">
            <a:extLst>
              <a:ext uri="{FF2B5EF4-FFF2-40B4-BE49-F238E27FC236}">
                <a16:creationId xmlns:a16="http://schemas.microsoft.com/office/drawing/2014/main" id="{0770D101-B30E-407C-B3E0-3A089B381EEF}"/>
              </a:ext>
            </a:extLst>
          </p:cNvPr>
          <p:cNvSpPr>
            <a:spLocks noChangeArrowheads="1"/>
          </p:cNvSpPr>
          <p:nvPr/>
        </p:nvSpPr>
        <p:spPr bwMode="auto">
          <a:xfrm>
            <a:off x="2928857" y="367887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itchFamily="34" charset="-122"/>
                <a:ea typeface="微软雅黑" pitchFamily="34" charset="-122"/>
              </a:rPr>
              <a:t>3</a:t>
            </a:r>
          </a:p>
        </p:txBody>
      </p:sp>
      <p:sp>
        <p:nvSpPr>
          <p:cNvPr id="28" name="AutoShape 17">
            <a:hlinkClick r:id="rId4" action="ppaction://hlinksldjump"/>
            <a:extLst>
              <a:ext uri="{FF2B5EF4-FFF2-40B4-BE49-F238E27FC236}">
                <a16:creationId xmlns:a16="http://schemas.microsoft.com/office/drawing/2014/main" id="{C213F8F0-D0EC-4E14-B6F2-3637CEA7AD4A}"/>
              </a:ext>
            </a:extLst>
          </p:cNvPr>
          <p:cNvSpPr>
            <a:spLocks noChangeArrowheads="1"/>
          </p:cNvSpPr>
          <p:nvPr/>
        </p:nvSpPr>
        <p:spPr bwMode="auto">
          <a:xfrm>
            <a:off x="4012450" y="4715497"/>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fontAlgn="auto" hangingPunct="1">
              <a:spcBef>
                <a:spcPts val="0"/>
              </a:spcBef>
              <a:spcAft>
                <a:spcPts val="0"/>
              </a:spcAft>
              <a:defRPr/>
            </a:pPr>
            <a:r>
              <a:rPr lang="zh-CN" altLang="en-US" sz="2200" dirty="0">
                <a:latin typeface="微软雅黑" pitchFamily="34" charset="-122"/>
                <a:ea typeface="微软雅黑" pitchFamily="34" charset="-122"/>
              </a:rPr>
              <a:t>创建数据透视图</a:t>
            </a:r>
          </a:p>
        </p:txBody>
      </p:sp>
      <p:sp>
        <p:nvSpPr>
          <p:cNvPr id="29" name="Oval 15">
            <a:extLst>
              <a:ext uri="{FF2B5EF4-FFF2-40B4-BE49-F238E27FC236}">
                <a16:creationId xmlns:a16="http://schemas.microsoft.com/office/drawing/2014/main" id="{79360C6E-A5B1-44AB-BAED-3931E5912D74}"/>
              </a:ext>
            </a:extLst>
          </p:cNvPr>
          <p:cNvSpPr>
            <a:spLocks noChangeArrowheads="1"/>
          </p:cNvSpPr>
          <p:nvPr/>
        </p:nvSpPr>
        <p:spPr bwMode="auto">
          <a:xfrm>
            <a:off x="2904947" y="4733497"/>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itchFamily="34" charset="-122"/>
                <a:ea typeface="微软雅黑" pitchFamily="34" charset="-122"/>
              </a:rPr>
              <a:t>4</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D617E010-E8BD-429F-B495-94FCBE55F5BC}"/>
              </a:ext>
            </a:extLst>
          </p:cNvPr>
          <p:cNvSpPr>
            <a:spLocks noGrp="1"/>
          </p:cNvSpPr>
          <p:nvPr>
            <p:ph idx="1"/>
          </p:nvPr>
        </p:nvSpPr>
        <p:spPr>
          <a:xfrm>
            <a:off x="423819" y="1077912"/>
            <a:ext cx="5672181" cy="5033287"/>
          </a:xfrm>
        </p:spPr>
        <p:txBody>
          <a:bodyPr/>
          <a:lstStyle/>
          <a:p>
            <a:pPr marL="0" indent="0">
              <a:buNone/>
            </a:pPr>
            <a:r>
              <a:rPr lang="zh-CN" altLang="en-US" b="1" dirty="0"/>
              <a:t>（</a:t>
            </a:r>
            <a:r>
              <a:rPr lang="en-US" altLang="zh-CN" b="1" dirty="0"/>
              <a:t>3</a:t>
            </a:r>
            <a:r>
              <a:rPr lang="zh-CN" altLang="en-US" b="1" dirty="0"/>
              <a:t>） 打开</a:t>
            </a:r>
            <a:r>
              <a:rPr lang="en-US" altLang="zh-CN" b="1" dirty="0"/>
              <a:t>【</a:t>
            </a:r>
            <a:r>
              <a:rPr lang="zh-CN" altLang="en-US" b="1" dirty="0"/>
              <a:t>设置单元格格式</a:t>
            </a:r>
            <a:r>
              <a:rPr lang="en-US" altLang="zh-CN" b="1" dirty="0"/>
              <a:t>】</a:t>
            </a:r>
            <a:r>
              <a:rPr lang="zh-CN" altLang="en-US" b="1" dirty="0"/>
              <a:t>对话框</a:t>
            </a:r>
            <a:endParaRPr lang="en-US" altLang="zh-CN" b="1" dirty="0"/>
          </a:p>
          <a:p>
            <a:r>
              <a:rPr lang="zh-CN" altLang="en-US" dirty="0"/>
              <a:t>单击上图中所示的</a:t>
            </a:r>
            <a:r>
              <a:rPr lang="en-US" altLang="zh-CN" dirty="0"/>
              <a:t>【</a:t>
            </a:r>
            <a:r>
              <a:rPr lang="zh-CN" altLang="en-US" dirty="0"/>
              <a:t>格式</a:t>
            </a:r>
            <a:r>
              <a:rPr lang="en-US" altLang="zh-CN" dirty="0"/>
              <a:t>】</a:t>
            </a:r>
            <a:r>
              <a:rPr lang="zh-CN" altLang="en-US" dirty="0"/>
              <a:t>按钮，弹出</a:t>
            </a:r>
            <a:r>
              <a:rPr lang="en-US" altLang="zh-CN" dirty="0"/>
              <a:t>【</a:t>
            </a:r>
            <a:r>
              <a:rPr lang="zh-CN" altLang="en-US" dirty="0"/>
              <a:t>设置单元格格式</a:t>
            </a:r>
            <a:r>
              <a:rPr lang="en-US" altLang="zh-CN" dirty="0"/>
              <a:t>】</a:t>
            </a:r>
            <a:r>
              <a:rPr lang="zh-CN" altLang="en-US" dirty="0"/>
              <a:t>对话框，如图所示。</a:t>
            </a:r>
          </a:p>
        </p:txBody>
      </p:sp>
      <p:sp>
        <p:nvSpPr>
          <p:cNvPr id="3" name="标题 2">
            <a:extLst>
              <a:ext uri="{FF2B5EF4-FFF2-40B4-BE49-F238E27FC236}">
                <a16:creationId xmlns:a16="http://schemas.microsoft.com/office/drawing/2014/main" id="{1D0A502D-5B27-43A5-BDED-96D5C20591F1}"/>
              </a:ext>
            </a:extLst>
          </p:cNvPr>
          <p:cNvSpPr>
            <a:spLocks noGrp="1"/>
          </p:cNvSpPr>
          <p:nvPr>
            <p:ph type="title"/>
          </p:nvPr>
        </p:nvSpPr>
        <p:spPr/>
        <p:txBody>
          <a:bodyPr/>
          <a:lstStyle/>
          <a:p>
            <a:r>
              <a:rPr lang="zh-CN" altLang="en-US" dirty="0"/>
              <a:t>设置数据透视表样式</a:t>
            </a:r>
          </a:p>
        </p:txBody>
      </p:sp>
      <p:pic>
        <p:nvPicPr>
          <p:cNvPr id="4" name="图片 3">
            <a:extLst>
              <a:ext uri="{FF2B5EF4-FFF2-40B4-BE49-F238E27FC236}">
                <a16:creationId xmlns:a16="http://schemas.microsoft.com/office/drawing/2014/main" id="{7F1D22B3-896F-40E7-B1CB-DEC9C2102A05}"/>
              </a:ext>
            </a:extLst>
          </p:cNvPr>
          <p:cNvPicPr/>
          <p:nvPr/>
        </p:nvPicPr>
        <p:blipFill>
          <a:blip r:embed="rId2"/>
          <a:stretch>
            <a:fillRect/>
          </a:stretch>
        </p:blipFill>
        <p:spPr>
          <a:xfrm>
            <a:off x="6348249" y="1181343"/>
            <a:ext cx="5209726" cy="4826424"/>
          </a:xfrm>
          <a:prstGeom prst="rect">
            <a:avLst/>
          </a:prstGeom>
          <a:ln w="3175">
            <a:solidFill>
              <a:schemeClr val="tx1"/>
            </a:solidFill>
          </a:ln>
        </p:spPr>
      </p:pic>
    </p:spTree>
    <p:extLst>
      <p:ext uri="{BB962C8B-B14F-4D97-AF65-F5344CB8AC3E}">
        <p14:creationId xmlns:p14="http://schemas.microsoft.com/office/powerpoint/2010/main" val="19968335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5901727-4577-46BC-B6D5-9B3E722DA90F}"/>
              </a:ext>
            </a:extLst>
          </p:cNvPr>
          <p:cNvSpPr>
            <a:spLocks noGrp="1"/>
          </p:cNvSpPr>
          <p:nvPr>
            <p:ph idx="1"/>
          </p:nvPr>
        </p:nvSpPr>
        <p:spPr>
          <a:xfrm>
            <a:off x="423820" y="1077912"/>
            <a:ext cx="6323822" cy="5033287"/>
          </a:xfrm>
        </p:spPr>
        <p:txBody>
          <a:bodyPr/>
          <a:lstStyle/>
          <a:p>
            <a:pPr marL="0" indent="0">
              <a:buNone/>
            </a:pPr>
            <a:r>
              <a:rPr lang="zh-CN" altLang="en-US" b="1" dirty="0"/>
              <a:t>（</a:t>
            </a:r>
            <a:r>
              <a:rPr lang="en-US" altLang="zh-CN" b="1" dirty="0"/>
              <a:t>4</a:t>
            </a:r>
            <a:r>
              <a:rPr lang="zh-CN" altLang="en-US" b="1" dirty="0"/>
              <a:t>） 设置边框样式</a:t>
            </a:r>
            <a:endParaRPr lang="en-US" altLang="zh-CN" b="1" dirty="0"/>
          </a:p>
          <a:p>
            <a:r>
              <a:rPr lang="zh-CN" altLang="en-US" dirty="0"/>
              <a:t>切换到</a:t>
            </a:r>
            <a:r>
              <a:rPr lang="en-US" altLang="zh-CN" dirty="0"/>
              <a:t>【</a:t>
            </a:r>
            <a:r>
              <a:rPr lang="zh-CN" altLang="en-US" dirty="0"/>
              <a:t>边框</a:t>
            </a:r>
            <a:r>
              <a:rPr lang="en-US" altLang="zh-CN" dirty="0"/>
              <a:t>】</a:t>
            </a:r>
            <a:r>
              <a:rPr lang="zh-CN" altLang="en-US" dirty="0"/>
              <a:t>选项卡，在</a:t>
            </a:r>
            <a:r>
              <a:rPr lang="en-US" altLang="zh-CN" dirty="0"/>
              <a:t>【</a:t>
            </a:r>
            <a:r>
              <a:rPr lang="zh-CN" altLang="en-US" dirty="0"/>
              <a:t>样式</a:t>
            </a:r>
            <a:r>
              <a:rPr lang="en-US" altLang="zh-CN" dirty="0"/>
              <a:t>】</a:t>
            </a:r>
            <a:r>
              <a:rPr lang="zh-CN" altLang="en-US" dirty="0"/>
              <a:t>列表框中选择“无”下面的虚线样式，在</a:t>
            </a:r>
            <a:r>
              <a:rPr lang="en-US" altLang="zh-CN" dirty="0"/>
              <a:t>【</a:t>
            </a:r>
            <a:r>
              <a:rPr lang="zh-CN" altLang="en-US" dirty="0"/>
              <a:t>颜色</a:t>
            </a:r>
            <a:r>
              <a:rPr lang="en-US" altLang="zh-CN" dirty="0"/>
              <a:t>】</a:t>
            </a:r>
            <a:r>
              <a:rPr lang="zh-CN" altLang="en-US" dirty="0"/>
              <a:t>下拉框中设置边框的颜色为“蓝色”，在</a:t>
            </a:r>
            <a:r>
              <a:rPr lang="en-US" altLang="zh-CN" dirty="0"/>
              <a:t>【</a:t>
            </a:r>
            <a:r>
              <a:rPr lang="zh-CN" altLang="en-US" dirty="0"/>
              <a:t>预设</a:t>
            </a:r>
            <a:r>
              <a:rPr lang="en-US" altLang="zh-CN" dirty="0"/>
              <a:t>】</a:t>
            </a:r>
            <a:r>
              <a:rPr lang="zh-CN" altLang="en-US" dirty="0"/>
              <a:t>中选择</a:t>
            </a:r>
            <a:r>
              <a:rPr lang="en-US" altLang="zh-CN" dirty="0"/>
              <a:t>【</a:t>
            </a:r>
            <a:r>
              <a:rPr lang="zh-CN" altLang="en-US" dirty="0"/>
              <a:t>外边框</a:t>
            </a:r>
            <a:r>
              <a:rPr lang="en-US" altLang="zh-CN" dirty="0"/>
              <a:t>】</a:t>
            </a:r>
            <a:r>
              <a:rPr lang="zh-CN" altLang="en-US" dirty="0"/>
              <a:t>，如图所示。</a:t>
            </a:r>
            <a:endParaRPr lang="en-US" altLang="zh-CN" dirty="0"/>
          </a:p>
          <a:p>
            <a:pPr marL="0" indent="0">
              <a:buNone/>
            </a:pPr>
            <a:r>
              <a:rPr lang="zh-CN" altLang="en-US" b="1" dirty="0"/>
              <a:t>（</a:t>
            </a:r>
            <a:r>
              <a:rPr lang="en-US" altLang="zh-CN" b="1" dirty="0"/>
              <a:t>5</a:t>
            </a:r>
            <a:r>
              <a:rPr lang="zh-CN" altLang="en-US" b="1" dirty="0"/>
              <a:t>） 确定设置</a:t>
            </a:r>
            <a:endParaRPr lang="en-US" altLang="zh-CN" b="1" dirty="0"/>
          </a:p>
          <a:p>
            <a:r>
              <a:rPr lang="zh-CN" altLang="en-US" dirty="0"/>
              <a:t>单击图中所示的</a:t>
            </a:r>
            <a:r>
              <a:rPr lang="en-US" altLang="zh-CN" dirty="0"/>
              <a:t>【</a:t>
            </a:r>
            <a:r>
              <a:rPr lang="zh-CN" altLang="en-US" dirty="0"/>
              <a:t>确定</a:t>
            </a:r>
            <a:r>
              <a:rPr lang="en-US" altLang="zh-CN" dirty="0"/>
              <a:t>】</a:t>
            </a:r>
            <a:r>
              <a:rPr lang="zh-CN" altLang="en-US" dirty="0"/>
              <a:t>按钮，返回</a:t>
            </a:r>
            <a:r>
              <a:rPr lang="en-US" altLang="zh-CN" dirty="0"/>
              <a:t>【</a:t>
            </a:r>
            <a:r>
              <a:rPr lang="zh-CN" altLang="en-US" dirty="0"/>
              <a:t>新建表样式</a:t>
            </a:r>
            <a:r>
              <a:rPr lang="en-US" altLang="zh-CN" dirty="0"/>
              <a:t>】</a:t>
            </a:r>
            <a:r>
              <a:rPr lang="zh-CN" altLang="en-US" dirty="0"/>
              <a:t>对话框，再单击</a:t>
            </a:r>
            <a:r>
              <a:rPr lang="en-US" altLang="zh-CN" dirty="0"/>
              <a:t>【</a:t>
            </a:r>
            <a:r>
              <a:rPr lang="zh-CN" altLang="en-US" dirty="0"/>
              <a:t>确定</a:t>
            </a:r>
            <a:r>
              <a:rPr lang="en-US" altLang="zh-CN" dirty="0"/>
              <a:t>】</a:t>
            </a:r>
            <a:r>
              <a:rPr lang="zh-CN" altLang="en-US" dirty="0"/>
              <a:t>按钮，回到工作表中。</a:t>
            </a:r>
          </a:p>
        </p:txBody>
      </p:sp>
      <p:sp>
        <p:nvSpPr>
          <p:cNvPr id="3" name="标题 2">
            <a:extLst>
              <a:ext uri="{FF2B5EF4-FFF2-40B4-BE49-F238E27FC236}">
                <a16:creationId xmlns:a16="http://schemas.microsoft.com/office/drawing/2014/main" id="{5D2C0551-43E6-46FB-B7DD-4D852D79649F}"/>
              </a:ext>
            </a:extLst>
          </p:cNvPr>
          <p:cNvSpPr>
            <a:spLocks noGrp="1"/>
          </p:cNvSpPr>
          <p:nvPr>
            <p:ph type="title"/>
          </p:nvPr>
        </p:nvSpPr>
        <p:spPr/>
        <p:txBody>
          <a:bodyPr/>
          <a:lstStyle/>
          <a:p>
            <a:r>
              <a:rPr lang="zh-CN" altLang="en-US" dirty="0"/>
              <a:t>设置数据透视表样式</a:t>
            </a:r>
          </a:p>
        </p:txBody>
      </p:sp>
      <p:pic>
        <p:nvPicPr>
          <p:cNvPr id="4" name="图片 3">
            <a:extLst>
              <a:ext uri="{FF2B5EF4-FFF2-40B4-BE49-F238E27FC236}">
                <a16:creationId xmlns:a16="http://schemas.microsoft.com/office/drawing/2014/main" id="{B63AD93B-03C7-48B6-8F36-8417B236FDBB}"/>
              </a:ext>
            </a:extLst>
          </p:cNvPr>
          <p:cNvPicPr/>
          <p:nvPr/>
        </p:nvPicPr>
        <p:blipFill>
          <a:blip r:embed="rId2">
            <a:extLst>
              <a:ext uri="{28A0092B-C50C-407E-A947-70E740481C1C}">
                <a14:useLocalDpi xmlns:a14="http://schemas.microsoft.com/office/drawing/2010/main" val="0"/>
              </a:ext>
            </a:extLst>
          </a:blip>
          <a:stretch>
            <a:fillRect/>
          </a:stretch>
        </p:blipFill>
        <p:spPr>
          <a:xfrm>
            <a:off x="6905297" y="1275280"/>
            <a:ext cx="4771696" cy="5033286"/>
          </a:xfrm>
          <a:prstGeom prst="rect">
            <a:avLst/>
          </a:prstGeom>
          <a:ln w="3175">
            <a:solidFill>
              <a:schemeClr val="tx1"/>
            </a:solidFill>
          </a:ln>
        </p:spPr>
      </p:pic>
    </p:spTree>
    <p:extLst>
      <p:ext uri="{BB962C8B-B14F-4D97-AF65-F5344CB8AC3E}">
        <p14:creationId xmlns:p14="http://schemas.microsoft.com/office/powerpoint/2010/main" val="22005262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3E10639E-4D1F-4031-8777-7C5D9AA35620}"/>
              </a:ext>
            </a:extLst>
          </p:cNvPr>
          <p:cNvSpPr>
            <a:spLocks noGrp="1"/>
          </p:cNvSpPr>
          <p:nvPr>
            <p:ph idx="1"/>
          </p:nvPr>
        </p:nvSpPr>
        <p:spPr>
          <a:xfrm>
            <a:off x="423819" y="1077912"/>
            <a:ext cx="6218719" cy="5033287"/>
          </a:xfrm>
        </p:spPr>
        <p:txBody>
          <a:bodyPr/>
          <a:lstStyle/>
          <a:p>
            <a:pPr marL="0" indent="0">
              <a:buNone/>
            </a:pPr>
            <a:r>
              <a:rPr lang="zh-CN" altLang="en-US" b="1" dirty="0"/>
              <a:t>（</a:t>
            </a:r>
            <a:r>
              <a:rPr lang="en-US" altLang="zh-CN" b="1" dirty="0"/>
              <a:t>6</a:t>
            </a:r>
            <a:r>
              <a:rPr lang="zh-CN" altLang="en-US" b="1" dirty="0"/>
              <a:t>） 打开数据透视表格式的下拉列表。</a:t>
            </a:r>
            <a:endParaRPr lang="en-US" altLang="zh-CN" b="1" dirty="0"/>
          </a:p>
          <a:p>
            <a:r>
              <a:rPr lang="zh-CN" altLang="en-US" dirty="0"/>
              <a:t>在</a:t>
            </a:r>
            <a:r>
              <a:rPr lang="en-US" altLang="zh-CN" dirty="0"/>
              <a:t>【</a:t>
            </a:r>
            <a:r>
              <a:rPr lang="zh-CN" altLang="en-US" dirty="0"/>
              <a:t>设计</a:t>
            </a:r>
            <a:r>
              <a:rPr lang="en-US" altLang="zh-CN" dirty="0"/>
              <a:t>】</a:t>
            </a:r>
            <a:r>
              <a:rPr lang="zh-CN" altLang="en-US" dirty="0"/>
              <a:t>选项卡的</a:t>
            </a:r>
            <a:r>
              <a:rPr lang="en-US" altLang="zh-CN" dirty="0"/>
              <a:t>【</a:t>
            </a:r>
            <a:r>
              <a:rPr lang="zh-CN" altLang="en-US" dirty="0"/>
              <a:t>数据透视表样式</a:t>
            </a:r>
            <a:r>
              <a:rPr lang="en-US" altLang="zh-CN" dirty="0"/>
              <a:t>】</a:t>
            </a:r>
            <a:r>
              <a:rPr lang="zh-CN" altLang="en-US" dirty="0"/>
              <a:t>命令组中，单击      按钮，在弹出的下拉列表出现了一个自定义样式，如图所示。</a:t>
            </a:r>
          </a:p>
        </p:txBody>
      </p:sp>
      <p:sp>
        <p:nvSpPr>
          <p:cNvPr id="3" name="标题 2">
            <a:extLst>
              <a:ext uri="{FF2B5EF4-FFF2-40B4-BE49-F238E27FC236}">
                <a16:creationId xmlns:a16="http://schemas.microsoft.com/office/drawing/2014/main" id="{B9C8A1E6-8A56-41A7-AC71-8B138320B8D8}"/>
              </a:ext>
            </a:extLst>
          </p:cNvPr>
          <p:cNvSpPr>
            <a:spLocks noGrp="1"/>
          </p:cNvSpPr>
          <p:nvPr>
            <p:ph type="title"/>
          </p:nvPr>
        </p:nvSpPr>
        <p:spPr/>
        <p:txBody>
          <a:bodyPr/>
          <a:lstStyle/>
          <a:p>
            <a:r>
              <a:rPr lang="zh-CN" altLang="en-US" dirty="0"/>
              <a:t>设置数据透视表样式</a:t>
            </a:r>
          </a:p>
        </p:txBody>
      </p:sp>
      <p:pic>
        <p:nvPicPr>
          <p:cNvPr id="4" name="图片 3">
            <a:extLst>
              <a:ext uri="{FF2B5EF4-FFF2-40B4-BE49-F238E27FC236}">
                <a16:creationId xmlns:a16="http://schemas.microsoft.com/office/drawing/2014/main" id="{46A104C0-EC46-4559-BF2D-3C5B41E2BB59}"/>
              </a:ext>
            </a:extLst>
          </p:cNvPr>
          <p:cNvPicPr/>
          <p:nvPr/>
        </p:nvPicPr>
        <p:blipFill>
          <a:blip r:embed="rId2"/>
          <a:stretch>
            <a:fillRect/>
          </a:stretch>
        </p:blipFill>
        <p:spPr>
          <a:xfrm>
            <a:off x="7115503" y="1276705"/>
            <a:ext cx="4392789" cy="4834494"/>
          </a:xfrm>
          <a:prstGeom prst="rect">
            <a:avLst/>
          </a:prstGeom>
          <a:ln w="3175">
            <a:solidFill>
              <a:schemeClr val="tx1"/>
            </a:solidFill>
          </a:ln>
        </p:spPr>
      </p:pic>
      <p:pic>
        <p:nvPicPr>
          <p:cNvPr id="5" name="图片 4">
            <a:extLst>
              <a:ext uri="{FF2B5EF4-FFF2-40B4-BE49-F238E27FC236}">
                <a16:creationId xmlns:a16="http://schemas.microsoft.com/office/drawing/2014/main" id="{D95EC959-AAF7-44A9-A09C-DE7F3A6108F5}"/>
              </a:ext>
            </a:extLst>
          </p:cNvPr>
          <p:cNvPicPr/>
          <p:nvPr/>
        </p:nvPicPr>
        <p:blipFill>
          <a:blip r:embed="rId3"/>
          <a:stretch>
            <a:fillRect/>
          </a:stretch>
        </p:blipFill>
        <p:spPr>
          <a:xfrm>
            <a:off x="1186247" y="2074982"/>
            <a:ext cx="253672" cy="300355"/>
          </a:xfrm>
          <a:prstGeom prst="rect">
            <a:avLst/>
          </a:prstGeom>
        </p:spPr>
      </p:pic>
    </p:spTree>
    <p:extLst>
      <p:ext uri="{BB962C8B-B14F-4D97-AF65-F5344CB8AC3E}">
        <p14:creationId xmlns:p14="http://schemas.microsoft.com/office/powerpoint/2010/main" val="31704841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6789A2C-AFA1-4688-BB4E-D917582285A0}"/>
              </a:ext>
            </a:extLst>
          </p:cNvPr>
          <p:cNvSpPr>
            <a:spLocks noGrp="1"/>
          </p:cNvSpPr>
          <p:nvPr>
            <p:ph idx="1"/>
          </p:nvPr>
        </p:nvSpPr>
        <p:spPr/>
        <p:txBody>
          <a:bodyPr/>
          <a:lstStyle/>
          <a:p>
            <a:pPr marL="0" indent="0">
              <a:buNone/>
            </a:pPr>
            <a:r>
              <a:rPr lang="zh-CN" altLang="en-US" b="1" dirty="0"/>
              <a:t>（</a:t>
            </a:r>
            <a:r>
              <a:rPr lang="en-US" altLang="zh-CN" b="1" dirty="0"/>
              <a:t>7</a:t>
            </a:r>
            <a:r>
              <a:rPr lang="zh-CN" altLang="en-US" b="1" dirty="0"/>
              <a:t>） 选择新建样式</a:t>
            </a:r>
            <a:r>
              <a:rPr lang="en-US" altLang="zh-CN" b="1" dirty="0"/>
              <a:t>1</a:t>
            </a:r>
          </a:p>
          <a:p>
            <a:r>
              <a:rPr lang="zh-CN" altLang="en-US" dirty="0"/>
              <a:t>选择上图中所示的“新建样式</a:t>
            </a:r>
            <a:r>
              <a:rPr lang="en-US" altLang="zh-CN" dirty="0"/>
              <a:t>1”</a:t>
            </a:r>
            <a:r>
              <a:rPr lang="zh-CN" altLang="en-US" dirty="0"/>
              <a:t>，结果如图所示。</a:t>
            </a:r>
          </a:p>
        </p:txBody>
      </p:sp>
      <p:sp>
        <p:nvSpPr>
          <p:cNvPr id="3" name="标题 2">
            <a:extLst>
              <a:ext uri="{FF2B5EF4-FFF2-40B4-BE49-F238E27FC236}">
                <a16:creationId xmlns:a16="http://schemas.microsoft.com/office/drawing/2014/main" id="{EF9C81D8-028B-431E-AF68-EA601D1F0D5B}"/>
              </a:ext>
            </a:extLst>
          </p:cNvPr>
          <p:cNvSpPr>
            <a:spLocks noGrp="1"/>
          </p:cNvSpPr>
          <p:nvPr>
            <p:ph type="title"/>
          </p:nvPr>
        </p:nvSpPr>
        <p:spPr/>
        <p:txBody>
          <a:bodyPr/>
          <a:lstStyle/>
          <a:p>
            <a:r>
              <a:rPr lang="zh-CN" altLang="en-US" dirty="0"/>
              <a:t>设置数据透视表样式</a:t>
            </a:r>
          </a:p>
        </p:txBody>
      </p:sp>
      <p:pic>
        <p:nvPicPr>
          <p:cNvPr id="4" name="图片 3">
            <a:extLst>
              <a:ext uri="{FF2B5EF4-FFF2-40B4-BE49-F238E27FC236}">
                <a16:creationId xmlns:a16="http://schemas.microsoft.com/office/drawing/2014/main" id="{ABDB6134-10F3-4055-B7A0-18B2B11DDAA5}"/>
              </a:ext>
            </a:extLst>
          </p:cNvPr>
          <p:cNvPicPr/>
          <p:nvPr/>
        </p:nvPicPr>
        <p:blipFill>
          <a:blip r:embed="rId2">
            <a:extLst>
              <a:ext uri="{28A0092B-C50C-407E-A947-70E740481C1C}">
                <a14:useLocalDpi xmlns:a14="http://schemas.microsoft.com/office/drawing/2010/main" val="0"/>
              </a:ext>
            </a:extLst>
          </a:blip>
          <a:stretch>
            <a:fillRect/>
          </a:stretch>
        </p:blipFill>
        <p:spPr>
          <a:xfrm>
            <a:off x="3558288" y="2240870"/>
            <a:ext cx="5075424" cy="3870329"/>
          </a:xfrm>
          <a:prstGeom prst="rect">
            <a:avLst/>
          </a:prstGeom>
          <a:ln w="3175">
            <a:solidFill>
              <a:schemeClr val="tx1"/>
            </a:solidFill>
          </a:ln>
        </p:spPr>
      </p:pic>
    </p:spTree>
    <p:extLst>
      <p:ext uri="{BB962C8B-B14F-4D97-AF65-F5344CB8AC3E}">
        <p14:creationId xmlns:p14="http://schemas.microsoft.com/office/powerpoint/2010/main" val="149458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6">
            <a:extLst>
              <a:ext uri="{FF2B5EF4-FFF2-40B4-BE49-F238E27FC236}">
                <a16:creationId xmlns:a16="http://schemas.microsoft.com/office/drawing/2014/main" id="{C55D4E76-7B1A-4C5F-98A0-EFB13595B220}"/>
              </a:ext>
            </a:extLst>
          </p:cNvPr>
          <p:cNvCxnSpPr>
            <a:cxnSpLocks/>
          </p:cNvCxnSpPr>
          <p:nvPr/>
        </p:nvCxnSpPr>
        <p:spPr>
          <a:xfrm>
            <a:off x="3265488" y="1347788"/>
            <a:ext cx="4762" cy="4354512"/>
          </a:xfrm>
          <a:prstGeom prst="line">
            <a:avLst/>
          </a:prstGeom>
        </p:spPr>
        <p:style>
          <a:lnRef idx="2">
            <a:schemeClr val="dk1"/>
          </a:lnRef>
          <a:fillRef idx="0">
            <a:schemeClr val="dk1"/>
          </a:fillRef>
          <a:effectRef idx="1">
            <a:schemeClr val="dk1"/>
          </a:effectRef>
          <a:fontRef idx="minor">
            <a:schemeClr val="tx1"/>
          </a:fontRef>
        </p:style>
      </p:cxnSp>
      <p:sp>
        <p:nvSpPr>
          <p:cNvPr id="19" name="Line 2">
            <a:extLst>
              <a:ext uri="{FF2B5EF4-FFF2-40B4-BE49-F238E27FC236}">
                <a16:creationId xmlns:a16="http://schemas.microsoft.com/office/drawing/2014/main" id="{896791E9-EE94-4F2F-B0B3-F3A367600C38}"/>
              </a:ext>
            </a:extLst>
          </p:cNvPr>
          <p:cNvSpPr>
            <a:spLocks noChangeShapeType="1"/>
          </p:cNvSpPr>
          <p:nvPr/>
        </p:nvSpPr>
        <p:spPr bwMode="auto">
          <a:xfrm>
            <a:off x="2649538" y="4002088"/>
            <a:ext cx="6605587" cy="0"/>
          </a:xfrm>
          <a:prstGeom prst="line">
            <a:avLst/>
          </a:prstGeom>
        </p:spPr>
        <p:style>
          <a:lnRef idx="2">
            <a:schemeClr val="dk1"/>
          </a:lnRef>
          <a:fillRef idx="0">
            <a:schemeClr val="dk1"/>
          </a:fillRef>
          <a:effectRef idx="1">
            <a:schemeClr val="dk1"/>
          </a:effectRef>
          <a:fontRef idx="minor">
            <a:schemeClr val="tx1"/>
          </a:fontRef>
        </p:style>
        <p:txBody>
          <a:bodyPr/>
          <a:lstStyle/>
          <a:p>
            <a:pPr algn="ctr" eaLnBrk="1" fontAlgn="auto" hangingPunct="1">
              <a:spcBef>
                <a:spcPts val="0"/>
              </a:spcBef>
              <a:spcAft>
                <a:spcPts val="0"/>
              </a:spcAft>
              <a:defRPr/>
            </a:pPr>
            <a:endParaRPr lang="zh-CN" altLang="en-US" sz="1905" kern="0">
              <a:solidFill>
                <a:sysClr val="windowText" lastClr="000000"/>
              </a:solidFill>
              <a:latin typeface="微软雅黑" pitchFamily="34" charset="-122"/>
              <a:ea typeface="微软雅黑" pitchFamily="34" charset="-122"/>
            </a:endParaRPr>
          </a:p>
        </p:txBody>
      </p:sp>
      <p:sp>
        <p:nvSpPr>
          <p:cNvPr id="20" name="Oval 15">
            <a:extLst>
              <a:ext uri="{FF2B5EF4-FFF2-40B4-BE49-F238E27FC236}">
                <a16:creationId xmlns:a16="http://schemas.microsoft.com/office/drawing/2014/main" id="{2429C1D2-C3CE-43B8-850A-C42E2DBAAEF3}"/>
              </a:ext>
            </a:extLst>
          </p:cNvPr>
          <p:cNvSpPr>
            <a:spLocks noChangeArrowheads="1"/>
          </p:cNvSpPr>
          <p:nvPr/>
        </p:nvSpPr>
        <p:spPr bwMode="auto">
          <a:xfrm>
            <a:off x="2904947" y="165174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zh-CN" altLang="zh-CN" sz="2200" dirty="0">
                <a:solidFill>
                  <a:schemeClr val="bg1"/>
                </a:solidFill>
                <a:latin typeface="微软雅黑" pitchFamily="34" charset="-122"/>
                <a:ea typeface="微软雅黑" pitchFamily="34" charset="-122"/>
              </a:rPr>
              <a:t>1</a:t>
            </a:r>
            <a:endParaRPr lang="en-US" altLang="zh-CN" sz="2200" dirty="0">
              <a:solidFill>
                <a:schemeClr val="bg1"/>
              </a:solidFill>
              <a:latin typeface="微软雅黑" pitchFamily="34" charset="-122"/>
              <a:ea typeface="微软雅黑" pitchFamily="34" charset="-122"/>
            </a:endParaRPr>
          </a:p>
        </p:txBody>
      </p:sp>
      <p:sp>
        <p:nvSpPr>
          <p:cNvPr id="23" name="AutoShape 17">
            <a:extLst>
              <a:ext uri="{FF2B5EF4-FFF2-40B4-BE49-F238E27FC236}">
                <a16:creationId xmlns:a16="http://schemas.microsoft.com/office/drawing/2014/main" id="{8B2B1FF2-4428-4E36-8CED-E1BB1A98E7BD}"/>
              </a:ext>
            </a:extLst>
          </p:cNvPr>
          <p:cNvSpPr>
            <a:spLocks noChangeArrowheads="1"/>
          </p:cNvSpPr>
          <p:nvPr/>
        </p:nvSpPr>
        <p:spPr bwMode="auto">
          <a:xfrm>
            <a:off x="4000531" y="2608672"/>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fontAlgn="auto" hangingPunct="1">
              <a:spcBef>
                <a:spcPts val="0"/>
              </a:spcBef>
              <a:spcAft>
                <a:spcPts val="0"/>
              </a:spcAft>
              <a:defRPr/>
            </a:pPr>
            <a:r>
              <a:rPr lang="zh-CN" altLang="en-US" sz="2200" dirty="0">
                <a:latin typeface="微软雅黑" pitchFamily="34" charset="-122"/>
                <a:ea typeface="微软雅黑" pitchFamily="34" charset="-122"/>
                <a:sym typeface="微软雅黑" pitchFamily="34" charset="-122"/>
              </a:rPr>
              <a:t>编辑数据透视表</a:t>
            </a:r>
            <a:endParaRPr lang="zh-CN" altLang="en-US" sz="2200" dirty="0">
              <a:latin typeface="微软雅黑" pitchFamily="34" charset="-122"/>
              <a:ea typeface="微软雅黑" pitchFamily="34" charset="-122"/>
            </a:endParaRPr>
          </a:p>
        </p:txBody>
      </p:sp>
      <p:sp>
        <p:nvSpPr>
          <p:cNvPr id="15370" name="标题 3">
            <a:extLst>
              <a:ext uri="{FF2B5EF4-FFF2-40B4-BE49-F238E27FC236}">
                <a16:creationId xmlns:a16="http://schemas.microsoft.com/office/drawing/2014/main" id="{F92A3529-DCBE-4BC7-B548-61549BFC92BE}"/>
              </a:ext>
            </a:extLst>
          </p:cNvPr>
          <p:cNvSpPr>
            <a:spLocks noGrp="1"/>
          </p:cNvSpPr>
          <p:nvPr>
            <p:ph type="title"/>
          </p:nvPr>
        </p:nvSpPr>
        <p:spPr>
          <a:xfrm>
            <a:off x="255588" y="358775"/>
            <a:ext cx="10972800" cy="528638"/>
          </a:xfrm>
        </p:spPr>
        <p:txBody>
          <a:bodyPr/>
          <a:lstStyle/>
          <a:p>
            <a:r>
              <a:rPr lang="zh-CN" altLang="en-US"/>
              <a:t>目录</a:t>
            </a:r>
          </a:p>
        </p:txBody>
      </p:sp>
      <p:sp>
        <p:nvSpPr>
          <p:cNvPr id="13" name="AutoShape 17">
            <a:extLst>
              <a:ext uri="{FF2B5EF4-FFF2-40B4-BE49-F238E27FC236}">
                <a16:creationId xmlns:a16="http://schemas.microsoft.com/office/drawing/2014/main" id="{2430688A-501A-427D-A55C-CA24621DF927}"/>
              </a:ext>
            </a:extLst>
          </p:cNvPr>
          <p:cNvSpPr>
            <a:spLocks noChangeArrowheads="1"/>
          </p:cNvSpPr>
          <p:nvPr/>
        </p:nvSpPr>
        <p:spPr bwMode="auto">
          <a:xfrm>
            <a:off x="4000531" y="157974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fontAlgn="auto" hangingPunct="1">
              <a:spcBef>
                <a:spcPts val="0"/>
              </a:spcBef>
              <a:spcAft>
                <a:spcPts val="0"/>
              </a:spcAft>
              <a:defRPr/>
            </a:pPr>
            <a:r>
              <a:rPr lang="zh-CN" altLang="en-US" sz="2200" dirty="0">
                <a:solidFill>
                  <a:schemeClr val="bg1"/>
                </a:solidFill>
                <a:latin typeface="微软雅黑" pitchFamily="34" charset="-122"/>
                <a:ea typeface="微软雅黑" pitchFamily="34" charset="-122"/>
                <a:sym typeface="微软雅黑" pitchFamily="34" charset="-122"/>
              </a:rPr>
              <a:t>创建数据透视表</a:t>
            </a:r>
            <a:endParaRPr lang="zh-CN" altLang="en-US" sz="2200" dirty="0">
              <a:solidFill>
                <a:schemeClr val="bg1"/>
              </a:solidFill>
              <a:latin typeface="微软雅黑" pitchFamily="34" charset="-122"/>
              <a:ea typeface="微软雅黑" pitchFamily="34" charset="-122"/>
            </a:endParaRPr>
          </a:p>
        </p:txBody>
      </p:sp>
      <p:sp>
        <p:nvSpPr>
          <p:cNvPr id="15" name="Oval 15">
            <a:extLst>
              <a:ext uri="{FF2B5EF4-FFF2-40B4-BE49-F238E27FC236}">
                <a16:creationId xmlns:a16="http://schemas.microsoft.com/office/drawing/2014/main" id="{48FEF113-B0F3-4CF7-807D-A2F8E85FA271}"/>
              </a:ext>
            </a:extLst>
          </p:cNvPr>
          <p:cNvSpPr>
            <a:spLocks noChangeArrowheads="1"/>
          </p:cNvSpPr>
          <p:nvPr/>
        </p:nvSpPr>
        <p:spPr bwMode="auto">
          <a:xfrm>
            <a:off x="2928857" y="2626672"/>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itchFamily="34" charset="-122"/>
                <a:ea typeface="微软雅黑" pitchFamily="34" charset="-122"/>
              </a:rPr>
              <a:t>2</a:t>
            </a:r>
          </a:p>
        </p:txBody>
      </p:sp>
      <p:sp>
        <p:nvSpPr>
          <p:cNvPr id="21" name="AutoShape 17">
            <a:extLst>
              <a:ext uri="{FF2B5EF4-FFF2-40B4-BE49-F238E27FC236}">
                <a16:creationId xmlns:a16="http://schemas.microsoft.com/office/drawing/2014/main" id="{94E99609-8A7F-4CE0-B1D1-E3EACEEE69AB}"/>
              </a:ext>
            </a:extLst>
          </p:cNvPr>
          <p:cNvSpPr>
            <a:spLocks noChangeArrowheads="1"/>
          </p:cNvSpPr>
          <p:nvPr/>
        </p:nvSpPr>
        <p:spPr bwMode="auto">
          <a:xfrm>
            <a:off x="4012450" y="3660873"/>
            <a:ext cx="4859850" cy="684000"/>
          </a:xfrm>
          <a:prstGeom prst="actionButtonBlank">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fontAlgn="auto" hangingPunct="1">
              <a:spcBef>
                <a:spcPts val="0"/>
              </a:spcBef>
              <a:spcAft>
                <a:spcPts val="0"/>
              </a:spcAft>
              <a:defRPr/>
            </a:pPr>
            <a:r>
              <a:rPr lang="zh-CN" altLang="en-US" sz="2200" dirty="0">
                <a:latin typeface="微软雅黑" pitchFamily="34" charset="-122"/>
                <a:ea typeface="微软雅黑" pitchFamily="34" charset="-122"/>
              </a:rPr>
              <a:t>操作数据透视表中的数据</a:t>
            </a:r>
          </a:p>
        </p:txBody>
      </p:sp>
      <p:sp>
        <p:nvSpPr>
          <p:cNvPr id="22" name="Oval 15">
            <a:extLst>
              <a:ext uri="{FF2B5EF4-FFF2-40B4-BE49-F238E27FC236}">
                <a16:creationId xmlns:a16="http://schemas.microsoft.com/office/drawing/2014/main" id="{1060DF45-2B09-42FF-B792-814E505B08BB}"/>
              </a:ext>
            </a:extLst>
          </p:cNvPr>
          <p:cNvSpPr>
            <a:spLocks noChangeArrowheads="1"/>
          </p:cNvSpPr>
          <p:nvPr/>
        </p:nvSpPr>
        <p:spPr bwMode="auto">
          <a:xfrm>
            <a:off x="2928857" y="3678873"/>
            <a:ext cx="684000" cy="648000"/>
          </a:xfrm>
          <a:prstGeom prst="ellipse">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itchFamily="34" charset="-122"/>
                <a:ea typeface="微软雅黑" pitchFamily="34" charset="-122"/>
              </a:rPr>
              <a:t>3</a:t>
            </a:r>
          </a:p>
        </p:txBody>
      </p:sp>
      <p:sp>
        <p:nvSpPr>
          <p:cNvPr id="28" name="AutoShape 17">
            <a:extLst>
              <a:ext uri="{FF2B5EF4-FFF2-40B4-BE49-F238E27FC236}">
                <a16:creationId xmlns:a16="http://schemas.microsoft.com/office/drawing/2014/main" id="{50268715-8694-46C4-98AE-A4AFF9183251}"/>
              </a:ext>
            </a:extLst>
          </p:cNvPr>
          <p:cNvSpPr>
            <a:spLocks noChangeArrowheads="1"/>
          </p:cNvSpPr>
          <p:nvPr/>
        </p:nvSpPr>
        <p:spPr bwMode="auto">
          <a:xfrm>
            <a:off x="4012450" y="4715497"/>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fontAlgn="auto" hangingPunct="1">
              <a:spcBef>
                <a:spcPts val="0"/>
              </a:spcBef>
              <a:spcAft>
                <a:spcPts val="0"/>
              </a:spcAft>
              <a:defRPr/>
            </a:pPr>
            <a:r>
              <a:rPr lang="zh-CN" altLang="en-US" sz="2200" dirty="0">
                <a:latin typeface="微软雅黑" pitchFamily="34" charset="-122"/>
                <a:ea typeface="微软雅黑" pitchFamily="34" charset="-122"/>
              </a:rPr>
              <a:t>创建数据透视图</a:t>
            </a:r>
          </a:p>
        </p:txBody>
      </p:sp>
      <p:sp>
        <p:nvSpPr>
          <p:cNvPr id="29" name="Oval 15">
            <a:extLst>
              <a:ext uri="{FF2B5EF4-FFF2-40B4-BE49-F238E27FC236}">
                <a16:creationId xmlns:a16="http://schemas.microsoft.com/office/drawing/2014/main" id="{1CADA062-2AE1-4284-ABB3-15A3B8362C7D}"/>
              </a:ext>
            </a:extLst>
          </p:cNvPr>
          <p:cNvSpPr>
            <a:spLocks noChangeArrowheads="1"/>
          </p:cNvSpPr>
          <p:nvPr/>
        </p:nvSpPr>
        <p:spPr bwMode="auto">
          <a:xfrm>
            <a:off x="2904947" y="4733497"/>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itchFamily="34" charset="-122"/>
                <a:ea typeface="微软雅黑" pitchFamily="34" charset="-122"/>
              </a:rPr>
              <a:t>4</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1DEC75A7-C08D-4415-AB0C-A9B858384AFE}"/>
              </a:ext>
            </a:extLst>
          </p:cNvPr>
          <p:cNvSpPr>
            <a:spLocks noGrp="1"/>
          </p:cNvSpPr>
          <p:nvPr>
            <p:ph idx="1"/>
          </p:nvPr>
        </p:nvSpPr>
        <p:spPr/>
        <p:txBody>
          <a:bodyPr/>
          <a:lstStyle/>
          <a:p>
            <a:r>
              <a:rPr lang="zh-CN" altLang="en-US" dirty="0"/>
              <a:t>操作数据透视表中的数据可以对数据源数据的更新得到及时反馈，对数据分析更方便高效，使得数据在数据透视表中的展示更加清晰。为了更清晰的展示和分析餐饮店的订单信息数据，需要在</a:t>
            </a:r>
            <a:r>
              <a:rPr lang="en-US" altLang="zh-CN" dirty="0"/>
              <a:t>Excel</a:t>
            </a:r>
            <a:r>
              <a:rPr lang="zh-CN" altLang="en-US" dirty="0"/>
              <a:t>中对手动创建数据透视表小节中创建的数据透视表进行更改。</a:t>
            </a:r>
            <a:endParaRPr lang="en-US" altLang="zh-CN" dirty="0"/>
          </a:p>
          <a:p>
            <a:r>
              <a:rPr lang="zh-CN" altLang="en-US" dirty="0"/>
              <a:t>数据透视表的数据来源于数据源，不能在透视表中直接修改。当原数据表中的数据被修改之后，数据透视表不会自动进行更新，必须执行更新操作才能刷新数据透视表，具体操作步骤如下。</a:t>
            </a:r>
          </a:p>
        </p:txBody>
      </p:sp>
      <p:sp>
        <p:nvSpPr>
          <p:cNvPr id="3" name="标题 2">
            <a:extLst>
              <a:ext uri="{FF2B5EF4-FFF2-40B4-BE49-F238E27FC236}">
                <a16:creationId xmlns:a16="http://schemas.microsoft.com/office/drawing/2014/main" id="{817BFF78-12F6-4663-BC18-510342B2BAF1}"/>
              </a:ext>
            </a:extLst>
          </p:cNvPr>
          <p:cNvSpPr>
            <a:spLocks noGrp="1"/>
          </p:cNvSpPr>
          <p:nvPr>
            <p:ph type="title"/>
          </p:nvPr>
        </p:nvSpPr>
        <p:spPr/>
        <p:txBody>
          <a:bodyPr/>
          <a:lstStyle/>
          <a:p>
            <a:r>
              <a:rPr lang="zh-CN" altLang="en-US" dirty="0"/>
              <a:t>刷新数据透视表</a:t>
            </a:r>
          </a:p>
        </p:txBody>
      </p:sp>
    </p:spTree>
    <p:extLst>
      <p:ext uri="{BB962C8B-B14F-4D97-AF65-F5344CB8AC3E}">
        <p14:creationId xmlns:p14="http://schemas.microsoft.com/office/powerpoint/2010/main" val="17227606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369C969D-E7DA-4F94-BC52-B0ECC8A09177}"/>
              </a:ext>
            </a:extLst>
          </p:cNvPr>
          <p:cNvSpPr>
            <a:spLocks noGrp="1"/>
          </p:cNvSpPr>
          <p:nvPr>
            <p:ph idx="1"/>
          </p:nvPr>
        </p:nvSpPr>
        <p:spPr/>
        <p:txBody>
          <a:bodyPr/>
          <a:lstStyle/>
          <a:p>
            <a:r>
              <a:rPr lang="zh-CN" altLang="en-US" dirty="0"/>
              <a:t>打开</a:t>
            </a:r>
            <a:r>
              <a:rPr lang="en-US" altLang="zh-CN" dirty="0"/>
              <a:t>【</a:t>
            </a:r>
            <a:r>
              <a:rPr lang="zh-CN" altLang="en-US" dirty="0"/>
              <a:t>订单信息</a:t>
            </a:r>
            <a:r>
              <a:rPr lang="en-US" altLang="zh-CN" dirty="0"/>
              <a:t>.xlsx】</a:t>
            </a:r>
            <a:r>
              <a:rPr lang="zh-CN" altLang="en-US" dirty="0"/>
              <a:t>工作簿，切换至</a:t>
            </a:r>
            <a:r>
              <a:rPr lang="en-US" altLang="zh-CN" dirty="0"/>
              <a:t>【Sheet2】</a:t>
            </a:r>
            <a:r>
              <a:rPr lang="zh-CN" altLang="en-US" dirty="0"/>
              <a:t>工作表，右键单击数据透视表的任一单元格，在弹出的菜单中选择</a:t>
            </a:r>
            <a:r>
              <a:rPr lang="en-US" altLang="zh-CN" dirty="0"/>
              <a:t>【</a:t>
            </a:r>
            <a:r>
              <a:rPr lang="zh-CN" altLang="en-US" dirty="0"/>
              <a:t>刷新</a:t>
            </a:r>
            <a:r>
              <a:rPr lang="en-US" altLang="zh-CN" dirty="0"/>
              <a:t>】</a:t>
            </a:r>
            <a:r>
              <a:rPr lang="zh-CN" altLang="en-US" dirty="0"/>
              <a:t>命令，如图所示。</a:t>
            </a:r>
          </a:p>
        </p:txBody>
      </p:sp>
      <p:sp>
        <p:nvSpPr>
          <p:cNvPr id="3" name="标题 2">
            <a:extLst>
              <a:ext uri="{FF2B5EF4-FFF2-40B4-BE49-F238E27FC236}">
                <a16:creationId xmlns:a16="http://schemas.microsoft.com/office/drawing/2014/main" id="{6CC69013-E7FA-4CCB-9238-0D9B1ADF21F4}"/>
              </a:ext>
            </a:extLst>
          </p:cNvPr>
          <p:cNvSpPr>
            <a:spLocks noGrp="1"/>
          </p:cNvSpPr>
          <p:nvPr>
            <p:ph type="title"/>
          </p:nvPr>
        </p:nvSpPr>
        <p:spPr/>
        <p:txBody>
          <a:bodyPr/>
          <a:lstStyle/>
          <a:p>
            <a:r>
              <a:rPr lang="zh-CN" altLang="en-US" dirty="0"/>
              <a:t>刷新数据透视表</a:t>
            </a:r>
          </a:p>
        </p:txBody>
      </p:sp>
      <p:pic>
        <p:nvPicPr>
          <p:cNvPr id="4" name="图片 3">
            <a:extLst>
              <a:ext uri="{FF2B5EF4-FFF2-40B4-BE49-F238E27FC236}">
                <a16:creationId xmlns:a16="http://schemas.microsoft.com/office/drawing/2014/main" id="{06313E89-080E-4286-84B7-04A628288FC1}"/>
              </a:ext>
            </a:extLst>
          </p:cNvPr>
          <p:cNvPicPr/>
          <p:nvPr/>
        </p:nvPicPr>
        <p:blipFill>
          <a:blip r:embed="rId2"/>
          <a:stretch>
            <a:fillRect/>
          </a:stretch>
        </p:blipFill>
        <p:spPr>
          <a:xfrm>
            <a:off x="4570998" y="2033705"/>
            <a:ext cx="3050004" cy="4152538"/>
          </a:xfrm>
          <a:prstGeom prst="rect">
            <a:avLst/>
          </a:prstGeom>
          <a:ln w="3175">
            <a:solidFill>
              <a:schemeClr val="tx1"/>
            </a:solidFill>
          </a:ln>
        </p:spPr>
      </p:pic>
    </p:spTree>
    <p:extLst>
      <p:ext uri="{BB962C8B-B14F-4D97-AF65-F5344CB8AC3E}">
        <p14:creationId xmlns:p14="http://schemas.microsoft.com/office/powerpoint/2010/main" val="33778165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8F910BAC-95AF-41B9-8F1F-B17797C4042E}"/>
              </a:ext>
            </a:extLst>
          </p:cNvPr>
          <p:cNvSpPr>
            <a:spLocks noGrp="1"/>
          </p:cNvSpPr>
          <p:nvPr>
            <p:ph idx="1"/>
          </p:nvPr>
        </p:nvSpPr>
        <p:spPr/>
        <p:txBody>
          <a:bodyPr/>
          <a:lstStyle/>
          <a:p>
            <a:r>
              <a:rPr lang="zh-CN" altLang="en-US" dirty="0"/>
              <a:t>或在</a:t>
            </a:r>
            <a:r>
              <a:rPr lang="en-US" altLang="zh-CN" dirty="0"/>
              <a:t>【</a:t>
            </a:r>
            <a:r>
              <a:rPr lang="zh-CN" altLang="en-US" dirty="0"/>
              <a:t>分析</a:t>
            </a:r>
            <a:r>
              <a:rPr lang="en-US" altLang="zh-CN" dirty="0"/>
              <a:t>】</a:t>
            </a:r>
            <a:r>
              <a:rPr lang="zh-CN" altLang="en-US" dirty="0"/>
              <a:t>选项卡的</a:t>
            </a:r>
            <a:r>
              <a:rPr lang="en-US" altLang="zh-CN" dirty="0"/>
              <a:t>【</a:t>
            </a:r>
            <a:r>
              <a:rPr lang="zh-CN" altLang="en-US" dirty="0"/>
              <a:t>数据</a:t>
            </a:r>
            <a:r>
              <a:rPr lang="en-US" altLang="zh-CN" dirty="0"/>
              <a:t>】</a:t>
            </a:r>
            <a:r>
              <a:rPr lang="zh-CN" altLang="en-US" dirty="0"/>
              <a:t>命令组中，单击</a:t>
            </a:r>
            <a:r>
              <a:rPr lang="en-US" altLang="zh-CN" dirty="0"/>
              <a:t>【</a:t>
            </a:r>
            <a:r>
              <a:rPr lang="zh-CN" altLang="en-US" dirty="0"/>
              <a:t>刷新</a:t>
            </a:r>
            <a:r>
              <a:rPr lang="en-US" altLang="zh-CN" dirty="0"/>
              <a:t>】</a:t>
            </a:r>
            <a:r>
              <a:rPr lang="zh-CN" altLang="en-US" dirty="0"/>
              <a:t>图标，对数据透视表进行更新，如图所示。</a:t>
            </a:r>
          </a:p>
        </p:txBody>
      </p:sp>
      <p:sp>
        <p:nvSpPr>
          <p:cNvPr id="3" name="标题 2">
            <a:extLst>
              <a:ext uri="{FF2B5EF4-FFF2-40B4-BE49-F238E27FC236}">
                <a16:creationId xmlns:a16="http://schemas.microsoft.com/office/drawing/2014/main" id="{7D00FC16-270C-4D48-98C1-85A36F6F58F9}"/>
              </a:ext>
            </a:extLst>
          </p:cNvPr>
          <p:cNvSpPr>
            <a:spLocks noGrp="1"/>
          </p:cNvSpPr>
          <p:nvPr>
            <p:ph type="title"/>
          </p:nvPr>
        </p:nvSpPr>
        <p:spPr/>
        <p:txBody>
          <a:bodyPr/>
          <a:lstStyle/>
          <a:p>
            <a:r>
              <a:rPr lang="zh-CN" altLang="en-US" dirty="0"/>
              <a:t>刷新数据透视表</a:t>
            </a:r>
          </a:p>
        </p:txBody>
      </p:sp>
      <p:pic>
        <p:nvPicPr>
          <p:cNvPr id="4" name="图片 3">
            <a:extLst>
              <a:ext uri="{FF2B5EF4-FFF2-40B4-BE49-F238E27FC236}">
                <a16:creationId xmlns:a16="http://schemas.microsoft.com/office/drawing/2014/main" id="{2935C176-6CF0-4594-8F49-7BB480E296D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306696" y="1973317"/>
            <a:ext cx="3578608" cy="2556641"/>
          </a:xfrm>
          <a:prstGeom prst="rect">
            <a:avLst/>
          </a:prstGeom>
          <a:noFill/>
          <a:ln w="3175">
            <a:solidFill>
              <a:schemeClr val="tx1"/>
            </a:solidFill>
          </a:ln>
        </p:spPr>
      </p:pic>
    </p:spTree>
    <p:extLst>
      <p:ext uri="{BB962C8B-B14F-4D97-AF65-F5344CB8AC3E}">
        <p14:creationId xmlns:p14="http://schemas.microsoft.com/office/powerpoint/2010/main" val="3955911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C767F2C4-9DC4-4A0B-91DC-10AE1CB7A45D}"/>
              </a:ext>
            </a:extLst>
          </p:cNvPr>
          <p:cNvSpPr>
            <a:spLocks noGrp="1"/>
          </p:cNvSpPr>
          <p:nvPr>
            <p:ph idx="1"/>
          </p:nvPr>
        </p:nvSpPr>
        <p:spPr>
          <a:xfrm>
            <a:off x="423820" y="1713662"/>
            <a:ext cx="5588098" cy="4339721"/>
          </a:xfrm>
        </p:spPr>
        <p:txBody>
          <a:bodyPr/>
          <a:lstStyle/>
          <a:p>
            <a:pPr marL="0" indent="0">
              <a:buNone/>
            </a:pPr>
            <a:r>
              <a:rPr lang="zh-CN" altLang="en-US" dirty="0"/>
              <a:t>在创建完数据透视表后，用户还可以对数据透视表的字段进行相应的设置。除了直接拖动字段到区域中，向数据透视表添加字段的方式还有以下两种方法。</a:t>
            </a:r>
            <a:endParaRPr lang="en-US" altLang="zh-CN" dirty="0"/>
          </a:p>
          <a:p>
            <a:pPr marL="0" indent="0">
              <a:buNone/>
            </a:pPr>
            <a:r>
              <a:rPr lang="zh-CN" altLang="en-US" b="1" dirty="0"/>
              <a:t>（</a:t>
            </a:r>
            <a:r>
              <a:rPr lang="en-US" altLang="zh-CN" b="1" dirty="0"/>
              <a:t>1</a:t>
            </a:r>
            <a:r>
              <a:rPr lang="zh-CN" altLang="en-US" b="1" dirty="0"/>
              <a:t>） 打开</a:t>
            </a:r>
            <a:r>
              <a:rPr lang="en-US" altLang="zh-CN" b="1" dirty="0"/>
              <a:t>【</a:t>
            </a:r>
            <a:r>
              <a:rPr lang="zh-CN" altLang="en-US" b="1" dirty="0"/>
              <a:t>订单信息</a:t>
            </a:r>
            <a:r>
              <a:rPr lang="en-US" altLang="zh-CN" b="1" dirty="0"/>
              <a:t>.xlsx】</a:t>
            </a:r>
            <a:r>
              <a:rPr lang="zh-CN" altLang="en-US" b="1" dirty="0"/>
              <a:t>工作簿</a:t>
            </a:r>
            <a:endParaRPr lang="en-US" altLang="zh-CN" b="1" dirty="0"/>
          </a:p>
          <a:p>
            <a:r>
              <a:rPr lang="zh-CN" altLang="en-US" dirty="0"/>
              <a:t>切换到</a:t>
            </a:r>
            <a:r>
              <a:rPr lang="en-US" altLang="zh-CN" dirty="0"/>
              <a:t>【Sheet2】</a:t>
            </a:r>
            <a:r>
              <a:rPr lang="zh-CN" altLang="en-US" dirty="0"/>
              <a:t>工作表，在</a:t>
            </a:r>
            <a:r>
              <a:rPr lang="en-US" altLang="zh-CN" dirty="0"/>
              <a:t>【</a:t>
            </a:r>
            <a:r>
              <a:rPr lang="zh-CN" altLang="en-US" dirty="0"/>
              <a:t>选择要添加到报表的字段</a:t>
            </a:r>
            <a:r>
              <a:rPr lang="en-US" altLang="zh-CN" dirty="0"/>
              <a:t>】</a:t>
            </a:r>
            <a:r>
              <a:rPr lang="zh-CN" altLang="en-US" dirty="0"/>
              <a:t>区域中，勾选</a:t>
            </a:r>
            <a:r>
              <a:rPr lang="en-US" altLang="zh-CN" dirty="0"/>
              <a:t>【</a:t>
            </a:r>
            <a:r>
              <a:rPr lang="zh-CN" altLang="en-US" dirty="0"/>
              <a:t>是否结算（</a:t>
            </a:r>
            <a:r>
              <a:rPr lang="en-US" altLang="zh-CN" dirty="0"/>
              <a:t>0.</a:t>
            </a:r>
            <a:r>
              <a:rPr lang="zh-CN" altLang="en-US" dirty="0"/>
              <a:t>未结算</a:t>
            </a:r>
            <a:r>
              <a:rPr lang="en-US" altLang="zh-CN" dirty="0"/>
              <a:t>.1.</a:t>
            </a:r>
            <a:r>
              <a:rPr lang="zh-CN" altLang="en-US" dirty="0"/>
              <a:t>已结算）</a:t>
            </a:r>
            <a:r>
              <a:rPr lang="en-US" altLang="zh-CN" dirty="0"/>
              <a:t>】</a:t>
            </a:r>
            <a:r>
              <a:rPr lang="zh-CN" altLang="en-US" dirty="0"/>
              <a:t>复选框，如图所示</a:t>
            </a:r>
          </a:p>
        </p:txBody>
      </p:sp>
      <p:sp>
        <p:nvSpPr>
          <p:cNvPr id="3" name="标题 2">
            <a:extLst>
              <a:ext uri="{FF2B5EF4-FFF2-40B4-BE49-F238E27FC236}">
                <a16:creationId xmlns:a16="http://schemas.microsoft.com/office/drawing/2014/main" id="{93D41F36-3587-4D7A-A966-1685586FE4C8}"/>
              </a:ext>
            </a:extLst>
          </p:cNvPr>
          <p:cNvSpPr>
            <a:spLocks noGrp="1"/>
          </p:cNvSpPr>
          <p:nvPr>
            <p:ph type="title"/>
          </p:nvPr>
        </p:nvSpPr>
        <p:spPr/>
        <p:txBody>
          <a:bodyPr/>
          <a:lstStyle/>
          <a:p>
            <a:r>
              <a:rPr lang="zh-CN" altLang="en-US" dirty="0"/>
              <a:t>设置数据透视表的字段</a:t>
            </a:r>
          </a:p>
        </p:txBody>
      </p:sp>
      <p:sp>
        <p:nvSpPr>
          <p:cNvPr id="5" name="内容占位符 4">
            <a:extLst>
              <a:ext uri="{FF2B5EF4-FFF2-40B4-BE49-F238E27FC236}">
                <a16:creationId xmlns:a16="http://schemas.microsoft.com/office/drawing/2014/main" id="{C9B249AC-090F-4631-8597-B3934229DECB}"/>
              </a:ext>
            </a:extLst>
          </p:cNvPr>
          <p:cNvSpPr>
            <a:spLocks noGrp="1"/>
          </p:cNvSpPr>
          <p:nvPr>
            <p:ph idx="10"/>
          </p:nvPr>
        </p:nvSpPr>
        <p:spPr/>
        <p:txBody>
          <a:bodyPr/>
          <a:lstStyle/>
          <a:p>
            <a:r>
              <a:rPr lang="en-US" altLang="zh-CN" b="1" dirty="0"/>
              <a:t>1. </a:t>
            </a:r>
            <a:r>
              <a:rPr lang="zh-CN" altLang="en-US" b="1" dirty="0"/>
              <a:t>添加字段</a:t>
            </a:r>
          </a:p>
        </p:txBody>
      </p:sp>
      <p:pic>
        <p:nvPicPr>
          <p:cNvPr id="6" name="图片 5">
            <a:extLst>
              <a:ext uri="{FF2B5EF4-FFF2-40B4-BE49-F238E27FC236}">
                <a16:creationId xmlns:a16="http://schemas.microsoft.com/office/drawing/2014/main" id="{A1CBB0DD-8F18-456B-BAE7-FD4FDFDF6DDD}"/>
              </a:ext>
            </a:extLst>
          </p:cNvPr>
          <p:cNvPicPr/>
          <p:nvPr/>
        </p:nvPicPr>
        <p:blipFill>
          <a:blip r:embed="rId2">
            <a:extLst>
              <a:ext uri="{28A0092B-C50C-407E-A947-70E740481C1C}">
                <a14:useLocalDpi xmlns:a14="http://schemas.microsoft.com/office/drawing/2010/main" val="0"/>
              </a:ext>
            </a:extLst>
          </a:blip>
          <a:stretch>
            <a:fillRect/>
          </a:stretch>
        </p:blipFill>
        <p:spPr>
          <a:xfrm>
            <a:off x="7126015" y="1480791"/>
            <a:ext cx="4288604" cy="4572592"/>
          </a:xfrm>
          <a:prstGeom prst="rect">
            <a:avLst/>
          </a:prstGeom>
          <a:ln w="3175">
            <a:solidFill>
              <a:schemeClr val="tx1"/>
            </a:solidFill>
          </a:ln>
        </p:spPr>
      </p:pic>
    </p:spTree>
    <p:extLst>
      <p:ext uri="{BB962C8B-B14F-4D97-AF65-F5344CB8AC3E}">
        <p14:creationId xmlns:p14="http://schemas.microsoft.com/office/powerpoint/2010/main" val="691564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C6DDD1F2-EBA7-4907-9F32-E64CEE7FFB9E}"/>
              </a:ext>
            </a:extLst>
          </p:cNvPr>
          <p:cNvSpPr>
            <a:spLocks noGrp="1"/>
          </p:cNvSpPr>
          <p:nvPr>
            <p:ph idx="1"/>
          </p:nvPr>
        </p:nvSpPr>
        <p:spPr>
          <a:xfrm>
            <a:off x="423819" y="1077912"/>
            <a:ext cx="5756264" cy="5033287"/>
          </a:xfrm>
        </p:spPr>
        <p:txBody>
          <a:bodyPr/>
          <a:lstStyle/>
          <a:p>
            <a:r>
              <a:rPr lang="zh-CN" altLang="en-US" dirty="0"/>
              <a:t>根据字段的特点，该字段被添加到</a:t>
            </a:r>
            <a:r>
              <a:rPr lang="en-US" altLang="zh-CN" dirty="0"/>
              <a:t>【</a:t>
            </a:r>
            <a:r>
              <a:rPr lang="zh-CN" altLang="en-US" dirty="0"/>
              <a:t>值</a:t>
            </a:r>
            <a:r>
              <a:rPr lang="en-US" altLang="zh-CN" dirty="0"/>
              <a:t>】</a:t>
            </a:r>
            <a:r>
              <a:rPr lang="zh-CN" altLang="en-US" dirty="0"/>
              <a:t>区域，所得的数据透视表如图所示。</a:t>
            </a:r>
            <a:endParaRPr lang="en-US" altLang="zh-CN" dirty="0"/>
          </a:p>
          <a:p>
            <a:r>
              <a:rPr lang="zh-CN" altLang="en-US" dirty="0"/>
              <a:t>需要注意的是，所选字段将被添加到默认区域：非数字字段添加到</a:t>
            </a:r>
            <a:r>
              <a:rPr lang="en-US" altLang="zh-CN" dirty="0"/>
              <a:t>【</a:t>
            </a:r>
            <a:r>
              <a:rPr lang="zh-CN" altLang="en-US" dirty="0"/>
              <a:t>行</a:t>
            </a:r>
            <a:r>
              <a:rPr lang="en-US" altLang="zh-CN" dirty="0"/>
              <a:t>】</a:t>
            </a:r>
            <a:r>
              <a:rPr lang="zh-CN" altLang="en-US" dirty="0"/>
              <a:t>区域，日期和时间层次结构添加到</a:t>
            </a:r>
            <a:r>
              <a:rPr lang="en-US" altLang="zh-CN" dirty="0"/>
              <a:t>【</a:t>
            </a:r>
            <a:r>
              <a:rPr lang="zh-CN" altLang="en-US" dirty="0"/>
              <a:t>列</a:t>
            </a:r>
            <a:r>
              <a:rPr lang="en-US" altLang="zh-CN" dirty="0"/>
              <a:t>】</a:t>
            </a:r>
            <a:r>
              <a:rPr lang="zh-CN" altLang="en-US" dirty="0"/>
              <a:t>区域，数值字段添加到</a:t>
            </a:r>
            <a:r>
              <a:rPr lang="en-US" altLang="zh-CN" dirty="0"/>
              <a:t>【</a:t>
            </a:r>
            <a:r>
              <a:rPr lang="zh-CN" altLang="en-US" dirty="0"/>
              <a:t>值</a:t>
            </a:r>
            <a:r>
              <a:rPr lang="en-US" altLang="zh-CN" dirty="0"/>
              <a:t>】</a:t>
            </a:r>
            <a:r>
              <a:rPr lang="zh-CN" altLang="en-US" dirty="0"/>
              <a:t>区域。</a:t>
            </a:r>
          </a:p>
        </p:txBody>
      </p:sp>
      <p:sp>
        <p:nvSpPr>
          <p:cNvPr id="3" name="标题 2">
            <a:extLst>
              <a:ext uri="{FF2B5EF4-FFF2-40B4-BE49-F238E27FC236}">
                <a16:creationId xmlns:a16="http://schemas.microsoft.com/office/drawing/2014/main" id="{5F341839-0F02-437E-86F2-FD103114FDAE}"/>
              </a:ext>
            </a:extLst>
          </p:cNvPr>
          <p:cNvSpPr>
            <a:spLocks noGrp="1"/>
          </p:cNvSpPr>
          <p:nvPr>
            <p:ph type="title"/>
          </p:nvPr>
        </p:nvSpPr>
        <p:spPr/>
        <p:txBody>
          <a:bodyPr/>
          <a:lstStyle/>
          <a:p>
            <a:r>
              <a:rPr lang="zh-CN" altLang="en-US" dirty="0"/>
              <a:t>设置数据透视表的字段</a:t>
            </a:r>
          </a:p>
        </p:txBody>
      </p:sp>
      <p:pic>
        <p:nvPicPr>
          <p:cNvPr id="4" name="图片 3">
            <a:extLst>
              <a:ext uri="{FF2B5EF4-FFF2-40B4-BE49-F238E27FC236}">
                <a16:creationId xmlns:a16="http://schemas.microsoft.com/office/drawing/2014/main" id="{52AF3798-9A33-4D26-B317-8785BBA03CB5}"/>
              </a:ext>
            </a:extLst>
          </p:cNvPr>
          <p:cNvPicPr/>
          <p:nvPr/>
        </p:nvPicPr>
        <p:blipFill>
          <a:blip r:embed="rId2"/>
          <a:stretch>
            <a:fillRect/>
          </a:stretch>
        </p:blipFill>
        <p:spPr>
          <a:xfrm>
            <a:off x="6394277" y="1333735"/>
            <a:ext cx="5373904" cy="3049077"/>
          </a:xfrm>
          <a:prstGeom prst="rect">
            <a:avLst/>
          </a:prstGeom>
          <a:ln w="3175">
            <a:solidFill>
              <a:schemeClr val="tx1"/>
            </a:solidFill>
          </a:ln>
        </p:spPr>
      </p:pic>
    </p:spTree>
    <p:extLst>
      <p:ext uri="{BB962C8B-B14F-4D97-AF65-F5344CB8AC3E}">
        <p14:creationId xmlns:p14="http://schemas.microsoft.com/office/powerpoint/2010/main" val="33277088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8ED17C14-E703-4D49-B22D-D5DB7A4BC2BF}"/>
              </a:ext>
            </a:extLst>
          </p:cNvPr>
          <p:cNvSpPr>
            <a:spLocks noGrp="1"/>
          </p:cNvSpPr>
          <p:nvPr>
            <p:ph idx="1"/>
          </p:nvPr>
        </p:nvSpPr>
        <p:spPr/>
        <p:txBody>
          <a:bodyPr/>
          <a:lstStyle/>
          <a:p>
            <a:r>
              <a:rPr lang="zh-CN" altLang="en-US" dirty="0"/>
              <a:t>数据透视表能全面、灵活地对数据进行分析、汇总，通过转换行或列，可得到多种分析结果，还可以显示不同的页面来筛选数据。</a:t>
            </a:r>
            <a:endParaRPr lang="en-US" altLang="zh-CN" dirty="0"/>
          </a:p>
          <a:p>
            <a:r>
              <a:rPr lang="zh-CN" altLang="en-US" dirty="0"/>
              <a:t>为了方便对某餐饮店的订单信息进行后续分析，需要根据已有数据表在</a:t>
            </a:r>
            <a:r>
              <a:rPr lang="en-US" altLang="zh-CN" dirty="0"/>
              <a:t>Excel</a:t>
            </a:r>
            <a:r>
              <a:rPr lang="zh-CN" altLang="en-US" dirty="0"/>
              <a:t>中创建一个数据透视表。</a:t>
            </a:r>
            <a:endParaRPr lang="en-US" altLang="zh-CN" dirty="0"/>
          </a:p>
          <a:p>
            <a:r>
              <a:rPr lang="zh-CN" altLang="en-US" dirty="0"/>
              <a:t>利用</a:t>
            </a:r>
            <a:r>
              <a:rPr lang="en-US" altLang="zh-CN" dirty="0"/>
              <a:t>Excel</a:t>
            </a:r>
            <a:r>
              <a:rPr lang="zh-CN" altLang="en-US" dirty="0"/>
              <a:t>自动创建数据透视表，具体操作步骤如下。</a:t>
            </a:r>
          </a:p>
        </p:txBody>
      </p:sp>
      <p:sp>
        <p:nvSpPr>
          <p:cNvPr id="3" name="标题 2">
            <a:extLst>
              <a:ext uri="{FF2B5EF4-FFF2-40B4-BE49-F238E27FC236}">
                <a16:creationId xmlns:a16="http://schemas.microsoft.com/office/drawing/2014/main" id="{CAFC8F9F-6438-44F2-A9E2-4A2230875DE5}"/>
              </a:ext>
            </a:extLst>
          </p:cNvPr>
          <p:cNvSpPr>
            <a:spLocks noGrp="1"/>
          </p:cNvSpPr>
          <p:nvPr>
            <p:ph type="title"/>
          </p:nvPr>
        </p:nvSpPr>
        <p:spPr/>
        <p:txBody>
          <a:bodyPr/>
          <a:lstStyle/>
          <a:p>
            <a:r>
              <a:rPr lang="zh-CN" altLang="en-US" dirty="0"/>
              <a:t>自动创建数据透视表</a:t>
            </a:r>
          </a:p>
        </p:txBody>
      </p:sp>
    </p:spTree>
    <p:extLst>
      <p:ext uri="{BB962C8B-B14F-4D97-AF65-F5344CB8AC3E}">
        <p14:creationId xmlns:p14="http://schemas.microsoft.com/office/powerpoint/2010/main" val="40369969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79A9E37-F05D-406C-88D0-36526F16E82E}"/>
              </a:ext>
            </a:extLst>
          </p:cNvPr>
          <p:cNvSpPr>
            <a:spLocks noGrp="1"/>
          </p:cNvSpPr>
          <p:nvPr>
            <p:ph idx="1"/>
          </p:nvPr>
        </p:nvSpPr>
        <p:spPr/>
        <p:txBody>
          <a:bodyPr/>
          <a:lstStyle/>
          <a:p>
            <a:pPr marL="0" indent="0">
              <a:buNone/>
            </a:pPr>
            <a:r>
              <a:rPr lang="zh-CN" altLang="en-US" b="1" dirty="0"/>
              <a:t>（</a:t>
            </a:r>
            <a:r>
              <a:rPr lang="en-US" altLang="zh-CN" b="1" dirty="0"/>
              <a:t>2</a:t>
            </a:r>
            <a:r>
              <a:rPr lang="zh-CN" altLang="en-US" b="1" dirty="0"/>
              <a:t>） 右键单击“是否结算（</a:t>
            </a:r>
            <a:r>
              <a:rPr lang="en-US" altLang="zh-CN" b="1" dirty="0"/>
              <a:t>0.</a:t>
            </a:r>
            <a:r>
              <a:rPr lang="zh-CN" altLang="en-US" b="1" dirty="0"/>
              <a:t>未结算</a:t>
            </a:r>
            <a:r>
              <a:rPr lang="en-US" altLang="zh-CN" b="1" dirty="0"/>
              <a:t>.1.</a:t>
            </a:r>
            <a:r>
              <a:rPr lang="zh-CN" altLang="en-US" b="1" dirty="0"/>
              <a:t>已结算）”</a:t>
            </a:r>
            <a:endParaRPr lang="en-US" altLang="zh-CN" b="1" dirty="0"/>
          </a:p>
          <a:p>
            <a:r>
              <a:rPr lang="zh-CN" altLang="en-US" dirty="0"/>
              <a:t>在弹出的快捷菜单中选择</a:t>
            </a:r>
            <a:r>
              <a:rPr lang="en-US" altLang="zh-CN" dirty="0"/>
              <a:t>【</a:t>
            </a:r>
            <a:r>
              <a:rPr lang="zh-CN" altLang="en-US" dirty="0"/>
              <a:t>添加到数值</a:t>
            </a:r>
            <a:r>
              <a:rPr lang="en-US" altLang="zh-CN" dirty="0"/>
              <a:t>】</a:t>
            </a:r>
            <a:r>
              <a:rPr lang="zh-CN" altLang="en-US" dirty="0"/>
              <a:t>命令，如图所示，该字段即被添加到</a:t>
            </a:r>
            <a:r>
              <a:rPr lang="en-US" altLang="zh-CN" dirty="0"/>
              <a:t>【</a:t>
            </a:r>
            <a:r>
              <a:rPr lang="zh-CN" altLang="en-US" dirty="0"/>
              <a:t>值</a:t>
            </a:r>
            <a:r>
              <a:rPr lang="en-US" altLang="zh-CN" dirty="0"/>
              <a:t>】</a:t>
            </a:r>
            <a:r>
              <a:rPr lang="zh-CN" altLang="en-US" dirty="0"/>
              <a:t>区域处。</a:t>
            </a:r>
          </a:p>
        </p:txBody>
      </p:sp>
      <p:sp>
        <p:nvSpPr>
          <p:cNvPr id="3" name="标题 2">
            <a:extLst>
              <a:ext uri="{FF2B5EF4-FFF2-40B4-BE49-F238E27FC236}">
                <a16:creationId xmlns:a16="http://schemas.microsoft.com/office/drawing/2014/main" id="{ACD1EA4C-1D28-4790-B8F3-D42DF63248A5}"/>
              </a:ext>
            </a:extLst>
          </p:cNvPr>
          <p:cNvSpPr>
            <a:spLocks noGrp="1"/>
          </p:cNvSpPr>
          <p:nvPr>
            <p:ph type="title"/>
          </p:nvPr>
        </p:nvSpPr>
        <p:spPr/>
        <p:txBody>
          <a:bodyPr/>
          <a:lstStyle/>
          <a:p>
            <a:r>
              <a:rPr lang="zh-CN" altLang="en-US" dirty="0"/>
              <a:t>设置数据透视表的字段</a:t>
            </a:r>
          </a:p>
        </p:txBody>
      </p:sp>
      <p:pic>
        <p:nvPicPr>
          <p:cNvPr id="4" name="图片 3">
            <a:extLst>
              <a:ext uri="{FF2B5EF4-FFF2-40B4-BE49-F238E27FC236}">
                <a16:creationId xmlns:a16="http://schemas.microsoft.com/office/drawing/2014/main" id="{7BA02A82-E8C3-4D26-847D-F098B52F66C3}"/>
              </a:ext>
            </a:extLst>
          </p:cNvPr>
          <p:cNvPicPr/>
          <p:nvPr/>
        </p:nvPicPr>
        <p:blipFill>
          <a:blip r:embed="rId2">
            <a:extLst>
              <a:ext uri="{28A0092B-C50C-407E-A947-70E740481C1C}">
                <a14:useLocalDpi xmlns:a14="http://schemas.microsoft.com/office/drawing/2010/main" val="0"/>
              </a:ext>
            </a:extLst>
          </a:blip>
          <a:stretch>
            <a:fillRect/>
          </a:stretch>
        </p:blipFill>
        <p:spPr>
          <a:xfrm>
            <a:off x="4730706" y="2284555"/>
            <a:ext cx="2730588" cy="3149293"/>
          </a:xfrm>
          <a:prstGeom prst="rect">
            <a:avLst/>
          </a:prstGeom>
          <a:ln w="3175">
            <a:solidFill>
              <a:schemeClr val="tx1"/>
            </a:solidFill>
          </a:ln>
        </p:spPr>
      </p:pic>
    </p:spTree>
    <p:extLst>
      <p:ext uri="{BB962C8B-B14F-4D97-AF65-F5344CB8AC3E}">
        <p14:creationId xmlns:p14="http://schemas.microsoft.com/office/powerpoint/2010/main" val="2567643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E424C88B-ADA1-441B-A419-87C4B41999AD}"/>
              </a:ext>
            </a:extLst>
          </p:cNvPr>
          <p:cNvSpPr>
            <a:spLocks noGrp="1"/>
          </p:cNvSpPr>
          <p:nvPr>
            <p:ph idx="1"/>
          </p:nvPr>
        </p:nvSpPr>
        <p:spPr>
          <a:xfrm>
            <a:off x="423819" y="1713662"/>
            <a:ext cx="6491988" cy="4339721"/>
          </a:xfrm>
        </p:spPr>
        <p:txBody>
          <a:bodyPr/>
          <a:lstStyle/>
          <a:p>
            <a:pPr marL="0" indent="0">
              <a:buNone/>
            </a:pPr>
            <a:r>
              <a:rPr lang="zh-CN" altLang="en-US" dirty="0"/>
              <a:t>将数据透视表中的字段进行重命名，如将值字段中的“求和项</a:t>
            </a:r>
            <a:r>
              <a:rPr lang="en-US" altLang="zh-CN" dirty="0"/>
              <a:t>:</a:t>
            </a:r>
            <a:r>
              <a:rPr lang="zh-CN" altLang="en-US" dirty="0"/>
              <a:t>是否结算（</a:t>
            </a:r>
            <a:r>
              <a:rPr lang="en-US" altLang="zh-CN" dirty="0"/>
              <a:t>0.</a:t>
            </a:r>
            <a:r>
              <a:rPr lang="zh-CN" altLang="en-US" dirty="0"/>
              <a:t>未结算</a:t>
            </a:r>
            <a:r>
              <a:rPr lang="en-US" altLang="zh-CN" dirty="0"/>
              <a:t>.1.</a:t>
            </a:r>
            <a:r>
              <a:rPr lang="zh-CN" altLang="en-US" dirty="0"/>
              <a:t>已结算）”改为“订单数”，具体操作步骤如下。</a:t>
            </a:r>
          </a:p>
          <a:p>
            <a:pPr marL="0" indent="0">
              <a:buNone/>
            </a:pPr>
            <a:r>
              <a:rPr lang="zh-CN" altLang="en-US" b="1" dirty="0"/>
              <a:t>（</a:t>
            </a:r>
            <a:r>
              <a:rPr lang="en-US" altLang="zh-CN" b="1" dirty="0"/>
              <a:t>1</a:t>
            </a:r>
            <a:r>
              <a:rPr lang="zh-CN" altLang="en-US" b="1" dirty="0"/>
              <a:t>） 打开</a:t>
            </a:r>
            <a:r>
              <a:rPr lang="en-US" altLang="zh-CN" b="1" dirty="0"/>
              <a:t>【</a:t>
            </a:r>
            <a:r>
              <a:rPr lang="zh-CN" altLang="en-US" b="1" dirty="0"/>
              <a:t>值字段设置</a:t>
            </a:r>
            <a:r>
              <a:rPr lang="en-US" altLang="zh-CN" b="1" dirty="0"/>
              <a:t>】</a:t>
            </a:r>
            <a:r>
              <a:rPr lang="zh-CN" altLang="en-US" b="1" dirty="0"/>
              <a:t>对话框</a:t>
            </a:r>
            <a:endParaRPr lang="en-US" altLang="zh-CN" b="1" dirty="0"/>
          </a:p>
          <a:p>
            <a:r>
              <a:rPr lang="zh-CN" altLang="en-US" dirty="0"/>
              <a:t>在</a:t>
            </a:r>
            <a:r>
              <a:rPr lang="en-US" altLang="zh-CN" dirty="0"/>
              <a:t>【</a:t>
            </a:r>
            <a:r>
              <a:rPr lang="zh-CN" altLang="en-US" dirty="0"/>
              <a:t>值</a:t>
            </a:r>
            <a:r>
              <a:rPr lang="en-US" altLang="zh-CN" dirty="0"/>
              <a:t>】</a:t>
            </a:r>
            <a:r>
              <a:rPr lang="zh-CN" altLang="en-US" dirty="0"/>
              <a:t>区域中单击“求和项</a:t>
            </a:r>
            <a:r>
              <a:rPr lang="en-US" altLang="zh-CN" dirty="0"/>
              <a:t>:</a:t>
            </a:r>
            <a:r>
              <a:rPr lang="zh-CN" altLang="en-US" dirty="0"/>
              <a:t>是否结算（</a:t>
            </a:r>
            <a:r>
              <a:rPr lang="en-US" altLang="zh-CN" dirty="0"/>
              <a:t>0.</a:t>
            </a:r>
            <a:r>
              <a:rPr lang="zh-CN" altLang="en-US" dirty="0"/>
              <a:t>未结算</a:t>
            </a:r>
            <a:r>
              <a:rPr lang="en-US" altLang="zh-CN" dirty="0"/>
              <a:t>.1.</a:t>
            </a:r>
            <a:r>
              <a:rPr lang="zh-CN" altLang="en-US" dirty="0"/>
              <a:t>已结算）”，在弹出的快捷菜单中选择</a:t>
            </a:r>
            <a:r>
              <a:rPr lang="en-US" altLang="zh-CN" dirty="0"/>
              <a:t>【</a:t>
            </a:r>
            <a:r>
              <a:rPr lang="zh-CN" altLang="en-US" dirty="0"/>
              <a:t>值字段设置</a:t>
            </a:r>
            <a:r>
              <a:rPr lang="en-US" altLang="zh-CN" dirty="0"/>
              <a:t>】</a:t>
            </a:r>
            <a:r>
              <a:rPr lang="zh-CN" altLang="en-US" dirty="0"/>
              <a:t>命令，弹出</a:t>
            </a:r>
            <a:r>
              <a:rPr lang="en-US" altLang="zh-CN" dirty="0"/>
              <a:t>【</a:t>
            </a:r>
            <a:r>
              <a:rPr lang="zh-CN" altLang="en-US" dirty="0"/>
              <a:t>值字段设置</a:t>
            </a:r>
            <a:r>
              <a:rPr lang="en-US" altLang="zh-CN" dirty="0"/>
              <a:t>】</a:t>
            </a:r>
            <a:r>
              <a:rPr lang="zh-CN" altLang="en-US" dirty="0"/>
              <a:t>对话框，如图所示。</a:t>
            </a:r>
          </a:p>
          <a:p>
            <a:endParaRPr lang="zh-CN" altLang="en-US" dirty="0"/>
          </a:p>
        </p:txBody>
      </p:sp>
      <p:sp>
        <p:nvSpPr>
          <p:cNvPr id="3" name="标题 2">
            <a:extLst>
              <a:ext uri="{FF2B5EF4-FFF2-40B4-BE49-F238E27FC236}">
                <a16:creationId xmlns:a16="http://schemas.microsoft.com/office/drawing/2014/main" id="{36626C7C-1ADC-4832-BD0E-4E9E76D55F3D}"/>
              </a:ext>
            </a:extLst>
          </p:cNvPr>
          <p:cNvSpPr>
            <a:spLocks noGrp="1"/>
          </p:cNvSpPr>
          <p:nvPr>
            <p:ph type="title"/>
          </p:nvPr>
        </p:nvSpPr>
        <p:spPr/>
        <p:txBody>
          <a:bodyPr/>
          <a:lstStyle/>
          <a:p>
            <a:r>
              <a:rPr lang="zh-CN" altLang="en-US" dirty="0"/>
              <a:t>设置数据透视表的字段</a:t>
            </a:r>
          </a:p>
        </p:txBody>
      </p:sp>
      <p:sp>
        <p:nvSpPr>
          <p:cNvPr id="5" name="内容占位符 4">
            <a:extLst>
              <a:ext uri="{FF2B5EF4-FFF2-40B4-BE49-F238E27FC236}">
                <a16:creationId xmlns:a16="http://schemas.microsoft.com/office/drawing/2014/main" id="{E054026D-0756-429E-A9C1-D4E8C103AB23}"/>
              </a:ext>
            </a:extLst>
          </p:cNvPr>
          <p:cNvSpPr>
            <a:spLocks noGrp="1"/>
          </p:cNvSpPr>
          <p:nvPr>
            <p:ph idx="10"/>
          </p:nvPr>
        </p:nvSpPr>
        <p:spPr/>
        <p:txBody>
          <a:bodyPr/>
          <a:lstStyle/>
          <a:p>
            <a:r>
              <a:rPr lang="en-US" altLang="zh-CN" b="1" dirty="0"/>
              <a:t>2. </a:t>
            </a:r>
            <a:r>
              <a:rPr lang="zh-CN" altLang="en-US" b="1" dirty="0"/>
              <a:t>重命名字段</a:t>
            </a:r>
          </a:p>
        </p:txBody>
      </p:sp>
      <p:pic>
        <p:nvPicPr>
          <p:cNvPr id="6" name="图片 5">
            <a:extLst>
              <a:ext uri="{FF2B5EF4-FFF2-40B4-BE49-F238E27FC236}">
                <a16:creationId xmlns:a16="http://schemas.microsoft.com/office/drawing/2014/main" id="{55DDE9D6-EFC9-426C-BB16-40CE6677A08A}"/>
              </a:ext>
            </a:extLst>
          </p:cNvPr>
          <p:cNvPicPr/>
          <p:nvPr/>
        </p:nvPicPr>
        <p:blipFill>
          <a:blip r:embed="rId2"/>
          <a:stretch>
            <a:fillRect/>
          </a:stretch>
        </p:blipFill>
        <p:spPr>
          <a:xfrm>
            <a:off x="7328541" y="1460344"/>
            <a:ext cx="3899136" cy="4339721"/>
          </a:xfrm>
          <a:prstGeom prst="rect">
            <a:avLst/>
          </a:prstGeom>
          <a:ln w="3175">
            <a:solidFill>
              <a:schemeClr val="tx1"/>
            </a:solidFill>
          </a:ln>
        </p:spPr>
      </p:pic>
    </p:spTree>
    <p:extLst>
      <p:ext uri="{BB962C8B-B14F-4D97-AF65-F5344CB8AC3E}">
        <p14:creationId xmlns:p14="http://schemas.microsoft.com/office/powerpoint/2010/main" val="13054324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DDEEFC9F-3F14-4D8A-9F53-63D1500EB6B4}"/>
              </a:ext>
            </a:extLst>
          </p:cNvPr>
          <p:cNvSpPr>
            <a:spLocks noGrp="1"/>
          </p:cNvSpPr>
          <p:nvPr>
            <p:ph idx="1"/>
          </p:nvPr>
        </p:nvSpPr>
        <p:spPr/>
        <p:txBody>
          <a:bodyPr/>
          <a:lstStyle/>
          <a:p>
            <a:pPr marL="0" indent="0">
              <a:buNone/>
            </a:pPr>
            <a:r>
              <a:rPr lang="zh-CN" altLang="en-US" b="1" dirty="0"/>
              <a:t>（</a:t>
            </a:r>
            <a:r>
              <a:rPr lang="en-US" altLang="zh-CN" b="1" dirty="0"/>
              <a:t>2</a:t>
            </a:r>
            <a:r>
              <a:rPr lang="zh-CN" altLang="en-US" b="1" dirty="0"/>
              <a:t>） 输入“订单数”</a:t>
            </a:r>
            <a:endParaRPr lang="en-US" altLang="zh-CN" b="1" dirty="0"/>
          </a:p>
          <a:p>
            <a:r>
              <a:rPr lang="zh-CN" altLang="en-US" dirty="0"/>
              <a:t>在上图中所示的</a:t>
            </a:r>
            <a:r>
              <a:rPr lang="en-US" altLang="zh-CN" dirty="0"/>
              <a:t>【</a:t>
            </a:r>
            <a:r>
              <a:rPr lang="zh-CN" altLang="en-US" dirty="0"/>
              <a:t>自定义名称</a:t>
            </a:r>
            <a:r>
              <a:rPr lang="en-US" altLang="zh-CN" dirty="0"/>
              <a:t>】</a:t>
            </a:r>
            <a:r>
              <a:rPr lang="zh-CN" altLang="en-US" dirty="0"/>
              <a:t>文本框中输入“订单数”，如图所示。</a:t>
            </a:r>
          </a:p>
        </p:txBody>
      </p:sp>
      <p:sp>
        <p:nvSpPr>
          <p:cNvPr id="3" name="标题 2">
            <a:extLst>
              <a:ext uri="{FF2B5EF4-FFF2-40B4-BE49-F238E27FC236}">
                <a16:creationId xmlns:a16="http://schemas.microsoft.com/office/drawing/2014/main" id="{86F5F1EF-F387-4DD1-BF4B-4D68855251DC}"/>
              </a:ext>
            </a:extLst>
          </p:cNvPr>
          <p:cNvSpPr>
            <a:spLocks noGrp="1"/>
          </p:cNvSpPr>
          <p:nvPr>
            <p:ph type="title"/>
          </p:nvPr>
        </p:nvSpPr>
        <p:spPr/>
        <p:txBody>
          <a:bodyPr/>
          <a:lstStyle/>
          <a:p>
            <a:r>
              <a:rPr lang="zh-CN" altLang="en-US" dirty="0"/>
              <a:t>设置数据透视表的字段</a:t>
            </a:r>
          </a:p>
        </p:txBody>
      </p:sp>
      <p:pic>
        <p:nvPicPr>
          <p:cNvPr id="4" name="图片 3">
            <a:extLst>
              <a:ext uri="{FF2B5EF4-FFF2-40B4-BE49-F238E27FC236}">
                <a16:creationId xmlns:a16="http://schemas.microsoft.com/office/drawing/2014/main" id="{A8E03372-1A67-47BA-AE85-36B0B98D5281}"/>
              </a:ext>
            </a:extLst>
          </p:cNvPr>
          <p:cNvPicPr/>
          <p:nvPr/>
        </p:nvPicPr>
        <p:blipFill>
          <a:blip r:embed="rId2"/>
          <a:stretch>
            <a:fillRect/>
          </a:stretch>
        </p:blipFill>
        <p:spPr>
          <a:xfrm>
            <a:off x="4161965" y="2097426"/>
            <a:ext cx="3868069" cy="4099327"/>
          </a:xfrm>
          <a:prstGeom prst="rect">
            <a:avLst/>
          </a:prstGeom>
          <a:ln w="3175">
            <a:solidFill>
              <a:schemeClr val="tx1"/>
            </a:solidFill>
          </a:ln>
        </p:spPr>
      </p:pic>
    </p:spTree>
    <p:extLst>
      <p:ext uri="{BB962C8B-B14F-4D97-AF65-F5344CB8AC3E}">
        <p14:creationId xmlns:p14="http://schemas.microsoft.com/office/powerpoint/2010/main" val="852707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3E50DF45-7327-46BB-BD3A-20504FEA6D53}"/>
              </a:ext>
            </a:extLst>
          </p:cNvPr>
          <p:cNvSpPr>
            <a:spLocks noGrp="1"/>
          </p:cNvSpPr>
          <p:nvPr>
            <p:ph idx="1"/>
          </p:nvPr>
        </p:nvSpPr>
        <p:spPr/>
        <p:txBody>
          <a:bodyPr/>
          <a:lstStyle/>
          <a:p>
            <a:pPr marL="0" indent="0">
              <a:buNone/>
            </a:pPr>
            <a:r>
              <a:rPr lang="zh-CN" altLang="en-US" b="1" dirty="0"/>
              <a:t>（</a:t>
            </a:r>
            <a:r>
              <a:rPr lang="en-US" altLang="zh-CN" b="1" dirty="0"/>
              <a:t>3</a:t>
            </a:r>
            <a:r>
              <a:rPr lang="zh-CN" altLang="en-US" b="1" dirty="0"/>
              <a:t>） 确定设置</a:t>
            </a:r>
            <a:endParaRPr lang="en-US" altLang="zh-CN" b="1" dirty="0"/>
          </a:p>
          <a:p>
            <a:r>
              <a:rPr lang="zh-CN" altLang="en-US" dirty="0"/>
              <a:t>单击上图中所示的</a:t>
            </a:r>
            <a:r>
              <a:rPr lang="en-US" altLang="zh-CN" dirty="0"/>
              <a:t>【</a:t>
            </a:r>
            <a:r>
              <a:rPr lang="zh-CN" altLang="en-US" dirty="0"/>
              <a:t>确定</a:t>
            </a:r>
            <a:r>
              <a:rPr lang="en-US" altLang="zh-CN" dirty="0"/>
              <a:t>】</a:t>
            </a:r>
            <a:r>
              <a:rPr lang="zh-CN" altLang="en-US" dirty="0"/>
              <a:t>按钮，结果如图所示。</a:t>
            </a:r>
          </a:p>
        </p:txBody>
      </p:sp>
      <p:sp>
        <p:nvSpPr>
          <p:cNvPr id="3" name="标题 2">
            <a:extLst>
              <a:ext uri="{FF2B5EF4-FFF2-40B4-BE49-F238E27FC236}">
                <a16:creationId xmlns:a16="http://schemas.microsoft.com/office/drawing/2014/main" id="{929F20A0-8E46-46A6-9A6D-3F1266416FA8}"/>
              </a:ext>
            </a:extLst>
          </p:cNvPr>
          <p:cNvSpPr>
            <a:spLocks noGrp="1"/>
          </p:cNvSpPr>
          <p:nvPr>
            <p:ph type="title"/>
          </p:nvPr>
        </p:nvSpPr>
        <p:spPr/>
        <p:txBody>
          <a:bodyPr/>
          <a:lstStyle/>
          <a:p>
            <a:r>
              <a:rPr lang="zh-CN" altLang="en-US" dirty="0"/>
              <a:t>设置数据透视表的字段</a:t>
            </a:r>
          </a:p>
        </p:txBody>
      </p:sp>
      <p:pic>
        <p:nvPicPr>
          <p:cNvPr id="4" name="图片 3">
            <a:extLst>
              <a:ext uri="{FF2B5EF4-FFF2-40B4-BE49-F238E27FC236}">
                <a16:creationId xmlns:a16="http://schemas.microsoft.com/office/drawing/2014/main" id="{FFA43141-054A-46DC-B98F-EA9512FB2D7A}"/>
              </a:ext>
            </a:extLst>
          </p:cNvPr>
          <p:cNvPicPr/>
          <p:nvPr/>
        </p:nvPicPr>
        <p:blipFill>
          <a:blip r:embed="rId2">
            <a:extLst>
              <a:ext uri="{28A0092B-C50C-407E-A947-70E740481C1C}">
                <a14:useLocalDpi xmlns:a14="http://schemas.microsoft.com/office/drawing/2010/main" val="0"/>
              </a:ext>
            </a:extLst>
          </a:blip>
          <a:stretch>
            <a:fillRect/>
          </a:stretch>
        </p:blipFill>
        <p:spPr>
          <a:xfrm>
            <a:off x="3722824" y="2159679"/>
            <a:ext cx="4746352" cy="3736625"/>
          </a:xfrm>
          <a:prstGeom prst="rect">
            <a:avLst/>
          </a:prstGeom>
          <a:ln w="3175">
            <a:solidFill>
              <a:schemeClr val="tx1"/>
            </a:solidFill>
          </a:ln>
        </p:spPr>
      </p:pic>
    </p:spTree>
    <p:extLst>
      <p:ext uri="{BB962C8B-B14F-4D97-AF65-F5344CB8AC3E}">
        <p14:creationId xmlns:p14="http://schemas.microsoft.com/office/powerpoint/2010/main" val="8367114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CC51945A-827A-4C90-AA7E-28BF64B21417}"/>
              </a:ext>
            </a:extLst>
          </p:cNvPr>
          <p:cNvSpPr>
            <a:spLocks noGrp="1"/>
          </p:cNvSpPr>
          <p:nvPr>
            <p:ph idx="1"/>
          </p:nvPr>
        </p:nvSpPr>
        <p:spPr/>
        <p:txBody>
          <a:bodyPr/>
          <a:lstStyle/>
          <a:p>
            <a:pPr marL="0" indent="0">
              <a:buNone/>
            </a:pPr>
            <a:r>
              <a:rPr lang="zh-CN" altLang="en-US" dirty="0"/>
              <a:t>在数据透视表中删除“订单数”字段有如下两种方法。</a:t>
            </a:r>
          </a:p>
          <a:p>
            <a:pPr marL="0" indent="0">
              <a:buNone/>
            </a:pPr>
            <a:r>
              <a:rPr lang="zh-CN" altLang="en-US" b="1" dirty="0"/>
              <a:t>（</a:t>
            </a:r>
            <a:r>
              <a:rPr lang="en-US" altLang="zh-CN" b="1" dirty="0"/>
              <a:t>1</a:t>
            </a:r>
            <a:r>
              <a:rPr lang="zh-CN" altLang="en-US" b="1" dirty="0"/>
              <a:t>） 通过快捷菜单删除“订单数”字段</a:t>
            </a:r>
            <a:endParaRPr lang="en-US" altLang="zh-CN" b="1" dirty="0"/>
          </a:p>
          <a:p>
            <a:r>
              <a:rPr lang="zh-CN" altLang="en-US" dirty="0"/>
              <a:t>在</a:t>
            </a:r>
            <a:r>
              <a:rPr lang="en-US" altLang="zh-CN" dirty="0"/>
              <a:t>【</a:t>
            </a:r>
            <a:r>
              <a:rPr lang="zh-CN" altLang="en-US" dirty="0"/>
              <a:t>值</a:t>
            </a:r>
            <a:r>
              <a:rPr lang="en-US" altLang="zh-CN" dirty="0"/>
              <a:t>】</a:t>
            </a:r>
            <a:r>
              <a:rPr lang="zh-CN" altLang="en-US" dirty="0"/>
              <a:t>区域中右键单击“订单数”字段，在弹出的快捷菜单中选择</a:t>
            </a:r>
            <a:r>
              <a:rPr lang="en-US" altLang="zh-CN" dirty="0"/>
              <a:t>【</a:t>
            </a:r>
            <a:r>
              <a:rPr lang="zh-CN" altLang="en-US" dirty="0"/>
              <a:t>删除字段</a:t>
            </a:r>
            <a:r>
              <a:rPr lang="en-US" altLang="zh-CN" dirty="0"/>
              <a:t>】</a:t>
            </a:r>
            <a:r>
              <a:rPr lang="zh-CN" altLang="en-US" dirty="0"/>
              <a:t>命令，如左图所示，结果如右图所示。</a:t>
            </a:r>
          </a:p>
          <a:p>
            <a:endParaRPr lang="zh-CN" altLang="en-US" dirty="0"/>
          </a:p>
        </p:txBody>
      </p:sp>
      <p:sp>
        <p:nvSpPr>
          <p:cNvPr id="3" name="标题 2">
            <a:extLst>
              <a:ext uri="{FF2B5EF4-FFF2-40B4-BE49-F238E27FC236}">
                <a16:creationId xmlns:a16="http://schemas.microsoft.com/office/drawing/2014/main" id="{A9CB77A4-D0CB-41B5-8F0D-A523F15B1E5C}"/>
              </a:ext>
            </a:extLst>
          </p:cNvPr>
          <p:cNvSpPr>
            <a:spLocks noGrp="1"/>
          </p:cNvSpPr>
          <p:nvPr>
            <p:ph type="title"/>
          </p:nvPr>
        </p:nvSpPr>
        <p:spPr/>
        <p:txBody>
          <a:bodyPr/>
          <a:lstStyle/>
          <a:p>
            <a:r>
              <a:rPr lang="zh-CN" altLang="en-US" dirty="0"/>
              <a:t>设置数据透视表的字段</a:t>
            </a:r>
          </a:p>
        </p:txBody>
      </p:sp>
      <p:sp>
        <p:nvSpPr>
          <p:cNvPr id="5" name="内容占位符 4">
            <a:extLst>
              <a:ext uri="{FF2B5EF4-FFF2-40B4-BE49-F238E27FC236}">
                <a16:creationId xmlns:a16="http://schemas.microsoft.com/office/drawing/2014/main" id="{C6214BDB-1A99-491B-AC20-BEAAC6F35E05}"/>
              </a:ext>
            </a:extLst>
          </p:cNvPr>
          <p:cNvSpPr>
            <a:spLocks noGrp="1"/>
          </p:cNvSpPr>
          <p:nvPr>
            <p:ph idx="10"/>
          </p:nvPr>
        </p:nvSpPr>
        <p:spPr/>
        <p:txBody>
          <a:bodyPr/>
          <a:lstStyle/>
          <a:p>
            <a:r>
              <a:rPr lang="en-US" altLang="zh-CN" b="1" dirty="0"/>
              <a:t>3. </a:t>
            </a:r>
            <a:r>
              <a:rPr lang="zh-CN" altLang="en-US" b="1" dirty="0"/>
              <a:t>删除字段</a:t>
            </a:r>
          </a:p>
        </p:txBody>
      </p:sp>
      <p:pic>
        <p:nvPicPr>
          <p:cNvPr id="6" name="图片 5">
            <a:extLst>
              <a:ext uri="{FF2B5EF4-FFF2-40B4-BE49-F238E27FC236}">
                <a16:creationId xmlns:a16="http://schemas.microsoft.com/office/drawing/2014/main" id="{134BAFBC-D53F-460D-83DB-CCE069C82761}"/>
              </a:ext>
            </a:extLst>
          </p:cNvPr>
          <p:cNvPicPr/>
          <p:nvPr/>
        </p:nvPicPr>
        <p:blipFill>
          <a:blip r:embed="rId2"/>
          <a:stretch>
            <a:fillRect/>
          </a:stretch>
        </p:blipFill>
        <p:spPr>
          <a:xfrm>
            <a:off x="2675606" y="3577212"/>
            <a:ext cx="1980477" cy="2624384"/>
          </a:xfrm>
          <a:prstGeom prst="rect">
            <a:avLst/>
          </a:prstGeom>
          <a:ln w="3175">
            <a:solidFill>
              <a:schemeClr val="tx1"/>
            </a:solidFill>
          </a:ln>
        </p:spPr>
      </p:pic>
      <p:pic>
        <p:nvPicPr>
          <p:cNvPr id="7" name="图片 6">
            <a:extLst>
              <a:ext uri="{FF2B5EF4-FFF2-40B4-BE49-F238E27FC236}">
                <a16:creationId xmlns:a16="http://schemas.microsoft.com/office/drawing/2014/main" id="{6411B902-9000-4B36-B930-67A234BDE3D3}"/>
              </a:ext>
            </a:extLst>
          </p:cNvPr>
          <p:cNvPicPr/>
          <p:nvPr/>
        </p:nvPicPr>
        <p:blipFill>
          <a:blip r:embed="rId3">
            <a:extLst>
              <a:ext uri="{28A0092B-C50C-407E-A947-70E740481C1C}">
                <a14:useLocalDpi xmlns:a14="http://schemas.microsoft.com/office/drawing/2010/main" val="0"/>
              </a:ext>
            </a:extLst>
          </a:blip>
          <a:stretch>
            <a:fillRect/>
          </a:stretch>
        </p:blipFill>
        <p:spPr>
          <a:xfrm>
            <a:off x="6361748" y="3503105"/>
            <a:ext cx="2810794" cy="2772597"/>
          </a:xfrm>
          <a:prstGeom prst="rect">
            <a:avLst/>
          </a:prstGeom>
          <a:ln w="3175">
            <a:solidFill>
              <a:schemeClr val="tx1"/>
            </a:solidFill>
          </a:ln>
        </p:spPr>
      </p:pic>
    </p:spTree>
    <p:extLst>
      <p:ext uri="{BB962C8B-B14F-4D97-AF65-F5344CB8AC3E}">
        <p14:creationId xmlns:p14="http://schemas.microsoft.com/office/powerpoint/2010/main" val="26760077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C3D54FD6-0225-407E-ADDD-A0231D26C270}"/>
              </a:ext>
            </a:extLst>
          </p:cNvPr>
          <p:cNvSpPr>
            <a:spLocks noGrp="1"/>
          </p:cNvSpPr>
          <p:nvPr>
            <p:ph idx="1"/>
          </p:nvPr>
        </p:nvSpPr>
        <p:spPr/>
        <p:txBody>
          <a:bodyPr/>
          <a:lstStyle/>
          <a:p>
            <a:pPr marL="0" indent="0">
              <a:buNone/>
            </a:pPr>
            <a:r>
              <a:rPr lang="zh-CN" altLang="en-US" b="1" dirty="0"/>
              <a:t>（</a:t>
            </a:r>
            <a:r>
              <a:rPr lang="en-US" altLang="zh-CN" b="1" dirty="0"/>
              <a:t>2</a:t>
            </a:r>
            <a:r>
              <a:rPr lang="zh-CN" altLang="en-US" b="1" dirty="0"/>
              <a:t>） 通过拖动法删除“订单数”字段</a:t>
            </a:r>
            <a:endParaRPr lang="en-US" altLang="zh-CN" b="1" dirty="0"/>
          </a:p>
          <a:p>
            <a:r>
              <a:rPr lang="zh-CN" altLang="en-US" dirty="0"/>
              <a:t>在</a:t>
            </a:r>
            <a:r>
              <a:rPr lang="en-US" altLang="zh-CN" dirty="0"/>
              <a:t>【</a:t>
            </a:r>
            <a:r>
              <a:rPr lang="zh-CN" altLang="en-US" dirty="0"/>
              <a:t>值</a:t>
            </a:r>
            <a:r>
              <a:rPr lang="en-US" altLang="zh-CN" dirty="0"/>
              <a:t>】</a:t>
            </a:r>
            <a:r>
              <a:rPr lang="zh-CN" altLang="en-US" dirty="0"/>
              <a:t>区域中单击“订单数”字段，按住鼠标将它拖曳到</a:t>
            </a:r>
            <a:r>
              <a:rPr lang="en-US" altLang="zh-CN" dirty="0"/>
              <a:t>【</a:t>
            </a:r>
            <a:r>
              <a:rPr lang="zh-CN" altLang="en-US" dirty="0"/>
              <a:t>数据透视表字段</a:t>
            </a:r>
            <a:r>
              <a:rPr lang="en-US" altLang="zh-CN" dirty="0"/>
              <a:t>】</a:t>
            </a:r>
            <a:r>
              <a:rPr lang="zh-CN" altLang="en-US" dirty="0"/>
              <a:t>窗格外，释放鼠标进行删除，如图所示。</a:t>
            </a:r>
          </a:p>
        </p:txBody>
      </p:sp>
      <p:sp>
        <p:nvSpPr>
          <p:cNvPr id="3" name="标题 2">
            <a:extLst>
              <a:ext uri="{FF2B5EF4-FFF2-40B4-BE49-F238E27FC236}">
                <a16:creationId xmlns:a16="http://schemas.microsoft.com/office/drawing/2014/main" id="{282693F6-4794-44D8-8AB8-4F9871D7AA8E}"/>
              </a:ext>
            </a:extLst>
          </p:cNvPr>
          <p:cNvSpPr>
            <a:spLocks noGrp="1"/>
          </p:cNvSpPr>
          <p:nvPr>
            <p:ph type="title"/>
          </p:nvPr>
        </p:nvSpPr>
        <p:spPr/>
        <p:txBody>
          <a:bodyPr/>
          <a:lstStyle/>
          <a:p>
            <a:r>
              <a:rPr lang="zh-CN" altLang="en-US" dirty="0"/>
              <a:t>设置数据透视表的字段</a:t>
            </a:r>
          </a:p>
        </p:txBody>
      </p:sp>
      <p:pic>
        <p:nvPicPr>
          <p:cNvPr id="4" name="图片 3">
            <a:extLst>
              <a:ext uri="{FF2B5EF4-FFF2-40B4-BE49-F238E27FC236}">
                <a16:creationId xmlns:a16="http://schemas.microsoft.com/office/drawing/2014/main" id="{68AF1197-22EA-4C1D-85D3-433724A25B5A}"/>
              </a:ext>
            </a:extLst>
          </p:cNvPr>
          <p:cNvPicPr/>
          <p:nvPr/>
        </p:nvPicPr>
        <p:blipFill>
          <a:blip r:embed="rId2">
            <a:extLst>
              <a:ext uri="{28A0092B-C50C-407E-A947-70E740481C1C}">
                <a14:useLocalDpi xmlns:a14="http://schemas.microsoft.com/office/drawing/2010/main" val="0"/>
              </a:ext>
            </a:extLst>
          </a:blip>
          <a:stretch>
            <a:fillRect/>
          </a:stretch>
        </p:blipFill>
        <p:spPr>
          <a:xfrm>
            <a:off x="2957156" y="2577662"/>
            <a:ext cx="6277687" cy="2929759"/>
          </a:xfrm>
          <a:prstGeom prst="rect">
            <a:avLst/>
          </a:prstGeom>
          <a:ln>
            <a:solidFill>
              <a:schemeClr val="tx1"/>
            </a:solidFill>
          </a:ln>
        </p:spPr>
      </p:pic>
    </p:spTree>
    <p:extLst>
      <p:ext uri="{BB962C8B-B14F-4D97-AF65-F5344CB8AC3E}">
        <p14:creationId xmlns:p14="http://schemas.microsoft.com/office/powerpoint/2010/main" val="32264614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85976FBD-22DC-44F3-8E56-7DA6EB613E59}"/>
              </a:ext>
            </a:extLst>
          </p:cNvPr>
          <p:cNvSpPr>
            <a:spLocks noGrp="1"/>
          </p:cNvSpPr>
          <p:nvPr>
            <p:ph idx="1"/>
          </p:nvPr>
        </p:nvSpPr>
        <p:spPr>
          <a:xfrm>
            <a:off x="423819" y="1077912"/>
            <a:ext cx="6418415" cy="5033287"/>
          </a:xfrm>
        </p:spPr>
        <p:txBody>
          <a:bodyPr/>
          <a:lstStyle/>
          <a:p>
            <a:pPr marL="0" indent="0">
              <a:buNone/>
            </a:pPr>
            <a:r>
              <a:rPr lang="zh-CN" altLang="en-US" dirty="0"/>
              <a:t>在数据透视表中，数据的汇总方式默认为求和，但还有计数、平均值、最大值、最小值等。将数据透视表的汇总方式改为最大值，具体操作步骤如下。</a:t>
            </a:r>
          </a:p>
          <a:p>
            <a:pPr marL="0" indent="0">
              <a:buNone/>
            </a:pPr>
            <a:r>
              <a:rPr lang="zh-CN" altLang="en-US" b="1" dirty="0"/>
              <a:t>（</a:t>
            </a:r>
            <a:r>
              <a:rPr lang="en-US" altLang="zh-CN" b="1" dirty="0"/>
              <a:t>1</a:t>
            </a:r>
            <a:r>
              <a:rPr lang="zh-CN" altLang="en-US" b="1" dirty="0"/>
              <a:t>） 打开</a:t>
            </a:r>
            <a:r>
              <a:rPr lang="en-US" altLang="zh-CN" b="1" dirty="0"/>
              <a:t>【</a:t>
            </a:r>
            <a:r>
              <a:rPr lang="zh-CN" altLang="en-US" b="1" dirty="0"/>
              <a:t>值字段设置</a:t>
            </a:r>
            <a:r>
              <a:rPr lang="en-US" altLang="zh-CN" b="1" dirty="0"/>
              <a:t>】</a:t>
            </a:r>
            <a:r>
              <a:rPr lang="zh-CN" altLang="en-US" b="1" dirty="0"/>
              <a:t>对话框</a:t>
            </a:r>
            <a:endParaRPr lang="en-US" altLang="zh-CN" b="1" dirty="0"/>
          </a:p>
          <a:p>
            <a:r>
              <a:rPr lang="zh-CN" altLang="en-US" dirty="0"/>
              <a:t>在</a:t>
            </a:r>
            <a:r>
              <a:rPr lang="en-US" altLang="zh-CN" dirty="0"/>
              <a:t>【</a:t>
            </a:r>
            <a:r>
              <a:rPr lang="zh-CN" altLang="en-US" dirty="0"/>
              <a:t>值</a:t>
            </a:r>
            <a:r>
              <a:rPr lang="en-US" altLang="zh-CN" dirty="0"/>
              <a:t>】</a:t>
            </a:r>
            <a:r>
              <a:rPr lang="zh-CN" altLang="en-US" dirty="0"/>
              <a:t>区域中单击</a:t>
            </a:r>
            <a:r>
              <a:rPr lang="en-US" altLang="zh-CN" dirty="0"/>
              <a:t>【</a:t>
            </a:r>
            <a:r>
              <a:rPr lang="zh-CN" altLang="en-US" dirty="0"/>
              <a:t>求和项</a:t>
            </a:r>
            <a:r>
              <a:rPr lang="en-US" altLang="zh-CN" dirty="0"/>
              <a:t>:</a:t>
            </a:r>
            <a:r>
              <a:rPr lang="zh-CN" altLang="en-US" dirty="0"/>
              <a:t>消费金额</a:t>
            </a:r>
            <a:r>
              <a:rPr lang="en-US" altLang="zh-CN" dirty="0"/>
              <a:t>】</a:t>
            </a:r>
            <a:r>
              <a:rPr lang="zh-CN" altLang="en-US" dirty="0"/>
              <a:t>旁边的倒三角按钮，选择</a:t>
            </a:r>
            <a:r>
              <a:rPr lang="en-US" altLang="zh-CN" dirty="0"/>
              <a:t>【</a:t>
            </a:r>
            <a:r>
              <a:rPr lang="zh-CN" altLang="en-US" dirty="0"/>
              <a:t>值字段设置</a:t>
            </a:r>
            <a:r>
              <a:rPr lang="en-US" altLang="zh-CN" dirty="0"/>
              <a:t>】</a:t>
            </a:r>
            <a:r>
              <a:rPr lang="zh-CN" altLang="en-US" dirty="0"/>
              <a:t>选项，弹出</a:t>
            </a:r>
            <a:r>
              <a:rPr lang="en-US" altLang="zh-CN" dirty="0"/>
              <a:t>【</a:t>
            </a:r>
            <a:r>
              <a:rPr lang="zh-CN" altLang="en-US" dirty="0"/>
              <a:t>值字段设置</a:t>
            </a:r>
            <a:r>
              <a:rPr lang="en-US" altLang="zh-CN" dirty="0"/>
              <a:t>】</a:t>
            </a:r>
            <a:r>
              <a:rPr lang="zh-CN" altLang="en-US" dirty="0"/>
              <a:t>对话框，如图所示。</a:t>
            </a:r>
          </a:p>
          <a:p>
            <a:endParaRPr lang="zh-CN" altLang="en-US" dirty="0"/>
          </a:p>
        </p:txBody>
      </p:sp>
      <p:sp>
        <p:nvSpPr>
          <p:cNvPr id="3" name="标题 2">
            <a:extLst>
              <a:ext uri="{FF2B5EF4-FFF2-40B4-BE49-F238E27FC236}">
                <a16:creationId xmlns:a16="http://schemas.microsoft.com/office/drawing/2014/main" id="{48D9FDDF-27BE-44D4-85D9-A46E3E77AB09}"/>
              </a:ext>
            </a:extLst>
          </p:cNvPr>
          <p:cNvSpPr>
            <a:spLocks noGrp="1"/>
          </p:cNvSpPr>
          <p:nvPr>
            <p:ph type="title"/>
          </p:nvPr>
        </p:nvSpPr>
        <p:spPr/>
        <p:txBody>
          <a:bodyPr/>
          <a:lstStyle/>
          <a:p>
            <a:r>
              <a:rPr lang="zh-CN" altLang="en-US" dirty="0"/>
              <a:t>改变数据透视表的汇总方式</a:t>
            </a:r>
          </a:p>
        </p:txBody>
      </p:sp>
      <p:pic>
        <p:nvPicPr>
          <p:cNvPr id="4" name="图片 3">
            <a:extLst>
              <a:ext uri="{FF2B5EF4-FFF2-40B4-BE49-F238E27FC236}">
                <a16:creationId xmlns:a16="http://schemas.microsoft.com/office/drawing/2014/main" id="{D21476C1-DFDE-4954-9FB4-6AF3D30393F7}"/>
              </a:ext>
            </a:extLst>
          </p:cNvPr>
          <p:cNvPicPr/>
          <p:nvPr/>
        </p:nvPicPr>
        <p:blipFill>
          <a:blip r:embed="rId2"/>
          <a:stretch>
            <a:fillRect/>
          </a:stretch>
        </p:blipFill>
        <p:spPr>
          <a:xfrm>
            <a:off x="7115503" y="1156553"/>
            <a:ext cx="4385443" cy="4750261"/>
          </a:xfrm>
          <a:prstGeom prst="rect">
            <a:avLst/>
          </a:prstGeom>
          <a:ln w="3175">
            <a:solidFill>
              <a:schemeClr val="tx1"/>
            </a:solidFill>
          </a:ln>
        </p:spPr>
      </p:pic>
    </p:spTree>
    <p:extLst>
      <p:ext uri="{BB962C8B-B14F-4D97-AF65-F5344CB8AC3E}">
        <p14:creationId xmlns:p14="http://schemas.microsoft.com/office/powerpoint/2010/main" val="19058019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43CC3207-92AB-4B50-AD86-79EB1886C6E2}"/>
              </a:ext>
            </a:extLst>
          </p:cNvPr>
          <p:cNvSpPr>
            <a:spLocks noGrp="1"/>
          </p:cNvSpPr>
          <p:nvPr>
            <p:ph idx="1"/>
          </p:nvPr>
        </p:nvSpPr>
        <p:spPr/>
        <p:txBody>
          <a:bodyPr/>
          <a:lstStyle/>
          <a:p>
            <a:pPr marL="0" indent="0">
              <a:buNone/>
            </a:pPr>
            <a:r>
              <a:rPr lang="zh-CN" altLang="en-US" b="1" dirty="0"/>
              <a:t>（</a:t>
            </a:r>
            <a:r>
              <a:rPr lang="en-US" altLang="zh-CN" b="1" dirty="0"/>
              <a:t>2</a:t>
            </a:r>
            <a:r>
              <a:rPr lang="zh-CN" altLang="en-US" b="1" dirty="0"/>
              <a:t>） 选择计算类型并确定设置</a:t>
            </a:r>
            <a:endParaRPr lang="en-US" altLang="zh-CN" b="1" dirty="0"/>
          </a:p>
          <a:p>
            <a:r>
              <a:rPr lang="zh-CN" altLang="en-US" dirty="0"/>
              <a:t>在上图中所示的</a:t>
            </a:r>
            <a:r>
              <a:rPr lang="en-US" altLang="zh-CN" dirty="0"/>
              <a:t>【</a:t>
            </a:r>
            <a:r>
              <a:rPr lang="zh-CN" altLang="en-US" dirty="0"/>
              <a:t>值字段汇总方式</a:t>
            </a:r>
            <a:r>
              <a:rPr lang="en-US" altLang="zh-CN" dirty="0"/>
              <a:t>】</a:t>
            </a:r>
            <a:r>
              <a:rPr lang="zh-CN" altLang="en-US" dirty="0"/>
              <a:t>列表框中选择</a:t>
            </a:r>
            <a:r>
              <a:rPr lang="en-US" altLang="zh-CN" dirty="0"/>
              <a:t>【</a:t>
            </a:r>
            <a:r>
              <a:rPr lang="zh-CN" altLang="en-US" dirty="0"/>
              <a:t>最大值</a:t>
            </a:r>
            <a:r>
              <a:rPr lang="en-US" altLang="zh-CN" dirty="0"/>
              <a:t>】</a:t>
            </a:r>
            <a:r>
              <a:rPr lang="zh-CN" altLang="en-US" dirty="0"/>
              <a:t>选项，单击</a:t>
            </a:r>
            <a:r>
              <a:rPr lang="en-US" altLang="zh-CN" dirty="0"/>
              <a:t>【</a:t>
            </a:r>
            <a:r>
              <a:rPr lang="zh-CN" altLang="en-US" dirty="0"/>
              <a:t>确定</a:t>
            </a:r>
            <a:r>
              <a:rPr lang="en-US" altLang="zh-CN" dirty="0"/>
              <a:t>】</a:t>
            </a:r>
            <a:r>
              <a:rPr lang="zh-CN" altLang="en-US" dirty="0"/>
              <a:t>按钮，结果如图所示。</a:t>
            </a:r>
          </a:p>
        </p:txBody>
      </p:sp>
      <p:sp>
        <p:nvSpPr>
          <p:cNvPr id="3" name="标题 2">
            <a:extLst>
              <a:ext uri="{FF2B5EF4-FFF2-40B4-BE49-F238E27FC236}">
                <a16:creationId xmlns:a16="http://schemas.microsoft.com/office/drawing/2014/main" id="{6DFCADF1-CE00-4E9B-84D6-6A22F8A4BD8D}"/>
              </a:ext>
            </a:extLst>
          </p:cNvPr>
          <p:cNvSpPr>
            <a:spLocks noGrp="1"/>
          </p:cNvSpPr>
          <p:nvPr>
            <p:ph type="title"/>
          </p:nvPr>
        </p:nvSpPr>
        <p:spPr/>
        <p:txBody>
          <a:bodyPr/>
          <a:lstStyle/>
          <a:p>
            <a:r>
              <a:rPr lang="zh-CN" altLang="en-US" dirty="0"/>
              <a:t>改变数据透视表的汇总方式</a:t>
            </a:r>
          </a:p>
        </p:txBody>
      </p:sp>
      <p:pic>
        <p:nvPicPr>
          <p:cNvPr id="4" name="图片 3">
            <a:extLst>
              <a:ext uri="{FF2B5EF4-FFF2-40B4-BE49-F238E27FC236}">
                <a16:creationId xmlns:a16="http://schemas.microsoft.com/office/drawing/2014/main" id="{EF7E8E52-DF83-4CD9-A870-2DC07D7098B5}"/>
              </a:ext>
            </a:extLst>
          </p:cNvPr>
          <p:cNvPicPr/>
          <p:nvPr/>
        </p:nvPicPr>
        <p:blipFill>
          <a:blip r:embed="rId2"/>
          <a:stretch>
            <a:fillRect/>
          </a:stretch>
        </p:blipFill>
        <p:spPr>
          <a:xfrm>
            <a:off x="3762377" y="2198150"/>
            <a:ext cx="4430483" cy="3782235"/>
          </a:xfrm>
          <a:prstGeom prst="rect">
            <a:avLst/>
          </a:prstGeom>
          <a:ln w="3175">
            <a:solidFill>
              <a:schemeClr val="tx1"/>
            </a:solidFill>
          </a:ln>
        </p:spPr>
      </p:pic>
    </p:spTree>
    <p:extLst>
      <p:ext uri="{BB962C8B-B14F-4D97-AF65-F5344CB8AC3E}">
        <p14:creationId xmlns:p14="http://schemas.microsoft.com/office/powerpoint/2010/main" val="87211592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8CAC1C51-325A-4B6E-A97F-301FC5111AC3}"/>
              </a:ext>
            </a:extLst>
          </p:cNvPr>
          <p:cNvSpPr>
            <a:spLocks noGrp="1"/>
          </p:cNvSpPr>
          <p:nvPr>
            <p:ph idx="1"/>
          </p:nvPr>
        </p:nvSpPr>
        <p:spPr/>
        <p:txBody>
          <a:bodyPr/>
          <a:lstStyle/>
          <a:p>
            <a:r>
              <a:rPr lang="zh-CN" altLang="en-US" dirty="0"/>
              <a:t>在数据透视表中，还可以对数据进行筛选操作，数据筛选方式有使用切片器筛选数据透视表和使用日程表筛选数据透视表，合理筛选数据可增强数据的可视性，便于对数据进行研究。</a:t>
            </a:r>
            <a:endParaRPr lang="en-US" altLang="zh-CN" dirty="0"/>
          </a:p>
          <a:p>
            <a:r>
              <a:rPr lang="zh-CN" altLang="en-US" dirty="0"/>
              <a:t>切片器是一个交互式的控件，它提供了一种可视性极强的筛选方式来筛选数据透视表中的数据。</a:t>
            </a:r>
            <a:endParaRPr lang="en-US" altLang="zh-CN" dirty="0"/>
          </a:p>
          <a:p>
            <a:r>
              <a:rPr lang="zh-CN" altLang="en-US" dirty="0"/>
              <a:t>通过切片器筛选数据透视表，具体操作步骤如下。</a:t>
            </a:r>
          </a:p>
        </p:txBody>
      </p:sp>
      <p:sp>
        <p:nvSpPr>
          <p:cNvPr id="3" name="标题 2">
            <a:extLst>
              <a:ext uri="{FF2B5EF4-FFF2-40B4-BE49-F238E27FC236}">
                <a16:creationId xmlns:a16="http://schemas.microsoft.com/office/drawing/2014/main" id="{49852487-F323-446C-8622-F4DEC6476C98}"/>
              </a:ext>
            </a:extLst>
          </p:cNvPr>
          <p:cNvSpPr>
            <a:spLocks noGrp="1"/>
          </p:cNvSpPr>
          <p:nvPr>
            <p:ph type="title"/>
          </p:nvPr>
        </p:nvSpPr>
        <p:spPr/>
        <p:txBody>
          <a:bodyPr/>
          <a:lstStyle/>
          <a:p>
            <a:r>
              <a:rPr lang="zh-CN" altLang="en-US" dirty="0"/>
              <a:t>筛选数据</a:t>
            </a:r>
          </a:p>
        </p:txBody>
      </p:sp>
      <p:sp>
        <p:nvSpPr>
          <p:cNvPr id="4" name="内容占位符 3">
            <a:extLst>
              <a:ext uri="{FF2B5EF4-FFF2-40B4-BE49-F238E27FC236}">
                <a16:creationId xmlns:a16="http://schemas.microsoft.com/office/drawing/2014/main" id="{BD5EB4C4-45CD-4D0B-9D37-6A75E70067D5}"/>
              </a:ext>
            </a:extLst>
          </p:cNvPr>
          <p:cNvSpPr>
            <a:spLocks noGrp="1"/>
          </p:cNvSpPr>
          <p:nvPr>
            <p:ph idx="10"/>
          </p:nvPr>
        </p:nvSpPr>
        <p:spPr/>
        <p:txBody>
          <a:bodyPr/>
          <a:lstStyle/>
          <a:p>
            <a:r>
              <a:rPr lang="en-US" altLang="zh-CN" b="1" dirty="0"/>
              <a:t>1. </a:t>
            </a:r>
            <a:r>
              <a:rPr lang="zh-CN" altLang="en-US" b="1" dirty="0"/>
              <a:t>使用切片器筛选数据透视表</a:t>
            </a:r>
          </a:p>
        </p:txBody>
      </p:sp>
    </p:spTree>
    <p:extLst>
      <p:ext uri="{BB962C8B-B14F-4D97-AF65-F5344CB8AC3E}">
        <p14:creationId xmlns:p14="http://schemas.microsoft.com/office/powerpoint/2010/main" val="19990181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D704C463-3D66-42BC-983E-66456D49CA4F}"/>
              </a:ext>
            </a:extLst>
          </p:cNvPr>
          <p:cNvSpPr>
            <a:spLocks noGrp="1"/>
          </p:cNvSpPr>
          <p:nvPr>
            <p:ph idx="1"/>
          </p:nvPr>
        </p:nvSpPr>
        <p:spPr>
          <a:xfrm>
            <a:off x="423819" y="1077912"/>
            <a:ext cx="6996484" cy="5033287"/>
          </a:xfrm>
        </p:spPr>
        <p:txBody>
          <a:bodyPr/>
          <a:lstStyle/>
          <a:p>
            <a:pPr marL="0" indent="0">
              <a:buNone/>
            </a:pPr>
            <a:r>
              <a:rPr lang="zh-CN" altLang="en-US" b="1" dirty="0"/>
              <a:t>（</a:t>
            </a:r>
            <a:r>
              <a:rPr lang="en-US" altLang="zh-CN" b="1" dirty="0"/>
              <a:t>1</a:t>
            </a:r>
            <a:r>
              <a:rPr lang="zh-CN" altLang="en-US" b="1" dirty="0"/>
              <a:t>） 打开</a:t>
            </a:r>
            <a:r>
              <a:rPr lang="en-US" altLang="zh-CN" b="1" dirty="0"/>
              <a:t>【</a:t>
            </a:r>
            <a:r>
              <a:rPr lang="zh-CN" altLang="en-US" b="1" dirty="0"/>
              <a:t>插入切片器</a:t>
            </a:r>
            <a:r>
              <a:rPr lang="en-US" altLang="zh-CN" b="1" dirty="0"/>
              <a:t>】</a:t>
            </a:r>
            <a:r>
              <a:rPr lang="zh-CN" altLang="en-US" b="1" dirty="0"/>
              <a:t>对话框</a:t>
            </a:r>
            <a:endParaRPr lang="en-US" altLang="zh-CN" b="1" dirty="0"/>
          </a:p>
          <a:p>
            <a:r>
              <a:rPr lang="zh-CN" altLang="en-US" dirty="0"/>
              <a:t>打开</a:t>
            </a:r>
            <a:r>
              <a:rPr lang="en-US" altLang="zh-CN" dirty="0"/>
              <a:t>【</a:t>
            </a:r>
            <a:r>
              <a:rPr lang="zh-CN" altLang="en-US" dirty="0"/>
              <a:t>订单信息</a:t>
            </a:r>
            <a:r>
              <a:rPr lang="en-US" altLang="zh-CN" dirty="0"/>
              <a:t>.xlsx】</a:t>
            </a:r>
            <a:r>
              <a:rPr lang="zh-CN" altLang="en-US" dirty="0"/>
              <a:t>工作簿，切换到</a:t>
            </a:r>
            <a:r>
              <a:rPr lang="en-US" altLang="zh-CN" dirty="0"/>
              <a:t>【Sheet2】</a:t>
            </a:r>
            <a:r>
              <a:rPr lang="zh-CN" altLang="en-US" dirty="0"/>
              <a:t>工作表，单击数据区域内任一单元格，在</a:t>
            </a:r>
            <a:r>
              <a:rPr lang="en-US" altLang="zh-CN" dirty="0"/>
              <a:t>【</a:t>
            </a:r>
            <a:r>
              <a:rPr lang="zh-CN" altLang="en-US" dirty="0"/>
              <a:t>分析</a:t>
            </a:r>
            <a:r>
              <a:rPr lang="en-US" altLang="zh-CN" dirty="0"/>
              <a:t>】</a:t>
            </a:r>
            <a:r>
              <a:rPr lang="zh-CN" altLang="en-US" dirty="0"/>
              <a:t>选项卡的</a:t>
            </a:r>
            <a:r>
              <a:rPr lang="en-US" altLang="zh-CN" dirty="0"/>
              <a:t>【</a:t>
            </a:r>
            <a:r>
              <a:rPr lang="zh-CN" altLang="en-US" dirty="0"/>
              <a:t>筛选</a:t>
            </a:r>
            <a:r>
              <a:rPr lang="en-US" altLang="zh-CN" dirty="0"/>
              <a:t>】</a:t>
            </a:r>
            <a:r>
              <a:rPr lang="zh-CN" altLang="en-US" dirty="0"/>
              <a:t>命令组中，单击</a:t>
            </a:r>
            <a:r>
              <a:rPr lang="en-US" altLang="zh-CN" dirty="0"/>
              <a:t>【</a:t>
            </a:r>
            <a:r>
              <a:rPr lang="zh-CN" altLang="en-US" dirty="0"/>
              <a:t>插入切片器</a:t>
            </a:r>
            <a:r>
              <a:rPr lang="en-US" altLang="zh-CN" dirty="0"/>
              <a:t>】</a:t>
            </a:r>
            <a:r>
              <a:rPr lang="zh-CN" altLang="en-US" dirty="0"/>
              <a:t>图标，弹出</a:t>
            </a:r>
            <a:r>
              <a:rPr lang="en-US" altLang="zh-CN" dirty="0"/>
              <a:t>【</a:t>
            </a:r>
            <a:r>
              <a:rPr lang="zh-CN" altLang="en-US" dirty="0"/>
              <a:t>插入切片器</a:t>
            </a:r>
            <a:r>
              <a:rPr lang="en-US" altLang="zh-CN" dirty="0"/>
              <a:t>】</a:t>
            </a:r>
            <a:r>
              <a:rPr lang="zh-CN" altLang="en-US" dirty="0"/>
              <a:t>对话框，如图所示。</a:t>
            </a:r>
          </a:p>
        </p:txBody>
      </p:sp>
      <p:sp>
        <p:nvSpPr>
          <p:cNvPr id="3" name="标题 2">
            <a:extLst>
              <a:ext uri="{FF2B5EF4-FFF2-40B4-BE49-F238E27FC236}">
                <a16:creationId xmlns:a16="http://schemas.microsoft.com/office/drawing/2014/main" id="{C0A24F06-23D2-464A-B688-247403A84136}"/>
              </a:ext>
            </a:extLst>
          </p:cNvPr>
          <p:cNvSpPr>
            <a:spLocks noGrp="1"/>
          </p:cNvSpPr>
          <p:nvPr>
            <p:ph type="title"/>
          </p:nvPr>
        </p:nvSpPr>
        <p:spPr/>
        <p:txBody>
          <a:bodyPr/>
          <a:lstStyle/>
          <a:p>
            <a:r>
              <a:rPr lang="zh-CN" altLang="en-US" dirty="0"/>
              <a:t>筛选数据</a:t>
            </a:r>
          </a:p>
        </p:txBody>
      </p:sp>
      <p:pic>
        <p:nvPicPr>
          <p:cNvPr id="4" name="图片 3">
            <a:extLst>
              <a:ext uri="{FF2B5EF4-FFF2-40B4-BE49-F238E27FC236}">
                <a16:creationId xmlns:a16="http://schemas.microsoft.com/office/drawing/2014/main" id="{553FD77F-E081-4AAF-B7E5-0976B32B7BFF}"/>
              </a:ext>
            </a:extLst>
          </p:cNvPr>
          <p:cNvPicPr/>
          <p:nvPr/>
        </p:nvPicPr>
        <p:blipFill>
          <a:blip r:embed="rId2"/>
          <a:stretch>
            <a:fillRect/>
          </a:stretch>
        </p:blipFill>
        <p:spPr>
          <a:xfrm>
            <a:off x="7851228" y="1263746"/>
            <a:ext cx="3376449" cy="5033287"/>
          </a:xfrm>
          <a:prstGeom prst="rect">
            <a:avLst/>
          </a:prstGeom>
          <a:ln w="3175">
            <a:solidFill>
              <a:schemeClr val="tx1"/>
            </a:solidFill>
          </a:ln>
        </p:spPr>
      </p:pic>
    </p:spTree>
    <p:extLst>
      <p:ext uri="{BB962C8B-B14F-4D97-AF65-F5344CB8AC3E}">
        <p14:creationId xmlns:p14="http://schemas.microsoft.com/office/powerpoint/2010/main" val="29679887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BA40B3E7-F93C-4933-B0FC-13AD3C18395C}"/>
              </a:ext>
            </a:extLst>
          </p:cNvPr>
          <p:cNvSpPr>
            <a:spLocks noGrp="1"/>
          </p:cNvSpPr>
          <p:nvPr>
            <p:ph idx="1"/>
          </p:nvPr>
        </p:nvSpPr>
        <p:spPr/>
        <p:txBody>
          <a:bodyPr/>
          <a:lstStyle/>
          <a:p>
            <a:r>
              <a:rPr lang="zh-CN" altLang="en-US" dirty="0"/>
              <a:t>打开</a:t>
            </a:r>
            <a:r>
              <a:rPr lang="en-US" altLang="zh-CN" dirty="0"/>
              <a:t>【</a:t>
            </a:r>
            <a:r>
              <a:rPr lang="zh-CN" altLang="en-US" dirty="0"/>
              <a:t>推荐的数据透视表</a:t>
            </a:r>
            <a:r>
              <a:rPr lang="en-US" altLang="zh-CN" dirty="0"/>
              <a:t>】</a:t>
            </a:r>
            <a:r>
              <a:rPr lang="zh-CN" altLang="en-US" dirty="0"/>
              <a:t>对话框。打开</a:t>
            </a:r>
            <a:r>
              <a:rPr lang="en-US" altLang="zh-CN" dirty="0"/>
              <a:t>【</a:t>
            </a:r>
            <a:r>
              <a:rPr lang="zh-CN" altLang="en-US" dirty="0"/>
              <a:t>订单信息</a:t>
            </a:r>
            <a:r>
              <a:rPr lang="en-US" altLang="zh-CN" dirty="0"/>
              <a:t>.xlsx】</a:t>
            </a:r>
            <a:r>
              <a:rPr lang="zh-CN" altLang="en-US" dirty="0"/>
              <a:t>工作簿，单击数据区域内任一单元格，在</a:t>
            </a:r>
            <a:r>
              <a:rPr lang="en-US" altLang="zh-CN" dirty="0"/>
              <a:t>【</a:t>
            </a:r>
            <a:r>
              <a:rPr lang="zh-CN" altLang="en-US" dirty="0"/>
              <a:t>插入</a:t>
            </a:r>
            <a:r>
              <a:rPr lang="en-US" altLang="zh-CN" dirty="0"/>
              <a:t>】</a:t>
            </a:r>
            <a:r>
              <a:rPr lang="zh-CN" altLang="en-US" dirty="0"/>
              <a:t>选项卡的</a:t>
            </a:r>
            <a:r>
              <a:rPr lang="en-US" altLang="zh-CN" dirty="0"/>
              <a:t>【</a:t>
            </a:r>
            <a:r>
              <a:rPr lang="zh-CN" altLang="en-US" dirty="0"/>
              <a:t>表格</a:t>
            </a:r>
            <a:r>
              <a:rPr lang="en-US" altLang="zh-CN" dirty="0"/>
              <a:t>】</a:t>
            </a:r>
            <a:r>
              <a:rPr lang="zh-CN" altLang="en-US" dirty="0"/>
              <a:t>命令组中，单击</a:t>
            </a:r>
            <a:r>
              <a:rPr lang="en-US" altLang="zh-CN" dirty="0"/>
              <a:t>【</a:t>
            </a:r>
            <a:r>
              <a:rPr lang="zh-CN" altLang="en-US" dirty="0"/>
              <a:t>推荐的数据透视表</a:t>
            </a:r>
            <a:r>
              <a:rPr lang="en-US" altLang="zh-CN" dirty="0"/>
              <a:t>】</a:t>
            </a:r>
            <a:r>
              <a:rPr lang="zh-CN" altLang="en-US" dirty="0"/>
              <a:t>图标，如左图所示，弹出</a:t>
            </a:r>
            <a:r>
              <a:rPr lang="en-US" altLang="zh-CN" dirty="0"/>
              <a:t>【</a:t>
            </a:r>
            <a:r>
              <a:rPr lang="zh-CN" altLang="en-US" dirty="0"/>
              <a:t>推荐的数据透视表</a:t>
            </a:r>
            <a:r>
              <a:rPr lang="en-US" altLang="zh-CN" dirty="0"/>
              <a:t>】</a:t>
            </a:r>
            <a:r>
              <a:rPr lang="zh-CN" altLang="en-US" dirty="0"/>
              <a:t>对话框，如右图所示。</a:t>
            </a:r>
          </a:p>
        </p:txBody>
      </p:sp>
      <p:sp>
        <p:nvSpPr>
          <p:cNvPr id="3" name="标题 2">
            <a:extLst>
              <a:ext uri="{FF2B5EF4-FFF2-40B4-BE49-F238E27FC236}">
                <a16:creationId xmlns:a16="http://schemas.microsoft.com/office/drawing/2014/main" id="{67DBBAEA-21EC-48AF-880B-45115B476A78}"/>
              </a:ext>
            </a:extLst>
          </p:cNvPr>
          <p:cNvSpPr>
            <a:spLocks noGrp="1"/>
          </p:cNvSpPr>
          <p:nvPr>
            <p:ph type="title"/>
          </p:nvPr>
        </p:nvSpPr>
        <p:spPr/>
        <p:txBody>
          <a:bodyPr/>
          <a:lstStyle/>
          <a:p>
            <a:r>
              <a:rPr lang="zh-CN" altLang="en-US" dirty="0"/>
              <a:t>自动创建数据透视表</a:t>
            </a:r>
          </a:p>
        </p:txBody>
      </p:sp>
      <p:pic>
        <p:nvPicPr>
          <p:cNvPr id="4" name="图片 3">
            <a:extLst>
              <a:ext uri="{FF2B5EF4-FFF2-40B4-BE49-F238E27FC236}">
                <a16:creationId xmlns:a16="http://schemas.microsoft.com/office/drawing/2014/main" id="{3E84EB65-9C50-43AF-820F-2C54249BAC9C}"/>
              </a:ext>
            </a:extLst>
          </p:cNvPr>
          <p:cNvPicPr/>
          <p:nvPr/>
        </p:nvPicPr>
        <p:blipFill>
          <a:blip r:embed="rId2"/>
          <a:stretch>
            <a:fillRect/>
          </a:stretch>
        </p:blipFill>
        <p:spPr>
          <a:xfrm>
            <a:off x="1460937" y="2673460"/>
            <a:ext cx="3216165" cy="1888030"/>
          </a:xfrm>
          <a:prstGeom prst="rect">
            <a:avLst/>
          </a:prstGeom>
          <a:ln w="3175">
            <a:solidFill>
              <a:schemeClr val="tx1"/>
            </a:solidFill>
          </a:ln>
        </p:spPr>
      </p:pic>
      <p:pic>
        <p:nvPicPr>
          <p:cNvPr id="5" name="图片 4">
            <a:extLst>
              <a:ext uri="{FF2B5EF4-FFF2-40B4-BE49-F238E27FC236}">
                <a16:creationId xmlns:a16="http://schemas.microsoft.com/office/drawing/2014/main" id="{5168A3ED-896B-4EDC-94E1-84ED4FE33E42}"/>
              </a:ext>
            </a:extLst>
          </p:cNvPr>
          <p:cNvPicPr/>
          <p:nvPr/>
        </p:nvPicPr>
        <p:blipFill>
          <a:blip r:embed="rId3"/>
          <a:stretch>
            <a:fillRect/>
          </a:stretch>
        </p:blipFill>
        <p:spPr>
          <a:xfrm>
            <a:off x="5822731" y="2240379"/>
            <a:ext cx="5404946" cy="3966337"/>
          </a:xfrm>
          <a:prstGeom prst="rect">
            <a:avLst/>
          </a:prstGeom>
          <a:ln w="3175">
            <a:solidFill>
              <a:schemeClr val="tx1"/>
            </a:solidFill>
          </a:ln>
        </p:spPr>
      </p:pic>
    </p:spTree>
    <p:extLst>
      <p:ext uri="{BB962C8B-B14F-4D97-AF65-F5344CB8AC3E}">
        <p14:creationId xmlns:p14="http://schemas.microsoft.com/office/powerpoint/2010/main" val="31696720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63626FD-0DCA-484B-8708-431594F128A3}"/>
              </a:ext>
            </a:extLst>
          </p:cNvPr>
          <p:cNvSpPr>
            <a:spLocks noGrp="1"/>
          </p:cNvSpPr>
          <p:nvPr>
            <p:ph idx="1"/>
          </p:nvPr>
        </p:nvSpPr>
        <p:spPr/>
        <p:txBody>
          <a:bodyPr/>
          <a:lstStyle/>
          <a:p>
            <a:pPr marL="0" indent="0">
              <a:buNone/>
            </a:pPr>
            <a:r>
              <a:rPr lang="zh-CN" altLang="en-US" b="1" dirty="0"/>
              <a:t>（</a:t>
            </a:r>
            <a:r>
              <a:rPr lang="en-US" altLang="zh-CN" b="1" dirty="0"/>
              <a:t>2</a:t>
            </a:r>
            <a:r>
              <a:rPr lang="zh-CN" altLang="en-US" b="1" dirty="0"/>
              <a:t>） 插入切片器</a:t>
            </a:r>
            <a:endParaRPr lang="en-US" altLang="zh-CN" b="1" dirty="0"/>
          </a:p>
          <a:p>
            <a:r>
              <a:rPr lang="zh-CN" altLang="en-US" dirty="0"/>
              <a:t>勾选上图中所示的</a:t>
            </a:r>
            <a:r>
              <a:rPr lang="en-US" altLang="zh-CN" dirty="0"/>
              <a:t>【</a:t>
            </a:r>
            <a:r>
              <a:rPr lang="zh-CN" altLang="en-US" dirty="0"/>
              <a:t>店铺所在地</a:t>
            </a:r>
            <a:r>
              <a:rPr lang="en-US" altLang="zh-CN" dirty="0"/>
              <a:t>】</a:t>
            </a:r>
            <a:r>
              <a:rPr lang="zh-CN" altLang="en-US" dirty="0"/>
              <a:t>复选框，单击</a:t>
            </a:r>
            <a:r>
              <a:rPr lang="en-US" altLang="zh-CN" dirty="0"/>
              <a:t>【</a:t>
            </a:r>
            <a:r>
              <a:rPr lang="zh-CN" altLang="en-US" dirty="0"/>
              <a:t>确定</a:t>
            </a:r>
            <a:r>
              <a:rPr lang="en-US" altLang="zh-CN" dirty="0"/>
              <a:t>】</a:t>
            </a:r>
            <a:r>
              <a:rPr lang="zh-CN" altLang="en-US" dirty="0"/>
              <a:t>按钮，此时即可插入了</a:t>
            </a:r>
            <a:r>
              <a:rPr lang="en-US" altLang="zh-CN" dirty="0"/>
              <a:t>【</a:t>
            </a:r>
            <a:r>
              <a:rPr lang="zh-CN" altLang="en-US" dirty="0"/>
              <a:t>店铺所在地</a:t>
            </a:r>
            <a:r>
              <a:rPr lang="en-US" altLang="zh-CN" dirty="0"/>
              <a:t>】</a:t>
            </a:r>
            <a:r>
              <a:rPr lang="zh-CN" altLang="en-US" dirty="0"/>
              <a:t>切片器，如图所示。</a:t>
            </a:r>
          </a:p>
        </p:txBody>
      </p:sp>
      <p:sp>
        <p:nvSpPr>
          <p:cNvPr id="3" name="标题 2">
            <a:extLst>
              <a:ext uri="{FF2B5EF4-FFF2-40B4-BE49-F238E27FC236}">
                <a16:creationId xmlns:a16="http://schemas.microsoft.com/office/drawing/2014/main" id="{FB6AEE0E-D6C3-4A49-834D-077E9BC1FBE0}"/>
              </a:ext>
            </a:extLst>
          </p:cNvPr>
          <p:cNvSpPr>
            <a:spLocks noGrp="1"/>
          </p:cNvSpPr>
          <p:nvPr>
            <p:ph type="title"/>
          </p:nvPr>
        </p:nvSpPr>
        <p:spPr/>
        <p:txBody>
          <a:bodyPr/>
          <a:lstStyle/>
          <a:p>
            <a:r>
              <a:rPr lang="zh-CN" altLang="en-US" dirty="0"/>
              <a:t>筛选数据</a:t>
            </a:r>
          </a:p>
        </p:txBody>
      </p:sp>
      <p:pic>
        <p:nvPicPr>
          <p:cNvPr id="4" name="图片 3">
            <a:extLst>
              <a:ext uri="{FF2B5EF4-FFF2-40B4-BE49-F238E27FC236}">
                <a16:creationId xmlns:a16="http://schemas.microsoft.com/office/drawing/2014/main" id="{4D969C87-284B-4FA9-9F67-EF6C3F4BA71A}"/>
              </a:ext>
            </a:extLst>
          </p:cNvPr>
          <p:cNvPicPr/>
          <p:nvPr/>
        </p:nvPicPr>
        <p:blipFill>
          <a:blip r:embed="rId2"/>
          <a:stretch>
            <a:fillRect/>
          </a:stretch>
        </p:blipFill>
        <p:spPr>
          <a:xfrm>
            <a:off x="4585236" y="2510026"/>
            <a:ext cx="3021527" cy="3480871"/>
          </a:xfrm>
          <a:prstGeom prst="rect">
            <a:avLst/>
          </a:prstGeom>
          <a:ln w="3175">
            <a:solidFill>
              <a:schemeClr val="tx1"/>
            </a:solidFill>
          </a:ln>
        </p:spPr>
      </p:pic>
    </p:spTree>
    <p:extLst>
      <p:ext uri="{BB962C8B-B14F-4D97-AF65-F5344CB8AC3E}">
        <p14:creationId xmlns:p14="http://schemas.microsoft.com/office/powerpoint/2010/main" val="39031108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C6699E7-ADF4-431A-9DC0-B8D6B78FC2B3}"/>
              </a:ext>
            </a:extLst>
          </p:cNvPr>
          <p:cNvSpPr>
            <a:spLocks noGrp="1"/>
          </p:cNvSpPr>
          <p:nvPr>
            <p:ph idx="1"/>
          </p:nvPr>
        </p:nvSpPr>
        <p:spPr/>
        <p:txBody>
          <a:bodyPr/>
          <a:lstStyle/>
          <a:p>
            <a:pPr marL="0" indent="0">
              <a:buNone/>
            </a:pPr>
            <a:r>
              <a:rPr lang="zh-CN" altLang="en-US" b="1" dirty="0"/>
              <a:t>（</a:t>
            </a:r>
            <a:r>
              <a:rPr lang="en-US" altLang="zh-CN" b="1" dirty="0"/>
              <a:t>3</a:t>
            </a:r>
            <a:r>
              <a:rPr lang="zh-CN" altLang="en-US" b="1" dirty="0"/>
              <a:t>） 筛选数据</a:t>
            </a:r>
            <a:endParaRPr lang="en-US" altLang="zh-CN" b="1" dirty="0"/>
          </a:p>
          <a:p>
            <a:r>
              <a:rPr lang="zh-CN" altLang="en-US" dirty="0"/>
              <a:t>在</a:t>
            </a:r>
            <a:r>
              <a:rPr lang="en-US" altLang="zh-CN" dirty="0"/>
              <a:t>【</a:t>
            </a:r>
            <a:r>
              <a:rPr lang="zh-CN" altLang="en-US" dirty="0"/>
              <a:t>店铺所在地</a:t>
            </a:r>
            <a:r>
              <a:rPr lang="en-US" altLang="zh-CN" dirty="0"/>
              <a:t>】</a:t>
            </a:r>
            <a:r>
              <a:rPr lang="zh-CN" altLang="en-US" dirty="0"/>
              <a:t>切片器中单击</a:t>
            </a:r>
            <a:r>
              <a:rPr lang="en-US" altLang="zh-CN" dirty="0"/>
              <a:t>【</a:t>
            </a:r>
            <a:r>
              <a:rPr lang="zh-CN" altLang="en-US" dirty="0"/>
              <a:t>广州</a:t>
            </a:r>
            <a:r>
              <a:rPr lang="en-US" altLang="zh-CN" dirty="0"/>
              <a:t>】</a:t>
            </a:r>
            <a:r>
              <a:rPr lang="zh-CN" altLang="en-US" dirty="0"/>
              <a:t>选项，则在数据透视表中只会显示广州的消费金额，如图所示。</a:t>
            </a:r>
          </a:p>
        </p:txBody>
      </p:sp>
      <p:sp>
        <p:nvSpPr>
          <p:cNvPr id="3" name="标题 2">
            <a:extLst>
              <a:ext uri="{FF2B5EF4-FFF2-40B4-BE49-F238E27FC236}">
                <a16:creationId xmlns:a16="http://schemas.microsoft.com/office/drawing/2014/main" id="{9FA2FC63-2A32-4CDD-945E-1456034F2D8B}"/>
              </a:ext>
            </a:extLst>
          </p:cNvPr>
          <p:cNvSpPr>
            <a:spLocks noGrp="1"/>
          </p:cNvSpPr>
          <p:nvPr>
            <p:ph type="title"/>
          </p:nvPr>
        </p:nvSpPr>
        <p:spPr/>
        <p:txBody>
          <a:bodyPr/>
          <a:lstStyle/>
          <a:p>
            <a:r>
              <a:rPr lang="zh-CN" altLang="en-US" dirty="0"/>
              <a:t>筛选数据</a:t>
            </a:r>
          </a:p>
        </p:txBody>
      </p:sp>
      <p:pic>
        <p:nvPicPr>
          <p:cNvPr id="4" name="图片 3">
            <a:extLst>
              <a:ext uri="{FF2B5EF4-FFF2-40B4-BE49-F238E27FC236}">
                <a16:creationId xmlns:a16="http://schemas.microsoft.com/office/drawing/2014/main" id="{CFCA780A-8062-43F9-8B2E-94EB68F8CC9F}"/>
              </a:ext>
            </a:extLst>
          </p:cNvPr>
          <p:cNvPicPr/>
          <p:nvPr/>
        </p:nvPicPr>
        <p:blipFill>
          <a:blip r:embed="rId2"/>
          <a:stretch>
            <a:fillRect/>
          </a:stretch>
        </p:blipFill>
        <p:spPr>
          <a:xfrm>
            <a:off x="2870752" y="2285287"/>
            <a:ext cx="6450495" cy="2738658"/>
          </a:xfrm>
          <a:prstGeom prst="rect">
            <a:avLst/>
          </a:prstGeom>
          <a:ln w="3175">
            <a:solidFill>
              <a:schemeClr val="tx1"/>
            </a:solidFill>
          </a:ln>
        </p:spPr>
      </p:pic>
    </p:spTree>
    <p:extLst>
      <p:ext uri="{BB962C8B-B14F-4D97-AF65-F5344CB8AC3E}">
        <p14:creationId xmlns:p14="http://schemas.microsoft.com/office/powerpoint/2010/main" val="318372780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BDE713A6-BF4D-49AF-9AD5-8E4DF58D79C4}"/>
              </a:ext>
            </a:extLst>
          </p:cNvPr>
          <p:cNvSpPr>
            <a:spLocks noGrp="1"/>
          </p:cNvSpPr>
          <p:nvPr>
            <p:ph idx="1"/>
          </p:nvPr>
        </p:nvSpPr>
        <p:spPr>
          <a:xfrm>
            <a:off x="423819" y="1713662"/>
            <a:ext cx="6901891" cy="4339721"/>
          </a:xfrm>
        </p:spPr>
        <p:txBody>
          <a:bodyPr/>
          <a:lstStyle/>
          <a:p>
            <a:pPr marL="0" indent="0">
              <a:buNone/>
            </a:pPr>
            <a:r>
              <a:rPr lang="zh-CN" altLang="en-US" dirty="0"/>
              <a:t>只有当数据透视表中包含日期格式的字段时，才能使用日程表。通过日程表筛选数据透视表，具体操作步骤如下。</a:t>
            </a:r>
          </a:p>
          <a:p>
            <a:pPr marL="0" indent="0">
              <a:buNone/>
            </a:pPr>
            <a:r>
              <a:rPr lang="zh-CN" altLang="en-US" b="1" dirty="0"/>
              <a:t>（</a:t>
            </a:r>
            <a:r>
              <a:rPr lang="en-US" altLang="zh-CN" b="1" dirty="0"/>
              <a:t>1</a:t>
            </a:r>
            <a:r>
              <a:rPr lang="zh-CN" altLang="en-US" b="1" dirty="0"/>
              <a:t>） 打开</a:t>
            </a:r>
            <a:r>
              <a:rPr lang="en-US" altLang="zh-CN" b="1" dirty="0"/>
              <a:t>【</a:t>
            </a:r>
            <a:r>
              <a:rPr lang="zh-CN" altLang="en-US" b="1" dirty="0"/>
              <a:t>插入日程表</a:t>
            </a:r>
            <a:r>
              <a:rPr lang="en-US" altLang="zh-CN" b="1" dirty="0"/>
              <a:t>】</a:t>
            </a:r>
            <a:r>
              <a:rPr lang="zh-CN" altLang="en-US" b="1" dirty="0"/>
              <a:t>对话框</a:t>
            </a:r>
            <a:endParaRPr lang="en-US" altLang="zh-CN" b="1" dirty="0"/>
          </a:p>
          <a:p>
            <a:r>
              <a:rPr lang="zh-CN" altLang="en-US" dirty="0"/>
              <a:t>单击数据区域内任一单元格，在</a:t>
            </a:r>
            <a:r>
              <a:rPr lang="en-US" altLang="zh-CN" dirty="0"/>
              <a:t>【</a:t>
            </a:r>
            <a:r>
              <a:rPr lang="zh-CN" altLang="en-US" dirty="0"/>
              <a:t>分析</a:t>
            </a:r>
            <a:r>
              <a:rPr lang="en-US" altLang="zh-CN" dirty="0"/>
              <a:t>】</a:t>
            </a:r>
            <a:r>
              <a:rPr lang="zh-CN" altLang="en-US" dirty="0"/>
              <a:t>选项卡的</a:t>
            </a:r>
            <a:r>
              <a:rPr lang="en-US" altLang="zh-CN" dirty="0"/>
              <a:t>【</a:t>
            </a:r>
            <a:r>
              <a:rPr lang="zh-CN" altLang="en-US" dirty="0"/>
              <a:t>筛选</a:t>
            </a:r>
            <a:r>
              <a:rPr lang="en-US" altLang="zh-CN" dirty="0"/>
              <a:t>】</a:t>
            </a:r>
            <a:r>
              <a:rPr lang="zh-CN" altLang="en-US" dirty="0"/>
              <a:t>命令组中，单击</a:t>
            </a:r>
            <a:r>
              <a:rPr lang="en-US" altLang="zh-CN" dirty="0"/>
              <a:t>【</a:t>
            </a:r>
            <a:r>
              <a:rPr lang="zh-CN" altLang="en-US" dirty="0"/>
              <a:t>插入日程表</a:t>
            </a:r>
            <a:r>
              <a:rPr lang="en-US" altLang="zh-CN" dirty="0"/>
              <a:t>】</a:t>
            </a:r>
            <a:r>
              <a:rPr lang="zh-CN" altLang="en-US" dirty="0"/>
              <a:t>图标，弹出</a:t>
            </a:r>
            <a:r>
              <a:rPr lang="en-US" altLang="zh-CN" dirty="0"/>
              <a:t>【</a:t>
            </a:r>
            <a:r>
              <a:rPr lang="zh-CN" altLang="en-US" dirty="0"/>
              <a:t>插入日程表</a:t>
            </a:r>
            <a:r>
              <a:rPr lang="en-US" altLang="zh-CN" dirty="0"/>
              <a:t>】</a:t>
            </a:r>
            <a:r>
              <a:rPr lang="zh-CN" altLang="en-US" dirty="0"/>
              <a:t>对话框，如图所示。</a:t>
            </a:r>
          </a:p>
          <a:p>
            <a:endParaRPr lang="zh-CN" altLang="en-US" dirty="0"/>
          </a:p>
        </p:txBody>
      </p:sp>
      <p:sp>
        <p:nvSpPr>
          <p:cNvPr id="3" name="标题 2">
            <a:extLst>
              <a:ext uri="{FF2B5EF4-FFF2-40B4-BE49-F238E27FC236}">
                <a16:creationId xmlns:a16="http://schemas.microsoft.com/office/drawing/2014/main" id="{A617D922-ADF2-4802-A93E-C337C829729C}"/>
              </a:ext>
            </a:extLst>
          </p:cNvPr>
          <p:cNvSpPr>
            <a:spLocks noGrp="1"/>
          </p:cNvSpPr>
          <p:nvPr>
            <p:ph type="title"/>
          </p:nvPr>
        </p:nvSpPr>
        <p:spPr/>
        <p:txBody>
          <a:bodyPr/>
          <a:lstStyle/>
          <a:p>
            <a:r>
              <a:rPr lang="zh-CN" altLang="en-US" dirty="0"/>
              <a:t>筛选数据</a:t>
            </a:r>
          </a:p>
        </p:txBody>
      </p:sp>
      <p:sp>
        <p:nvSpPr>
          <p:cNvPr id="5" name="内容占位符 4">
            <a:extLst>
              <a:ext uri="{FF2B5EF4-FFF2-40B4-BE49-F238E27FC236}">
                <a16:creationId xmlns:a16="http://schemas.microsoft.com/office/drawing/2014/main" id="{A5715D76-1DEE-4993-82D4-6E52B849A0D1}"/>
              </a:ext>
            </a:extLst>
          </p:cNvPr>
          <p:cNvSpPr>
            <a:spLocks noGrp="1"/>
          </p:cNvSpPr>
          <p:nvPr>
            <p:ph idx="10"/>
          </p:nvPr>
        </p:nvSpPr>
        <p:spPr/>
        <p:txBody>
          <a:bodyPr/>
          <a:lstStyle/>
          <a:p>
            <a:r>
              <a:rPr lang="en-US" altLang="zh-CN" b="1" dirty="0"/>
              <a:t>2. </a:t>
            </a:r>
            <a:r>
              <a:rPr lang="zh-CN" altLang="en-US" b="1" dirty="0"/>
              <a:t>使用日程表筛选数据透视表</a:t>
            </a:r>
          </a:p>
        </p:txBody>
      </p:sp>
      <p:pic>
        <p:nvPicPr>
          <p:cNvPr id="6" name="图片 5">
            <a:extLst>
              <a:ext uri="{FF2B5EF4-FFF2-40B4-BE49-F238E27FC236}">
                <a16:creationId xmlns:a16="http://schemas.microsoft.com/office/drawing/2014/main" id="{872EE06A-6C8D-4C52-9E34-9F8639E2664B}"/>
              </a:ext>
            </a:extLst>
          </p:cNvPr>
          <p:cNvPicPr/>
          <p:nvPr/>
        </p:nvPicPr>
        <p:blipFill>
          <a:blip r:embed="rId2"/>
          <a:stretch>
            <a:fillRect/>
          </a:stretch>
        </p:blipFill>
        <p:spPr>
          <a:xfrm>
            <a:off x="7797619" y="1352214"/>
            <a:ext cx="3733801" cy="4153571"/>
          </a:xfrm>
          <a:prstGeom prst="rect">
            <a:avLst/>
          </a:prstGeom>
          <a:ln w="3175">
            <a:solidFill>
              <a:schemeClr val="tx1"/>
            </a:solidFill>
          </a:ln>
        </p:spPr>
      </p:pic>
    </p:spTree>
    <p:extLst>
      <p:ext uri="{BB962C8B-B14F-4D97-AF65-F5344CB8AC3E}">
        <p14:creationId xmlns:p14="http://schemas.microsoft.com/office/powerpoint/2010/main" val="384121411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9E9ECBB-8976-4CFD-85EB-A09141BEE2AA}"/>
              </a:ext>
            </a:extLst>
          </p:cNvPr>
          <p:cNvSpPr>
            <a:spLocks noGrp="1"/>
          </p:cNvSpPr>
          <p:nvPr>
            <p:ph idx="1"/>
          </p:nvPr>
        </p:nvSpPr>
        <p:spPr/>
        <p:txBody>
          <a:bodyPr/>
          <a:lstStyle/>
          <a:p>
            <a:pPr marL="0" indent="0">
              <a:buNone/>
            </a:pPr>
            <a:r>
              <a:rPr lang="zh-CN" altLang="en-US" b="1" dirty="0"/>
              <a:t>（</a:t>
            </a:r>
            <a:r>
              <a:rPr lang="en-US" altLang="zh-CN" b="1" dirty="0"/>
              <a:t>2</a:t>
            </a:r>
            <a:r>
              <a:rPr lang="zh-CN" altLang="en-US" b="1" dirty="0"/>
              <a:t>） 插入</a:t>
            </a:r>
            <a:r>
              <a:rPr lang="en-US" altLang="zh-CN" b="1" dirty="0"/>
              <a:t>【</a:t>
            </a:r>
            <a:r>
              <a:rPr lang="zh-CN" altLang="en-US" b="1" dirty="0"/>
              <a:t>结算时间</a:t>
            </a:r>
            <a:r>
              <a:rPr lang="en-US" altLang="zh-CN" b="1" dirty="0"/>
              <a:t>】</a:t>
            </a:r>
            <a:r>
              <a:rPr lang="zh-CN" altLang="en-US" b="1" dirty="0"/>
              <a:t>日程表</a:t>
            </a:r>
            <a:endParaRPr lang="en-US" altLang="zh-CN" b="1" dirty="0"/>
          </a:p>
          <a:p>
            <a:r>
              <a:rPr lang="zh-CN" altLang="en-US" dirty="0"/>
              <a:t>单击上图中所示的</a:t>
            </a:r>
            <a:r>
              <a:rPr lang="en-US" altLang="zh-CN" dirty="0"/>
              <a:t>【</a:t>
            </a:r>
            <a:r>
              <a:rPr lang="zh-CN" altLang="en-US" dirty="0"/>
              <a:t>结算时间</a:t>
            </a:r>
            <a:r>
              <a:rPr lang="en-US" altLang="zh-CN" dirty="0"/>
              <a:t>】</a:t>
            </a:r>
            <a:r>
              <a:rPr lang="zh-CN" altLang="en-US" dirty="0"/>
              <a:t>复选框，此时即可插入了</a:t>
            </a:r>
            <a:r>
              <a:rPr lang="en-US" altLang="zh-CN" dirty="0"/>
              <a:t>【</a:t>
            </a:r>
            <a:r>
              <a:rPr lang="zh-CN" altLang="en-US" dirty="0"/>
              <a:t>结算时间</a:t>
            </a:r>
            <a:r>
              <a:rPr lang="en-US" altLang="zh-CN" dirty="0"/>
              <a:t>】</a:t>
            </a:r>
            <a:r>
              <a:rPr lang="zh-CN" altLang="en-US" dirty="0"/>
              <a:t>日程表，如图所示。</a:t>
            </a:r>
          </a:p>
        </p:txBody>
      </p:sp>
      <p:sp>
        <p:nvSpPr>
          <p:cNvPr id="3" name="标题 2">
            <a:extLst>
              <a:ext uri="{FF2B5EF4-FFF2-40B4-BE49-F238E27FC236}">
                <a16:creationId xmlns:a16="http://schemas.microsoft.com/office/drawing/2014/main" id="{D7DBCC64-B448-43B7-8979-F4A78CAEC104}"/>
              </a:ext>
            </a:extLst>
          </p:cNvPr>
          <p:cNvSpPr>
            <a:spLocks noGrp="1"/>
          </p:cNvSpPr>
          <p:nvPr>
            <p:ph type="title"/>
          </p:nvPr>
        </p:nvSpPr>
        <p:spPr/>
        <p:txBody>
          <a:bodyPr/>
          <a:lstStyle/>
          <a:p>
            <a:r>
              <a:rPr lang="zh-CN" altLang="en-US" dirty="0"/>
              <a:t>筛选数据</a:t>
            </a:r>
          </a:p>
        </p:txBody>
      </p:sp>
      <p:pic>
        <p:nvPicPr>
          <p:cNvPr id="4" name="图片 3">
            <a:extLst>
              <a:ext uri="{FF2B5EF4-FFF2-40B4-BE49-F238E27FC236}">
                <a16:creationId xmlns:a16="http://schemas.microsoft.com/office/drawing/2014/main" id="{88B7558D-7B5D-4759-9B46-3584354E4B19}"/>
              </a:ext>
            </a:extLst>
          </p:cNvPr>
          <p:cNvPicPr/>
          <p:nvPr/>
        </p:nvPicPr>
        <p:blipFill>
          <a:blip r:embed="rId2"/>
          <a:stretch>
            <a:fillRect/>
          </a:stretch>
        </p:blipFill>
        <p:spPr>
          <a:xfrm>
            <a:off x="3425173" y="2386843"/>
            <a:ext cx="5341653" cy="2084313"/>
          </a:xfrm>
          <a:prstGeom prst="rect">
            <a:avLst/>
          </a:prstGeom>
          <a:ln w="3175">
            <a:solidFill>
              <a:schemeClr val="tx1"/>
            </a:solidFill>
          </a:ln>
        </p:spPr>
      </p:pic>
    </p:spTree>
    <p:extLst>
      <p:ext uri="{BB962C8B-B14F-4D97-AF65-F5344CB8AC3E}">
        <p14:creationId xmlns:p14="http://schemas.microsoft.com/office/powerpoint/2010/main" val="19004216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4A03084E-6BC9-4961-B9B4-2118B9295184}"/>
              </a:ext>
            </a:extLst>
          </p:cNvPr>
          <p:cNvSpPr>
            <a:spLocks noGrp="1"/>
          </p:cNvSpPr>
          <p:nvPr>
            <p:ph idx="1"/>
          </p:nvPr>
        </p:nvSpPr>
        <p:spPr/>
        <p:txBody>
          <a:bodyPr/>
          <a:lstStyle/>
          <a:p>
            <a:pPr marL="0" indent="0">
              <a:buNone/>
            </a:pPr>
            <a:r>
              <a:rPr lang="zh-CN" altLang="en-US" b="1" dirty="0"/>
              <a:t>（</a:t>
            </a:r>
            <a:r>
              <a:rPr lang="en-US" altLang="zh-CN" b="1" dirty="0"/>
              <a:t>3</a:t>
            </a:r>
            <a:r>
              <a:rPr lang="zh-CN" altLang="en-US" b="1" dirty="0"/>
              <a:t>） 筛选出广州</a:t>
            </a:r>
            <a:r>
              <a:rPr lang="en-US" altLang="zh-CN" b="1" dirty="0"/>
              <a:t>8</a:t>
            </a:r>
            <a:r>
              <a:rPr lang="zh-CN" altLang="en-US" b="1" dirty="0"/>
              <a:t>月的消费金额</a:t>
            </a:r>
            <a:endParaRPr lang="en-US" altLang="zh-CN" b="1" dirty="0"/>
          </a:p>
          <a:p>
            <a:r>
              <a:rPr lang="zh-CN" altLang="en-US" dirty="0"/>
              <a:t>单击上图中所示的</a:t>
            </a:r>
            <a:r>
              <a:rPr lang="en-US" altLang="zh-CN" dirty="0"/>
              <a:t>【8</a:t>
            </a:r>
            <a:r>
              <a:rPr lang="zh-CN" altLang="en-US" dirty="0"/>
              <a:t>月</a:t>
            </a:r>
            <a:r>
              <a:rPr lang="en-US" altLang="zh-CN" dirty="0"/>
              <a:t>】</a:t>
            </a:r>
            <a:r>
              <a:rPr lang="zh-CN" altLang="en-US" dirty="0"/>
              <a:t>选项，则在数据透视表中只会显示</a:t>
            </a:r>
            <a:r>
              <a:rPr lang="en-US" altLang="zh-CN" dirty="0"/>
              <a:t>8</a:t>
            </a:r>
            <a:r>
              <a:rPr lang="zh-CN" altLang="en-US" dirty="0"/>
              <a:t>月份的消费金额，如图所示。</a:t>
            </a:r>
          </a:p>
        </p:txBody>
      </p:sp>
      <p:sp>
        <p:nvSpPr>
          <p:cNvPr id="3" name="标题 2">
            <a:extLst>
              <a:ext uri="{FF2B5EF4-FFF2-40B4-BE49-F238E27FC236}">
                <a16:creationId xmlns:a16="http://schemas.microsoft.com/office/drawing/2014/main" id="{7B7600C5-9AC0-41FB-AC74-3A6DC0BAC1BD}"/>
              </a:ext>
            </a:extLst>
          </p:cNvPr>
          <p:cNvSpPr>
            <a:spLocks noGrp="1"/>
          </p:cNvSpPr>
          <p:nvPr>
            <p:ph type="title"/>
          </p:nvPr>
        </p:nvSpPr>
        <p:spPr/>
        <p:txBody>
          <a:bodyPr/>
          <a:lstStyle/>
          <a:p>
            <a:r>
              <a:rPr lang="zh-CN" altLang="en-US" dirty="0"/>
              <a:t>筛选数据</a:t>
            </a:r>
          </a:p>
        </p:txBody>
      </p:sp>
      <p:pic>
        <p:nvPicPr>
          <p:cNvPr id="4" name="图片 3">
            <a:extLst>
              <a:ext uri="{FF2B5EF4-FFF2-40B4-BE49-F238E27FC236}">
                <a16:creationId xmlns:a16="http://schemas.microsoft.com/office/drawing/2014/main" id="{6AAE3CDF-10B3-42A2-8AF5-44C28FBA2970}"/>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2984130" y="2261070"/>
            <a:ext cx="6223740" cy="3404006"/>
          </a:xfrm>
          <a:prstGeom prst="rect">
            <a:avLst/>
          </a:prstGeom>
          <a:ln w="3175">
            <a:solidFill>
              <a:schemeClr val="tx1"/>
            </a:solidFill>
          </a:ln>
        </p:spPr>
      </p:pic>
    </p:spTree>
    <p:extLst>
      <p:ext uri="{BB962C8B-B14F-4D97-AF65-F5344CB8AC3E}">
        <p14:creationId xmlns:p14="http://schemas.microsoft.com/office/powerpoint/2010/main" val="32875046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6">
            <a:extLst>
              <a:ext uri="{FF2B5EF4-FFF2-40B4-BE49-F238E27FC236}">
                <a16:creationId xmlns:a16="http://schemas.microsoft.com/office/drawing/2014/main" id="{5910FE73-27C7-4C5B-A751-E6E71A7AF4B6}"/>
              </a:ext>
            </a:extLst>
          </p:cNvPr>
          <p:cNvCxnSpPr>
            <a:cxnSpLocks/>
          </p:cNvCxnSpPr>
          <p:nvPr/>
        </p:nvCxnSpPr>
        <p:spPr>
          <a:xfrm>
            <a:off x="3265488" y="1347788"/>
            <a:ext cx="4762" cy="4354512"/>
          </a:xfrm>
          <a:prstGeom prst="line">
            <a:avLst/>
          </a:prstGeom>
        </p:spPr>
        <p:style>
          <a:lnRef idx="2">
            <a:schemeClr val="dk1"/>
          </a:lnRef>
          <a:fillRef idx="0">
            <a:schemeClr val="dk1"/>
          </a:fillRef>
          <a:effectRef idx="1">
            <a:schemeClr val="dk1"/>
          </a:effectRef>
          <a:fontRef idx="minor">
            <a:schemeClr val="tx1"/>
          </a:fontRef>
        </p:style>
      </p:cxnSp>
      <p:sp>
        <p:nvSpPr>
          <p:cNvPr id="19" name="Line 2">
            <a:extLst>
              <a:ext uri="{FF2B5EF4-FFF2-40B4-BE49-F238E27FC236}">
                <a16:creationId xmlns:a16="http://schemas.microsoft.com/office/drawing/2014/main" id="{A0065CE8-7F1D-4117-A804-C78016E00C81}"/>
              </a:ext>
            </a:extLst>
          </p:cNvPr>
          <p:cNvSpPr>
            <a:spLocks noChangeShapeType="1"/>
          </p:cNvSpPr>
          <p:nvPr/>
        </p:nvSpPr>
        <p:spPr bwMode="auto">
          <a:xfrm>
            <a:off x="2649538" y="5092700"/>
            <a:ext cx="6605587" cy="0"/>
          </a:xfrm>
          <a:prstGeom prst="line">
            <a:avLst/>
          </a:prstGeom>
        </p:spPr>
        <p:style>
          <a:lnRef idx="2">
            <a:schemeClr val="dk1"/>
          </a:lnRef>
          <a:fillRef idx="0">
            <a:schemeClr val="dk1"/>
          </a:fillRef>
          <a:effectRef idx="1">
            <a:schemeClr val="dk1"/>
          </a:effectRef>
          <a:fontRef idx="minor">
            <a:schemeClr val="tx1"/>
          </a:fontRef>
        </p:style>
        <p:txBody>
          <a:bodyPr/>
          <a:lstStyle/>
          <a:p>
            <a:pPr algn="ctr" eaLnBrk="1" fontAlgn="auto" hangingPunct="1">
              <a:spcBef>
                <a:spcPts val="0"/>
              </a:spcBef>
              <a:spcAft>
                <a:spcPts val="0"/>
              </a:spcAft>
              <a:defRPr/>
            </a:pPr>
            <a:endParaRPr lang="zh-CN" altLang="en-US" sz="1905" kern="0">
              <a:solidFill>
                <a:sysClr val="windowText" lastClr="000000"/>
              </a:solidFill>
              <a:latin typeface="微软雅黑" pitchFamily="34" charset="-122"/>
              <a:ea typeface="微软雅黑" pitchFamily="34" charset="-122"/>
            </a:endParaRPr>
          </a:p>
        </p:txBody>
      </p:sp>
      <p:sp>
        <p:nvSpPr>
          <p:cNvPr id="20" name="Oval 15">
            <a:extLst>
              <a:ext uri="{FF2B5EF4-FFF2-40B4-BE49-F238E27FC236}">
                <a16:creationId xmlns:a16="http://schemas.microsoft.com/office/drawing/2014/main" id="{9E0723D1-A1FF-4984-B19F-9EA001BED17D}"/>
              </a:ext>
            </a:extLst>
          </p:cNvPr>
          <p:cNvSpPr>
            <a:spLocks noChangeArrowheads="1"/>
          </p:cNvSpPr>
          <p:nvPr/>
        </p:nvSpPr>
        <p:spPr bwMode="auto">
          <a:xfrm>
            <a:off x="2904947" y="165174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zh-CN" altLang="zh-CN" sz="2200" dirty="0">
                <a:solidFill>
                  <a:schemeClr val="bg1"/>
                </a:solidFill>
                <a:latin typeface="微软雅黑" pitchFamily="34" charset="-122"/>
                <a:ea typeface="微软雅黑" pitchFamily="34" charset="-122"/>
              </a:rPr>
              <a:t>1</a:t>
            </a:r>
            <a:endParaRPr lang="en-US" altLang="zh-CN" sz="2200" dirty="0">
              <a:solidFill>
                <a:schemeClr val="bg1"/>
              </a:solidFill>
              <a:latin typeface="微软雅黑" pitchFamily="34" charset="-122"/>
              <a:ea typeface="微软雅黑" pitchFamily="34" charset="-122"/>
            </a:endParaRPr>
          </a:p>
        </p:txBody>
      </p:sp>
      <p:sp>
        <p:nvSpPr>
          <p:cNvPr id="23" name="AutoShape 17">
            <a:extLst>
              <a:ext uri="{FF2B5EF4-FFF2-40B4-BE49-F238E27FC236}">
                <a16:creationId xmlns:a16="http://schemas.microsoft.com/office/drawing/2014/main" id="{1431C7BB-CFF6-46E5-B145-8E0D4C0F2C8C}"/>
              </a:ext>
            </a:extLst>
          </p:cNvPr>
          <p:cNvSpPr>
            <a:spLocks noChangeArrowheads="1"/>
          </p:cNvSpPr>
          <p:nvPr/>
        </p:nvSpPr>
        <p:spPr bwMode="auto">
          <a:xfrm>
            <a:off x="4000531" y="2608672"/>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fontAlgn="auto" hangingPunct="1">
              <a:spcBef>
                <a:spcPts val="0"/>
              </a:spcBef>
              <a:spcAft>
                <a:spcPts val="0"/>
              </a:spcAft>
              <a:defRPr/>
            </a:pPr>
            <a:r>
              <a:rPr lang="zh-CN" altLang="en-US" sz="2200" dirty="0">
                <a:latin typeface="微软雅黑" pitchFamily="34" charset="-122"/>
                <a:ea typeface="微软雅黑" pitchFamily="34" charset="-122"/>
                <a:sym typeface="微软雅黑" pitchFamily="34" charset="-122"/>
              </a:rPr>
              <a:t>编辑数据透视表</a:t>
            </a:r>
            <a:endParaRPr lang="zh-CN" altLang="en-US" sz="2200" dirty="0">
              <a:latin typeface="微软雅黑" pitchFamily="34" charset="-122"/>
              <a:ea typeface="微软雅黑" pitchFamily="34" charset="-122"/>
            </a:endParaRPr>
          </a:p>
        </p:txBody>
      </p:sp>
      <p:sp>
        <p:nvSpPr>
          <p:cNvPr id="16394" name="标题 3">
            <a:extLst>
              <a:ext uri="{FF2B5EF4-FFF2-40B4-BE49-F238E27FC236}">
                <a16:creationId xmlns:a16="http://schemas.microsoft.com/office/drawing/2014/main" id="{AACB1594-343D-48CA-9B09-8C6739675E6F}"/>
              </a:ext>
            </a:extLst>
          </p:cNvPr>
          <p:cNvSpPr>
            <a:spLocks noGrp="1"/>
          </p:cNvSpPr>
          <p:nvPr>
            <p:ph type="title"/>
          </p:nvPr>
        </p:nvSpPr>
        <p:spPr>
          <a:xfrm>
            <a:off x="255588" y="358775"/>
            <a:ext cx="10972800" cy="528638"/>
          </a:xfrm>
        </p:spPr>
        <p:txBody>
          <a:bodyPr/>
          <a:lstStyle/>
          <a:p>
            <a:r>
              <a:rPr lang="zh-CN" altLang="en-US"/>
              <a:t>目录</a:t>
            </a:r>
          </a:p>
        </p:txBody>
      </p:sp>
      <p:sp>
        <p:nvSpPr>
          <p:cNvPr id="13" name="AutoShape 17">
            <a:extLst>
              <a:ext uri="{FF2B5EF4-FFF2-40B4-BE49-F238E27FC236}">
                <a16:creationId xmlns:a16="http://schemas.microsoft.com/office/drawing/2014/main" id="{F8A86311-323C-4438-8AFD-2AFD07335038}"/>
              </a:ext>
            </a:extLst>
          </p:cNvPr>
          <p:cNvSpPr>
            <a:spLocks noChangeArrowheads="1"/>
          </p:cNvSpPr>
          <p:nvPr/>
        </p:nvSpPr>
        <p:spPr bwMode="auto">
          <a:xfrm>
            <a:off x="4000531" y="157974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fontAlgn="auto" hangingPunct="1">
              <a:spcBef>
                <a:spcPts val="0"/>
              </a:spcBef>
              <a:spcAft>
                <a:spcPts val="0"/>
              </a:spcAft>
              <a:defRPr/>
            </a:pPr>
            <a:r>
              <a:rPr lang="zh-CN" altLang="en-US" sz="2200" dirty="0">
                <a:solidFill>
                  <a:schemeClr val="bg1"/>
                </a:solidFill>
                <a:latin typeface="微软雅黑" pitchFamily="34" charset="-122"/>
                <a:ea typeface="微软雅黑" pitchFamily="34" charset="-122"/>
                <a:sym typeface="微软雅黑" pitchFamily="34" charset="-122"/>
              </a:rPr>
              <a:t>创建数据透视表</a:t>
            </a:r>
            <a:endParaRPr lang="zh-CN" altLang="en-US" sz="2200" dirty="0">
              <a:solidFill>
                <a:schemeClr val="bg1"/>
              </a:solidFill>
              <a:latin typeface="微软雅黑" pitchFamily="34" charset="-122"/>
              <a:ea typeface="微软雅黑" pitchFamily="34" charset="-122"/>
            </a:endParaRPr>
          </a:p>
        </p:txBody>
      </p:sp>
      <p:sp>
        <p:nvSpPr>
          <p:cNvPr id="15" name="Oval 15">
            <a:extLst>
              <a:ext uri="{FF2B5EF4-FFF2-40B4-BE49-F238E27FC236}">
                <a16:creationId xmlns:a16="http://schemas.microsoft.com/office/drawing/2014/main" id="{1E6140EC-719B-439D-83F6-797802C62CFD}"/>
              </a:ext>
            </a:extLst>
          </p:cNvPr>
          <p:cNvSpPr>
            <a:spLocks noChangeArrowheads="1"/>
          </p:cNvSpPr>
          <p:nvPr/>
        </p:nvSpPr>
        <p:spPr bwMode="auto">
          <a:xfrm>
            <a:off x="2928857" y="2626672"/>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itchFamily="34" charset="-122"/>
                <a:ea typeface="微软雅黑" pitchFamily="34" charset="-122"/>
              </a:rPr>
              <a:t>2</a:t>
            </a:r>
          </a:p>
        </p:txBody>
      </p:sp>
      <p:sp>
        <p:nvSpPr>
          <p:cNvPr id="21" name="AutoShape 17">
            <a:extLst>
              <a:ext uri="{FF2B5EF4-FFF2-40B4-BE49-F238E27FC236}">
                <a16:creationId xmlns:a16="http://schemas.microsoft.com/office/drawing/2014/main" id="{671536CC-BCD6-4677-92D4-9E597D28FCBA}"/>
              </a:ext>
            </a:extLst>
          </p:cNvPr>
          <p:cNvSpPr>
            <a:spLocks noChangeArrowheads="1"/>
          </p:cNvSpPr>
          <p:nvPr/>
        </p:nvSpPr>
        <p:spPr bwMode="auto">
          <a:xfrm>
            <a:off x="4012450" y="366087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fontAlgn="auto" hangingPunct="1">
              <a:spcBef>
                <a:spcPts val="0"/>
              </a:spcBef>
              <a:spcAft>
                <a:spcPts val="0"/>
              </a:spcAft>
              <a:defRPr/>
            </a:pPr>
            <a:r>
              <a:rPr lang="zh-CN" altLang="en-US" sz="2200" dirty="0">
                <a:latin typeface="微软雅黑" pitchFamily="34" charset="-122"/>
                <a:ea typeface="微软雅黑" pitchFamily="34" charset="-122"/>
              </a:rPr>
              <a:t>操作数据透视表中的数据</a:t>
            </a:r>
          </a:p>
        </p:txBody>
      </p:sp>
      <p:sp>
        <p:nvSpPr>
          <p:cNvPr id="22" name="Oval 15">
            <a:extLst>
              <a:ext uri="{FF2B5EF4-FFF2-40B4-BE49-F238E27FC236}">
                <a16:creationId xmlns:a16="http://schemas.microsoft.com/office/drawing/2014/main" id="{6633ABA8-009F-4063-B7C8-30F86C2D9CD5}"/>
              </a:ext>
            </a:extLst>
          </p:cNvPr>
          <p:cNvSpPr>
            <a:spLocks noChangeArrowheads="1"/>
          </p:cNvSpPr>
          <p:nvPr/>
        </p:nvSpPr>
        <p:spPr bwMode="auto">
          <a:xfrm>
            <a:off x="2928857" y="367887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itchFamily="34" charset="-122"/>
                <a:ea typeface="微软雅黑" pitchFamily="34" charset="-122"/>
              </a:rPr>
              <a:t>3</a:t>
            </a:r>
          </a:p>
        </p:txBody>
      </p:sp>
      <p:sp>
        <p:nvSpPr>
          <p:cNvPr id="28" name="AutoShape 17">
            <a:extLst>
              <a:ext uri="{FF2B5EF4-FFF2-40B4-BE49-F238E27FC236}">
                <a16:creationId xmlns:a16="http://schemas.microsoft.com/office/drawing/2014/main" id="{76054890-81C1-423D-BDC8-FC4E78D7B9E9}"/>
              </a:ext>
            </a:extLst>
          </p:cNvPr>
          <p:cNvSpPr>
            <a:spLocks noChangeArrowheads="1"/>
          </p:cNvSpPr>
          <p:nvPr/>
        </p:nvSpPr>
        <p:spPr bwMode="auto">
          <a:xfrm>
            <a:off x="4012450" y="4715497"/>
            <a:ext cx="4859850" cy="684000"/>
          </a:xfrm>
          <a:prstGeom prst="actionButtonBlank">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fontAlgn="auto" hangingPunct="1">
              <a:spcBef>
                <a:spcPts val="0"/>
              </a:spcBef>
              <a:spcAft>
                <a:spcPts val="0"/>
              </a:spcAft>
              <a:defRPr/>
            </a:pPr>
            <a:r>
              <a:rPr lang="zh-CN" altLang="en-US" sz="2200" dirty="0">
                <a:latin typeface="微软雅黑" pitchFamily="34" charset="-122"/>
                <a:ea typeface="微软雅黑" pitchFamily="34" charset="-122"/>
              </a:rPr>
              <a:t>创建数据透视图</a:t>
            </a:r>
          </a:p>
        </p:txBody>
      </p:sp>
      <p:sp>
        <p:nvSpPr>
          <p:cNvPr id="29" name="Oval 15">
            <a:extLst>
              <a:ext uri="{FF2B5EF4-FFF2-40B4-BE49-F238E27FC236}">
                <a16:creationId xmlns:a16="http://schemas.microsoft.com/office/drawing/2014/main" id="{3AC493A3-084C-4FA3-A9EE-0088B72C3882}"/>
              </a:ext>
            </a:extLst>
          </p:cNvPr>
          <p:cNvSpPr>
            <a:spLocks noChangeArrowheads="1"/>
          </p:cNvSpPr>
          <p:nvPr/>
        </p:nvSpPr>
        <p:spPr bwMode="auto">
          <a:xfrm>
            <a:off x="2904947" y="4733497"/>
            <a:ext cx="684000" cy="648000"/>
          </a:xfrm>
          <a:prstGeom prst="ellipse">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itchFamily="34" charset="-122"/>
                <a:ea typeface="微软雅黑" pitchFamily="34" charset="-122"/>
              </a:rPr>
              <a:t>4</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8CAA2548-33D6-41B9-A634-2A5940D6AE77}"/>
              </a:ext>
            </a:extLst>
          </p:cNvPr>
          <p:cNvSpPr>
            <a:spLocks noGrp="1"/>
          </p:cNvSpPr>
          <p:nvPr>
            <p:ph idx="1"/>
          </p:nvPr>
        </p:nvSpPr>
        <p:spPr/>
        <p:txBody>
          <a:bodyPr/>
          <a:lstStyle/>
          <a:p>
            <a:r>
              <a:rPr lang="zh-CN" altLang="en-US" dirty="0"/>
              <a:t>数据透视图可以实现更加形象化地体现数据的情况。数据透视图可以根据数据区域创建，也可以根据已经创建好的数据透视表创建。</a:t>
            </a:r>
            <a:endParaRPr lang="en-US" altLang="zh-CN" dirty="0"/>
          </a:p>
          <a:p>
            <a:r>
              <a:rPr lang="zh-CN" altLang="en-US" dirty="0"/>
              <a:t>在</a:t>
            </a:r>
            <a:r>
              <a:rPr lang="en-US" altLang="zh-CN" dirty="0"/>
              <a:t>Excel</a:t>
            </a:r>
            <a:r>
              <a:rPr lang="zh-CN" altLang="en-US" dirty="0"/>
              <a:t>中分别利用这两种方式建立数据透视图，展示每个地区的每个店的用户消费情况。</a:t>
            </a:r>
            <a:endParaRPr lang="en-US" altLang="zh-CN" dirty="0"/>
          </a:p>
          <a:p>
            <a:r>
              <a:rPr lang="zh-CN" altLang="en-US" dirty="0"/>
              <a:t>根据数据区域创建数据透视图，具体操作步骤如下。</a:t>
            </a:r>
          </a:p>
        </p:txBody>
      </p:sp>
      <p:sp>
        <p:nvSpPr>
          <p:cNvPr id="3" name="标题 2">
            <a:extLst>
              <a:ext uri="{FF2B5EF4-FFF2-40B4-BE49-F238E27FC236}">
                <a16:creationId xmlns:a16="http://schemas.microsoft.com/office/drawing/2014/main" id="{27689BE8-CDDF-4ACC-9281-46AB79370355}"/>
              </a:ext>
            </a:extLst>
          </p:cNvPr>
          <p:cNvSpPr>
            <a:spLocks noGrp="1"/>
          </p:cNvSpPr>
          <p:nvPr>
            <p:ph type="title"/>
          </p:nvPr>
        </p:nvSpPr>
        <p:spPr/>
        <p:txBody>
          <a:bodyPr/>
          <a:lstStyle/>
          <a:p>
            <a:r>
              <a:rPr lang="zh-CN" altLang="en-US" dirty="0"/>
              <a:t>通过数据区域创建数据透视图</a:t>
            </a:r>
          </a:p>
        </p:txBody>
      </p:sp>
    </p:spTree>
    <p:extLst>
      <p:ext uri="{BB962C8B-B14F-4D97-AF65-F5344CB8AC3E}">
        <p14:creationId xmlns:p14="http://schemas.microsoft.com/office/powerpoint/2010/main" val="317462823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F8DF93A-5663-413F-8D52-172D07600291}"/>
              </a:ext>
            </a:extLst>
          </p:cNvPr>
          <p:cNvSpPr>
            <a:spLocks noGrp="1"/>
          </p:cNvSpPr>
          <p:nvPr>
            <p:ph idx="1"/>
          </p:nvPr>
        </p:nvSpPr>
        <p:spPr>
          <a:xfrm>
            <a:off x="423819" y="1077912"/>
            <a:ext cx="6365864" cy="5033287"/>
          </a:xfrm>
        </p:spPr>
        <p:txBody>
          <a:bodyPr/>
          <a:lstStyle/>
          <a:p>
            <a:pPr marL="0" indent="0">
              <a:buNone/>
            </a:pPr>
            <a:r>
              <a:rPr lang="zh-CN" altLang="en-US" b="1" dirty="0"/>
              <a:t>（</a:t>
            </a:r>
            <a:r>
              <a:rPr lang="en-US" altLang="zh-CN" b="1" dirty="0"/>
              <a:t>1</a:t>
            </a:r>
            <a:r>
              <a:rPr lang="zh-CN" altLang="en-US" b="1" dirty="0"/>
              <a:t>） 打开</a:t>
            </a:r>
            <a:r>
              <a:rPr lang="en-US" altLang="zh-CN" b="1" dirty="0"/>
              <a:t>【</a:t>
            </a:r>
            <a:r>
              <a:rPr lang="zh-CN" altLang="en-US" b="1" dirty="0"/>
              <a:t>创建数据透视图</a:t>
            </a:r>
            <a:r>
              <a:rPr lang="en-US" altLang="zh-CN" b="1" dirty="0"/>
              <a:t>】</a:t>
            </a:r>
            <a:r>
              <a:rPr lang="zh-CN" altLang="en-US" b="1" dirty="0"/>
              <a:t>对话框</a:t>
            </a:r>
            <a:endParaRPr lang="en-US" altLang="zh-CN" b="1" dirty="0"/>
          </a:p>
          <a:p>
            <a:r>
              <a:rPr lang="zh-CN" altLang="en-US" dirty="0"/>
              <a:t>打开</a:t>
            </a:r>
            <a:r>
              <a:rPr lang="en-US" altLang="zh-CN" dirty="0"/>
              <a:t>【</a:t>
            </a:r>
            <a:r>
              <a:rPr lang="zh-CN" altLang="en-US" dirty="0"/>
              <a:t>订单信息</a:t>
            </a:r>
            <a:r>
              <a:rPr lang="en-US" altLang="zh-CN" dirty="0"/>
              <a:t>.xlsx】</a:t>
            </a:r>
            <a:r>
              <a:rPr lang="zh-CN" altLang="en-US" dirty="0"/>
              <a:t>工作簿，切换到</a:t>
            </a:r>
            <a:r>
              <a:rPr lang="en-US" altLang="zh-CN" dirty="0"/>
              <a:t>【</a:t>
            </a:r>
            <a:r>
              <a:rPr lang="zh-CN" altLang="en-US" dirty="0"/>
              <a:t>订单信息</a:t>
            </a:r>
            <a:r>
              <a:rPr lang="en-US" altLang="zh-CN" dirty="0"/>
              <a:t>】</a:t>
            </a:r>
            <a:r>
              <a:rPr lang="zh-CN" altLang="en-US" dirty="0"/>
              <a:t>工作表，单击数据区域内任一单元格，在</a:t>
            </a:r>
            <a:r>
              <a:rPr lang="en-US" altLang="zh-CN" dirty="0"/>
              <a:t>【</a:t>
            </a:r>
            <a:r>
              <a:rPr lang="zh-CN" altLang="en-US" dirty="0"/>
              <a:t>插入</a:t>
            </a:r>
            <a:r>
              <a:rPr lang="en-US" altLang="zh-CN" dirty="0"/>
              <a:t>】</a:t>
            </a:r>
            <a:r>
              <a:rPr lang="zh-CN" altLang="en-US" dirty="0"/>
              <a:t>选项卡的</a:t>
            </a:r>
            <a:r>
              <a:rPr lang="en-US" altLang="zh-CN" dirty="0"/>
              <a:t>【</a:t>
            </a:r>
            <a:r>
              <a:rPr lang="zh-CN" altLang="en-US" dirty="0"/>
              <a:t>图表</a:t>
            </a:r>
            <a:r>
              <a:rPr lang="en-US" altLang="zh-CN" dirty="0"/>
              <a:t>】</a:t>
            </a:r>
            <a:r>
              <a:rPr lang="zh-CN" altLang="en-US" dirty="0"/>
              <a:t>命令组中，单击</a:t>
            </a:r>
            <a:r>
              <a:rPr lang="en-US" altLang="zh-CN" dirty="0"/>
              <a:t>【</a:t>
            </a:r>
            <a:r>
              <a:rPr lang="zh-CN" altLang="en-US" dirty="0"/>
              <a:t>数据透视图</a:t>
            </a:r>
            <a:r>
              <a:rPr lang="en-US" altLang="zh-CN" dirty="0"/>
              <a:t>】</a:t>
            </a:r>
            <a:r>
              <a:rPr lang="zh-CN" altLang="en-US" dirty="0"/>
              <a:t>图标，弹出</a:t>
            </a:r>
            <a:r>
              <a:rPr lang="en-US" altLang="zh-CN" dirty="0"/>
              <a:t>【</a:t>
            </a:r>
            <a:r>
              <a:rPr lang="zh-CN" altLang="en-US" dirty="0"/>
              <a:t>创建数据透视图</a:t>
            </a:r>
            <a:r>
              <a:rPr lang="en-US" altLang="zh-CN" dirty="0"/>
              <a:t>】</a:t>
            </a:r>
            <a:r>
              <a:rPr lang="zh-CN" altLang="en-US" dirty="0"/>
              <a:t>对话框，如图所示。</a:t>
            </a:r>
          </a:p>
        </p:txBody>
      </p:sp>
      <p:sp>
        <p:nvSpPr>
          <p:cNvPr id="3" name="标题 2">
            <a:extLst>
              <a:ext uri="{FF2B5EF4-FFF2-40B4-BE49-F238E27FC236}">
                <a16:creationId xmlns:a16="http://schemas.microsoft.com/office/drawing/2014/main" id="{A4F6B199-B479-47FF-A8C9-7FC61969BB68}"/>
              </a:ext>
            </a:extLst>
          </p:cNvPr>
          <p:cNvSpPr>
            <a:spLocks noGrp="1"/>
          </p:cNvSpPr>
          <p:nvPr>
            <p:ph type="title"/>
          </p:nvPr>
        </p:nvSpPr>
        <p:spPr/>
        <p:txBody>
          <a:bodyPr/>
          <a:lstStyle/>
          <a:p>
            <a:r>
              <a:rPr lang="zh-CN" altLang="en-US" dirty="0"/>
              <a:t>通过数据区域创建数据透视图</a:t>
            </a:r>
          </a:p>
        </p:txBody>
      </p:sp>
      <p:pic>
        <p:nvPicPr>
          <p:cNvPr id="4" name="图片 3">
            <a:extLst>
              <a:ext uri="{FF2B5EF4-FFF2-40B4-BE49-F238E27FC236}">
                <a16:creationId xmlns:a16="http://schemas.microsoft.com/office/drawing/2014/main" id="{BB261B04-DDD7-40C7-A80B-10032FC1F39C}"/>
              </a:ext>
            </a:extLst>
          </p:cNvPr>
          <p:cNvPicPr/>
          <p:nvPr/>
        </p:nvPicPr>
        <p:blipFill>
          <a:blip r:embed="rId2">
            <a:extLst>
              <a:ext uri="{28A0092B-C50C-407E-A947-70E740481C1C}">
                <a14:useLocalDpi xmlns:a14="http://schemas.microsoft.com/office/drawing/2010/main" val="0"/>
              </a:ext>
            </a:extLst>
          </a:blip>
          <a:stretch>
            <a:fillRect/>
          </a:stretch>
        </p:blipFill>
        <p:spPr>
          <a:xfrm>
            <a:off x="7010400" y="1284070"/>
            <a:ext cx="4217277" cy="4664785"/>
          </a:xfrm>
          <a:prstGeom prst="rect">
            <a:avLst/>
          </a:prstGeom>
          <a:ln w="3175">
            <a:solidFill>
              <a:schemeClr val="tx1"/>
            </a:solidFill>
          </a:ln>
        </p:spPr>
      </p:pic>
    </p:spTree>
    <p:extLst>
      <p:ext uri="{BB962C8B-B14F-4D97-AF65-F5344CB8AC3E}">
        <p14:creationId xmlns:p14="http://schemas.microsoft.com/office/powerpoint/2010/main" val="410535206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73C88B07-C58A-4DF8-9B18-7AAB85C8E16A}"/>
              </a:ext>
            </a:extLst>
          </p:cNvPr>
          <p:cNvSpPr>
            <a:spLocks noGrp="1"/>
          </p:cNvSpPr>
          <p:nvPr>
            <p:ph idx="1"/>
          </p:nvPr>
        </p:nvSpPr>
        <p:spPr/>
        <p:txBody>
          <a:bodyPr/>
          <a:lstStyle/>
          <a:p>
            <a:pPr marL="0" indent="0">
              <a:buNone/>
            </a:pPr>
            <a:r>
              <a:rPr lang="zh-CN" altLang="en-US" b="1" dirty="0"/>
              <a:t>（</a:t>
            </a:r>
            <a:r>
              <a:rPr lang="en-US" altLang="zh-CN" b="1" dirty="0"/>
              <a:t>2</a:t>
            </a:r>
            <a:r>
              <a:rPr lang="zh-CN" altLang="en-US" b="1" dirty="0"/>
              <a:t>） 创建一个空白数据透视图</a:t>
            </a:r>
            <a:endParaRPr lang="en-US" altLang="zh-CN" b="1" dirty="0"/>
          </a:p>
          <a:p>
            <a:r>
              <a:rPr lang="zh-CN" altLang="en-US" dirty="0"/>
              <a:t>单击上图中所示的</a:t>
            </a:r>
            <a:r>
              <a:rPr lang="en-US" altLang="zh-CN" dirty="0"/>
              <a:t>【</a:t>
            </a:r>
            <a:r>
              <a:rPr lang="zh-CN" altLang="en-US" dirty="0"/>
              <a:t>确定</a:t>
            </a:r>
            <a:r>
              <a:rPr lang="en-US" altLang="zh-CN" dirty="0"/>
              <a:t>】</a:t>
            </a:r>
            <a:r>
              <a:rPr lang="zh-CN" altLang="en-US" dirty="0"/>
              <a:t>按钮，</a:t>
            </a:r>
            <a:r>
              <a:rPr lang="en-US" altLang="zh-CN" dirty="0"/>
              <a:t>Excel</a:t>
            </a:r>
            <a:r>
              <a:rPr lang="zh-CN" altLang="en-US" dirty="0"/>
              <a:t>将创建一个空白数据透视图，并显示</a:t>
            </a:r>
            <a:r>
              <a:rPr lang="en-US" altLang="zh-CN" dirty="0"/>
              <a:t>【</a:t>
            </a:r>
            <a:r>
              <a:rPr lang="zh-CN" altLang="en-US" dirty="0"/>
              <a:t>数据透视图字段</a:t>
            </a:r>
            <a:r>
              <a:rPr lang="en-US" altLang="zh-CN" dirty="0"/>
              <a:t>】</a:t>
            </a:r>
            <a:r>
              <a:rPr lang="zh-CN" altLang="en-US" dirty="0"/>
              <a:t>窗格，如图所示。</a:t>
            </a:r>
          </a:p>
        </p:txBody>
      </p:sp>
      <p:sp>
        <p:nvSpPr>
          <p:cNvPr id="3" name="标题 2">
            <a:extLst>
              <a:ext uri="{FF2B5EF4-FFF2-40B4-BE49-F238E27FC236}">
                <a16:creationId xmlns:a16="http://schemas.microsoft.com/office/drawing/2014/main" id="{B1155C2A-D006-47E4-9A55-410AC8E0CBD0}"/>
              </a:ext>
            </a:extLst>
          </p:cNvPr>
          <p:cNvSpPr>
            <a:spLocks noGrp="1"/>
          </p:cNvSpPr>
          <p:nvPr>
            <p:ph type="title"/>
          </p:nvPr>
        </p:nvSpPr>
        <p:spPr/>
        <p:txBody>
          <a:bodyPr/>
          <a:lstStyle/>
          <a:p>
            <a:r>
              <a:rPr lang="zh-CN" altLang="en-US" dirty="0"/>
              <a:t>通过数据区域创建数据透视图</a:t>
            </a:r>
          </a:p>
        </p:txBody>
      </p:sp>
      <p:pic>
        <p:nvPicPr>
          <p:cNvPr id="4" name="图片 3">
            <a:extLst>
              <a:ext uri="{FF2B5EF4-FFF2-40B4-BE49-F238E27FC236}">
                <a16:creationId xmlns:a16="http://schemas.microsoft.com/office/drawing/2014/main" id="{762807B4-77E7-4885-953C-3364ADC5D6B3}"/>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2430692" y="2612597"/>
            <a:ext cx="7330615" cy="2926353"/>
          </a:xfrm>
          <a:prstGeom prst="rect">
            <a:avLst/>
          </a:prstGeom>
          <a:ln>
            <a:solidFill>
              <a:schemeClr val="tx1"/>
            </a:solidFill>
          </a:ln>
        </p:spPr>
      </p:pic>
    </p:spTree>
    <p:extLst>
      <p:ext uri="{BB962C8B-B14F-4D97-AF65-F5344CB8AC3E}">
        <p14:creationId xmlns:p14="http://schemas.microsoft.com/office/powerpoint/2010/main" val="94281987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78BDCA06-8EA2-4E68-9C9E-1E66A0752D5E}"/>
              </a:ext>
            </a:extLst>
          </p:cNvPr>
          <p:cNvSpPr>
            <a:spLocks noGrp="1"/>
          </p:cNvSpPr>
          <p:nvPr>
            <p:ph idx="1"/>
          </p:nvPr>
        </p:nvSpPr>
        <p:spPr>
          <a:xfrm>
            <a:off x="423819" y="1077912"/>
            <a:ext cx="6964953" cy="5033287"/>
          </a:xfrm>
        </p:spPr>
        <p:txBody>
          <a:bodyPr/>
          <a:lstStyle/>
          <a:p>
            <a:pPr marL="0" indent="0">
              <a:buNone/>
            </a:pPr>
            <a:r>
              <a:rPr lang="zh-CN" altLang="en-US" b="1" dirty="0"/>
              <a:t>（</a:t>
            </a:r>
            <a:r>
              <a:rPr lang="en-US" altLang="zh-CN" b="1" dirty="0"/>
              <a:t>3</a:t>
            </a:r>
            <a:r>
              <a:rPr lang="zh-CN" altLang="en-US" b="1" dirty="0"/>
              <a:t>） 设置字段</a:t>
            </a:r>
            <a:endParaRPr lang="en-US" altLang="zh-CN" b="1" dirty="0"/>
          </a:p>
          <a:p>
            <a:r>
              <a:rPr lang="zh-CN" altLang="en-US" dirty="0"/>
              <a:t>将“结算时间”字段拖曳至</a:t>
            </a:r>
            <a:r>
              <a:rPr lang="en-US" altLang="zh-CN" dirty="0"/>
              <a:t>【</a:t>
            </a:r>
            <a:r>
              <a:rPr lang="zh-CN" altLang="en-US" dirty="0"/>
              <a:t>筛选</a:t>
            </a:r>
            <a:r>
              <a:rPr lang="en-US" altLang="zh-CN" dirty="0"/>
              <a:t>】</a:t>
            </a:r>
            <a:r>
              <a:rPr lang="zh-CN" altLang="en-US" dirty="0"/>
              <a:t>区域，“店铺所在地”和“店铺名”字段分别拖曳至</a:t>
            </a:r>
            <a:r>
              <a:rPr lang="en-US" altLang="zh-CN" dirty="0"/>
              <a:t>【</a:t>
            </a:r>
            <a:r>
              <a:rPr lang="zh-CN" altLang="en-US" dirty="0"/>
              <a:t>轴</a:t>
            </a:r>
            <a:r>
              <a:rPr lang="en-US" altLang="zh-CN" dirty="0"/>
              <a:t>(</a:t>
            </a:r>
            <a:r>
              <a:rPr lang="zh-CN" altLang="en-US" dirty="0"/>
              <a:t>类别</a:t>
            </a:r>
            <a:r>
              <a:rPr lang="en-US" altLang="zh-CN" dirty="0"/>
              <a:t>)】</a:t>
            </a:r>
            <a:r>
              <a:rPr lang="zh-CN" altLang="en-US" dirty="0"/>
              <a:t>区域，</a:t>
            </a:r>
            <a:r>
              <a:rPr lang="en-US" altLang="zh-CN" dirty="0"/>
              <a:t>【</a:t>
            </a:r>
            <a:r>
              <a:rPr lang="zh-CN" altLang="en-US" dirty="0"/>
              <a:t>消费金额</a:t>
            </a:r>
            <a:r>
              <a:rPr lang="en-US" altLang="zh-CN" dirty="0"/>
              <a:t>】</a:t>
            </a:r>
            <a:r>
              <a:rPr lang="zh-CN" altLang="en-US" dirty="0"/>
              <a:t>字段拖曳至</a:t>
            </a:r>
            <a:r>
              <a:rPr lang="en-US" altLang="zh-CN" dirty="0"/>
              <a:t>【</a:t>
            </a:r>
            <a:r>
              <a:rPr lang="zh-CN" altLang="en-US" dirty="0"/>
              <a:t>值</a:t>
            </a:r>
            <a:r>
              <a:rPr lang="en-US" altLang="zh-CN" dirty="0"/>
              <a:t>】</a:t>
            </a:r>
            <a:r>
              <a:rPr lang="zh-CN" altLang="en-US" dirty="0"/>
              <a:t>区域，如图所示。</a:t>
            </a:r>
          </a:p>
        </p:txBody>
      </p:sp>
      <p:sp>
        <p:nvSpPr>
          <p:cNvPr id="3" name="标题 2">
            <a:extLst>
              <a:ext uri="{FF2B5EF4-FFF2-40B4-BE49-F238E27FC236}">
                <a16:creationId xmlns:a16="http://schemas.microsoft.com/office/drawing/2014/main" id="{7F426A6E-0A9A-4537-8DCF-F593AA17641B}"/>
              </a:ext>
            </a:extLst>
          </p:cNvPr>
          <p:cNvSpPr>
            <a:spLocks noGrp="1"/>
          </p:cNvSpPr>
          <p:nvPr>
            <p:ph type="title"/>
          </p:nvPr>
        </p:nvSpPr>
        <p:spPr/>
        <p:txBody>
          <a:bodyPr/>
          <a:lstStyle/>
          <a:p>
            <a:r>
              <a:rPr lang="zh-CN" altLang="en-US" dirty="0"/>
              <a:t>通过数据区域创建数据透视图</a:t>
            </a:r>
          </a:p>
        </p:txBody>
      </p:sp>
      <p:pic>
        <p:nvPicPr>
          <p:cNvPr id="4" name="图片 3">
            <a:extLst>
              <a:ext uri="{FF2B5EF4-FFF2-40B4-BE49-F238E27FC236}">
                <a16:creationId xmlns:a16="http://schemas.microsoft.com/office/drawing/2014/main" id="{0F5B5E79-C625-4274-B681-ED645E377183}"/>
              </a:ext>
            </a:extLst>
          </p:cNvPr>
          <p:cNvPicPr/>
          <p:nvPr/>
        </p:nvPicPr>
        <p:blipFill>
          <a:blip r:embed="rId2">
            <a:extLst>
              <a:ext uri="{28A0092B-C50C-407E-A947-70E740481C1C}">
                <a14:useLocalDpi xmlns:a14="http://schemas.microsoft.com/office/drawing/2010/main" val="0"/>
              </a:ext>
            </a:extLst>
          </a:blip>
          <a:stretch>
            <a:fillRect/>
          </a:stretch>
        </p:blipFill>
        <p:spPr>
          <a:xfrm>
            <a:off x="7756635" y="1077911"/>
            <a:ext cx="3744311" cy="4912987"/>
          </a:xfrm>
          <a:prstGeom prst="rect">
            <a:avLst/>
          </a:prstGeom>
          <a:ln w="3175">
            <a:solidFill>
              <a:schemeClr val="tx1"/>
            </a:solidFill>
          </a:ln>
        </p:spPr>
      </p:pic>
    </p:spTree>
    <p:extLst>
      <p:ext uri="{BB962C8B-B14F-4D97-AF65-F5344CB8AC3E}">
        <p14:creationId xmlns:p14="http://schemas.microsoft.com/office/powerpoint/2010/main" val="33629367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1050E22-4889-4815-BE83-09078300F42B}"/>
              </a:ext>
            </a:extLst>
          </p:cNvPr>
          <p:cNvSpPr>
            <a:spLocks noGrp="1"/>
          </p:cNvSpPr>
          <p:nvPr>
            <p:ph idx="1"/>
          </p:nvPr>
        </p:nvSpPr>
        <p:spPr/>
        <p:txBody>
          <a:bodyPr/>
          <a:lstStyle/>
          <a:p>
            <a:pPr marL="0" indent="0">
              <a:buNone/>
            </a:pPr>
            <a:r>
              <a:rPr lang="zh-CN" altLang="en-US" dirty="0"/>
              <a:t>在</a:t>
            </a:r>
            <a:r>
              <a:rPr lang="en-US" altLang="zh-CN" dirty="0"/>
              <a:t>【</a:t>
            </a:r>
            <a:r>
              <a:rPr lang="zh-CN" altLang="en-US" dirty="0"/>
              <a:t>推荐的数据透视表</a:t>
            </a:r>
            <a:r>
              <a:rPr lang="en-US" altLang="zh-CN" dirty="0"/>
              <a:t>】</a:t>
            </a:r>
            <a:r>
              <a:rPr lang="zh-CN" altLang="en-US" dirty="0"/>
              <a:t>对话框中显示了一些缩略图，其展示了可以选择的数据透视表。</a:t>
            </a:r>
            <a:endParaRPr lang="en-US" altLang="zh-CN" dirty="0"/>
          </a:p>
          <a:p>
            <a:pPr marL="0" indent="0">
              <a:buNone/>
            </a:pPr>
            <a:r>
              <a:rPr lang="zh-CN" altLang="en-US" b="1" dirty="0"/>
              <a:t>（</a:t>
            </a:r>
            <a:r>
              <a:rPr lang="en-US" altLang="zh-CN" b="1" dirty="0"/>
              <a:t>1</a:t>
            </a:r>
            <a:r>
              <a:rPr lang="zh-CN" altLang="en-US" b="1" dirty="0"/>
              <a:t>） 选择数据透视表</a:t>
            </a:r>
            <a:endParaRPr lang="en-US" altLang="zh-CN" b="1" dirty="0"/>
          </a:p>
          <a:p>
            <a:r>
              <a:rPr lang="zh-CN" altLang="en-US" dirty="0"/>
              <a:t>在</a:t>
            </a:r>
            <a:r>
              <a:rPr lang="en-US" altLang="zh-CN" dirty="0"/>
              <a:t>【</a:t>
            </a:r>
            <a:r>
              <a:rPr lang="zh-CN" altLang="en-US" dirty="0"/>
              <a:t>推荐的数据透视表</a:t>
            </a:r>
            <a:r>
              <a:rPr lang="en-US" altLang="zh-CN" dirty="0"/>
              <a:t>】</a:t>
            </a:r>
            <a:r>
              <a:rPr lang="zh-CN" altLang="en-US" dirty="0"/>
              <a:t>对话框左边的缩略图中选择其中一个，此处选择第一个，单击</a:t>
            </a:r>
            <a:r>
              <a:rPr lang="en-US" altLang="zh-CN" dirty="0"/>
              <a:t>【</a:t>
            </a:r>
            <a:r>
              <a:rPr lang="zh-CN" altLang="en-US" dirty="0"/>
              <a:t>确定</a:t>
            </a:r>
            <a:r>
              <a:rPr lang="en-US" altLang="zh-CN" dirty="0"/>
              <a:t>】</a:t>
            </a:r>
            <a:r>
              <a:rPr lang="zh-CN" altLang="en-US" dirty="0"/>
              <a:t>按钮，</a:t>
            </a:r>
            <a:r>
              <a:rPr lang="en-US" altLang="zh-CN" dirty="0"/>
              <a:t>Excel</a:t>
            </a:r>
            <a:r>
              <a:rPr lang="zh-CN" altLang="en-US" dirty="0"/>
              <a:t>将在一个新的工作表中创建数据透视表，如图所示。</a:t>
            </a:r>
          </a:p>
        </p:txBody>
      </p:sp>
      <p:sp>
        <p:nvSpPr>
          <p:cNvPr id="3" name="标题 2">
            <a:extLst>
              <a:ext uri="{FF2B5EF4-FFF2-40B4-BE49-F238E27FC236}">
                <a16:creationId xmlns:a16="http://schemas.microsoft.com/office/drawing/2014/main" id="{22A7329A-F729-4BA8-BF1C-DDA48F1AD706}"/>
              </a:ext>
            </a:extLst>
          </p:cNvPr>
          <p:cNvSpPr>
            <a:spLocks noGrp="1"/>
          </p:cNvSpPr>
          <p:nvPr>
            <p:ph type="title"/>
          </p:nvPr>
        </p:nvSpPr>
        <p:spPr/>
        <p:txBody>
          <a:bodyPr/>
          <a:lstStyle/>
          <a:p>
            <a:r>
              <a:rPr lang="zh-CN" altLang="en-US" dirty="0"/>
              <a:t>自动创建数据透视表</a:t>
            </a:r>
          </a:p>
        </p:txBody>
      </p:sp>
      <p:pic>
        <p:nvPicPr>
          <p:cNvPr id="4" name="图片 3">
            <a:extLst>
              <a:ext uri="{FF2B5EF4-FFF2-40B4-BE49-F238E27FC236}">
                <a16:creationId xmlns:a16="http://schemas.microsoft.com/office/drawing/2014/main" id="{83B7803C-4CCE-4322-86A7-6A59DC7870DF}"/>
              </a:ext>
            </a:extLst>
          </p:cNvPr>
          <p:cNvPicPr/>
          <p:nvPr/>
        </p:nvPicPr>
        <p:blipFill>
          <a:blip r:embed="rId2">
            <a:extLst>
              <a:ext uri="{28A0092B-C50C-407E-A947-70E740481C1C}">
                <a14:useLocalDpi xmlns:a14="http://schemas.microsoft.com/office/drawing/2010/main" val="0"/>
              </a:ext>
            </a:extLst>
          </a:blip>
          <a:stretch>
            <a:fillRect/>
          </a:stretch>
        </p:blipFill>
        <p:spPr>
          <a:xfrm>
            <a:off x="3456174" y="3091037"/>
            <a:ext cx="5279652" cy="2573437"/>
          </a:xfrm>
          <a:prstGeom prst="rect">
            <a:avLst/>
          </a:prstGeom>
          <a:ln w="3175">
            <a:solidFill>
              <a:schemeClr val="tx1"/>
            </a:solidFill>
          </a:ln>
        </p:spPr>
      </p:pic>
    </p:spTree>
    <p:extLst>
      <p:ext uri="{BB962C8B-B14F-4D97-AF65-F5344CB8AC3E}">
        <p14:creationId xmlns:p14="http://schemas.microsoft.com/office/powerpoint/2010/main" val="87555364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BD74E71D-BA86-4E16-B6A9-3BE9E69E0D11}"/>
              </a:ext>
            </a:extLst>
          </p:cNvPr>
          <p:cNvSpPr>
            <a:spLocks noGrp="1"/>
          </p:cNvSpPr>
          <p:nvPr>
            <p:ph idx="1"/>
          </p:nvPr>
        </p:nvSpPr>
        <p:spPr/>
        <p:txBody>
          <a:bodyPr/>
          <a:lstStyle/>
          <a:p>
            <a:pPr marL="0" indent="0">
              <a:buNone/>
            </a:pPr>
            <a:r>
              <a:rPr lang="zh-CN" altLang="en-US" b="1" dirty="0"/>
              <a:t>（</a:t>
            </a:r>
            <a:r>
              <a:rPr lang="en-US" altLang="zh-CN" b="1" dirty="0"/>
              <a:t>4</a:t>
            </a:r>
            <a:r>
              <a:rPr lang="zh-CN" altLang="en-US" b="1" dirty="0"/>
              <a:t>） 修改透视图标题为“不同店铺消费金额”</a:t>
            </a:r>
            <a:r>
              <a:rPr lang="zh-CN" altLang="en-US" dirty="0"/>
              <a:t>，结果如图所示。</a:t>
            </a:r>
          </a:p>
        </p:txBody>
      </p:sp>
      <p:sp>
        <p:nvSpPr>
          <p:cNvPr id="3" name="标题 2">
            <a:extLst>
              <a:ext uri="{FF2B5EF4-FFF2-40B4-BE49-F238E27FC236}">
                <a16:creationId xmlns:a16="http://schemas.microsoft.com/office/drawing/2014/main" id="{D654E0CA-5BF3-43A6-8978-7D633BC150CF}"/>
              </a:ext>
            </a:extLst>
          </p:cNvPr>
          <p:cNvSpPr>
            <a:spLocks noGrp="1"/>
          </p:cNvSpPr>
          <p:nvPr>
            <p:ph type="title"/>
          </p:nvPr>
        </p:nvSpPr>
        <p:spPr/>
        <p:txBody>
          <a:bodyPr/>
          <a:lstStyle/>
          <a:p>
            <a:r>
              <a:rPr lang="zh-CN" altLang="en-US" dirty="0"/>
              <a:t>通过数据区域创建数据透视图</a:t>
            </a:r>
          </a:p>
        </p:txBody>
      </p:sp>
      <p:pic>
        <p:nvPicPr>
          <p:cNvPr id="4" name="图片 3">
            <a:extLst>
              <a:ext uri="{FF2B5EF4-FFF2-40B4-BE49-F238E27FC236}">
                <a16:creationId xmlns:a16="http://schemas.microsoft.com/office/drawing/2014/main" id="{39AF1458-4927-4BE6-B989-7CBCFBE9459C}"/>
              </a:ext>
            </a:extLst>
          </p:cNvPr>
          <p:cNvPicPr/>
          <p:nvPr/>
        </p:nvPicPr>
        <p:blipFill>
          <a:blip r:embed="rId2">
            <a:extLst>
              <a:ext uri="{28A0092B-C50C-407E-A947-70E740481C1C}">
                <a14:useLocalDpi xmlns:a14="http://schemas.microsoft.com/office/drawing/2010/main" val="0"/>
              </a:ext>
            </a:extLst>
          </a:blip>
          <a:stretch>
            <a:fillRect/>
          </a:stretch>
        </p:blipFill>
        <p:spPr>
          <a:xfrm>
            <a:off x="2744475" y="1672425"/>
            <a:ext cx="6703049" cy="4107663"/>
          </a:xfrm>
          <a:prstGeom prst="rect">
            <a:avLst/>
          </a:prstGeom>
          <a:ln w="3175">
            <a:solidFill>
              <a:schemeClr val="tx1"/>
            </a:solidFill>
          </a:ln>
        </p:spPr>
      </p:pic>
    </p:spTree>
    <p:extLst>
      <p:ext uri="{BB962C8B-B14F-4D97-AF65-F5344CB8AC3E}">
        <p14:creationId xmlns:p14="http://schemas.microsoft.com/office/powerpoint/2010/main" val="409420132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4D3E41A9-FB7D-4003-91B7-6B84A317EBD2}"/>
              </a:ext>
            </a:extLst>
          </p:cNvPr>
          <p:cNvSpPr>
            <a:spLocks noGrp="1"/>
          </p:cNvSpPr>
          <p:nvPr>
            <p:ph idx="1"/>
          </p:nvPr>
        </p:nvSpPr>
        <p:spPr>
          <a:xfrm>
            <a:off x="423821" y="1077912"/>
            <a:ext cx="6271270" cy="5033287"/>
          </a:xfrm>
        </p:spPr>
        <p:txBody>
          <a:bodyPr/>
          <a:lstStyle/>
          <a:p>
            <a:pPr marL="0" indent="0">
              <a:buNone/>
            </a:pPr>
            <a:r>
              <a:rPr lang="zh-CN" altLang="en-US" dirty="0"/>
              <a:t>根据数据透视表创建数据透视图，具体操作步骤如下。</a:t>
            </a:r>
          </a:p>
          <a:p>
            <a:pPr marL="0" indent="0">
              <a:buNone/>
            </a:pPr>
            <a:r>
              <a:rPr lang="zh-CN" altLang="en-US" b="1" dirty="0"/>
              <a:t>（</a:t>
            </a:r>
            <a:r>
              <a:rPr lang="en-US" altLang="zh-CN" b="1" dirty="0"/>
              <a:t>1</a:t>
            </a:r>
            <a:r>
              <a:rPr lang="zh-CN" altLang="en-US" b="1" dirty="0"/>
              <a:t>） 打开</a:t>
            </a:r>
            <a:r>
              <a:rPr lang="en-US" altLang="zh-CN" b="1" dirty="0"/>
              <a:t>【</a:t>
            </a:r>
            <a:r>
              <a:rPr lang="zh-CN" altLang="en-US" b="1" dirty="0"/>
              <a:t>插入图表</a:t>
            </a:r>
            <a:r>
              <a:rPr lang="en-US" altLang="zh-CN" b="1" dirty="0"/>
              <a:t>】</a:t>
            </a:r>
            <a:r>
              <a:rPr lang="zh-CN" altLang="en-US" b="1" dirty="0"/>
              <a:t>对话框</a:t>
            </a:r>
            <a:endParaRPr lang="en-US" altLang="zh-CN" b="1" dirty="0"/>
          </a:p>
          <a:p>
            <a:r>
              <a:rPr lang="zh-CN" altLang="en-US" dirty="0"/>
              <a:t>打开</a:t>
            </a:r>
            <a:r>
              <a:rPr lang="en-US" altLang="zh-CN" dirty="0"/>
              <a:t>【sheet2】</a:t>
            </a:r>
            <a:r>
              <a:rPr lang="zh-CN" altLang="en-US" dirty="0"/>
              <a:t>工作表，单击数据透视表内的任一单元格，在</a:t>
            </a:r>
            <a:r>
              <a:rPr lang="en-US" altLang="zh-CN" dirty="0"/>
              <a:t>【</a:t>
            </a:r>
            <a:r>
              <a:rPr lang="zh-CN" altLang="en-US" dirty="0"/>
              <a:t>分析</a:t>
            </a:r>
            <a:r>
              <a:rPr lang="en-US" altLang="zh-CN" dirty="0"/>
              <a:t>】</a:t>
            </a:r>
            <a:r>
              <a:rPr lang="zh-CN" altLang="en-US" dirty="0"/>
              <a:t>选项卡的</a:t>
            </a:r>
            <a:r>
              <a:rPr lang="en-US" altLang="zh-CN" dirty="0"/>
              <a:t>【</a:t>
            </a:r>
            <a:r>
              <a:rPr lang="zh-CN" altLang="en-US" dirty="0"/>
              <a:t>工具</a:t>
            </a:r>
            <a:r>
              <a:rPr lang="en-US" altLang="zh-CN" dirty="0"/>
              <a:t>】</a:t>
            </a:r>
            <a:r>
              <a:rPr lang="zh-CN" altLang="en-US" dirty="0"/>
              <a:t>命令组中，单击</a:t>
            </a:r>
            <a:r>
              <a:rPr lang="en-US" altLang="zh-CN" dirty="0"/>
              <a:t>【</a:t>
            </a:r>
            <a:r>
              <a:rPr lang="zh-CN" altLang="en-US" dirty="0"/>
              <a:t>数据透视图</a:t>
            </a:r>
            <a:r>
              <a:rPr lang="en-US" altLang="zh-CN" dirty="0"/>
              <a:t>】</a:t>
            </a:r>
            <a:r>
              <a:rPr lang="zh-CN" altLang="en-US" dirty="0"/>
              <a:t>图标，弹出</a:t>
            </a:r>
            <a:r>
              <a:rPr lang="en-US" altLang="zh-CN" dirty="0"/>
              <a:t>【</a:t>
            </a:r>
            <a:r>
              <a:rPr lang="zh-CN" altLang="en-US" dirty="0"/>
              <a:t>插入图表</a:t>
            </a:r>
            <a:r>
              <a:rPr lang="en-US" altLang="zh-CN" dirty="0"/>
              <a:t>】</a:t>
            </a:r>
            <a:r>
              <a:rPr lang="zh-CN" altLang="en-US" dirty="0"/>
              <a:t>对话框，如图所示。</a:t>
            </a:r>
          </a:p>
          <a:p>
            <a:endParaRPr lang="zh-CN" altLang="en-US" dirty="0"/>
          </a:p>
        </p:txBody>
      </p:sp>
      <p:sp>
        <p:nvSpPr>
          <p:cNvPr id="3" name="标题 2">
            <a:extLst>
              <a:ext uri="{FF2B5EF4-FFF2-40B4-BE49-F238E27FC236}">
                <a16:creationId xmlns:a16="http://schemas.microsoft.com/office/drawing/2014/main" id="{A9C84845-1809-44C1-9464-32B44F70D374}"/>
              </a:ext>
            </a:extLst>
          </p:cNvPr>
          <p:cNvSpPr>
            <a:spLocks noGrp="1"/>
          </p:cNvSpPr>
          <p:nvPr>
            <p:ph type="title"/>
          </p:nvPr>
        </p:nvSpPr>
        <p:spPr/>
        <p:txBody>
          <a:bodyPr/>
          <a:lstStyle/>
          <a:p>
            <a:r>
              <a:rPr lang="zh-CN" altLang="en-US" dirty="0"/>
              <a:t>通过数据透视表创建数据透视图</a:t>
            </a:r>
          </a:p>
        </p:txBody>
      </p:sp>
      <p:pic>
        <p:nvPicPr>
          <p:cNvPr id="4" name="图片 3">
            <a:extLst>
              <a:ext uri="{FF2B5EF4-FFF2-40B4-BE49-F238E27FC236}">
                <a16:creationId xmlns:a16="http://schemas.microsoft.com/office/drawing/2014/main" id="{F71C539C-8ADA-4DA6-A641-63990C0AAA83}"/>
              </a:ext>
            </a:extLst>
          </p:cNvPr>
          <p:cNvPicPr/>
          <p:nvPr/>
        </p:nvPicPr>
        <p:blipFill>
          <a:blip r:embed="rId2"/>
          <a:stretch>
            <a:fillRect/>
          </a:stretch>
        </p:blipFill>
        <p:spPr>
          <a:xfrm>
            <a:off x="6915807" y="1268642"/>
            <a:ext cx="4852373" cy="4554089"/>
          </a:xfrm>
          <a:prstGeom prst="rect">
            <a:avLst/>
          </a:prstGeom>
          <a:ln w="3175">
            <a:solidFill>
              <a:schemeClr val="tx1"/>
            </a:solidFill>
          </a:ln>
        </p:spPr>
      </p:pic>
    </p:spTree>
    <p:extLst>
      <p:ext uri="{BB962C8B-B14F-4D97-AF65-F5344CB8AC3E}">
        <p14:creationId xmlns:p14="http://schemas.microsoft.com/office/powerpoint/2010/main" val="316473772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1E9638F0-18D0-43BB-8333-8816AB78B93D}"/>
              </a:ext>
            </a:extLst>
          </p:cNvPr>
          <p:cNvSpPr>
            <a:spLocks noGrp="1"/>
          </p:cNvSpPr>
          <p:nvPr>
            <p:ph idx="1"/>
          </p:nvPr>
        </p:nvSpPr>
        <p:spPr/>
        <p:txBody>
          <a:bodyPr/>
          <a:lstStyle/>
          <a:p>
            <a:pPr marL="0" indent="0">
              <a:buNone/>
            </a:pPr>
            <a:r>
              <a:rPr lang="zh-CN" altLang="en-US" b="1" dirty="0"/>
              <a:t>（</a:t>
            </a:r>
            <a:r>
              <a:rPr lang="en-US" altLang="zh-CN" b="1" dirty="0"/>
              <a:t>2</a:t>
            </a:r>
            <a:r>
              <a:rPr lang="zh-CN" altLang="en-US" b="1" dirty="0"/>
              <a:t>） 选择图形</a:t>
            </a:r>
            <a:endParaRPr lang="en-US" altLang="zh-CN" b="1" dirty="0"/>
          </a:p>
          <a:p>
            <a:r>
              <a:rPr lang="zh-CN" altLang="en-US" dirty="0"/>
              <a:t>在</a:t>
            </a:r>
            <a:r>
              <a:rPr lang="en-US" altLang="zh-CN" dirty="0"/>
              <a:t>【</a:t>
            </a:r>
            <a:r>
              <a:rPr lang="zh-CN" altLang="en-US" dirty="0"/>
              <a:t>插入图表</a:t>
            </a:r>
            <a:r>
              <a:rPr lang="en-US" altLang="zh-CN" dirty="0"/>
              <a:t>】</a:t>
            </a:r>
            <a:r>
              <a:rPr lang="zh-CN" altLang="en-US" dirty="0"/>
              <a:t>对话框的</a:t>
            </a:r>
            <a:r>
              <a:rPr lang="en-US" altLang="zh-CN" dirty="0"/>
              <a:t>【</a:t>
            </a:r>
            <a:r>
              <a:rPr lang="zh-CN" altLang="en-US" dirty="0"/>
              <a:t>饼图</a:t>
            </a:r>
            <a:r>
              <a:rPr lang="en-US" altLang="zh-CN" dirty="0"/>
              <a:t>】</a:t>
            </a:r>
            <a:r>
              <a:rPr lang="zh-CN" altLang="en-US" dirty="0"/>
              <a:t>选项中找到</a:t>
            </a:r>
            <a:r>
              <a:rPr lang="en-US" altLang="zh-CN" dirty="0"/>
              <a:t>【</a:t>
            </a:r>
            <a:r>
              <a:rPr lang="zh-CN" altLang="en-US" dirty="0"/>
              <a:t>饼图</a:t>
            </a:r>
            <a:r>
              <a:rPr lang="en-US" altLang="zh-CN" dirty="0"/>
              <a:t>】</a:t>
            </a:r>
            <a:r>
              <a:rPr lang="zh-CN" altLang="en-US" dirty="0"/>
              <a:t>选项，如图所示。</a:t>
            </a:r>
          </a:p>
        </p:txBody>
      </p:sp>
      <p:sp>
        <p:nvSpPr>
          <p:cNvPr id="3" name="标题 2">
            <a:extLst>
              <a:ext uri="{FF2B5EF4-FFF2-40B4-BE49-F238E27FC236}">
                <a16:creationId xmlns:a16="http://schemas.microsoft.com/office/drawing/2014/main" id="{807D8C50-EB88-4801-9AFC-89A3511EC9FB}"/>
              </a:ext>
            </a:extLst>
          </p:cNvPr>
          <p:cNvSpPr>
            <a:spLocks noGrp="1"/>
          </p:cNvSpPr>
          <p:nvPr>
            <p:ph type="title"/>
          </p:nvPr>
        </p:nvSpPr>
        <p:spPr/>
        <p:txBody>
          <a:bodyPr/>
          <a:lstStyle/>
          <a:p>
            <a:r>
              <a:rPr lang="zh-CN" altLang="en-US" dirty="0"/>
              <a:t>通过数据透视表创建数据透视图</a:t>
            </a:r>
          </a:p>
        </p:txBody>
      </p:sp>
      <p:pic>
        <p:nvPicPr>
          <p:cNvPr id="4" name="图片 3">
            <a:extLst>
              <a:ext uri="{FF2B5EF4-FFF2-40B4-BE49-F238E27FC236}">
                <a16:creationId xmlns:a16="http://schemas.microsoft.com/office/drawing/2014/main" id="{D3F3D658-BD5A-4261-8E9D-8A8F5762C453}"/>
              </a:ext>
            </a:extLst>
          </p:cNvPr>
          <p:cNvPicPr/>
          <p:nvPr/>
        </p:nvPicPr>
        <p:blipFill>
          <a:blip r:embed="rId2">
            <a:extLst>
              <a:ext uri="{28A0092B-C50C-407E-A947-70E740481C1C}">
                <a14:useLocalDpi xmlns:a14="http://schemas.microsoft.com/office/drawing/2010/main" val="0"/>
              </a:ext>
            </a:extLst>
          </a:blip>
          <a:stretch>
            <a:fillRect/>
          </a:stretch>
        </p:blipFill>
        <p:spPr>
          <a:xfrm>
            <a:off x="3375988" y="2221875"/>
            <a:ext cx="5263515" cy="3889324"/>
          </a:xfrm>
          <a:prstGeom prst="rect">
            <a:avLst/>
          </a:prstGeom>
          <a:ln w="3175">
            <a:solidFill>
              <a:schemeClr val="tx1"/>
            </a:solidFill>
          </a:ln>
        </p:spPr>
      </p:pic>
    </p:spTree>
    <p:extLst>
      <p:ext uri="{BB962C8B-B14F-4D97-AF65-F5344CB8AC3E}">
        <p14:creationId xmlns:p14="http://schemas.microsoft.com/office/powerpoint/2010/main" val="222787249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F500BC4-0817-4133-B887-38EBE8650D00}"/>
              </a:ext>
            </a:extLst>
          </p:cNvPr>
          <p:cNvSpPr>
            <a:spLocks noGrp="1"/>
          </p:cNvSpPr>
          <p:nvPr>
            <p:ph idx="1"/>
          </p:nvPr>
        </p:nvSpPr>
        <p:spPr/>
        <p:txBody>
          <a:bodyPr/>
          <a:lstStyle/>
          <a:p>
            <a:pPr marL="0" indent="0">
              <a:buNone/>
            </a:pPr>
            <a:r>
              <a:rPr lang="zh-CN" altLang="en-US" b="1" dirty="0"/>
              <a:t>（</a:t>
            </a:r>
            <a:r>
              <a:rPr lang="en-US" altLang="zh-CN" b="1" dirty="0"/>
              <a:t>3</a:t>
            </a:r>
            <a:r>
              <a:rPr lang="zh-CN" altLang="en-US" b="1" dirty="0"/>
              <a:t>） 确定设置</a:t>
            </a:r>
            <a:endParaRPr lang="en-US" altLang="zh-CN" b="1" dirty="0"/>
          </a:p>
          <a:p>
            <a:r>
              <a:rPr lang="zh-CN" altLang="en-US" dirty="0"/>
              <a:t>单击上图中的</a:t>
            </a:r>
            <a:r>
              <a:rPr lang="en-US" altLang="zh-CN" dirty="0"/>
              <a:t>【</a:t>
            </a:r>
            <a:r>
              <a:rPr lang="zh-CN" altLang="en-US" dirty="0"/>
              <a:t>确定</a:t>
            </a:r>
            <a:r>
              <a:rPr lang="en-US" altLang="zh-CN" dirty="0"/>
              <a:t>】</a:t>
            </a:r>
            <a:r>
              <a:rPr lang="zh-CN" altLang="en-US" dirty="0"/>
              <a:t>按钮，结果如图所示。</a:t>
            </a:r>
          </a:p>
        </p:txBody>
      </p:sp>
      <p:sp>
        <p:nvSpPr>
          <p:cNvPr id="3" name="标题 2">
            <a:extLst>
              <a:ext uri="{FF2B5EF4-FFF2-40B4-BE49-F238E27FC236}">
                <a16:creationId xmlns:a16="http://schemas.microsoft.com/office/drawing/2014/main" id="{38BE8C52-A539-47CF-9D1F-9CB4BCC49298}"/>
              </a:ext>
            </a:extLst>
          </p:cNvPr>
          <p:cNvSpPr>
            <a:spLocks noGrp="1"/>
          </p:cNvSpPr>
          <p:nvPr>
            <p:ph type="title"/>
          </p:nvPr>
        </p:nvSpPr>
        <p:spPr/>
        <p:txBody>
          <a:bodyPr/>
          <a:lstStyle/>
          <a:p>
            <a:r>
              <a:rPr lang="zh-CN" altLang="en-US" dirty="0"/>
              <a:t>通过数据透视表创建数据透视图</a:t>
            </a:r>
          </a:p>
        </p:txBody>
      </p:sp>
      <p:pic>
        <p:nvPicPr>
          <p:cNvPr id="4" name="图片 3">
            <a:extLst>
              <a:ext uri="{FF2B5EF4-FFF2-40B4-BE49-F238E27FC236}">
                <a16:creationId xmlns:a16="http://schemas.microsoft.com/office/drawing/2014/main" id="{43B225E1-A692-40DF-8DC6-E3E79037A813}"/>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11387" y="2148337"/>
            <a:ext cx="5569225" cy="3631751"/>
          </a:xfrm>
          <a:prstGeom prst="rect">
            <a:avLst/>
          </a:prstGeom>
          <a:noFill/>
          <a:ln w="3175">
            <a:solidFill>
              <a:schemeClr val="tx1"/>
            </a:solidFill>
          </a:ln>
        </p:spPr>
      </p:pic>
    </p:spTree>
    <p:extLst>
      <p:ext uri="{BB962C8B-B14F-4D97-AF65-F5344CB8AC3E}">
        <p14:creationId xmlns:p14="http://schemas.microsoft.com/office/powerpoint/2010/main" val="132461838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6EA36EEE-5F77-4E60-BD9F-93050D634050}"/>
              </a:ext>
            </a:extLst>
          </p:cNvPr>
          <p:cNvSpPr>
            <a:spLocks noGrp="1"/>
          </p:cNvSpPr>
          <p:nvPr>
            <p:ph idx="1"/>
          </p:nvPr>
        </p:nvSpPr>
        <p:spPr/>
        <p:txBody>
          <a:bodyPr/>
          <a:lstStyle/>
          <a:p>
            <a:pPr marL="0" indent="0">
              <a:buNone/>
            </a:pPr>
            <a:r>
              <a:rPr lang="zh-CN" altLang="en-US" b="1" dirty="0"/>
              <a:t>（</a:t>
            </a:r>
            <a:r>
              <a:rPr lang="en-US" altLang="zh-CN" b="1" dirty="0"/>
              <a:t>4</a:t>
            </a:r>
            <a:r>
              <a:rPr lang="zh-CN" altLang="en-US" b="1" dirty="0"/>
              <a:t>） 美化饼图</a:t>
            </a:r>
            <a:r>
              <a:rPr lang="zh-CN" altLang="en-US" dirty="0"/>
              <a:t>，具体操作步骤如下。</a:t>
            </a:r>
            <a:endParaRPr lang="en-US" altLang="zh-CN" dirty="0"/>
          </a:p>
          <a:p>
            <a:pPr marL="720000" indent="-342900">
              <a:buFont typeface="+mj-ea"/>
              <a:buAutoNum type="circleNumDbPlain"/>
            </a:pPr>
            <a:r>
              <a:rPr lang="zh-CN" altLang="en-US" dirty="0"/>
              <a:t>单击饼图右侧 按钮，勾选</a:t>
            </a:r>
            <a:r>
              <a:rPr lang="en-US" altLang="zh-CN" dirty="0"/>
              <a:t>【</a:t>
            </a:r>
            <a:r>
              <a:rPr lang="zh-CN" altLang="en-US" dirty="0"/>
              <a:t>数据标签</a:t>
            </a:r>
            <a:r>
              <a:rPr lang="en-US" altLang="zh-CN" dirty="0"/>
              <a:t>】</a:t>
            </a:r>
            <a:r>
              <a:rPr lang="zh-CN" altLang="en-US" dirty="0"/>
              <a:t>复选框，单击     按钮，单击</a:t>
            </a:r>
            <a:r>
              <a:rPr lang="en-US" altLang="zh-CN" dirty="0"/>
              <a:t>【</a:t>
            </a:r>
            <a:r>
              <a:rPr lang="zh-CN" altLang="en-US" dirty="0"/>
              <a:t>更多选项</a:t>
            </a:r>
            <a:r>
              <a:rPr lang="en-US" altLang="zh-CN" dirty="0"/>
              <a:t>…】</a:t>
            </a:r>
            <a:r>
              <a:rPr lang="zh-CN" altLang="en-US" dirty="0"/>
              <a:t>命令，如图所示。</a:t>
            </a:r>
          </a:p>
        </p:txBody>
      </p:sp>
      <p:sp>
        <p:nvSpPr>
          <p:cNvPr id="3" name="标题 2">
            <a:extLst>
              <a:ext uri="{FF2B5EF4-FFF2-40B4-BE49-F238E27FC236}">
                <a16:creationId xmlns:a16="http://schemas.microsoft.com/office/drawing/2014/main" id="{8C1ACFC2-E602-488D-8C98-98EE0CC5D5AD}"/>
              </a:ext>
            </a:extLst>
          </p:cNvPr>
          <p:cNvSpPr>
            <a:spLocks noGrp="1"/>
          </p:cNvSpPr>
          <p:nvPr>
            <p:ph type="title"/>
          </p:nvPr>
        </p:nvSpPr>
        <p:spPr/>
        <p:txBody>
          <a:bodyPr/>
          <a:lstStyle/>
          <a:p>
            <a:r>
              <a:rPr lang="zh-CN" altLang="en-US" dirty="0"/>
              <a:t>通过数据透视表创建数据透视图</a:t>
            </a:r>
          </a:p>
        </p:txBody>
      </p:sp>
      <p:pic>
        <p:nvPicPr>
          <p:cNvPr id="4" name="图片 3">
            <a:extLst>
              <a:ext uri="{FF2B5EF4-FFF2-40B4-BE49-F238E27FC236}">
                <a16:creationId xmlns:a16="http://schemas.microsoft.com/office/drawing/2014/main" id="{DCF8A23E-B5FC-4E99-AC91-CDA4A7F8AD65}"/>
              </a:ext>
            </a:extLst>
          </p:cNvPr>
          <p:cNvPicPr/>
          <p:nvPr/>
        </p:nvPicPr>
        <p:blipFill>
          <a:blip r:embed="rId2">
            <a:extLst>
              <a:ext uri="{28A0092B-C50C-407E-A947-70E740481C1C}">
                <a14:useLocalDpi xmlns:a14="http://schemas.microsoft.com/office/drawing/2010/main" val="0"/>
              </a:ext>
            </a:extLst>
          </a:blip>
          <a:stretch>
            <a:fillRect/>
          </a:stretch>
        </p:blipFill>
        <p:spPr>
          <a:xfrm>
            <a:off x="6612156" y="1716963"/>
            <a:ext cx="251099" cy="206430"/>
          </a:xfrm>
          <a:prstGeom prst="rect">
            <a:avLst/>
          </a:prstGeom>
        </p:spPr>
      </p:pic>
      <p:pic>
        <p:nvPicPr>
          <p:cNvPr id="5" name="图片 4">
            <a:extLst>
              <a:ext uri="{FF2B5EF4-FFF2-40B4-BE49-F238E27FC236}">
                <a16:creationId xmlns:a16="http://schemas.microsoft.com/office/drawing/2014/main" id="{E96765C3-1A8D-445E-AB89-73E4D1BF1581}"/>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2743916" y="2356014"/>
            <a:ext cx="6704167" cy="3081611"/>
          </a:xfrm>
          <a:prstGeom prst="rect">
            <a:avLst/>
          </a:prstGeom>
          <a:ln w="3175">
            <a:solidFill>
              <a:schemeClr val="tx1"/>
            </a:solidFill>
          </a:ln>
        </p:spPr>
      </p:pic>
    </p:spTree>
    <p:extLst>
      <p:ext uri="{BB962C8B-B14F-4D97-AF65-F5344CB8AC3E}">
        <p14:creationId xmlns:p14="http://schemas.microsoft.com/office/powerpoint/2010/main" val="42270205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1F7489DC-A4D3-4E41-B8B4-10A0302B98D9}"/>
              </a:ext>
            </a:extLst>
          </p:cNvPr>
          <p:cNvSpPr>
            <a:spLocks noGrp="1"/>
          </p:cNvSpPr>
          <p:nvPr>
            <p:ph idx="1"/>
          </p:nvPr>
        </p:nvSpPr>
        <p:spPr/>
        <p:txBody>
          <a:bodyPr/>
          <a:lstStyle/>
          <a:p>
            <a:pPr marL="720000" indent="-342900">
              <a:buFont typeface="+mj-ea"/>
              <a:buAutoNum type="circleNumDbPlain" startAt="2"/>
            </a:pPr>
            <a:r>
              <a:rPr lang="zh-CN" altLang="en-US" dirty="0"/>
              <a:t>选择</a:t>
            </a:r>
            <a:r>
              <a:rPr lang="en-US" altLang="zh-CN" dirty="0"/>
              <a:t>【</a:t>
            </a:r>
            <a:r>
              <a:rPr lang="zh-CN" altLang="en-US" dirty="0"/>
              <a:t>百分比</a:t>
            </a:r>
            <a:r>
              <a:rPr lang="en-US" altLang="zh-CN" dirty="0"/>
              <a:t>】</a:t>
            </a:r>
            <a:r>
              <a:rPr lang="zh-CN" altLang="en-US" dirty="0"/>
              <a:t>和</a:t>
            </a:r>
            <a:r>
              <a:rPr lang="en-US" altLang="zh-CN" dirty="0"/>
              <a:t>【</a:t>
            </a:r>
            <a:r>
              <a:rPr lang="zh-CN" altLang="en-US" dirty="0"/>
              <a:t>数据标签外</a:t>
            </a:r>
            <a:r>
              <a:rPr lang="en-US" altLang="zh-CN" dirty="0"/>
              <a:t>】</a:t>
            </a:r>
            <a:r>
              <a:rPr lang="zh-CN" altLang="en-US" dirty="0"/>
              <a:t>选项，如图所示。</a:t>
            </a:r>
          </a:p>
        </p:txBody>
      </p:sp>
      <p:sp>
        <p:nvSpPr>
          <p:cNvPr id="3" name="标题 2">
            <a:extLst>
              <a:ext uri="{FF2B5EF4-FFF2-40B4-BE49-F238E27FC236}">
                <a16:creationId xmlns:a16="http://schemas.microsoft.com/office/drawing/2014/main" id="{74941983-D194-45C6-B424-A9901264B646}"/>
              </a:ext>
            </a:extLst>
          </p:cNvPr>
          <p:cNvSpPr>
            <a:spLocks noGrp="1"/>
          </p:cNvSpPr>
          <p:nvPr>
            <p:ph type="title"/>
          </p:nvPr>
        </p:nvSpPr>
        <p:spPr/>
        <p:txBody>
          <a:bodyPr/>
          <a:lstStyle/>
          <a:p>
            <a:r>
              <a:rPr lang="zh-CN" altLang="en-US" dirty="0"/>
              <a:t>通过数据透视表创建数据透视图</a:t>
            </a:r>
          </a:p>
        </p:txBody>
      </p:sp>
      <p:pic>
        <p:nvPicPr>
          <p:cNvPr id="4" name="图片 3">
            <a:extLst>
              <a:ext uri="{FF2B5EF4-FFF2-40B4-BE49-F238E27FC236}">
                <a16:creationId xmlns:a16="http://schemas.microsoft.com/office/drawing/2014/main" id="{5F077558-DDA0-4008-BA5F-885B6AF8F039}"/>
              </a:ext>
            </a:extLst>
          </p:cNvPr>
          <p:cNvPicPr/>
          <p:nvPr/>
        </p:nvPicPr>
        <p:blipFill>
          <a:blip r:embed="rId2">
            <a:extLst>
              <a:ext uri="{28A0092B-C50C-407E-A947-70E740481C1C}">
                <a14:useLocalDpi xmlns:a14="http://schemas.microsoft.com/office/drawing/2010/main" val="0"/>
              </a:ext>
            </a:extLst>
          </a:blip>
          <a:stretch>
            <a:fillRect/>
          </a:stretch>
        </p:blipFill>
        <p:spPr>
          <a:xfrm>
            <a:off x="4592850" y="1775416"/>
            <a:ext cx="3006299" cy="4335783"/>
          </a:xfrm>
          <a:prstGeom prst="rect">
            <a:avLst/>
          </a:prstGeom>
          <a:ln w="3175">
            <a:solidFill>
              <a:schemeClr val="tx1"/>
            </a:solidFill>
          </a:ln>
        </p:spPr>
      </p:pic>
    </p:spTree>
    <p:extLst>
      <p:ext uri="{BB962C8B-B14F-4D97-AF65-F5344CB8AC3E}">
        <p14:creationId xmlns:p14="http://schemas.microsoft.com/office/powerpoint/2010/main" val="264967012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D4884107-6528-4FB2-8067-E6F969B232BD}"/>
              </a:ext>
            </a:extLst>
          </p:cNvPr>
          <p:cNvSpPr>
            <a:spLocks noGrp="1"/>
          </p:cNvSpPr>
          <p:nvPr>
            <p:ph idx="1"/>
          </p:nvPr>
        </p:nvSpPr>
        <p:spPr/>
        <p:txBody>
          <a:bodyPr/>
          <a:lstStyle/>
          <a:p>
            <a:pPr marL="720000">
              <a:buFont typeface="+mj-ea"/>
              <a:buAutoNum type="circleNumDbPlain" startAt="3"/>
            </a:pPr>
            <a:r>
              <a:rPr lang="zh-CN" altLang="en-US" dirty="0"/>
              <a:t>修改图表标题为“不同店铺消费金额占比”，结果如图所示。</a:t>
            </a:r>
          </a:p>
        </p:txBody>
      </p:sp>
      <p:sp>
        <p:nvSpPr>
          <p:cNvPr id="3" name="标题 2">
            <a:extLst>
              <a:ext uri="{FF2B5EF4-FFF2-40B4-BE49-F238E27FC236}">
                <a16:creationId xmlns:a16="http://schemas.microsoft.com/office/drawing/2014/main" id="{DB13DE03-5545-4E35-B6B5-2BE3A78E2BCA}"/>
              </a:ext>
            </a:extLst>
          </p:cNvPr>
          <p:cNvSpPr>
            <a:spLocks noGrp="1"/>
          </p:cNvSpPr>
          <p:nvPr>
            <p:ph type="title"/>
          </p:nvPr>
        </p:nvSpPr>
        <p:spPr/>
        <p:txBody>
          <a:bodyPr/>
          <a:lstStyle/>
          <a:p>
            <a:r>
              <a:rPr lang="zh-CN" altLang="en-US" dirty="0"/>
              <a:t>通过数据透视表创建数据透视图</a:t>
            </a:r>
          </a:p>
        </p:txBody>
      </p:sp>
      <p:pic>
        <p:nvPicPr>
          <p:cNvPr id="4" name="图片 3">
            <a:extLst>
              <a:ext uri="{FF2B5EF4-FFF2-40B4-BE49-F238E27FC236}">
                <a16:creationId xmlns:a16="http://schemas.microsoft.com/office/drawing/2014/main" id="{C7084EAF-3998-423E-BFC0-B44700CEBC2F}"/>
              </a:ext>
            </a:extLst>
          </p:cNvPr>
          <p:cNvPicPr/>
          <p:nvPr/>
        </p:nvPicPr>
        <p:blipFill>
          <a:blip r:embed="rId2">
            <a:extLst>
              <a:ext uri="{28A0092B-C50C-407E-A947-70E740481C1C}">
                <a14:useLocalDpi xmlns:a14="http://schemas.microsoft.com/office/drawing/2010/main" val="0"/>
              </a:ext>
            </a:extLst>
          </a:blip>
          <a:stretch>
            <a:fillRect/>
          </a:stretch>
        </p:blipFill>
        <p:spPr>
          <a:xfrm>
            <a:off x="2833156" y="1790832"/>
            <a:ext cx="6525687" cy="3789560"/>
          </a:xfrm>
          <a:prstGeom prst="rect">
            <a:avLst/>
          </a:prstGeom>
          <a:ln w="3175">
            <a:solidFill>
              <a:schemeClr val="tx1"/>
            </a:solidFill>
          </a:ln>
        </p:spPr>
      </p:pic>
    </p:spTree>
    <p:extLst>
      <p:ext uri="{BB962C8B-B14F-4D97-AF65-F5344CB8AC3E}">
        <p14:creationId xmlns:p14="http://schemas.microsoft.com/office/powerpoint/2010/main" val="77061680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a:extLst>
              <a:ext uri="{FF2B5EF4-FFF2-40B4-BE49-F238E27FC236}">
                <a16:creationId xmlns:a16="http://schemas.microsoft.com/office/drawing/2014/main" id="{22B48626-5256-4386-8A24-02A1DC4508EC}"/>
              </a:ext>
            </a:extLst>
          </p:cNvPr>
          <p:cNvSpPr>
            <a:spLocks noGrp="1"/>
          </p:cNvSpPr>
          <p:nvPr>
            <p:ph idx="1"/>
          </p:nvPr>
        </p:nvSpPr>
        <p:spPr/>
        <p:txBody>
          <a:bodyPr/>
          <a:lstStyle/>
          <a:p>
            <a:r>
              <a:rPr lang="zh-CN" altLang="en-US" dirty="0"/>
              <a:t>本章主要介绍了创建、编辑和操作数据透视表的方法，以及创建数据透视图的方法。</a:t>
            </a:r>
            <a:endParaRPr lang="en-US" altLang="zh-CN" dirty="0"/>
          </a:p>
          <a:p>
            <a:r>
              <a:rPr lang="zh-CN" altLang="en-US" dirty="0"/>
              <a:t>其中，创建操作数据透视表的方法包括了自动和手动创建；</a:t>
            </a:r>
            <a:endParaRPr lang="en-US" altLang="zh-CN" dirty="0"/>
          </a:p>
          <a:p>
            <a:r>
              <a:rPr lang="zh-CN" altLang="en-US" dirty="0"/>
              <a:t>编辑数据透视表的方法包括了修改显示内容、重命名、改变布局和设置样式；</a:t>
            </a:r>
            <a:endParaRPr lang="en-US" altLang="zh-CN" dirty="0"/>
          </a:p>
          <a:p>
            <a:r>
              <a:rPr lang="zh-CN" altLang="en-US" dirty="0"/>
              <a:t>数据透视表中数据的常用操作包括了刷新、设置字段、改变汇总方式和筛选数据；</a:t>
            </a:r>
            <a:endParaRPr lang="en-US" altLang="zh-CN" dirty="0"/>
          </a:p>
          <a:p>
            <a:r>
              <a:rPr lang="zh-CN" altLang="en-US" dirty="0"/>
              <a:t>创建数据透视图的方法包括了通过数据区域和通过数据透视表创建。</a:t>
            </a:r>
          </a:p>
        </p:txBody>
      </p:sp>
      <p:sp>
        <p:nvSpPr>
          <p:cNvPr id="5" name="标题 4">
            <a:extLst>
              <a:ext uri="{FF2B5EF4-FFF2-40B4-BE49-F238E27FC236}">
                <a16:creationId xmlns:a16="http://schemas.microsoft.com/office/drawing/2014/main" id="{C8313496-719A-4DA8-956B-75CAF8055934}"/>
              </a:ext>
            </a:extLst>
          </p:cNvPr>
          <p:cNvSpPr>
            <a:spLocks noGrp="1"/>
          </p:cNvSpPr>
          <p:nvPr>
            <p:ph type="title"/>
          </p:nvPr>
        </p:nvSpPr>
        <p:spPr/>
        <p:txBody>
          <a:bodyPr/>
          <a:lstStyle/>
          <a:p>
            <a:r>
              <a:rPr lang="zh-CN" altLang="en-US" dirty="0"/>
              <a:t>小结</a:t>
            </a:r>
          </a:p>
        </p:txBody>
      </p:sp>
      <p:pic>
        <p:nvPicPr>
          <p:cNvPr id="7" name="Picture 2">
            <a:extLst>
              <a:ext uri="{FF2B5EF4-FFF2-40B4-BE49-F238E27FC236}">
                <a16:creationId xmlns:a16="http://schemas.microsoft.com/office/drawing/2014/main" id="{D2671C9B-DB4E-4592-AC92-362EE1D6F25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958181" y="3749156"/>
            <a:ext cx="3810000" cy="25527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154591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3" name="Rectangle 2">
            <a:extLst>
              <a:ext uri="{FF2B5EF4-FFF2-40B4-BE49-F238E27FC236}">
                <a16:creationId xmlns:a16="http://schemas.microsoft.com/office/drawing/2014/main" id="{364F2AD5-DC93-417C-9ADB-9C7332417FEB}"/>
              </a:ext>
            </a:extLst>
          </p:cNvPr>
          <p:cNvSpPr>
            <a:spLocks noChangeArrowheads="1"/>
          </p:cNvSpPr>
          <p:nvPr/>
        </p:nvSpPr>
        <p:spPr bwMode="gray">
          <a:xfrm>
            <a:off x="1524000" y="-319088"/>
            <a:ext cx="184150" cy="239713"/>
          </a:xfrm>
          <a:prstGeom prst="rect">
            <a:avLst/>
          </a:prstGeom>
          <a:noFill/>
          <a:ln>
            <a:noFill/>
          </a:ln>
          <a:effectLst>
            <a:outerShdw dist="107763" dir="2700000" algn="ctr" rotWithShape="0">
              <a:srgbClr val="B2B2B2">
                <a:alpha val="50000"/>
              </a:srgbClr>
            </a:outerShdw>
          </a:effectLst>
        </p:spPr>
        <p:txBody>
          <a:bodyPr wrap="none" anchor="ctr">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endParaRPr lang="zh-CN" altLang="en-US" sz="952"/>
          </a:p>
        </p:txBody>
      </p:sp>
      <p:sp>
        <p:nvSpPr>
          <p:cNvPr id="10246" name="Rectangle 6">
            <a:extLst>
              <a:ext uri="{FF2B5EF4-FFF2-40B4-BE49-F238E27FC236}">
                <a16:creationId xmlns:a16="http://schemas.microsoft.com/office/drawing/2014/main" id="{4B3672A5-83F8-4660-A4E4-6E4E149DE849}"/>
              </a:ext>
            </a:extLst>
          </p:cNvPr>
          <p:cNvSpPr>
            <a:spLocks noChangeArrowheads="1"/>
          </p:cNvSpPr>
          <p:nvPr/>
        </p:nvSpPr>
        <p:spPr bwMode="auto">
          <a:xfrm>
            <a:off x="1524000" y="-392113"/>
            <a:ext cx="184150" cy="385763"/>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nchor="ctr">
            <a:spAutoFit/>
          </a:bodyPr>
          <a:lstStyle/>
          <a:p>
            <a:pPr eaLnBrk="1" fontAlgn="auto" hangingPunct="1">
              <a:spcBef>
                <a:spcPts val="0"/>
              </a:spcBef>
              <a:spcAft>
                <a:spcPts val="0"/>
              </a:spcAft>
              <a:defRPr/>
            </a:pPr>
            <a:endParaRPr lang="zh-CN" altLang="en-US" sz="1905">
              <a:solidFill>
                <a:srgbClr val="000000"/>
              </a:solidFill>
              <a:latin typeface="Arial" charset="0"/>
              <a:ea typeface="+mn-ea"/>
            </a:endParaRPr>
          </a:p>
        </p:txBody>
      </p:sp>
      <p:sp>
        <p:nvSpPr>
          <p:cNvPr id="4" name="Rectangle 5">
            <a:extLst>
              <a:ext uri="{FF2B5EF4-FFF2-40B4-BE49-F238E27FC236}">
                <a16:creationId xmlns:a16="http://schemas.microsoft.com/office/drawing/2014/main" id="{4F3AD30F-F2CA-4932-8A37-7D1028DC7009}"/>
              </a:ext>
            </a:extLst>
          </p:cNvPr>
          <p:cNvSpPr>
            <a:spLocks noChangeArrowheads="1"/>
          </p:cNvSpPr>
          <p:nvPr/>
        </p:nvSpPr>
        <p:spPr bwMode="auto">
          <a:xfrm>
            <a:off x="376195" y="5661864"/>
            <a:ext cx="3475936" cy="800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000066"/>
              </a:buClr>
              <a:buFont typeface="Wingdings" panose="05000000000000000000" pitchFamily="2" charset="2"/>
              <a:buChar char="n"/>
              <a:defRPr kumimoji="1" sz="21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9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5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9pPr>
          </a:lstStyle>
          <a:p>
            <a:pPr eaLnBrk="1" hangingPunct="1">
              <a:spcBef>
                <a:spcPts val="600"/>
              </a:spcBef>
              <a:spcAft>
                <a:spcPts val="600"/>
              </a:spcAft>
              <a:buClrTx/>
              <a:buFontTx/>
              <a:buNone/>
            </a:pPr>
            <a:r>
              <a:rPr kumimoji="0" lang="zh-CN" altLang="en-US" sz="1800" dirty="0">
                <a:solidFill>
                  <a:srgbClr val="000000"/>
                </a:solidFill>
                <a:latin typeface="微软雅黑" panose="020B0503020204020204" pitchFamily="34" charset="-122"/>
                <a:ea typeface="微软雅黑" panose="020B0503020204020204" pitchFamily="34" charset="-122"/>
              </a:rPr>
              <a:t>相关的实训、课程视频等资源：</a:t>
            </a:r>
            <a:endParaRPr kumimoji="0" lang="en-US" altLang="zh-CN" sz="1800" dirty="0">
              <a:solidFill>
                <a:srgbClr val="000000"/>
              </a:solidFill>
              <a:latin typeface="微软雅黑" panose="020B0503020204020204" pitchFamily="34" charset="-122"/>
              <a:ea typeface="微软雅黑" panose="020B0503020204020204" pitchFamily="34" charset="-122"/>
            </a:endParaRPr>
          </a:p>
          <a:p>
            <a:pPr eaLnBrk="1" hangingPunct="1">
              <a:spcBef>
                <a:spcPts val="600"/>
              </a:spcBef>
              <a:spcAft>
                <a:spcPts val="600"/>
              </a:spcAft>
              <a:buClrTx/>
              <a:buFontTx/>
              <a:buNone/>
            </a:pPr>
            <a:r>
              <a:rPr kumimoji="0" lang="en-US" altLang="zh-CN" sz="1800" dirty="0">
                <a:solidFill>
                  <a:srgbClr val="000000"/>
                </a:solidFill>
                <a:latin typeface="微软雅黑" panose="020B0503020204020204" pitchFamily="34" charset="-122"/>
                <a:ea typeface="微软雅黑" panose="020B0503020204020204" pitchFamily="34" charset="-122"/>
                <a:hlinkClick r:id="rId3"/>
              </a:rPr>
              <a:t>https://edu.tipdm.org</a:t>
            </a:r>
            <a:endParaRPr kumimoji="0" lang="en-US" altLang="zh-CN" sz="1800" u="sng" dirty="0">
              <a:latin typeface="微软雅黑" panose="020B0503020204020204" pitchFamily="34" charset="-122"/>
              <a:ea typeface="微软雅黑" panose="020B0503020204020204" pitchFamily="34" charset="-122"/>
            </a:endParaRPr>
          </a:p>
        </p:txBody>
      </p:sp>
      <p:sp>
        <p:nvSpPr>
          <p:cNvPr id="5" name="Rectangle 5">
            <a:extLst>
              <a:ext uri="{FF2B5EF4-FFF2-40B4-BE49-F238E27FC236}">
                <a16:creationId xmlns:a16="http://schemas.microsoft.com/office/drawing/2014/main" id="{CBC1B2F1-EB00-438F-A205-4FDECDDD07F2}"/>
              </a:ext>
            </a:extLst>
          </p:cNvPr>
          <p:cNvSpPr>
            <a:spLocks noChangeArrowheads="1"/>
          </p:cNvSpPr>
          <p:nvPr/>
        </p:nvSpPr>
        <p:spPr bwMode="auto">
          <a:xfrm>
            <a:off x="4494325" y="5661864"/>
            <a:ext cx="4606541" cy="800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000066"/>
              </a:buClr>
              <a:buFont typeface="Wingdings" panose="05000000000000000000" pitchFamily="2" charset="2"/>
              <a:buChar char="n"/>
              <a:defRPr kumimoji="1" sz="21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9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5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9pPr>
          </a:lstStyle>
          <a:p>
            <a:pPr eaLnBrk="1" hangingPunct="1">
              <a:spcBef>
                <a:spcPts val="600"/>
              </a:spcBef>
              <a:spcAft>
                <a:spcPts val="600"/>
              </a:spcAft>
              <a:buClrTx/>
              <a:buFontTx/>
              <a:buNone/>
            </a:pPr>
            <a:r>
              <a:rPr kumimoji="0" lang="zh-CN" altLang="en-US" sz="1800" dirty="0">
                <a:solidFill>
                  <a:srgbClr val="000000"/>
                </a:solidFill>
                <a:latin typeface="微软雅黑" panose="020B0503020204020204" pitchFamily="34" charset="-122"/>
                <a:ea typeface="微软雅黑" panose="020B0503020204020204" pitchFamily="34" charset="-122"/>
              </a:rPr>
              <a:t>相关的培训动态：</a:t>
            </a:r>
            <a:endParaRPr kumimoji="0" lang="en-US" altLang="zh-CN" sz="1800" dirty="0">
              <a:solidFill>
                <a:srgbClr val="000000"/>
              </a:solidFill>
              <a:latin typeface="微软雅黑" panose="020B0503020204020204" pitchFamily="34" charset="-122"/>
              <a:ea typeface="微软雅黑" panose="020B0503020204020204" pitchFamily="34" charset="-122"/>
            </a:endParaRPr>
          </a:p>
          <a:p>
            <a:pPr eaLnBrk="1" hangingPunct="1">
              <a:spcBef>
                <a:spcPts val="600"/>
              </a:spcBef>
              <a:spcAft>
                <a:spcPts val="600"/>
              </a:spcAft>
              <a:buClrTx/>
              <a:buFontTx/>
              <a:buNone/>
            </a:pPr>
            <a:r>
              <a:rPr kumimoji="0" lang="en-US" altLang="zh-CN" sz="1800" dirty="0">
                <a:solidFill>
                  <a:srgbClr val="000000"/>
                </a:solidFill>
                <a:latin typeface="微软雅黑" panose="020B0503020204020204" pitchFamily="34" charset="-122"/>
                <a:ea typeface="微软雅黑" panose="020B0503020204020204" pitchFamily="34" charset="-122"/>
                <a:hlinkClick r:id="rId4"/>
              </a:rPr>
              <a:t>http://www.tipdm.com/pxdt/index.jhtml</a:t>
            </a:r>
            <a:endParaRPr kumimoji="0" lang="en-US" altLang="zh-CN" sz="1800" dirty="0">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7ACB42D8-5965-405A-9C22-BCFC92B2C528}"/>
              </a:ext>
            </a:extLst>
          </p:cNvPr>
          <p:cNvSpPr>
            <a:spLocks noGrp="1"/>
          </p:cNvSpPr>
          <p:nvPr>
            <p:ph idx="1"/>
          </p:nvPr>
        </p:nvSpPr>
        <p:spPr>
          <a:xfrm>
            <a:off x="423819" y="1077912"/>
            <a:ext cx="6985974" cy="5033287"/>
          </a:xfrm>
        </p:spPr>
        <p:txBody>
          <a:bodyPr/>
          <a:lstStyle/>
          <a:p>
            <a:pPr marL="0" indent="0">
              <a:buNone/>
            </a:pPr>
            <a:r>
              <a:rPr lang="zh-CN" altLang="en-US" dirty="0"/>
              <a:t>如果推荐的数据透视表都不适合，那么可以手动创建数据透视表，具体操作步骤如下。</a:t>
            </a:r>
          </a:p>
          <a:p>
            <a:pPr marL="0" indent="0">
              <a:buNone/>
            </a:pPr>
            <a:r>
              <a:rPr lang="zh-CN" altLang="en-US" b="1" dirty="0"/>
              <a:t>（</a:t>
            </a:r>
            <a:r>
              <a:rPr lang="en-US" altLang="zh-CN" b="1" dirty="0"/>
              <a:t>1</a:t>
            </a:r>
            <a:r>
              <a:rPr lang="zh-CN" altLang="en-US" b="1" dirty="0"/>
              <a:t>） 打开</a:t>
            </a:r>
            <a:r>
              <a:rPr lang="en-US" altLang="zh-CN" b="1" dirty="0"/>
              <a:t>【</a:t>
            </a:r>
            <a:r>
              <a:rPr lang="zh-CN" altLang="en-US" b="1" dirty="0"/>
              <a:t>创建数据透视表</a:t>
            </a:r>
            <a:r>
              <a:rPr lang="en-US" altLang="zh-CN" b="1" dirty="0"/>
              <a:t>】</a:t>
            </a:r>
            <a:r>
              <a:rPr lang="zh-CN" altLang="en-US" b="1" dirty="0"/>
              <a:t>对话框</a:t>
            </a:r>
            <a:endParaRPr lang="en-US" altLang="zh-CN" b="1" dirty="0"/>
          </a:p>
          <a:p>
            <a:r>
              <a:rPr lang="zh-CN" altLang="en-US" dirty="0"/>
              <a:t>打开</a:t>
            </a:r>
            <a:r>
              <a:rPr lang="en-US" altLang="zh-CN" dirty="0"/>
              <a:t>【</a:t>
            </a:r>
            <a:r>
              <a:rPr lang="zh-CN" altLang="en-US" dirty="0"/>
              <a:t>订单信息</a:t>
            </a:r>
            <a:r>
              <a:rPr lang="en-US" altLang="zh-CN" dirty="0"/>
              <a:t>】</a:t>
            </a:r>
            <a:r>
              <a:rPr lang="zh-CN" altLang="en-US" dirty="0"/>
              <a:t>工作表，单击数据区域内任一单元格，在</a:t>
            </a:r>
            <a:r>
              <a:rPr lang="en-US" altLang="zh-CN" dirty="0"/>
              <a:t>【</a:t>
            </a:r>
            <a:r>
              <a:rPr lang="zh-CN" altLang="en-US" dirty="0"/>
              <a:t>插入</a:t>
            </a:r>
            <a:r>
              <a:rPr lang="en-US" altLang="zh-CN" dirty="0"/>
              <a:t>】</a:t>
            </a:r>
            <a:r>
              <a:rPr lang="zh-CN" altLang="en-US" dirty="0"/>
              <a:t>选项卡的</a:t>
            </a:r>
            <a:r>
              <a:rPr lang="en-US" altLang="zh-CN" dirty="0"/>
              <a:t>【</a:t>
            </a:r>
            <a:r>
              <a:rPr lang="zh-CN" altLang="en-US" dirty="0"/>
              <a:t>表格</a:t>
            </a:r>
            <a:r>
              <a:rPr lang="en-US" altLang="zh-CN" dirty="0"/>
              <a:t>】</a:t>
            </a:r>
            <a:r>
              <a:rPr lang="zh-CN" altLang="en-US" dirty="0"/>
              <a:t>命令组中，单击</a:t>
            </a:r>
            <a:r>
              <a:rPr lang="en-US" altLang="zh-CN" dirty="0"/>
              <a:t>【</a:t>
            </a:r>
            <a:r>
              <a:rPr lang="zh-CN" altLang="en-US" dirty="0"/>
              <a:t>数据透视表</a:t>
            </a:r>
            <a:r>
              <a:rPr lang="en-US" altLang="zh-CN" dirty="0"/>
              <a:t>】</a:t>
            </a:r>
            <a:r>
              <a:rPr lang="zh-CN" altLang="en-US" dirty="0"/>
              <a:t>图标，弹出</a:t>
            </a:r>
            <a:r>
              <a:rPr lang="en-US" altLang="zh-CN" dirty="0"/>
              <a:t>【</a:t>
            </a:r>
            <a:r>
              <a:rPr lang="zh-CN" altLang="en-US" dirty="0"/>
              <a:t>创建数据透视表</a:t>
            </a:r>
            <a:r>
              <a:rPr lang="en-US" altLang="zh-CN" dirty="0"/>
              <a:t>】</a:t>
            </a:r>
            <a:r>
              <a:rPr lang="zh-CN" altLang="en-US" dirty="0"/>
              <a:t>对话框，如图所示。</a:t>
            </a:r>
            <a:endParaRPr lang="en-US" altLang="zh-CN" dirty="0"/>
          </a:p>
          <a:p>
            <a:r>
              <a:rPr lang="zh-CN" altLang="en-US" dirty="0"/>
              <a:t>其中，选择的数据为整个数据区域，而放置数据透视表的位置默认为新工作表，但是用户可以指定放置在现有工作表中。</a:t>
            </a:r>
          </a:p>
          <a:p>
            <a:endParaRPr lang="zh-CN" altLang="en-US" dirty="0"/>
          </a:p>
        </p:txBody>
      </p:sp>
      <p:sp>
        <p:nvSpPr>
          <p:cNvPr id="3" name="标题 2">
            <a:extLst>
              <a:ext uri="{FF2B5EF4-FFF2-40B4-BE49-F238E27FC236}">
                <a16:creationId xmlns:a16="http://schemas.microsoft.com/office/drawing/2014/main" id="{1DEAE6DC-9987-4414-BB5E-A80C54D6CE44}"/>
              </a:ext>
            </a:extLst>
          </p:cNvPr>
          <p:cNvSpPr>
            <a:spLocks noGrp="1"/>
          </p:cNvSpPr>
          <p:nvPr>
            <p:ph type="title"/>
          </p:nvPr>
        </p:nvSpPr>
        <p:spPr/>
        <p:txBody>
          <a:bodyPr/>
          <a:lstStyle/>
          <a:p>
            <a:r>
              <a:rPr lang="zh-CN" altLang="en-US" dirty="0"/>
              <a:t>手动创建数据透视表</a:t>
            </a:r>
          </a:p>
        </p:txBody>
      </p:sp>
      <p:pic>
        <p:nvPicPr>
          <p:cNvPr id="4" name="图片 3">
            <a:extLst>
              <a:ext uri="{FF2B5EF4-FFF2-40B4-BE49-F238E27FC236}">
                <a16:creationId xmlns:a16="http://schemas.microsoft.com/office/drawing/2014/main" id="{7863805B-1413-4440-AE9D-692EC0F85675}"/>
              </a:ext>
            </a:extLst>
          </p:cNvPr>
          <p:cNvPicPr/>
          <p:nvPr/>
        </p:nvPicPr>
        <p:blipFill>
          <a:blip r:embed="rId2">
            <a:extLst>
              <a:ext uri="{28A0092B-C50C-407E-A947-70E740481C1C}">
                <a14:useLocalDpi xmlns:a14="http://schemas.microsoft.com/office/drawing/2010/main" val="0"/>
              </a:ext>
            </a:extLst>
          </a:blip>
          <a:stretch>
            <a:fillRect/>
          </a:stretch>
        </p:blipFill>
        <p:spPr>
          <a:xfrm>
            <a:off x="7662042" y="1297143"/>
            <a:ext cx="3920357" cy="4594824"/>
          </a:xfrm>
          <a:prstGeom prst="rect">
            <a:avLst/>
          </a:prstGeom>
          <a:ln w="3175">
            <a:solidFill>
              <a:schemeClr val="tx1"/>
            </a:solidFill>
          </a:ln>
        </p:spPr>
      </p:pic>
    </p:spTree>
    <p:extLst>
      <p:ext uri="{BB962C8B-B14F-4D97-AF65-F5344CB8AC3E}">
        <p14:creationId xmlns:p14="http://schemas.microsoft.com/office/powerpoint/2010/main" val="30348264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625CC529-04AE-43D3-A46D-87D2B1024517}"/>
              </a:ext>
            </a:extLst>
          </p:cNvPr>
          <p:cNvSpPr>
            <a:spLocks noGrp="1"/>
          </p:cNvSpPr>
          <p:nvPr>
            <p:ph idx="1"/>
          </p:nvPr>
        </p:nvSpPr>
        <p:spPr/>
        <p:txBody>
          <a:bodyPr/>
          <a:lstStyle/>
          <a:p>
            <a:pPr marL="0" indent="0">
              <a:buNone/>
            </a:pPr>
            <a:r>
              <a:rPr lang="zh-CN" altLang="en-US" b="1" dirty="0"/>
              <a:t>（</a:t>
            </a:r>
            <a:r>
              <a:rPr lang="en-US" altLang="zh-CN" b="1" dirty="0"/>
              <a:t>2</a:t>
            </a:r>
            <a:r>
              <a:rPr lang="zh-CN" altLang="en-US" b="1" dirty="0"/>
              <a:t>） 确定创建空白数据透视表</a:t>
            </a:r>
            <a:endParaRPr lang="en-US" altLang="zh-CN" b="1" dirty="0"/>
          </a:p>
          <a:p>
            <a:r>
              <a:rPr lang="zh-CN" altLang="en-US" dirty="0"/>
              <a:t>单击上图中所示的</a:t>
            </a:r>
            <a:r>
              <a:rPr lang="en-US" altLang="zh-CN" dirty="0"/>
              <a:t>【</a:t>
            </a:r>
            <a:r>
              <a:rPr lang="zh-CN" altLang="en-US" dirty="0"/>
              <a:t>确定</a:t>
            </a:r>
            <a:r>
              <a:rPr lang="en-US" altLang="zh-CN" dirty="0"/>
              <a:t>】</a:t>
            </a:r>
            <a:r>
              <a:rPr lang="zh-CN" altLang="en-US" dirty="0"/>
              <a:t>按钮，</a:t>
            </a:r>
            <a:r>
              <a:rPr lang="en-US" altLang="zh-CN" dirty="0"/>
              <a:t>Excel</a:t>
            </a:r>
            <a:r>
              <a:rPr lang="zh-CN" altLang="en-US" dirty="0"/>
              <a:t>将创建一个空白数据透视表，并显示</a:t>
            </a:r>
            <a:r>
              <a:rPr lang="en-US" altLang="zh-CN" dirty="0"/>
              <a:t>【</a:t>
            </a:r>
            <a:r>
              <a:rPr lang="zh-CN" altLang="en-US" dirty="0"/>
              <a:t>数据透视表字段</a:t>
            </a:r>
            <a:r>
              <a:rPr lang="en-US" altLang="zh-CN" dirty="0"/>
              <a:t>】</a:t>
            </a:r>
            <a:r>
              <a:rPr lang="zh-CN" altLang="en-US" dirty="0"/>
              <a:t>窗格，如图所示。</a:t>
            </a:r>
          </a:p>
        </p:txBody>
      </p:sp>
      <p:sp>
        <p:nvSpPr>
          <p:cNvPr id="3" name="标题 2">
            <a:extLst>
              <a:ext uri="{FF2B5EF4-FFF2-40B4-BE49-F238E27FC236}">
                <a16:creationId xmlns:a16="http://schemas.microsoft.com/office/drawing/2014/main" id="{45C6C30C-78AB-4EF2-A644-3405BBFE7424}"/>
              </a:ext>
            </a:extLst>
          </p:cNvPr>
          <p:cNvSpPr>
            <a:spLocks noGrp="1"/>
          </p:cNvSpPr>
          <p:nvPr>
            <p:ph type="title"/>
          </p:nvPr>
        </p:nvSpPr>
        <p:spPr/>
        <p:txBody>
          <a:bodyPr/>
          <a:lstStyle/>
          <a:p>
            <a:r>
              <a:rPr lang="zh-CN" altLang="en-US" dirty="0"/>
              <a:t>手动创建数据透视表</a:t>
            </a:r>
          </a:p>
        </p:txBody>
      </p:sp>
      <p:pic>
        <p:nvPicPr>
          <p:cNvPr id="4" name="图片 3">
            <a:extLst>
              <a:ext uri="{FF2B5EF4-FFF2-40B4-BE49-F238E27FC236}">
                <a16:creationId xmlns:a16="http://schemas.microsoft.com/office/drawing/2014/main" id="{09405B12-5201-490B-AF9F-2569BD8E18BC}"/>
              </a:ext>
            </a:extLst>
          </p:cNvPr>
          <p:cNvPicPr/>
          <p:nvPr/>
        </p:nvPicPr>
        <p:blipFill rotWithShape="1">
          <a:blip r:embed="rId2" cstate="print">
            <a:extLst>
              <a:ext uri="{28A0092B-C50C-407E-A947-70E740481C1C}">
                <a14:useLocalDpi xmlns:a14="http://schemas.microsoft.com/office/drawing/2010/main" val="0"/>
              </a:ext>
            </a:extLst>
          </a:blip>
          <a:srcRect r="1216"/>
          <a:stretch/>
        </p:blipFill>
        <p:spPr bwMode="auto">
          <a:xfrm>
            <a:off x="2931285" y="2584209"/>
            <a:ext cx="6329429" cy="3195879"/>
          </a:xfrm>
          <a:prstGeom prst="rect">
            <a:avLst/>
          </a:prstGeom>
          <a:ln w="3175">
            <a:solidFill>
              <a:schemeClr val="tx1"/>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3537617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F0E1C441-513F-42ED-8417-5F4C92A8D175}"/>
              </a:ext>
            </a:extLst>
          </p:cNvPr>
          <p:cNvSpPr>
            <a:spLocks noGrp="1"/>
          </p:cNvSpPr>
          <p:nvPr>
            <p:ph idx="1"/>
          </p:nvPr>
        </p:nvSpPr>
        <p:spPr/>
        <p:txBody>
          <a:bodyPr/>
          <a:lstStyle/>
          <a:p>
            <a:pPr marL="0" indent="0">
              <a:buNone/>
            </a:pPr>
            <a:r>
              <a:rPr lang="zh-CN" altLang="en-US" b="1" dirty="0"/>
              <a:t>（</a:t>
            </a:r>
            <a:r>
              <a:rPr lang="en-US" altLang="zh-CN" b="1" dirty="0"/>
              <a:t>3</a:t>
            </a:r>
            <a:r>
              <a:rPr lang="zh-CN" altLang="en-US" b="1" dirty="0"/>
              <a:t>） 添加字段</a:t>
            </a:r>
            <a:endParaRPr lang="en-US" altLang="zh-CN" b="1" dirty="0"/>
          </a:p>
          <a:p>
            <a:r>
              <a:rPr lang="zh-CN" altLang="en-US" dirty="0"/>
              <a:t>将“结算时间”字段拖曳至</a:t>
            </a:r>
            <a:r>
              <a:rPr lang="en-US" altLang="zh-CN" dirty="0"/>
              <a:t>【</a:t>
            </a:r>
            <a:r>
              <a:rPr lang="zh-CN" altLang="en-US" dirty="0"/>
              <a:t>筛选</a:t>
            </a:r>
            <a:r>
              <a:rPr lang="en-US" altLang="zh-CN" dirty="0"/>
              <a:t>】</a:t>
            </a:r>
            <a:r>
              <a:rPr lang="zh-CN" altLang="en-US" dirty="0"/>
              <a:t>区域，“店铺所在地”和“店铺名”字段分别拖曳至</a:t>
            </a:r>
            <a:r>
              <a:rPr lang="en-US" altLang="zh-CN" dirty="0"/>
              <a:t>【</a:t>
            </a:r>
            <a:r>
              <a:rPr lang="zh-CN" altLang="en-US" dirty="0"/>
              <a:t>行</a:t>
            </a:r>
            <a:r>
              <a:rPr lang="en-US" altLang="zh-CN" dirty="0"/>
              <a:t>】</a:t>
            </a:r>
            <a:r>
              <a:rPr lang="zh-CN" altLang="en-US" dirty="0"/>
              <a:t>区域，“消费金额”字段拖曳至</a:t>
            </a:r>
            <a:r>
              <a:rPr lang="en-US" altLang="zh-CN" dirty="0"/>
              <a:t>【</a:t>
            </a:r>
            <a:r>
              <a:rPr lang="zh-CN" altLang="en-US" dirty="0"/>
              <a:t>值</a:t>
            </a:r>
            <a:r>
              <a:rPr lang="en-US" altLang="zh-CN" dirty="0"/>
              <a:t>】</a:t>
            </a:r>
            <a:r>
              <a:rPr lang="zh-CN" altLang="en-US" dirty="0"/>
              <a:t>区域，如左图所示，创建的数据透视表如右图所示。</a:t>
            </a:r>
          </a:p>
        </p:txBody>
      </p:sp>
      <p:sp>
        <p:nvSpPr>
          <p:cNvPr id="3" name="标题 2">
            <a:extLst>
              <a:ext uri="{FF2B5EF4-FFF2-40B4-BE49-F238E27FC236}">
                <a16:creationId xmlns:a16="http://schemas.microsoft.com/office/drawing/2014/main" id="{8241A07A-264C-49B3-B2D5-CE0B33C5ED39}"/>
              </a:ext>
            </a:extLst>
          </p:cNvPr>
          <p:cNvSpPr>
            <a:spLocks noGrp="1"/>
          </p:cNvSpPr>
          <p:nvPr>
            <p:ph type="title"/>
          </p:nvPr>
        </p:nvSpPr>
        <p:spPr/>
        <p:txBody>
          <a:bodyPr/>
          <a:lstStyle/>
          <a:p>
            <a:r>
              <a:rPr lang="zh-CN" altLang="en-US" dirty="0"/>
              <a:t>手动创建数据透视表</a:t>
            </a:r>
          </a:p>
        </p:txBody>
      </p:sp>
      <p:pic>
        <p:nvPicPr>
          <p:cNvPr id="4" name="图片 3">
            <a:extLst>
              <a:ext uri="{FF2B5EF4-FFF2-40B4-BE49-F238E27FC236}">
                <a16:creationId xmlns:a16="http://schemas.microsoft.com/office/drawing/2014/main" id="{9575E121-A809-4A44-A853-99B8FE5027A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879991" y="2557662"/>
            <a:ext cx="3391864" cy="3653377"/>
          </a:xfrm>
          <a:prstGeom prst="rect">
            <a:avLst/>
          </a:prstGeom>
          <a:noFill/>
          <a:ln w="3175">
            <a:solidFill>
              <a:schemeClr val="tx1"/>
            </a:solidFill>
          </a:ln>
        </p:spPr>
      </p:pic>
      <p:pic>
        <p:nvPicPr>
          <p:cNvPr id="5" name="图片 4">
            <a:extLst>
              <a:ext uri="{FF2B5EF4-FFF2-40B4-BE49-F238E27FC236}">
                <a16:creationId xmlns:a16="http://schemas.microsoft.com/office/drawing/2014/main" id="{5FD9CB47-7BA2-4971-A729-8ACB8A6E1CF6}"/>
              </a:ext>
            </a:extLst>
          </p:cNvPr>
          <p:cNvPicPr/>
          <p:nvPr/>
        </p:nvPicPr>
        <p:blipFill>
          <a:blip r:embed="rId3">
            <a:extLst>
              <a:ext uri="{28A0092B-C50C-407E-A947-70E740481C1C}">
                <a14:useLocalDpi xmlns:a14="http://schemas.microsoft.com/office/drawing/2010/main" val="0"/>
              </a:ext>
            </a:extLst>
          </a:blip>
          <a:stretch>
            <a:fillRect/>
          </a:stretch>
        </p:blipFill>
        <p:spPr>
          <a:xfrm>
            <a:off x="6461095" y="2557663"/>
            <a:ext cx="3292505" cy="3653377"/>
          </a:xfrm>
          <a:prstGeom prst="rect">
            <a:avLst/>
          </a:prstGeom>
          <a:ln w="3175">
            <a:solidFill>
              <a:schemeClr val="tx1"/>
            </a:solidFill>
          </a:ln>
        </p:spPr>
      </p:pic>
    </p:spTree>
    <p:extLst>
      <p:ext uri="{BB962C8B-B14F-4D97-AF65-F5344CB8AC3E}">
        <p14:creationId xmlns:p14="http://schemas.microsoft.com/office/powerpoint/2010/main" val="14986412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6">
            <a:extLst>
              <a:ext uri="{FF2B5EF4-FFF2-40B4-BE49-F238E27FC236}">
                <a16:creationId xmlns:a16="http://schemas.microsoft.com/office/drawing/2014/main" id="{DB6BA6D9-7E32-45FA-8944-A3103765FC4B}"/>
              </a:ext>
            </a:extLst>
          </p:cNvPr>
          <p:cNvCxnSpPr>
            <a:cxnSpLocks/>
          </p:cNvCxnSpPr>
          <p:nvPr/>
        </p:nvCxnSpPr>
        <p:spPr>
          <a:xfrm>
            <a:off x="3265488" y="1347788"/>
            <a:ext cx="4762" cy="4354512"/>
          </a:xfrm>
          <a:prstGeom prst="line">
            <a:avLst/>
          </a:prstGeom>
        </p:spPr>
        <p:style>
          <a:lnRef idx="2">
            <a:schemeClr val="dk1"/>
          </a:lnRef>
          <a:fillRef idx="0">
            <a:schemeClr val="dk1"/>
          </a:fillRef>
          <a:effectRef idx="1">
            <a:schemeClr val="dk1"/>
          </a:effectRef>
          <a:fontRef idx="minor">
            <a:schemeClr val="tx1"/>
          </a:fontRef>
        </p:style>
      </p:cxnSp>
      <p:sp>
        <p:nvSpPr>
          <p:cNvPr id="19" name="Line 2">
            <a:extLst>
              <a:ext uri="{FF2B5EF4-FFF2-40B4-BE49-F238E27FC236}">
                <a16:creationId xmlns:a16="http://schemas.microsoft.com/office/drawing/2014/main" id="{CA84A96C-9FA8-4654-8329-B6331C61A926}"/>
              </a:ext>
            </a:extLst>
          </p:cNvPr>
          <p:cNvSpPr>
            <a:spLocks noChangeShapeType="1"/>
          </p:cNvSpPr>
          <p:nvPr/>
        </p:nvSpPr>
        <p:spPr bwMode="auto">
          <a:xfrm>
            <a:off x="2649538" y="2947988"/>
            <a:ext cx="6605587" cy="0"/>
          </a:xfrm>
          <a:prstGeom prst="line">
            <a:avLst/>
          </a:prstGeom>
        </p:spPr>
        <p:style>
          <a:lnRef idx="2">
            <a:schemeClr val="dk1"/>
          </a:lnRef>
          <a:fillRef idx="0">
            <a:schemeClr val="dk1"/>
          </a:fillRef>
          <a:effectRef idx="1">
            <a:schemeClr val="dk1"/>
          </a:effectRef>
          <a:fontRef idx="minor">
            <a:schemeClr val="tx1"/>
          </a:fontRef>
        </p:style>
        <p:txBody>
          <a:bodyPr/>
          <a:lstStyle/>
          <a:p>
            <a:pPr algn="ctr" eaLnBrk="1" fontAlgn="auto" hangingPunct="1">
              <a:spcBef>
                <a:spcPts val="0"/>
              </a:spcBef>
              <a:spcAft>
                <a:spcPts val="0"/>
              </a:spcAft>
              <a:defRPr/>
            </a:pPr>
            <a:endParaRPr lang="zh-CN" altLang="en-US" sz="1905" kern="0">
              <a:solidFill>
                <a:sysClr val="windowText" lastClr="000000"/>
              </a:solidFill>
              <a:latin typeface="微软雅黑" pitchFamily="34" charset="-122"/>
              <a:ea typeface="微软雅黑" pitchFamily="34" charset="-122"/>
            </a:endParaRPr>
          </a:p>
        </p:txBody>
      </p:sp>
      <p:sp>
        <p:nvSpPr>
          <p:cNvPr id="20" name="Oval 15">
            <a:extLst>
              <a:ext uri="{FF2B5EF4-FFF2-40B4-BE49-F238E27FC236}">
                <a16:creationId xmlns:a16="http://schemas.microsoft.com/office/drawing/2014/main" id="{40E90F20-AF69-41FD-B1F4-6B7D5D430849}"/>
              </a:ext>
            </a:extLst>
          </p:cNvPr>
          <p:cNvSpPr>
            <a:spLocks noChangeArrowheads="1"/>
          </p:cNvSpPr>
          <p:nvPr/>
        </p:nvSpPr>
        <p:spPr bwMode="auto">
          <a:xfrm>
            <a:off x="2904947" y="165174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zh-CN" altLang="zh-CN" sz="2200" dirty="0">
                <a:solidFill>
                  <a:schemeClr val="bg1"/>
                </a:solidFill>
                <a:latin typeface="微软雅黑" pitchFamily="34" charset="-122"/>
                <a:ea typeface="微软雅黑" pitchFamily="34" charset="-122"/>
              </a:rPr>
              <a:t>1</a:t>
            </a:r>
            <a:endParaRPr lang="en-US" altLang="zh-CN" sz="2200" dirty="0">
              <a:solidFill>
                <a:schemeClr val="bg1"/>
              </a:solidFill>
              <a:latin typeface="微软雅黑" pitchFamily="34" charset="-122"/>
              <a:ea typeface="微软雅黑" pitchFamily="34" charset="-122"/>
            </a:endParaRPr>
          </a:p>
        </p:txBody>
      </p:sp>
      <p:sp>
        <p:nvSpPr>
          <p:cNvPr id="23" name="AutoShape 17">
            <a:extLst>
              <a:ext uri="{FF2B5EF4-FFF2-40B4-BE49-F238E27FC236}">
                <a16:creationId xmlns:a16="http://schemas.microsoft.com/office/drawing/2014/main" id="{5412D3B3-D3A1-4385-863F-C46C64901080}"/>
              </a:ext>
            </a:extLst>
          </p:cNvPr>
          <p:cNvSpPr>
            <a:spLocks noChangeArrowheads="1"/>
          </p:cNvSpPr>
          <p:nvPr/>
        </p:nvSpPr>
        <p:spPr bwMode="auto">
          <a:xfrm>
            <a:off x="4000531" y="2608672"/>
            <a:ext cx="4859850" cy="684000"/>
          </a:xfrm>
          <a:prstGeom prst="actionButtonBlank">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fontAlgn="auto" hangingPunct="1">
              <a:spcBef>
                <a:spcPts val="0"/>
              </a:spcBef>
              <a:spcAft>
                <a:spcPts val="0"/>
              </a:spcAft>
              <a:defRPr/>
            </a:pPr>
            <a:r>
              <a:rPr lang="zh-CN" altLang="en-US" sz="2200" dirty="0">
                <a:latin typeface="微软雅黑" pitchFamily="34" charset="-122"/>
                <a:ea typeface="微软雅黑" pitchFamily="34" charset="-122"/>
                <a:sym typeface="微软雅黑" pitchFamily="34" charset="-122"/>
              </a:rPr>
              <a:t>编辑数据透视表</a:t>
            </a:r>
            <a:endParaRPr lang="zh-CN" altLang="en-US" sz="2200" dirty="0">
              <a:latin typeface="微软雅黑" pitchFamily="34" charset="-122"/>
              <a:ea typeface="微软雅黑" pitchFamily="34" charset="-122"/>
            </a:endParaRPr>
          </a:p>
        </p:txBody>
      </p:sp>
      <p:sp>
        <p:nvSpPr>
          <p:cNvPr id="14346" name="标题 3">
            <a:extLst>
              <a:ext uri="{FF2B5EF4-FFF2-40B4-BE49-F238E27FC236}">
                <a16:creationId xmlns:a16="http://schemas.microsoft.com/office/drawing/2014/main" id="{8065BA31-466B-4464-B7ED-9E711BEB89E9}"/>
              </a:ext>
            </a:extLst>
          </p:cNvPr>
          <p:cNvSpPr>
            <a:spLocks noGrp="1"/>
          </p:cNvSpPr>
          <p:nvPr>
            <p:ph type="title"/>
          </p:nvPr>
        </p:nvSpPr>
        <p:spPr>
          <a:xfrm>
            <a:off x="255588" y="358775"/>
            <a:ext cx="10972800" cy="528638"/>
          </a:xfrm>
        </p:spPr>
        <p:txBody>
          <a:bodyPr/>
          <a:lstStyle/>
          <a:p>
            <a:r>
              <a:rPr lang="zh-CN" altLang="en-US"/>
              <a:t>目录</a:t>
            </a:r>
          </a:p>
        </p:txBody>
      </p:sp>
      <p:sp>
        <p:nvSpPr>
          <p:cNvPr id="13" name="AutoShape 17">
            <a:extLst>
              <a:ext uri="{FF2B5EF4-FFF2-40B4-BE49-F238E27FC236}">
                <a16:creationId xmlns:a16="http://schemas.microsoft.com/office/drawing/2014/main" id="{2DD64863-0CB1-40EE-AD7E-6052B9324047}"/>
              </a:ext>
            </a:extLst>
          </p:cNvPr>
          <p:cNvSpPr>
            <a:spLocks noChangeArrowheads="1"/>
          </p:cNvSpPr>
          <p:nvPr/>
        </p:nvSpPr>
        <p:spPr bwMode="auto">
          <a:xfrm>
            <a:off x="4000531" y="157974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fontAlgn="auto" hangingPunct="1">
              <a:spcBef>
                <a:spcPts val="0"/>
              </a:spcBef>
              <a:spcAft>
                <a:spcPts val="0"/>
              </a:spcAft>
              <a:defRPr/>
            </a:pPr>
            <a:r>
              <a:rPr lang="zh-CN" altLang="en-US" sz="2200" dirty="0">
                <a:solidFill>
                  <a:schemeClr val="bg1"/>
                </a:solidFill>
                <a:latin typeface="微软雅黑" pitchFamily="34" charset="-122"/>
                <a:ea typeface="微软雅黑" pitchFamily="34" charset="-122"/>
                <a:sym typeface="微软雅黑" pitchFamily="34" charset="-122"/>
              </a:rPr>
              <a:t>创建数据透视表</a:t>
            </a:r>
            <a:endParaRPr lang="zh-CN" altLang="en-US" sz="2200" dirty="0">
              <a:solidFill>
                <a:schemeClr val="bg1"/>
              </a:solidFill>
              <a:latin typeface="微软雅黑" pitchFamily="34" charset="-122"/>
              <a:ea typeface="微软雅黑" pitchFamily="34" charset="-122"/>
            </a:endParaRPr>
          </a:p>
        </p:txBody>
      </p:sp>
      <p:sp>
        <p:nvSpPr>
          <p:cNvPr id="15" name="Oval 15">
            <a:extLst>
              <a:ext uri="{FF2B5EF4-FFF2-40B4-BE49-F238E27FC236}">
                <a16:creationId xmlns:a16="http://schemas.microsoft.com/office/drawing/2014/main" id="{F5704C21-F721-417B-8E5E-CD9BCD17EF4F}"/>
              </a:ext>
            </a:extLst>
          </p:cNvPr>
          <p:cNvSpPr>
            <a:spLocks noChangeArrowheads="1"/>
          </p:cNvSpPr>
          <p:nvPr/>
        </p:nvSpPr>
        <p:spPr bwMode="auto">
          <a:xfrm>
            <a:off x="2928857" y="2626672"/>
            <a:ext cx="684000" cy="648000"/>
          </a:xfrm>
          <a:prstGeom prst="ellipse">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itchFamily="34" charset="-122"/>
                <a:ea typeface="微软雅黑" pitchFamily="34" charset="-122"/>
              </a:rPr>
              <a:t>2</a:t>
            </a:r>
          </a:p>
        </p:txBody>
      </p:sp>
      <p:sp>
        <p:nvSpPr>
          <p:cNvPr id="21" name="AutoShape 17">
            <a:extLst>
              <a:ext uri="{FF2B5EF4-FFF2-40B4-BE49-F238E27FC236}">
                <a16:creationId xmlns:a16="http://schemas.microsoft.com/office/drawing/2014/main" id="{54241809-5BC9-4BB9-A7CE-347F2BC82969}"/>
              </a:ext>
            </a:extLst>
          </p:cNvPr>
          <p:cNvSpPr>
            <a:spLocks noChangeArrowheads="1"/>
          </p:cNvSpPr>
          <p:nvPr/>
        </p:nvSpPr>
        <p:spPr bwMode="auto">
          <a:xfrm>
            <a:off x="4012450" y="366087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fontAlgn="auto" hangingPunct="1">
              <a:spcBef>
                <a:spcPts val="0"/>
              </a:spcBef>
              <a:spcAft>
                <a:spcPts val="0"/>
              </a:spcAft>
              <a:defRPr/>
            </a:pPr>
            <a:r>
              <a:rPr lang="zh-CN" altLang="en-US" sz="2200" dirty="0">
                <a:latin typeface="微软雅黑" pitchFamily="34" charset="-122"/>
                <a:ea typeface="微软雅黑" pitchFamily="34" charset="-122"/>
              </a:rPr>
              <a:t>操作数据透视表中的数据</a:t>
            </a:r>
          </a:p>
        </p:txBody>
      </p:sp>
      <p:sp>
        <p:nvSpPr>
          <p:cNvPr id="22" name="Oval 15">
            <a:extLst>
              <a:ext uri="{FF2B5EF4-FFF2-40B4-BE49-F238E27FC236}">
                <a16:creationId xmlns:a16="http://schemas.microsoft.com/office/drawing/2014/main" id="{B376C2DC-6ABE-444A-88D5-0C1E941233E0}"/>
              </a:ext>
            </a:extLst>
          </p:cNvPr>
          <p:cNvSpPr>
            <a:spLocks noChangeArrowheads="1"/>
          </p:cNvSpPr>
          <p:nvPr/>
        </p:nvSpPr>
        <p:spPr bwMode="auto">
          <a:xfrm>
            <a:off x="2928857" y="367887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itchFamily="34" charset="-122"/>
                <a:ea typeface="微软雅黑" pitchFamily="34" charset="-122"/>
              </a:rPr>
              <a:t>3</a:t>
            </a:r>
          </a:p>
        </p:txBody>
      </p:sp>
      <p:sp>
        <p:nvSpPr>
          <p:cNvPr id="28" name="AutoShape 17">
            <a:extLst>
              <a:ext uri="{FF2B5EF4-FFF2-40B4-BE49-F238E27FC236}">
                <a16:creationId xmlns:a16="http://schemas.microsoft.com/office/drawing/2014/main" id="{3EF40D74-AAA1-4CEF-BB65-812B6C714643}"/>
              </a:ext>
            </a:extLst>
          </p:cNvPr>
          <p:cNvSpPr>
            <a:spLocks noChangeArrowheads="1"/>
          </p:cNvSpPr>
          <p:nvPr/>
        </p:nvSpPr>
        <p:spPr bwMode="auto">
          <a:xfrm>
            <a:off x="4012450" y="4715497"/>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fontAlgn="auto" hangingPunct="1">
              <a:spcBef>
                <a:spcPts val="0"/>
              </a:spcBef>
              <a:spcAft>
                <a:spcPts val="0"/>
              </a:spcAft>
              <a:defRPr/>
            </a:pPr>
            <a:r>
              <a:rPr lang="zh-CN" altLang="en-US" sz="2200" dirty="0">
                <a:latin typeface="微软雅黑" pitchFamily="34" charset="-122"/>
                <a:ea typeface="微软雅黑" pitchFamily="34" charset="-122"/>
              </a:rPr>
              <a:t>创建数据透视图</a:t>
            </a:r>
          </a:p>
        </p:txBody>
      </p:sp>
      <p:sp>
        <p:nvSpPr>
          <p:cNvPr id="29" name="Oval 15">
            <a:extLst>
              <a:ext uri="{FF2B5EF4-FFF2-40B4-BE49-F238E27FC236}">
                <a16:creationId xmlns:a16="http://schemas.microsoft.com/office/drawing/2014/main" id="{EA112854-9A50-4998-9085-49E5A74AEB9D}"/>
              </a:ext>
            </a:extLst>
          </p:cNvPr>
          <p:cNvSpPr>
            <a:spLocks noChangeArrowheads="1"/>
          </p:cNvSpPr>
          <p:nvPr/>
        </p:nvSpPr>
        <p:spPr bwMode="auto">
          <a:xfrm>
            <a:off x="2904947" y="4733497"/>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itchFamily="34" charset="-122"/>
                <a:ea typeface="微软雅黑" pitchFamily="34" charset="-122"/>
              </a:rPr>
              <a:t>4</a:t>
            </a:r>
          </a:p>
        </p:txBody>
      </p:sp>
    </p:spTree>
  </p:cSld>
  <p:clrMapOvr>
    <a:masterClrMapping/>
  </p:clrMapOvr>
</p:sld>
</file>

<file path=ppt/theme/theme1.xml><?xml version="1.0" encoding="utf-8"?>
<a:theme xmlns:a="http://schemas.openxmlformats.org/drawingml/2006/main" name="3_Office 主题">
  <a:themeElements>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Office 主题">
      <a:majorFont>
        <a:latin typeface="Calibri"/>
        <a:ea typeface="黑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5400" cap="flat" cmpd="sng">
          <a:solidFill>
            <a:srgbClr val="FF0000"/>
          </a:solidFill>
          <a:prstDash val="sysDash"/>
          <a:round/>
          <a:headEnd/>
          <a:tailEnd/>
        </a:ln>
        <a:extLst>
          <a:ext uri="{909E8E84-426E-40DD-AFC4-6F175D3DCCD1}">
            <a14:hiddenFill xmlns:a14="http://schemas.microsoft.com/office/drawing/2010/main">
              <a:solidFill>
                <a:srgbClr val="FFFFFF"/>
              </a:solidFill>
            </a14:hiddenFill>
          </a:ext>
        </a:extLst>
      </a:spPr>
      <a:bodyPr anchor="ctr"/>
      <a:lstStyle>
        <a:defPPr>
          <a:defRPr/>
        </a:defPPr>
      </a:lstStyle>
    </a:spDef>
  </a:objectDefaults>
  <a:extraClrSchemeLst>
    <a:extraClrScheme>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228</TotalTime>
  <Words>3586</Words>
  <Application>Microsoft Office PowerPoint</Application>
  <PresentationFormat>宽屏</PresentationFormat>
  <Paragraphs>224</Paragraphs>
  <Slides>58</Slides>
  <Notes>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58</vt:i4>
      </vt:variant>
    </vt:vector>
  </HeadingPairs>
  <TitlesOfParts>
    <vt:vector size="67" baseType="lpstr">
      <vt:lpstr>等线</vt:lpstr>
      <vt:lpstr>仿宋</vt:lpstr>
      <vt:lpstr>黑体</vt:lpstr>
      <vt:lpstr>微软雅黑</vt:lpstr>
      <vt:lpstr>Arial</vt:lpstr>
      <vt:lpstr>Calibri</vt:lpstr>
      <vt:lpstr>Times New Roman</vt:lpstr>
      <vt:lpstr>Wingdings</vt:lpstr>
      <vt:lpstr>3_Office 主题</vt:lpstr>
      <vt:lpstr>数据透视表和透视图</vt:lpstr>
      <vt:lpstr>目录</vt:lpstr>
      <vt:lpstr>自动创建数据透视表</vt:lpstr>
      <vt:lpstr>自动创建数据透视表</vt:lpstr>
      <vt:lpstr>自动创建数据透视表</vt:lpstr>
      <vt:lpstr>手动创建数据透视表</vt:lpstr>
      <vt:lpstr>手动创建数据透视表</vt:lpstr>
      <vt:lpstr>手动创建数据透视表</vt:lpstr>
      <vt:lpstr>目录</vt:lpstr>
      <vt:lpstr>修改数据透视表</vt:lpstr>
      <vt:lpstr>修改数据透视表</vt:lpstr>
      <vt:lpstr>修改数据透视表</vt:lpstr>
      <vt:lpstr>重命名数据透视表</vt:lpstr>
      <vt:lpstr>重命名数据透视表</vt:lpstr>
      <vt:lpstr>改变数据透视表的布局</vt:lpstr>
      <vt:lpstr>设置数据透视表样式</vt:lpstr>
      <vt:lpstr>设置数据透视表样式</vt:lpstr>
      <vt:lpstr>设置数据透视表样式</vt:lpstr>
      <vt:lpstr>设置数据透视表样式</vt:lpstr>
      <vt:lpstr>设置数据透视表样式</vt:lpstr>
      <vt:lpstr>设置数据透视表样式</vt:lpstr>
      <vt:lpstr>设置数据透视表样式</vt:lpstr>
      <vt:lpstr>设置数据透视表样式</vt:lpstr>
      <vt:lpstr>目录</vt:lpstr>
      <vt:lpstr>刷新数据透视表</vt:lpstr>
      <vt:lpstr>刷新数据透视表</vt:lpstr>
      <vt:lpstr>刷新数据透视表</vt:lpstr>
      <vt:lpstr>设置数据透视表的字段</vt:lpstr>
      <vt:lpstr>设置数据透视表的字段</vt:lpstr>
      <vt:lpstr>设置数据透视表的字段</vt:lpstr>
      <vt:lpstr>设置数据透视表的字段</vt:lpstr>
      <vt:lpstr>设置数据透视表的字段</vt:lpstr>
      <vt:lpstr>设置数据透视表的字段</vt:lpstr>
      <vt:lpstr>设置数据透视表的字段</vt:lpstr>
      <vt:lpstr>设置数据透视表的字段</vt:lpstr>
      <vt:lpstr>改变数据透视表的汇总方式</vt:lpstr>
      <vt:lpstr>改变数据透视表的汇总方式</vt:lpstr>
      <vt:lpstr>筛选数据</vt:lpstr>
      <vt:lpstr>筛选数据</vt:lpstr>
      <vt:lpstr>筛选数据</vt:lpstr>
      <vt:lpstr>筛选数据</vt:lpstr>
      <vt:lpstr>筛选数据</vt:lpstr>
      <vt:lpstr>筛选数据</vt:lpstr>
      <vt:lpstr>筛选数据</vt:lpstr>
      <vt:lpstr>目录</vt:lpstr>
      <vt:lpstr>通过数据区域创建数据透视图</vt:lpstr>
      <vt:lpstr>通过数据区域创建数据透视图</vt:lpstr>
      <vt:lpstr>通过数据区域创建数据透视图</vt:lpstr>
      <vt:lpstr>通过数据区域创建数据透视图</vt:lpstr>
      <vt:lpstr>通过数据区域创建数据透视图</vt:lpstr>
      <vt:lpstr>通过数据透视表创建数据透视图</vt:lpstr>
      <vt:lpstr>通过数据透视表创建数据透视图</vt:lpstr>
      <vt:lpstr>通过数据透视表创建数据透视图</vt:lpstr>
      <vt:lpstr>通过数据透视表创建数据透视图</vt:lpstr>
      <vt:lpstr>通过数据透视表创建数据透视图</vt:lpstr>
      <vt:lpstr>通过数据透视表创建数据透视图</vt:lpstr>
      <vt:lpstr>小结</vt:lpstr>
      <vt:lpstr>PowerPoint 演示文稿</vt:lpstr>
    </vt:vector>
  </TitlesOfParts>
  <Company>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Roc Ren</dc:creator>
  <cp:lastModifiedBy>liu xiaoling</cp:lastModifiedBy>
  <cp:revision>310</cp:revision>
  <dcterms:created xsi:type="dcterms:W3CDTF">2017-01-10T15:44:52Z</dcterms:created>
  <dcterms:modified xsi:type="dcterms:W3CDTF">2021-04-15T08:46:53Z</dcterms:modified>
</cp:coreProperties>
</file>