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494" r:id="rId2"/>
    <p:sldId id="506" r:id="rId3"/>
    <p:sldId id="545" r:id="rId4"/>
    <p:sldId id="547" r:id="rId5"/>
    <p:sldId id="548" r:id="rId6"/>
    <p:sldId id="546" r:id="rId7"/>
    <p:sldId id="549" r:id="rId8"/>
    <p:sldId id="550" r:id="rId9"/>
    <p:sldId id="551" r:id="rId10"/>
    <p:sldId id="552" r:id="rId11"/>
    <p:sldId id="553" r:id="rId12"/>
    <p:sldId id="598" r:id="rId13"/>
    <p:sldId id="554" r:id="rId14"/>
    <p:sldId id="555" r:id="rId15"/>
    <p:sldId id="556" r:id="rId16"/>
    <p:sldId id="557" r:id="rId17"/>
    <p:sldId id="558" r:id="rId18"/>
    <p:sldId id="559" r:id="rId19"/>
    <p:sldId id="560" r:id="rId20"/>
    <p:sldId id="599" r:id="rId21"/>
    <p:sldId id="561" r:id="rId22"/>
    <p:sldId id="562" r:id="rId23"/>
    <p:sldId id="563" r:id="rId24"/>
    <p:sldId id="564" r:id="rId25"/>
    <p:sldId id="565" r:id="rId26"/>
    <p:sldId id="566" r:id="rId27"/>
    <p:sldId id="567" r:id="rId28"/>
    <p:sldId id="539" r:id="rId29"/>
    <p:sldId id="534"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86" d="100"/>
          <a:sy n="86" d="100"/>
        </p:scale>
        <p:origin x="437" y="62"/>
      </p:cViewPr>
      <p:guideLst>
        <p:guide orient="horz" pos="2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512BCE4-7886-4179-8BD5-BA634FB87B8B}" type="datetimeFigureOut">
              <a:rPr lang="zh-CN" altLang="en-US"/>
              <a:t>2021/5/18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smtClean="0">
                <a:latin typeface="等线" panose="02010600030101010101" pitchFamily="2" charset="-122"/>
                <a:ea typeface="等线" panose="02010600030101010101" pitchFamily="2" charset="-122"/>
              </a:defRPr>
            </a:lvl1pPr>
          </a:lstStyle>
          <a:p>
            <a:pPr>
              <a:defRPr/>
            </a:pPr>
            <a:fld id="{84BCA2D3-96A5-4E7F-9427-0C92B9C5F6B3}"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rgbClr val="FFFFFF"/>
              </a:solidFill>
              <a:latin typeface="+mn-lt"/>
              <a:ea typeface="+mn-ea"/>
              <a:cs typeface="宋体" panose="02010600030101010101" pitchFamily="2" charset="-122"/>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日期占位符 29"/>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131C1C29-AEBB-4CAA-8047-496BE4A1426D}" type="datetimeFigureOut">
              <a:rPr lang="zh-CN" altLang="en-US"/>
              <a:t>2021/5/18</a:t>
            </a:fld>
            <a:endParaRPr lang="zh-CN" altLang="en-US" dirty="0"/>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内容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C134D373-CC64-4198-A3BA-8FE6AC68785F}" type="slidenum">
              <a:rPr lang="en-US" altLang="zh-CN" sz="1000" smtClean="0">
                <a:solidFill>
                  <a:srgbClr val="000000"/>
                </a:solidFill>
                <a:latin typeface="Arial" panose="020B0604020202020204" pitchFamily="34" charset="0"/>
                <a:cs typeface="Arial" panose="020B0604020202020204" pitchFamily="34" charset="0"/>
              </a:r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pitchFamily="2" charset="-122"/>
                <a:ea typeface="黑体" panose="02010609060101010101" pitchFamily="2" charset="-122"/>
              </a:rPr>
              <a:t>大数据挖掘专家</a:t>
            </a:r>
            <a:endParaRPr lang="en-US" altLang="zh-CN" sz="1100" dirty="0">
              <a:solidFill>
                <a:srgbClr val="404040"/>
              </a:solidFill>
              <a:latin typeface="黑体" panose="02010609060101010101" pitchFamily="2" charset="-122"/>
              <a:ea typeface="黑体" panose="02010609060101010101" pitchFamily="2" charset="-122"/>
              <a:cs typeface="Arial" panose="020B0604020202020204" pitchFamily="34" charset="0"/>
            </a:endParaRPr>
          </a:p>
        </p:txBody>
      </p:sp>
      <p:pic>
        <p:nvPicPr>
          <p:cNvPr id="11" name="图片 12" descr="泰迪logo无底色.png"/>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713662"/>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r>
              <a:rPr lang="en-US" altLang="zh-CN" dirty="0"/>
              <a:t>123</a:t>
            </a:r>
            <a:endParaRPr lang="zh-CN" altLang="en-US" dirty="0"/>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dirty="0"/>
              <a:t>单击此处编辑母版文本样式</a:t>
            </a:r>
            <a:r>
              <a:rPr lang="en-US" altLang="zh-CN" dirty="0"/>
              <a:t>123</a:t>
            </a:r>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EC9E990F-1751-4104-9FD7-0BC18B9F4120}" type="slidenum">
              <a:rPr lang="en-US" altLang="zh-CN" sz="1000" smtClean="0">
                <a:solidFill>
                  <a:srgbClr val="000000"/>
                </a:solidFill>
                <a:latin typeface="Arial" panose="020B0604020202020204" pitchFamily="34" charset="0"/>
                <a:cs typeface="Arial" panose="020B0604020202020204" pitchFamily="34" charset="0"/>
              </a:r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pitchFamily="2" charset="-122"/>
                <a:ea typeface="黑体" panose="02010609060101010101" pitchFamily="2" charset="-122"/>
              </a:rPr>
              <a:t>大数据挖掘专家</a:t>
            </a:r>
            <a:endParaRPr lang="en-US" altLang="zh-CN" sz="1100" dirty="0">
              <a:solidFill>
                <a:srgbClr val="404040"/>
              </a:solidFill>
              <a:latin typeface="黑体" panose="02010609060101010101" pitchFamily="2" charset="-122"/>
              <a:ea typeface="黑体" panose="02010609060101010101" pitchFamily="2" charset="-122"/>
              <a:cs typeface="Arial" panose="020B0604020202020204" pitchFamily="34" charset="0"/>
            </a:endParaRPr>
          </a:p>
        </p:txBody>
      </p:sp>
      <p:pic>
        <p:nvPicPr>
          <p:cNvPr id="11" name="图片 12" descr="泰迪logo无底色.png"/>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077912"/>
            <a:ext cx="11107601" cy="5033287"/>
          </a:xfrm>
        </p:spPr>
        <p:txBody>
          <a:bodyPr>
            <a:noAutofit/>
          </a:bodyPr>
          <a:lstStyle>
            <a:lvl1pPr marL="362585" indent="-362585">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r>
              <a:rPr lang="en-US" altLang="zh-CN" dirty="0"/>
              <a:t>123</a:t>
            </a:r>
            <a:endParaRPr lang="zh-CN" alt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rgbClr val="FFFFFF"/>
              </a:solidFill>
              <a:latin typeface="+mn-lt"/>
              <a:ea typeface="+mn-ea"/>
              <a:cs typeface="宋体" panose="02010600030101010101" pitchFamily="2" charset="-122"/>
            </a:endParaRPr>
          </a:p>
        </p:txBody>
      </p:sp>
      <p:sp>
        <p:nvSpPr>
          <p:cNvPr id="3" name="Title 1"/>
          <p:cNvSpPr txBox="1"/>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dirty="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151CF6BF-0AA7-468B-9C91-9FDCC8250752}" type="datetimeFigureOut">
              <a:rPr lang="zh-CN" altLang="en-US"/>
              <a:t>2021/5/18</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E6160724-DBCD-4614-AA5E-7C9433663EB6}"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p:cNvSpPr>
            <a:spLocks noGrp="1"/>
          </p:cNvSpPr>
          <p:nvPr>
            <p:ph type="title"/>
          </p:nvPr>
        </p:nvSpPr>
        <p:spPr>
          <a:xfrm>
            <a:off x="5272088" y="2706688"/>
            <a:ext cx="6543675" cy="692150"/>
          </a:xfrm>
        </p:spPr>
        <p:txBody>
          <a:bodyPr/>
          <a:lstStyle/>
          <a:p>
            <a:r>
              <a:rPr lang="zh-CN" altLang="en-US" b="0" dirty="0">
                <a:cs typeface="Times New Roman" panose="02020603050405020304" pitchFamily="18" charset="0"/>
              </a:rPr>
              <a:t>数据分析与可视化（</a:t>
            </a:r>
            <a:r>
              <a:rPr lang="en-US" altLang="zh-CN" b="0" dirty="0">
                <a:cs typeface="Times New Roman" panose="02020603050405020304" pitchFamily="18" charset="0"/>
              </a:rPr>
              <a:t>1</a:t>
            </a:r>
            <a:r>
              <a:rPr lang="zh-CN" altLang="en-US" b="0" dirty="0">
                <a:cs typeface="Times New Roman" panose="02020603050405020304" pitchFamily="18" charset="0"/>
              </a:rPr>
              <a:t>）</a:t>
            </a:r>
          </a:p>
        </p:txBody>
      </p:sp>
      <p:sp>
        <p:nvSpPr>
          <p:cNvPr id="7171" name="文本框 2"/>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2" charset="-122"/>
                <a:cs typeface="Times New Roman" panose="02020603050405020304" pitchFamily="18" charset="0"/>
              </a:rPr>
              <a:t>2021/5/18</a:t>
            </a:fld>
            <a:endParaRPr kumimoji="0" lang="zh-CN" altLang="en-US" sz="24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8" y="1077912"/>
            <a:ext cx="11389809" cy="5033287"/>
          </a:xfrm>
        </p:spPr>
        <p:txBody>
          <a:bodyPr/>
          <a:lstStyle/>
          <a:p>
            <a:pPr marL="720090">
              <a:buFont typeface="+mj-ea"/>
              <a:buAutoNum type="circleNumDbPlain" startAt="2"/>
            </a:pPr>
            <a:r>
              <a:rPr lang="zh-CN" altLang="en-US" dirty="0"/>
              <a:t>添加坐标轴标题。单击右侧的     按钮，在弹出的快捷菜单中勾选</a:t>
            </a:r>
            <a:r>
              <a:rPr lang="en-US" altLang="zh-CN" dirty="0"/>
              <a:t>【</a:t>
            </a:r>
            <a:r>
              <a:rPr lang="zh-CN" altLang="en-US" dirty="0"/>
              <a:t>坐标轴标题</a:t>
            </a:r>
            <a:r>
              <a:rPr lang="en-US" altLang="zh-CN" dirty="0"/>
              <a:t>】</a:t>
            </a:r>
            <a:r>
              <a:rPr lang="zh-CN" altLang="en-US" dirty="0"/>
              <a:t>选项，并将横坐标修改为“籍贯”，纵坐标修改为“人数”；坐标轴标题和坐标轴标签的字体改为宋体，字体颜色改为黑色，如图所示。</a:t>
            </a:r>
          </a:p>
        </p:txBody>
      </p:sp>
      <p:sp>
        <p:nvSpPr>
          <p:cNvPr id="3" name="标题 2"/>
          <p:cNvSpPr>
            <a:spLocks noGrp="1"/>
          </p:cNvSpPr>
          <p:nvPr>
            <p:ph type="title"/>
          </p:nvPr>
        </p:nvSpPr>
        <p:spPr/>
        <p:txBody>
          <a:bodyPr/>
          <a:lstStyle/>
          <a:p>
            <a:r>
              <a:rPr lang="zh-CN" altLang="en-US" dirty="0"/>
              <a:t>绘制簇状柱形图</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844526" y="2562727"/>
            <a:ext cx="6502948" cy="3038685"/>
          </a:xfrm>
          <a:prstGeom prst="rect">
            <a:avLst/>
          </a:prstGeom>
          <a:ln w="3175">
            <a:solidFill>
              <a:schemeClr val="tx1"/>
            </a:solidFill>
          </a:ln>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4255265" y="1246078"/>
            <a:ext cx="243161" cy="2405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720090" indent="-342900">
              <a:buFont typeface="+mj-ea"/>
              <a:buAutoNum type="circleNumDbPlain" startAt="3"/>
            </a:pPr>
            <a:r>
              <a:rPr lang="zh-CN" altLang="en-US" dirty="0"/>
              <a:t>将图例移至右上角的位置，如图所示。</a:t>
            </a:r>
          </a:p>
        </p:txBody>
      </p:sp>
      <p:sp>
        <p:nvSpPr>
          <p:cNvPr id="3" name="标题 2"/>
          <p:cNvSpPr>
            <a:spLocks noGrp="1"/>
          </p:cNvSpPr>
          <p:nvPr>
            <p:ph type="title"/>
          </p:nvPr>
        </p:nvSpPr>
        <p:spPr/>
        <p:txBody>
          <a:bodyPr/>
          <a:lstStyle/>
          <a:p>
            <a:r>
              <a:rPr lang="zh-CN" altLang="en-US" dirty="0"/>
              <a:t>绘制簇状柱形图</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227925" y="1858918"/>
            <a:ext cx="7736150" cy="3417275"/>
          </a:xfrm>
          <a:prstGeom prst="rect">
            <a:avLst/>
          </a:prstGeom>
          <a:ln w="3175">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p:cNvSpPr>
            <a:spLocks noGrp="1"/>
          </p:cNvSpPr>
          <p:nvPr>
            <p:ph type="title"/>
          </p:nvPr>
        </p:nvSpPr>
        <p:spPr>
          <a:xfrm>
            <a:off x="255588" y="358775"/>
            <a:ext cx="10972800" cy="528638"/>
          </a:xfrm>
        </p:spPr>
        <p:txBody>
          <a:bodyPr/>
          <a:lstStyle/>
          <a:p>
            <a:r>
              <a:rPr lang="zh-CN" altLang="en-US"/>
              <a:t>目录</a:t>
            </a:r>
          </a:p>
        </p:txBody>
      </p:sp>
      <p:cxnSp>
        <p:nvCxnSpPr>
          <p:cNvPr id="2" name="直接连接符 6"/>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3" name="Line 2"/>
          <p:cNvSpPr>
            <a:spLocks noChangeShapeType="1"/>
          </p:cNvSpPr>
          <p:nvPr/>
        </p:nvSpPr>
        <p:spPr bwMode="auto">
          <a:xfrm>
            <a:off x="2649538" y="3451227"/>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4" name="Oval 15"/>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Overflow="overflow" horzOverflow="overflow" vert="horz" wrap="none" numCol="1" spcCol="0" rtlCol="0" fromWordArt="0" anchor="ctr" anchorCtr="0" forceAA="0" compatLnSpc="1">
            <a:noAutofit/>
          </a:bodyPr>
          <a:lstStyle/>
          <a:p>
            <a:pPr lvl="0" algn="ctr" eaLnBrk="1" fontAlgn="auto" hangingPunct="1">
              <a:spcBef>
                <a:spcPts val="0"/>
              </a:spcBef>
              <a:spcAft>
                <a:spcPts val="0"/>
              </a:spcAft>
              <a:buClrTx/>
              <a:buSzTx/>
              <a:buFontTx/>
              <a:defRPr/>
            </a:pPr>
            <a:r>
              <a:rPr lang="zh-CN" altLang="en-US" sz="2200" dirty="0">
                <a:latin typeface="微软雅黑" panose="020B0503020204020204" pitchFamily="34" charset="-122"/>
                <a:ea typeface="微软雅黑" panose="020B0503020204020204" pitchFamily="34" charset="-122"/>
                <a:sym typeface="+mn-ea"/>
              </a:rPr>
              <a:t>1</a:t>
            </a:r>
          </a:p>
        </p:txBody>
      </p:sp>
      <p:sp>
        <p:nvSpPr>
          <p:cNvPr id="5" name="AutoShape 17">
            <a:hlinkClick r:id="" action="ppaction://noaction"/>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Overflow="overflow" horzOverflow="overflow" vert="horz" wrap="none" numCol="1" spcCol="0" rtlCol="0" fromWordArt="0" anchor="ctr" anchorCtr="0" forceAA="0" compatLnSpc="1">
            <a:noAutofit/>
          </a:bodyPr>
          <a:lstStyle/>
          <a:p>
            <a:pPr lvl="0" algn="ctr" eaLnBrk="1" fontAlgn="auto" hangingPunct="1">
              <a:spcBef>
                <a:spcPts val="0"/>
              </a:spcBef>
              <a:spcAft>
                <a:spcPts val="0"/>
              </a:spcAft>
              <a:buClrTx/>
              <a:buSzTx/>
              <a:buFontTx/>
              <a:defRPr/>
            </a:pP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绘制条形图</a:t>
            </a:r>
          </a:p>
        </p:txBody>
      </p:sp>
      <p:sp>
        <p:nvSpPr>
          <p:cNvPr id="6" name="AutoShape 17"/>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Overflow="overflow" horzOverflow="overflow" vert="horz" wrap="none" numCol="1" spcCol="0" rtlCol="0" fromWordArt="0" anchor="ctr" anchorCtr="0" forceAA="0" compatLnSpc="1">
            <a:noAutofit/>
          </a:bodyPr>
          <a:lstStyle/>
          <a:p>
            <a:pPr lvl="0" algn="ctr" eaLnBrk="1" fontAlgn="auto" hangingPunct="1">
              <a:spcBef>
                <a:spcPts val="0"/>
              </a:spcBef>
              <a:spcAft>
                <a:spcPts val="0"/>
              </a:spcAft>
              <a:buClrTx/>
              <a:buSzTx/>
              <a:buFontTx/>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绘制柱形图</a:t>
            </a:r>
          </a:p>
        </p:txBody>
      </p:sp>
      <p:sp>
        <p:nvSpPr>
          <p:cNvPr id="7" name="Oval 15"/>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Overflow="overflow" horzOverflow="overflow" vert="horz" wrap="none" numCol="1" spcCol="0" rtlCol="0" fromWordArt="0" anchor="ctr" anchorCtr="0" forceAA="0" compatLnSpc="1">
            <a:noAutofit/>
          </a:bodyPr>
          <a:lstStyle/>
          <a:p>
            <a:pPr lvl="0" algn="ctr" eaLnBrk="1" fontAlgn="auto" hangingPunct="1">
              <a:spcBef>
                <a:spcPts val="0"/>
              </a:spcBef>
              <a:spcAft>
                <a:spcPts val="0"/>
              </a:spcAft>
              <a:buClrTx/>
              <a:buSzTx/>
              <a:buFontTx/>
              <a:defRPr/>
            </a:pPr>
            <a:r>
              <a:rPr lang="zh-CN" altLang="en-US" sz="2200" dirty="0">
                <a:solidFill>
                  <a:schemeClr val="bg1"/>
                </a:solidFill>
                <a:latin typeface="微软雅黑" panose="020B0503020204020204" pitchFamily="34" charset="-122"/>
                <a:ea typeface="微软雅黑" panose="020B0503020204020204" pitchFamily="34" charset="-122"/>
                <a:sym typeface="+mn-ea"/>
              </a:rPr>
              <a:t>2</a:t>
            </a:r>
          </a:p>
        </p:txBody>
      </p:sp>
      <p:sp>
        <p:nvSpPr>
          <p:cNvPr id="8" name="AutoShape 17">
            <a:hlinkClick r:id="" action="ppaction://noaction"/>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sym typeface="+mn-ea"/>
              </a:rPr>
              <a:t>绘制折线图</a:t>
            </a:r>
            <a:endParaRPr lang="zh-CN" altLang="en-US" sz="2200" dirty="0">
              <a:latin typeface="微软雅黑" panose="020B0503020204020204" pitchFamily="34" charset="-122"/>
              <a:ea typeface="微软雅黑" panose="020B0503020204020204" pitchFamily="34" charset="-122"/>
            </a:endParaRPr>
          </a:p>
        </p:txBody>
      </p:sp>
      <p:sp>
        <p:nvSpPr>
          <p:cNvPr id="9" name="Oval 15"/>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条形图是以宽度相等的条形长度的差异来显示统计指标数值大小的一种图形，在条形图中，通常沿纵轴标记类别，沿横轴标记数值。</a:t>
            </a:r>
            <a:endParaRPr lang="en-US" altLang="zh-CN" dirty="0"/>
          </a:p>
          <a:p>
            <a:r>
              <a:rPr lang="zh-CN" altLang="en-US" dirty="0"/>
              <a:t>为了分析各部门员工的性别分布情况，需要根据</a:t>
            </a:r>
            <a:r>
              <a:rPr lang="en-US" altLang="zh-CN" dirty="0"/>
              <a:t>【</a:t>
            </a:r>
            <a:r>
              <a:rPr lang="zh-CN" altLang="en-US" dirty="0"/>
              <a:t>各部门员工性别分布</a:t>
            </a:r>
            <a:r>
              <a:rPr lang="en-US" altLang="zh-CN" dirty="0"/>
              <a:t>】</a:t>
            </a:r>
            <a:r>
              <a:rPr lang="zh-CN" altLang="en-US" dirty="0"/>
              <a:t>工作表绘制簇状条形图。</a:t>
            </a:r>
            <a:endParaRPr lang="en-US" altLang="zh-CN" dirty="0"/>
          </a:p>
          <a:p>
            <a:r>
              <a:rPr lang="zh-CN" altLang="en-US" dirty="0"/>
              <a:t>常见的条形图包括簇状条形图、堆积条形图和百分比堆积条形图。</a:t>
            </a:r>
          </a:p>
        </p:txBody>
      </p:sp>
      <p:sp>
        <p:nvSpPr>
          <p:cNvPr id="3" name="标题 2"/>
          <p:cNvSpPr>
            <a:spLocks noGrp="1"/>
          </p:cNvSpPr>
          <p:nvPr>
            <p:ph type="title"/>
          </p:nvPr>
        </p:nvSpPr>
        <p:spPr/>
        <p:txBody>
          <a:bodyPr/>
          <a:lstStyle/>
          <a:p>
            <a:r>
              <a:rPr lang="zh-CN" altLang="en-US" dirty="0"/>
              <a:t>常见类型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簇状条形图用于比较各个类别的值，如图所示，显示各部门男性人数与女性人数的分布。</a:t>
            </a:r>
          </a:p>
        </p:txBody>
      </p:sp>
      <p:sp>
        <p:nvSpPr>
          <p:cNvPr id="3" name="标题 2"/>
          <p:cNvSpPr>
            <a:spLocks noGrp="1"/>
          </p:cNvSpPr>
          <p:nvPr>
            <p:ph type="title"/>
          </p:nvPr>
        </p:nvSpPr>
        <p:spPr/>
        <p:txBody>
          <a:bodyPr/>
          <a:lstStyle/>
          <a:p>
            <a:r>
              <a:rPr lang="zh-CN" altLang="en-US" dirty="0"/>
              <a:t>常见类型</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873659" y="1892558"/>
            <a:ext cx="6444682" cy="3403994"/>
          </a:xfrm>
          <a:prstGeom prst="rect">
            <a:avLst/>
          </a:prstGeom>
          <a:ln w="3175">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077912"/>
            <a:ext cx="11358278" cy="5033287"/>
          </a:xfrm>
        </p:spPr>
        <p:txBody>
          <a:bodyPr/>
          <a:lstStyle/>
          <a:p>
            <a:r>
              <a:rPr lang="zh-CN" altLang="en-US" dirty="0"/>
              <a:t>堆积条形图用于显示单个项目与整体之间的关系，如图所示，显示各部门员工人数，并显示男女人数分布。</a:t>
            </a:r>
          </a:p>
        </p:txBody>
      </p:sp>
      <p:sp>
        <p:nvSpPr>
          <p:cNvPr id="3" name="标题 2"/>
          <p:cNvSpPr>
            <a:spLocks noGrp="1"/>
          </p:cNvSpPr>
          <p:nvPr>
            <p:ph type="title"/>
          </p:nvPr>
        </p:nvSpPr>
        <p:spPr/>
        <p:txBody>
          <a:bodyPr/>
          <a:lstStyle/>
          <a:p>
            <a:r>
              <a:rPr lang="zh-CN" altLang="en-US" dirty="0"/>
              <a:t>常见类型</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856865" y="1803990"/>
            <a:ext cx="6478269" cy="3797421"/>
          </a:xfrm>
          <a:prstGeom prst="rect">
            <a:avLst/>
          </a:prstGeom>
          <a:ln w="3175">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百分比堆积条形图用于比较各个类别的每一数值所占总数值的百分比大小，如图所示，显示各部门每个年龄段的员工百分比分布情况。</a:t>
            </a:r>
          </a:p>
        </p:txBody>
      </p:sp>
      <p:sp>
        <p:nvSpPr>
          <p:cNvPr id="3" name="标题 2"/>
          <p:cNvSpPr>
            <a:spLocks noGrp="1"/>
          </p:cNvSpPr>
          <p:nvPr>
            <p:ph type="title"/>
          </p:nvPr>
        </p:nvSpPr>
        <p:spPr/>
        <p:txBody>
          <a:bodyPr/>
          <a:lstStyle/>
          <a:p>
            <a:r>
              <a:rPr lang="zh-CN" altLang="en-US" dirty="0"/>
              <a:t>常见类型</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843797" y="2209350"/>
            <a:ext cx="6504405" cy="3382153"/>
          </a:xfrm>
          <a:prstGeom prst="rect">
            <a:avLst/>
          </a:prstGeom>
          <a:ln w="3175">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077912"/>
            <a:ext cx="5672181" cy="5033287"/>
          </a:xfrm>
        </p:spPr>
        <p:txBody>
          <a:bodyPr/>
          <a:lstStyle/>
          <a:p>
            <a:pPr marL="0" indent="0">
              <a:buNone/>
            </a:pPr>
            <a:r>
              <a:rPr lang="zh-CN" altLang="en-US" dirty="0"/>
              <a:t>利用</a:t>
            </a:r>
            <a:r>
              <a:rPr lang="en-US" altLang="zh-CN" dirty="0"/>
              <a:t>【</a:t>
            </a:r>
            <a:r>
              <a:rPr lang="zh-CN" altLang="en-US" dirty="0"/>
              <a:t>各部门员工性别分布</a:t>
            </a:r>
            <a:r>
              <a:rPr lang="en-US" altLang="zh-CN" dirty="0"/>
              <a:t>】</a:t>
            </a:r>
            <a:r>
              <a:rPr lang="zh-CN" altLang="en-US" dirty="0"/>
              <a:t>工作表绘制簇状条形图，基本步骤如下。</a:t>
            </a:r>
            <a:endParaRPr lang="en-US" altLang="zh-CN" dirty="0"/>
          </a:p>
          <a:p>
            <a:pPr marL="0" indent="0">
              <a:buNone/>
            </a:pPr>
            <a:r>
              <a:rPr lang="zh-CN" altLang="en-US" sz="2000" b="1" dirty="0"/>
              <a:t>（</a:t>
            </a:r>
            <a:r>
              <a:rPr lang="en-US" altLang="zh-CN" sz="2000" b="1" dirty="0"/>
              <a:t>1</a:t>
            </a:r>
            <a:r>
              <a:rPr lang="zh-CN" altLang="en-US" sz="2000" b="1" dirty="0"/>
              <a:t>） 新建簇状条形图</a:t>
            </a:r>
            <a:endParaRPr lang="en-US" altLang="zh-CN" sz="2000" b="1" dirty="0"/>
          </a:p>
          <a:p>
            <a:r>
              <a:rPr lang="zh-CN" altLang="en-US" dirty="0"/>
              <a:t>选择单元格区域</a:t>
            </a:r>
            <a:r>
              <a:rPr lang="en-US" altLang="zh-CN" dirty="0"/>
              <a:t>A1:C8</a:t>
            </a:r>
            <a:r>
              <a:rPr lang="zh-CN" altLang="en-US" dirty="0"/>
              <a:t>，在</a:t>
            </a:r>
            <a:r>
              <a:rPr lang="en-US" altLang="zh-CN" dirty="0"/>
              <a:t>【</a:t>
            </a:r>
            <a:r>
              <a:rPr lang="zh-CN" altLang="en-US" dirty="0"/>
              <a:t>插入</a:t>
            </a:r>
            <a:r>
              <a:rPr lang="en-US" altLang="zh-CN" dirty="0"/>
              <a:t>】</a:t>
            </a:r>
            <a:r>
              <a:rPr lang="zh-CN" altLang="en-US" dirty="0"/>
              <a:t>选项卡的</a:t>
            </a:r>
            <a:r>
              <a:rPr lang="en-US" altLang="zh-CN" dirty="0"/>
              <a:t>【</a:t>
            </a:r>
            <a:r>
              <a:rPr lang="zh-CN" altLang="en-US" dirty="0"/>
              <a:t>图表</a:t>
            </a:r>
            <a:r>
              <a:rPr lang="en-US" altLang="zh-CN" dirty="0"/>
              <a:t>】</a:t>
            </a:r>
            <a:r>
              <a:rPr lang="zh-CN" altLang="en-US" dirty="0"/>
              <a:t>命令组中，单击     按钮，弹出</a:t>
            </a:r>
            <a:r>
              <a:rPr lang="en-US" altLang="zh-CN" dirty="0"/>
              <a:t>【</a:t>
            </a:r>
            <a:r>
              <a:rPr lang="zh-CN" altLang="en-US" dirty="0"/>
              <a:t>插入图表</a:t>
            </a:r>
            <a:r>
              <a:rPr lang="en-US" altLang="zh-CN" dirty="0"/>
              <a:t>】</a:t>
            </a:r>
            <a:r>
              <a:rPr lang="zh-CN" altLang="en-US" dirty="0"/>
              <a:t>对话框，如绘制簇状柱形图步骤（</a:t>
            </a:r>
            <a:r>
              <a:rPr lang="en-US" altLang="zh-CN" dirty="0"/>
              <a:t>1</a:t>
            </a:r>
            <a:r>
              <a:rPr lang="zh-CN" altLang="en-US" dirty="0"/>
              <a:t>）图中所示。切换至该图中所示的</a:t>
            </a:r>
            <a:r>
              <a:rPr lang="en-US" altLang="zh-CN" dirty="0"/>
              <a:t>【</a:t>
            </a:r>
            <a:r>
              <a:rPr lang="zh-CN" altLang="en-US" dirty="0"/>
              <a:t>所有图表</a:t>
            </a:r>
            <a:r>
              <a:rPr lang="en-US" altLang="zh-CN" dirty="0"/>
              <a:t>】</a:t>
            </a:r>
            <a:r>
              <a:rPr lang="zh-CN" altLang="en-US" dirty="0"/>
              <a:t>选项卡，选择</a:t>
            </a:r>
            <a:r>
              <a:rPr lang="en-US" altLang="zh-CN" dirty="0"/>
              <a:t>【</a:t>
            </a:r>
            <a:r>
              <a:rPr lang="zh-CN" altLang="en-US" dirty="0"/>
              <a:t>条形图</a:t>
            </a:r>
            <a:r>
              <a:rPr lang="en-US" altLang="zh-CN" dirty="0"/>
              <a:t>】</a:t>
            </a:r>
            <a:r>
              <a:rPr lang="zh-CN" altLang="en-US" dirty="0"/>
              <a:t>选项，如图所示。</a:t>
            </a:r>
          </a:p>
        </p:txBody>
      </p:sp>
      <p:sp>
        <p:nvSpPr>
          <p:cNvPr id="3" name="标题 2"/>
          <p:cNvSpPr>
            <a:spLocks noGrp="1"/>
          </p:cNvSpPr>
          <p:nvPr>
            <p:ph type="title"/>
          </p:nvPr>
        </p:nvSpPr>
        <p:spPr/>
        <p:txBody>
          <a:bodyPr/>
          <a:lstStyle/>
          <a:p>
            <a:r>
              <a:rPr lang="zh-CN" altLang="en-US" dirty="0"/>
              <a:t>绘制簇状条形图</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6625448" y="1170350"/>
            <a:ext cx="5142733" cy="4517300"/>
          </a:xfrm>
          <a:prstGeom prst="rect">
            <a:avLst/>
          </a:prstGeom>
          <a:ln w="3175">
            <a:solidFill>
              <a:schemeClr val="tx1"/>
            </a:solidFill>
          </a:ln>
        </p:spPr>
      </p:pic>
      <p:pic>
        <p:nvPicPr>
          <p:cNvPr id="5" name="图片 4"/>
          <p:cNvPicPr/>
          <p:nvPr/>
        </p:nvPicPr>
        <p:blipFill>
          <a:blip r:embed="rId3"/>
          <a:stretch>
            <a:fillRect/>
          </a:stretch>
        </p:blipFill>
        <p:spPr>
          <a:xfrm>
            <a:off x="2970043" y="2964234"/>
            <a:ext cx="279356" cy="2519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单击上图中的</a:t>
            </a:r>
            <a:r>
              <a:rPr lang="en-US" altLang="zh-CN" dirty="0"/>
              <a:t>【</a:t>
            </a:r>
            <a:r>
              <a:rPr lang="zh-CN" altLang="en-US" dirty="0"/>
              <a:t>确定</a:t>
            </a:r>
            <a:r>
              <a:rPr lang="en-US" altLang="zh-CN" dirty="0"/>
              <a:t>】</a:t>
            </a:r>
            <a:r>
              <a:rPr lang="zh-CN" altLang="en-US" dirty="0"/>
              <a:t>按钮，即可绘制簇状条形图，如图所示。</a:t>
            </a:r>
          </a:p>
        </p:txBody>
      </p:sp>
      <p:sp>
        <p:nvSpPr>
          <p:cNvPr id="3" name="标题 2"/>
          <p:cNvSpPr>
            <a:spLocks noGrp="1"/>
          </p:cNvSpPr>
          <p:nvPr>
            <p:ph type="title"/>
          </p:nvPr>
        </p:nvSpPr>
        <p:spPr/>
        <p:txBody>
          <a:bodyPr/>
          <a:lstStyle/>
          <a:p>
            <a:r>
              <a:rPr lang="zh-CN" altLang="en-US" dirty="0"/>
              <a:t>绘制簇状条形图</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616155" y="1828854"/>
            <a:ext cx="6959689" cy="3604994"/>
          </a:xfrm>
          <a:prstGeom prst="rect">
            <a:avLst/>
          </a:prstGeom>
          <a:ln w="3175">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077912"/>
            <a:ext cx="5850857" cy="5033287"/>
          </a:xfrm>
        </p:spPr>
        <p:txBody>
          <a:bodyPr/>
          <a:lstStyle/>
          <a:p>
            <a:pPr marL="0" indent="0">
              <a:buNone/>
            </a:pPr>
            <a:r>
              <a:rPr lang="zh-CN" altLang="en-US" sz="2000" b="1" dirty="0"/>
              <a:t>（</a:t>
            </a:r>
            <a:r>
              <a:rPr lang="en-US" altLang="zh-CN" sz="2000" b="1" dirty="0"/>
              <a:t>2</a:t>
            </a:r>
            <a:r>
              <a:rPr lang="zh-CN" altLang="en-US" sz="2000" b="1" dirty="0"/>
              <a:t>） 美化簇状条形图</a:t>
            </a:r>
            <a:r>
              <a:rPr lang="zh-CN" altLang="en-US" b="1" dirty="0"/>
              <a:t>，</a:t>
            </a:r>
            <a:r>
              <a:rPr lang="zh-CN" altLang="en-US" dirty="0"/>
              <a:t>具体步骤如下。</a:t>
            </a:r>
            <a:endParaRPr lang="en-US" altLang="zh-CN" dirty="0"/>
          </a:p>
          <a:p>
            <a:pPr marL="720090" indent="-342900">
              <a:buFont typeface="+mj-ea"/>
              <a:buAutoNum type="circleNumDbPlain"/>
            </a:pPr>
            <a:r>
              <a:rPr lang="zh-CN" altLang="en-US" dirty="0"/>
              <a:t>单击</a:t>
            </a:r>
            <a:r>
              <a:rPr lang="en-US" altLang="zh-CN" dirty="0"/>
              <a:t>【</a:t>
            </a:r>
            <a:r>
              <a:rPr lang="zh-CN" altLang="en-US" dirty="0"/>
              <a:t>图表标题</a:t>
            </a:r>
            <a:r>
              <a:rPr lang="en-US" altLang="zh-CN" dirty="0"/>
              <a:t>】</a:t>
            </a:r>
            <a:r>
              <a:rPr lang="zh-CN" altLang="en-US" dirty="0"/>
              <a:t>文本激活图表标题文本框，将图表标题改为“各部门员工性别分布”。</a:t>
            </a:r>
          </a:p>
          <a:p>
            <a:pPr marL="720090" indent="-342900">
              <a:buFont typeface="+mj-ea"/>
              <a:buAutoNum type="circleNumDbPlain"/>
            </a:pPr>
            <a:r>
              <a:rPr lang="zh-CN" altLang="en-US" dirty="0"/>
              <a:t>添加坐标轴标题，单击右侧的      按钮，在弹出的快捷菜单中勾选</a:t>
            </a:r>
            <a:r>
              <a:rPr lang="en-US" altLang="zh-CN" dirty="0"/>
              <a:t>【</a:t>
            </a:r>
            <a:r>
              <a:rPr lang="zh-CN" altLang="en-US" dirty="0"/>
              <a:t>坐标轴标题</a:t>
            </a:r>
            <a:r>
              <a:rPr lang="en-US" altLang="zh-CN" dirty="0"/>
              <a:t>】</a:t>
            </a:r>
            <a:r>
              <a:rPr lang="zh-CN" altLang="en-US" dirty="0"/>
              <a:t>选项，将横坐标标题改为“人数”，纵坐标轴标题改为“部门”。</a:t>
            </a:r>
          </a:p>
          <a:p>
            <a:pPr marL="720090" indent="-342900">
              <a:buFont typeface="+mj-ea"/>
              <a:buAutoNum type="circleNumDbPlain"/>
            </a:pPr>
            <a:r>
              <a:rPr lang="zh-CN" altLang="en-US" dirty="0"/>
              <a:t>图表标题、坐标轴标题和标签的字体改为宋体，字体颜色改为黑色。</a:t>
            </a:r>
          </a:p>
          <a:p>
            <a:pPr marL="720090" indent="-342900">
              <a:buFont typeface="+mj-ea"/>
              <a:buAutoNum type="circleNumDbPlain"/>
            </a:pPr>
            <a:r>
              <a:rPr lang="zh-CN" altLang="en-US" dirty="0"/>
              <a:t>将图例移至右上角，最终效果如图所示。</a:t>
            </a:r>
          </a:p>
          <a:p>
            <a:pPr marL="0" indent="0">
              <a:buNone/>
            </a:pPr>
            <a:endParaRPr lang="zh-CN" altLang="en-US" dirty="0"/>
          </a:p>
        </p:txBody>
      </p:sp>
      <p:sp>
        <p:nvSpPr>
          <p:cNvPr id="3" name="标题 2"/>
          <p:cNvSpPr>
            <a:spLocks noGrp="1"/>
          </p:cNvSpPr>
          <p:nvPr>
            <p:ph type="title"/>
          </p:nvPr>
        </p:nvSpPr>
        <p:spPr/>
        <p:txBody>
          <a:bodyPr/>
          <a:lstStyle/>
          <a:p>
            <a:r>
              <a:rPr lang="zh-CN" altLang="en-US" dirty="0"/>
              <a:t>绘制簇状条形图</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6421821" y="1422739"/>
            <a:ext cx="5419933" cy="3685290"/>
          </a:xfrm>
          <a:prstGeom prst="rect">
            <a:avLst/>
          </a:prstGeom>
          <a:ln w="3175">
            <a:solidFill>
              <a:schemeClr val="tx1"/>
            </a:solidFill>
          </a:ln>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4286797" y="2597260"/>
            <a:ext cx="232651" cy="1984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p:cNvSpPr>
            <a:spLocks noGrp="1"/>
          </p:cNvSpPr>
          <p:nvPr>
            <p:ph type="title"/>
          </p:nvPr>
        </p:nvSpPr>
        <p:spPr>
          <a:xfrm>
            <a:off x="255588" y="358775"/>
            <a:ext cx="10972800" cy="528638"/>
          </a:xfrm>
        </p:spPr>
        <p:txBody>
          <a:bodyPr/>
          <a:lstStyle/>
          <a:p>
            <a:r>
              <a:rPr lang="zh-CN" altLang="en-US"/>
              <a:t>目录</a:t>
            </a:r>
          </a:p>
        </p:txBody>
      </p:sp>
      <p:cxnSp>
        <p:nvCxnSpPr>
          <p:cNvPr id="2" name="直接连接符 6"/>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3" name="Line 2"/>
          <p:cNvSpPr>
            <a:spLocks noChangeShapeType="1"/>
          </p:cNvSpPr>
          <p:nvPr/>
        </p:nvSpPr>
        <p:spPr bwMode="auto">
          <a:xfrm>
            <a:off x="2649538" y="24225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4" name="Oval 15"/>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5" name="AutoShape 17">
            <a:hlinkClick r:id="" action="ppaction://noaction"/>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绘制条形图</a:t>
            </a:r>
            <a:endParaRPr lang="zh-CN" altLang="en-US" sz="2200" dirty="0">
              <a:latin typeface="微软雅黑" panose="020B0503020204020204" pitchFamily="34" charset="-122"/>
              <a:ea typeface="微软雅黑" panose="020B0503020204020204" pitchFamily="34" charset="-122"/>
            </a:endParaRPr>
          </a:p>
        </p:txBody>
      </p:sp>
      <p:sp>
        <p:nvSpPr>
          <p:cNvPr id="6" name="AutoShape 17"/>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绘制柱形图</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7" name="Oval 15"/>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2</a:t>
            </a:r>
          </a:p>
        </p:txBody>
      </p:sp>
      <p:sp>
        <p:nvSpPr>
          <p:cNvPr id="8" name="AutoShape 17">
            <a:hlinkClick r:id="" action="ppaction://noaction"/>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anose="020B0503020204020204" pitchFamily="34" charset="-122"/>
                <a:ea typeface="微软雅黑" panose="020B0503020204020204" pitchFamily="34" charset="-122"/>
                <a:sym typeface="+mn-ea"/>
              </a:rPr>
              <a:t>绘制折线图</a:t>
            </a:r>
            <a:endParaRPr lang="zh-CN" altLang="en-US" sz="2200" dirty="0">
              <a:latin typeface="微软雅黑" panose="020B0503020204020204" pitchFamily="34" charset="-122"/>
              <a:ea typeface="微软雅黑" panose="020B0503020204020204" pitchFamily="34" charset="-122"/>
            </a:endParaRPr>
          </a:p>
        </p:txBody>
      </p:sp>
      <p:sp>
        <p:nvSpPr>
          <p:cNvPr id="9" name="Oval 15"/>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p:cNvSpPr>
            <a:spLocks noGrp="1"/>
          </p:cNvSpPr>
          <p:nvPr>
            <p:ph type="title"/>
          </p:nvPr>
        </p:nvSpPr>
        <p:spPr>
          <a:xfrm>
            <a:off x="255588" y="358775"/>
            <a:ext cx="10972800" cy="528638"/>
          </a:xfrm>
        </p:spPr>
        <p:txBody>
          <a:bodyPr/>
          <a:lstStyle/>
          <a:p>
            <a:r>
              <a:rPr lang="zh-CN" altLang="en-US"/>
              <a:t>目录</a:t>
            </a:r>
          </a:p>
        </p:txBody>
      </p:sp>
      <p:cxnSp>
        <p:nvCxnSpPr>
          <p:cNvPr id="2" name="直接连接符 6"/>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3" name="Line 2"/>
          <p:cNvSpPr>
            <a:spLocks noChangeShapeType="1"/>
          </p:cNvSpPr>
          <p:nvPr/>
        </p:nvSpPr>
        <p:spPr bwMode="auto">
          <a:xfrm>
            <a:off x="2649538" y="4511097"/>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4" name="Oval 15"/>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Overflow="overflow" horzOverflow="overflow" vert="horz" wrap="none" numCol="1" spcCol="0" rtlCol="0" fromWordArt="0" anchor="ctr" anchorCtr="0" forceAA="0" compatLnSpc="1">
            <a:noAutofit/>
          </a:bodyPr>
          <a:lstStyle/>
          <a:p>
            <a:pPr lvl="0" algn="ctr" eaLnBrk="1" fontAlgn="auto" hangingPunct="1">
              <a:spcBef>
                <a:spcPts val="0"/>
              </a:spcBef>
              <a:spcAft>
                <a:spcPts val="0"/>
              </a:spcAft>
              <a:buClrTx/>
              <a:buSzTx/>
              <a:buFontTx/>
              <a:defRPr/>
            </a:pPr>
            <a:r>
              <a:rPr lang="zh-CN" altLang="en-US" sz="2200" dirty="0">
                <a:latin typeface="微软雅黑" panose="020B0503020204020204" pitchFamily="34" charset="-122"/>
                <a:ea typeface="微软雅黑" panose="020B0503020204020204" pitchFamily="34" charset="-122"/>
                <a:sym typeface="+mn-ea"/>
              </a:rPr>
              <a:t>1</a:t>
            </a:r>
          </a:p>
        </p:txBody>
      </p:sp>
      <p:sp>
        <p:nvSpPr>
          <p:cNvPr id="5" name="AutoShape 17">
            <a:hlinkClick r:id="" action="ppaction://noaction"/>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Overflow="overflow" horzOverflow="overflow" vert="horz" wrap="none" numCol="1" spcCol="0" rtlCol="0" fromWordArt="0" anchor="ctr" anchorCtr="0" forceAA="0" compatLnSpc="1">
            <a:noAutofit/>
          </a:bodyPr>
          <a:lstStyle/>
          <a:p>
            <a:pPr lvl="0" algn="ctr" eaLnBrk="1" fontAlgn="auto" hangingPunct="1">
              <a:spcBef>
                <a:spcPts val="0"/>
              </a:spcBef>
              <a:spcAft>
                <a:spcPts val="0"/>
              </a:spcAft>
              <a:buClrTx/>
              <a:buSzTx/>
              <a:buFontTx/>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绘制条形图</a:t>
            </a:r>
          </a:p>
        </p:txBody>
      </p:sp>
      <p:sp>
        <p:nvSpPr>
          <p:cNvPr id="6" name="AutoShape 17"/>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Overflow="overflow" horzOverflow="overflow" vert="horz" wrap="none" numCol="1" spcCol="0" rtlCol="0" fromWordArt="0" anchor="ctr" anchorCtr="0" forceAA="0" compatLnSpc="1">
            <a:noAutofit/>
          </a:bodyPr>
          <a:lstStyle/>
          <a:p>
            <a:pPr lvl="0" algn="ctr" eaLnBrk="1" fontAlgn="auto" hangingPunct="1">
              <a:spcBef>
                <a:spcPts val="0"/>
              </a:spcBef>
              <a:spcAft>
                <a:spcPts val="0"/>
              </a:spcAft>
              <a:buClrTx/>
              <a:buSzTx/>
              <a:buFontTx/>
              <a:defRPr/>
            </a:pP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绘制柱形图</a:t>
            </a:r>
          </a:p>
        </p:txBody>
      </p:sp>
      <p:sp>
        <p:nvSpPr>
          <p:cNvPr id="7" name="Oval 15"/>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Overflow="overflow" horzOverflow="overflow" vert="horz" wrap="none" numCol="1" spcCol="0" rtlCol="0" fromWordArt="0" anchor="ctr" anchorCtr="0" forceAA="0" compatLnSpc="1">
            <a:noAutofit/>
          </a:bodyPr>
          <a:lstStyle/>
          <a:p>
            <a:pPr lvl="0" algn="ctr" eaLnBrk="1" fontAlgn="auto" hangingPunct="1">
              <a:spcBef>
                <a:spcPts val="0"/>
              </a:spcBef>
              <a:spcAft>
                <a:spcPts val="0"/>
              </a:spcAft>
              <a:buClrTx/>
              <a:buSzTx/>
              <a:buFontTx/>
              <a:defRPr/>
            </a:pPr>
            <a:r>
              <a:rPr lang="zh-CN" altLang="en-US" sz="2200" dirty="0">
                <a:latin typeface="微软雅黑" panose="020B0503020204020204" pitchFamily="34" charset="-122"/>
                <a:ea typeface="微软雅黑" panose="020B0503020204020204" pitchFamily="34" charset="-122"/>
                <a:sym typeface="+mn-ea"/>
              </a:rPr>
              <a:t>2</a:t>
            </a:r>
          </a:p>
        </p:txBody>
      </p:sp>
      <p:sp>
        <p:nvSpPr>
          <p:cNvPr id="8" name="AutoShape 17">
            <a:hlinkClick r:id="" action="ppaction://noaction"/>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Overflow="overflow" horzOverflow="overflow" vert="horz" wrap="none" numCol="1" spcCol="0" rtlCol="0" fromWordArt="0" anchor="ctr" anchorCtr="0" forceAA="0" compatLnSpc="1">
            <a:noAutofit/>
          </a:bodyPr>
          <a:lstStyle/>
          <a:p>
            <a:pPr lvl="0" algn="ctr" eaLnBrk="1" fontAlgn="auto" hangingPunct="1">
              <a:spcBef>
                <a:spcPts val="0"/>
              </a:spcBef>
              <a:spcAft>
                <a:spcPts val="0"/>
              </a:spcAft>
              <a:buClrTx/>
              <a:buSzTx/>
              <a:buFontTx/>
              <a:defRPr/>
            </a:pPr>
            <a:r>
              <a:rPr lang="zh-CN" altLang="en-US" sz="2200" dirty="0">
                <a:solidFill>
                  <a:schemeClr val="bg1"/>
                </a:solidFill>
                <a:latin typeface="微软雅黑" panose="020B0503020204020204" pitchFamily="34" charset="-122"/>
                <a:ea typeface="微软雅黑" panose="020B0503020204020204" pitchFamily="34" charset="-122"/>
                <a:sym typeface="+mn-ea"/>
              </a:rPr>
              <a:t>绘制折线图</a:t>
            </a:r>
          </a:p>
        </p:txBody>
      </p:sp>
      <p:sp>
        <p:nvSpPr>
          <p:cNvPr id="9" name="Oval 15"/>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vertOverflow="overflow" horzOverflow="overflow" vert="horz" wrap="none" numCol="1" spcCol="0" rtlCol="0" fromWordArt="0" anchor="ctr" anchorCtr="0" forceAA="0" compatLnSpc="1">
            <a:noAutofit/>
          </a:bodyPr>
          <a:lstStyle/>
          <a:p>
            <a:pPr lvl="0" algn="ctr" eaLnBrk="1" fontAlgn="auto" hangingPunct="1">
              <a:spcBef>
                <a:spcPts val="0"/>
              </a:spcBef>
              <a:spcAft>
                <a:spcPts val="0"/>
              </a:spcAft>
              <a:buClrTx/>
              <a:buSzTx/>
              <a:buFontTx/>
              <a:defRPr/>
            </a:pPr>
            <a:r>
              <a:rPr lang="zh-CN" altLang="en-US" sz="2200" dirty="0">
                <a:solidFill>
                  <a:schemeClr val="bg1"/>
                </a:solidFill>
                <a:latin typeface="微软雅黑" panose="020B0503020204020204" pitchFamily="34" charset="-122"/>
                <a:ea typeface="微软雅黑" panose="020B0503020204020204" pitchFamily="34" charset="-122"/>
                <a:sym typeface="+mn-ea"/>
              </a:rPr>
              <a:t>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折线图用于显示随时间或有序类别而变化的趋势。折线图是点、线连在一起的图表，可反映事物的发展趋势和分布情况，适合在单个数据点不那么重要的情况下表现变化趋势、增长幅度。</a:t>
            </a:r>
            <a:endParaRPr lang="en-US" altLang="zh-CN" dirty="0"/>
          </a:p>
          <a:p>
            <a:r>
              <a:rPr lang="zh-CN" altLang="en-US" dirty="0"/>
              <a:t>为了分析已购买客户数量与销售额之间的关系，根据</a:t>
            </a:r>
            <a:r>
              <a:rPr lang="en-US" altLang="zh-CN" dirty="0"/>
              <a:t>【</a:t>
            </a:r>
            <a:r>
              <a:rPr lang="zh-CN" altLang="en-US" dirty="0"/>
              <a:t>季度销售任务完成情况</a:t>
            </a:r>
            <a:r>
              <a:rPr lang="en-US" altLang="zh-CN" dirty="0"/>
              <a:t>】</a:t>
            </a:r>
            <a:r>
              <a:rPr lang="zh-CN" altLang="en-US" dirty="0"/>
              <a:t>工作表绘制折线图。</a:t>
            </a:r>
            <a:endParaRPr lang="en-US" altLang="zh-CN" dirty="0"/>
          </a:p>
          <a:p>
            <a:r>
              <a:rPr lang="zh-CN" altLang="en-US" dirty="0"/>
              <a:t>常见的折线图包括基础折线图、堆积折线图和百分比堆积折线图。</a:t>
            </a:r>
          </a:p>
        </p:txBody>
      </p:sp>
      <p:sp>
        <p:nvSpPr>
          <p:cNvPr id="3" name="标题 2"/>
          <p:cNvSpPr>
            <a:spLocks noGrp="1"/>
          </p:cNvSpPr>
          <p:nvPr>
            <p:ph type="title"/>
          </p:nvPr>
        </p:nvSpPr>
        <p:spPr/>
        <p:txBody>
          <a:bodyPr/>
          <a:lstStyle/>
          <a:p>
            <a:r>
              <a:rPr lang="zh-CN" altLang="en-US" dirty="0"/>
              <a:t>常见类型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折线图常用于显示数据随时间或有序类别而变化的趋势，可以很好地表现出数据是递增还是递减、增减的速率、增减的规律（周期性、螺旋性等）、峰值等特征，如图所示，显示总销售额随已购买的客户数量变化的趋势。</a:t>
            </a:r>
          </a:p>
        </p:txBody>
      </p:sp>
      <p:sp>
        <p:nvSpPr>
          <p:cNvPr id="3" name="标题 2"/>
          <p:cNvSpPr>
            <a:spLocks noGrp="1"/>
          </p:cNvSpPr>
          <p:nvPr>
            <p:ph type="title"/>
          </p:nvPr>
        </p:nvSpPr>
        <p:spPr/>
        <p:txBody>
          <a:bodyPr/>
          <a:lstStyle/>
          <a:p>
            <a:r>
              <a:rPr lang="zh-CN" altLang="en-US" dirty="0"/>
              <a:t>常见类型</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3082727" y="2474058"/>
            <a:ext cx="6026545" cy="3537859"/>
          </a:xfrm>
          <a:prstGeom prst="rect">
            <a:avLst/>
          </a:prstGeom>
          <a:ln w="3175">
            <a:solidFill>
              <a:schemeClr val="tx1"/>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堆积折线图能够将统一时期的数据累加以及总和的发展趋势体现出来，如图所示，显示各季度销售额随已购买的客户数量变化的趋势。</a:t>
            </a:r>
          </a:p>
        </p:txBody>
      </p:sp>
      <p:sp>
        <p:nvSpPr>
          <p:cNvPr id="3" name="标题 2"/>
          <p:cNvSpPr>
            <a:spLocks noGrp="1"/>
          </p:cNvSpPr>
          <p:nvPr>
            <p:ph type="title"/>
          </p:nvPr>
        </p:nvSpPr>
        <p:spPr/>
        <p:txBody>
          <a:bodyPr/>
          <a:lstStyle/>
          <a:p>
            <a:r>
              <a:rPr lang="zh-CN" altLang="en-US" dirty="0"/>
              <a:t>常见类型</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3000988" y="2209524"/>
            <a:ext cx="6190024" cy="3676269"/>
          </a:xfrm>
          <a:prstGeom prst="rect">
            <a:avLst/>
          </a:prstGeom>
          <a:ln w="3175">
            <a:solidFill>
              <a:schemeClr val="tx1"/>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百分比堆积折线图用于显示每一数值所占百分比随时间或有序类别而变化的趋势，如图所示，显示销售额随已购买的客户数量变化情况。</a:t>
            </a:r>
          </a:p>
        </p:txBody>
      </p:sp>
      <p:sp>
        <p:nvSpPr>
          <p:cNvPr id="3" name="标题 2"/>
          <p:cNvSpPr>
            <a:spLocks noGrp="1"/>
          </p:cNvSpPr>
          <p:nvPr>
            <p:ph type="title"/>
          </p:nvPr>
        </p:nvSpPr>
        <p:spPr/>
        <p:txBody>
          <a:bodyPr/>
          <a:lstStyle/>
          <a:p>
            <a:r>
              <a:rPr lang="zh-CN" altLang="en-US" dirty="0"/>
              <a:t>常见类型</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bwMode="auto">
          <a:xfrm>
            <a:off x="2902596" y="2128224"/>
            <a:ext cx="6386808" cy="3841652"/>
          </a:xfrm>
          <a:prstGeom prst="rect">
            <a:avLst/>
          </a:prstGeom>
          <a:ln w="3175">
            <a:solidFill>
              <a:schemeClr val="tx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077912"/>
            <a:ext cx="5756263" cy="5033287"/>
          </a:xfrm>
        </p:spPr>
        <p:txBody>
          <a:bodyPr/>
          <a:lstStyle/>
          <a:p>
            <a:pPr marL="0" indent="0">
              <a:buNone/>
            </a:pPr>
            <a:r>
              <a:rPr lang="zh-CN" altLang="en-US" dirty="0"/>
              <a:t>利用</a:t>
            </a:r>
            <a:r>
              <a:rPr lang="en-US" altLang="zh-CN" dirty="0"/>
              <a:t>【</a:t>
            </a:r>
            <a:r>
              <a:rPr lang="zh-CN" altLang="en-US" dirty="0"/>
              <a:t>销售任务完成情况</a:t>
            </a:r>
            <a:r>
              <a:rPr lang="en-US" altLang="zh-CN" dirty="0"/>
              <a:t>】</a:t>
            </a:r>
            <a:r>
              <a:rPr lang="zh-CN" altLang="en-US" dirty="0"/>
              <a:t>工作表绘制基础折线图，基本步骤如下。</a:t>
            </a:r>
          </a:p>
          <a:p>
            <a:pPr marL="0" indent="0">
              <a:buNone/>
            </a:pPr>
            <a:r>
              <a:rPr lang="zh-CN" altLang="en-US" sz="2000" b="1" dirty="0"/>
              <a:t>（</a:t>
            </a:r>
            <a:r>
              <a:rPr lang="en-US" altLang="zh-CN" sz="2000" b="1" dirty="0"/>
              <a:t>1</a:t>
            </a:r>
            <a:r>
              <a:rPr lang="zh-CN" altLang="en-US" sz="2000" b="1" dirty="0"/>
              <a:t>） 新建基础折线图</a:t>
            </a:r>
            <a:endParaRPr lang="en-US" altLang="zh-CN" sz="2000" b="1" dirty="0"/>
          </a:p>
          <a:p>
            <a:r>
              <a:rPr lang="zh-CN" altLang="en-US" dirty="0"/>
              <a:t>对“已购买客户数量”字段，按照升序进行排序，选择单元格区域</a:t>
            </a:r>
            <a:r>
              <a:rPr lang="en-US" altLang="zh-CN" dirty="0"/>
              <a:t>E2:E13</a:t>
            </a:r>
            <a:r>
              <a:rPr lang="zh-CN" altLang="en-US" dirty="0"/>
              <a:t>，在</a:t>
            </a:r>
            <a:r>
              <a:rPr lang="en-US" altLang="zh-CN" dirty="0"/>
              <a:t>【</a:t>
            </a:r>
            <a:r>
              <a:rPr lang="zh-CN" altLang="en-US" dirty="0"/>
              <a:t>插入</a:t>
            </a:r>
            <a:r>
              <a:rPr lang="en-US" altLang="zh-CN" dirty="0"/>
              <a:t>】</a:t>
            </a:r>
            <a:r>
              <a:rPr lang="zh-CN" altLang="en-US" dirty="0"/>
              <a:t>选项卡的</a:t>
            </a:r>
            <a:r>
              <a:rPr lang="en-US" altLang="zh-CN" dirty="0"/>
              <a:t>【</a:t>
            </a:r>
            <a:r>
              <a:rPr lang="zh-CN" altLang="en-US" dirty="0"/>
              <a:t>图表</a:t>
            </a:r>
            <a:r>
              <a:rPr lang="en-US" altLang="zh-CN" dirty="0"/>
              <a:t>】</a:t>
            </a:r>
            <a:r>
              <a:rPr lang="zh-CN" altLang="en-US" dirty="0"/>
              <a:t>命令组中，单击     按钮，弹出</a:t>
            </a:r>
            <a:r>
              <a:rPr lang="en-US" altLang="zh-CN" dirty="0"/>
              <a:t>【</a:t>
            </a:r>
            <a:r>
              <a:rPr lang="zh-CN" altLang="en-US" dirty="0"/>
              <a:t>插入图表</a:t>
            </a:r>
            <a:r>
              <a:rPr lang="en-US" altLang="zh-CN" dirty="0"/>
              <a:t>】</a:t>
            </a:r>
            <a:r>
              <a:rPr lang="zh-CN" altLang="en-US" dirty="0"/>
              <a:t>对话框，如绘制簇状柱形图步骤（</a:t>
            </a:r>
            <a:r>
              <a:rPr lang="en-US" altLang="zh-CN" dirty="0"/>
              <a:t>1</a:t>
            </a:r>
            <a:r>
              <a:rPr lang="zh-CN" altLang="en-US" dirty="0"/>
              <a:t>）图中所示。切换至该图中所示的</a:t>
            </a:r>
            <a:r>
              <a:rPr lang="en-US" altLang="zh-CN" dirty="0"/>
              <a:t>【</a:t>
            </a:r>
            <a:r>
              <a:rPr lang="zh-CN" altLang="en-US" dirty="0"/>
              <a:t>所有图表</a:t>
            </a:r>
            <a:r>
              <a:rPr lang="en-US" altLang="zh-CN" dirty="0"/>
              <a:t>】</a:t>
            </a:r>
            <a:r>
              <a:rPr lang="zh-CN" altLang="en-US" dirty="0"/>
              <a:t>选项卡，选择</a:t>
            </a:r>
            <a:r>
              <a:rPr lang="en-US" altLang="zh-CN" dirty="0"/>
              <a:t>【</a:t>
            </a:r>
            <a:r>
              <a:rPr lang="zh-CN" altLang="en-US" dirty="0"/>
              <a:t>折线图</a:t>
            </a:r>
            <a:r>
              <a:rPr lang="en-US" altLang="zh-CN" dirty="0"/>
              <a:t>】</a:t>
            </a:r>
            <a:r>
              <a:rPr lang="zh-CN" altLang="en-US" dirty="0"/>
              <a:t>选项，如图所示。</a:t>
            </a:r>
          </a:p>
        </p:txBody>
      </p:sp>
      <p:sp>
        <p:nvSpPr>
          <p:cNvPr id="3" name="标题 2"/>
          <p:cNvSpPr>
            <a:spLocks noGrp="1"/>
          </p:cNvSpPr>
          <p:nvPr>
            <p:ph type="title"/>
          </p:nvPr>
        </p:nvSpPr>
        <p:spPr/>
        <p:txBody>
          <a:bodyPr/>
          <a:lstStyle/>
          <a:p>
            <a:r>
              <a:rPr lang="zh-CN" altLang="en-US" dirty="0"/>
              <a:t>绘制基础折线图</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6611007" y="1218333"/>
            <a:ext cx="5157173" cy="4561755"/>
          </a:xfrm>
          <a:prstGeom prst="rect">
            <a:avLst/>
          </a:prstGeom>
          <a:ln w="3175">
            <a:solidFill>
              <a:schemeClr val="tx1"/>
            </a:solidFill>
          </a:ln>
        </p:spPr>
      </p:pic>
      <p:pic>
        <p:nvPicPr>
          <p:cNvPr id="5" name="图片 4"/>
          <p:cNvPicPr/>
          <p:nvPr/>
        </p:nvPicPr>
        <p:blipFill>
          <a:blip r:embed="rId3"/>
          <a:stretch>
            <a:fillRect/>
          </a:stretch>
        </p:blipFill>
        <p:spPr>
          <a:xfrm>
            <a:off x="2970044" y="3394264"/>
            <a:ext cx="289867" cy="25193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单击上图中的</a:t>
            </a:r>
            <a:r>
              <a:rPr lang="en-US" altLang="zh-CN" dirty="0"/>
              <a:t>【</a:t>
            </a:r>
            <a:r>
              <a:rPr lang="zh-CN" altLang="en-US" dirty="0"/>
              <a:t>确定</a:t>
            </a:r>
            <a:r>
              <a:rPr lang="en-US" altLang="zh-CN" dirty="0"/>
              <a:t>】</a:t>
            </a:r>
            <a:r>
              <a:rPr lang="zh-CN" altLang="en-US" dirty="0"/>
              <a:t>按钮，即可绘制基础折线图，如图所示。</a:t>
            </a:r>
          </a:p>
        </p:txBody>
      </p:sp>
      <p:sp>
        <p:nvSpPr>
          <p:cNvPr id="3" name="标题 2"/>
          <p:cNvSpPr>
            <a:spLocks noGrp="1"/>
          </p:cNvSpPr>
          <p:nvPr>
            <p:ph type="title"/>
          </p:nvPr>
        </p:nvSpPr>
        <p:spPr/>
        <p:txBody>
          <a:bodyPr/>
          <a:lstStyle/>
          <a:p>
            <a:r>
              <a:rPr lang="zh-CN" altLang="en-US" dirty="0"/>
              <a:t>绘制基础折线图</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826647" y="1805293"/>
            <a:ext cx="6538706" cy="3712638"/>
          </a:xfrm>
          <a:prstGeom prst="rect">
            <a:avLst/>
          </a:prstGeom>
          <a:ln w="3175">
            <a:solidFill>
              <a:schemeClr val="tx1"/>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077912"/>
            <a:ext cx="5808815" cy="5033287"/>
          </a:xfrm>
        </p:spPr>
        <p:txBody>
          <a:bodyPr/>
          <a:lstStyle/>
          <a:p>
            <a:pPr marL="0" indent="0">
              <a:buNone/>
            </a:pPr>
            <a:r>
              <a:rPr lang="zh-CN" altLang="en-US" sz="2000" b="1" dirty="0"/>
              <a:t>（</a:t>
            </a:r>
            <a:r>
              <a:rPr lang="en-US" altLang="zh-CN" sz="2000" b="1" dirty="0"/>
              <a:t>2</a:t>
            </a:r>
            <a:r>
              <a:rPr lang="zh-CN" altLang="en-US" sz="2000" b="1" dirty="0"/>
              <a:t>） 美化基础折线图</a:t>
            </a:r>
            <a:r>
              <a:rPr lang="zh-CN" altLang="en-US" b="1" dirty="0"/>
              <a:t>，</a:t>
            </a:r>
            <a:r>
              <a:rPr lang="zh-CN" altLang="en-US" dirty="0"/>
              <a:t>具体步骤如下。</a:t>
            </a:r>
            <a:endParaRPr lang="en-US" altLang="zh-CN" dirty="0"/>
          </a:p>
          <a:p>
            <a:pPr marL="720090" indent="-342900">
              <a:buFont typeface="+mj-ea"/>
              <a:buAutoNum type="circleNumDbPlain"/>
            </a:pPr>
            <a:r>
              <a:rPr lang="zh-CN" altLang="en-US" dirty="0"/>
              <a:t>单击</a:t>
            </a:r>
            <a:r>
              <a:rPr lang="en-US" altLang="zh-CN" dirty="0"/>
              <a:t>【</a:t>
            </a:r>
            <a:r>
              <a:rPr lang="zh-CN" altLang="en-US" dirty="0"/>
              <a:t>图表标题</a:t>
            </a:r>
            <a:r>
              <a:rPr lang="en-US" altLang="zh-CN" dirty="0"/>
              <a:t>】</a:t>
            </a:r>
            <a:r>
              <a:rPr lang="zh-CN" altLang="en-US" dirty="0"/>
              <a:t>文本激活图表标题文本框，将图表标题改为“销售额与已购买客户数量”。</a:t>
            </a:r>
          </a:p>
          <a:p>
            <a:pPr marL="720090" indent="-342900">
              <a:buFont typeface="+mj-ea"/>
              <a:buAutoNum type="circleNumDbPlain"/>
            </a:pPr>
            <a:r>
              <a:rPr lang="zh-CN" altLang="en-US" dirty="0"/>
              <a:t>添加坐标轴标题，单击右侧的 按钮，在弹出的快捷菜单中勾选</a:t>
            </a:r>
            <a:r>
              <a:rPr lang="en-US" altLang="zh-CN" dirty="0"/>
              <a:t>【</a:t>
            </a:r>
            <a:r>
              <a:rPr lang="zh-CN" altLang="en-US" dirty="0"/>
              <a:t>坐标轴标题</a:t>
            </a:r>
            <a:r>
              <a:rPr lang="en-US" altLang="zh-CN" dirty="0"/>
              <a:t>】</a:t>
            </a:r>
            <a:r>
              <a:rPr lang="zh-CN" altLang="en-US" dirty="0"/>
              <a:t>选项，将横坐标标题改为“已购买客户数量”，纵坐标轴标题改为“销售额（元）”。</a:t>
            </a:r>
          </a:p>
          <a:p>
            <a:pPr marL="720090" indent="-342900">
              <a:buFont typeface="+mj-ea"/>
              <a:buAutoNum type="circleNumDbPlain"/>
            </a:pPr>
            <a:r>
              <a:rPr lang="zh-CN" altLang="en-US" dirty="0"/>
              <a:t>图表标题、坐标轴标题的字体改为宋体，图表标题、坐标轴标题及其标签的字体颜色改为黑色，如图所示。</a:t>
            </a:r>
          </a:p>
          <a:p>
            <a:pPr marL="0" indent="0">
              <a:buNone/>
            </a:pPr>
            <a:endParaRPr lang="zh-CN" altLang="en-US" dirty="0"/>
          </a:p>
        </p:txBody>
      </p:sp>
      <p:sp>
        <p:nvSpPr>
          <p:cNvPr id="3" name="标题 2"/>
          <p:cNvSpPr>
            <a:spLocks noGrp="1"/>
          </p:cNvSpPr>
          <p:nvPr>
            <p:ph type="title"/>
          </p:nvPr>
        </p:nvSpPr>
        <p:spPr/>
        <p:txBody>
          <a:bodyPr/>
          <a:lstStyle/>
          <a:p>
            <a:r>
              <a:rPr lang="zh-CN" altLang="en-US" dirty="0"/>
              <a:t>绘制基础折线图</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6526924" y="1361479"/>
            <a:ext cx="5324893" cy="3557362"/>
          </a:xfrm>
          <a:prstGeom prst="rect">
            <a:avLst/>
          </a:prstGeom>
          <a:ln w="3175">
            <a:solidFill>
              <a:schemeClr val="tx1"/>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a:t>本章主要介绍了柱形图、条形图、折线图的常见类型，并绘制基础图形。</a:t>
            </a:r>
            <a:endParaRPr lang="en-US" altLang="zh-CN" dirty="0"/>
          </a:p>
          <a:p>
            <a:r>
              <a:rPr lang="zh-CN" altLang="en-US" dirty="0"/>
              <a:t>其中，常见的柱状图包括簇状柱形图、堆积柱形图和百分比堆积柱形图；</a:t>
            </a:r>
            <a:endParaRPr lang="en-US" altLang="zh-CN" dirty="0"/>
          </a:p>
          <a:p>
            <a:r>
              <a:rPr lang="zh-CN" altLang="en-US" dirty="0"/>
              <a:t>常见的条形图包括簇状条形图、堆积条形图和百分比堆积条形图；</a:t>
            </a:r>
            <a:endParaRPr lang="en-US" altLang="zh-CN" dirty="0"/>
          </a:p>
          <a:p>
            <a:r>
              <a:rPr lang="zh-CN" altLang="en-US" dirty="0"/>
              <a:t>常见的折线图包括基础折线图、堆积折线图和百分比堆积折线图；</a:t>
            </a:r>
          </a:p>
        </p:txBody>
      </p:sp>
      <p:sp>
        <p:nvSpPr>
          <p:cNvPr id="5" name="标题 4"/>
          <p:cNvSpPr>
            <a:spLocks noGrp="1"/>
          </p:cNvSpPr>
          <p:nvPr>
            <p:ph type="title"/>
          </p:nvPr>
        </p:nvSpPr>
        <p:spPr/>
        <p:txBody>
          <a:bodyPr/>
          <a:lstStyle/>
          <a:p>
            <a:r>
              <a:rPr lang="zh-CN" altLang="en-US" dirty="0"/>
              <a:t>小结</a:t>
            </a:r>
          </a:p>
        </p:txBody>
      </p:sp>
      <p:pic>
        <p:nvPicPr>
          <p:cNvPr id="7"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0"/>
          </a:p>
        </p:txBody>
      </p:sp>
      <p:sp>
        <p:nvSpPr>
          <p:cNvPr id="10246" name="Rectangle 6"/>
          <p:cNvSpPr>
            <a:spLocks noChangeArrowheads="1"/>
          </p:cNvSpPr>
          <p:nvPr/>
        </p:nvSpPr>
        <p:spPr bwMode="auto">
          <a:xfrm>
            <a:off x="1524000" y="-392113"/>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panose="020B0604020202020204" pitchFamily="34" charset="0"/>
              <a:ea typeface="+mn-ea"/>
            </a:endParaRPr>
          </a:p>
        </p:txBody>
      </p:sp>
      <p:sp>
        <p:nvSpPr>
          <p:cNvPr id="4" name="Rectangle 5"/>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5" name="Rectangle 5"/>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柱形图是以宽度相等的柱形高度的差异来显示统计指标数值大小的一种图形，常用于显示一段时间内的数据变化或显示各项之间的比较情况。</a:t>
            </a:r>
            <a:endParaRPr lang="en-US" altLang="zh-CN" dirty="0"/>
          </a:p>
          <a:p>
            <a:r>
              <a:rPr lang="zh-CN" altLang="en-US" dirty="0"/>
              <a:t>为了分析各省份员工的性别分布情况，需要根据</a:t>
            </a:r>
            <a:r>
              <a:rPr lang="en-US" altLang="zh-CN" dirty="0"/>
              <a:t>【</a:t>
            </a:r>
            <a:r>
              <a:rPr lang="zh-CN" altLang="en-US" dirty="0"/>
              <a:t>各省份员工性别分布</a:t>
            </a:r>
            <a:r>
              <a:rPr lang="en-US" altLang="zh-CN" dirty="0"/>
              <a:t>】</a:t>
            </a:r>
            <a:r>
              <a:rPr lang="zh-CN" altLang="en-US" dirty="0"/>
              <a:t>工作表绘制簇状柱形图。</a:t>
            </a:r>
            <a:endParaRPr lang="en-US" altLang="zh-CN" dirty="0"/>
          </a:p>
          <a:p>
            <a:r>
              <a:rPr lang="zh-CN" altLang="en-US" dirty="0"/>
              <a:t>常见的柱形图包括簇状柱形图、堆积柱形图和百分比堆积柱形图。</a:t>
            </a:r>
          </a:p>
        </p:txBody>
      </p:sp>
      <p:sp>
        <p:nvSpPr>
          <p:cNvPr id="3" name="标题 2"/>
          <p:cNvSpPr>
            <a:spLocks noGrp="1"/>
          </p:cNvSpPr>
          <p:nvPr>
            <p:ph type="title"/>
          </p:nvPr>
        </p:nvSpPr>
        <p:spPr/>
        <p:txBody>
          <a:bodyPr/>
          <a:lstStyle/>
          <a:p>
            <a:r>
              <a:rPr lang="zh-CN" altLang="en-US" dirty="0"/>
              <a:t>常见类型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簇状柱形图用于比较各个类别的值，如图所示，显示各省份的员工男女人数分布。</a:t>
            </a:r>
          </a:p>
        </p:txBody>
      </p:sp>
      <p:sp>
        <p:nvSpPr>
          <p:cNvPr id="3" name="标题 2"/>
          <p:cNvSpPr>
            <a:spLocks noGrp="1"/>
          </p:cNvSpPr>
          <p:nvPr>
            <p:ph type="title"/>
          </p:nvPr>
        </p:nvSpPr>
        <p:spPr/>
        <p:txBody>
          <a:bodyPr/>
          <a:lstStyle/>
          <a:p>
            <a:r>
              <a:rPr lang="zh-CN" altLang="en-US" dirty="0"/>
              <a:t>常见类型</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745767" y="1798877"/>
            <a:ext cx="6700465" cy="3466805"/>
          </a:xfrm>
          <a:prstGeom prst="rect">
            <a:avLst/>
          </a:prstGeom>
          <a:ln w="3175">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堆积柱形图用于显示单个项目与整体之间的关系，如图所示，显示各省份的员工男女人数分布。</a:t>
            </a:r>
          </a:p>
        </p:txBody>
      </p:sp>
      <p:sp>
        <p:nvSpPr>
          <p:cNvPr id="3" name="标题 2"/>
          <p:cNvSpPr>
            <a:spLocks noGrp="1"/>
          </p:cNvSpPr>
          <p:nvPr>
            <p:ph type="title"/>
          </p:nvPr>
        </p:nvSpPr>
        <p:spPr/>
        <p:txBody>
          <a:bodyPr/>
          <a:lstStyle/>
          <a:p>
            <a:r>
              <a:rPr lang="zh-CN" altLang="en-US" dirty="0"/>
              <a:t>常见类型</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533157" y="1770374"/>
            <a:ext cx="7125686" cy="3317251"/>
          </a:xfrm>
          <a:prstGeom prst="rect">
            <a:avLst/>
          </a:prstGeom>
          <a:ln w="3175">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077912"/>
            <a:ext cx="5672181" cy="5033287"/>
          </a:xfrm>
        </p:spPr>
        <p:txBody>
          <a:bodyPr/>
          <a:lstStyle/>
          <a:p>
            <a:r>
              <a:rPr lang="zh-CN" altLang="en-US" dirty="0"/>
              <a:t>百分比堆积柱形图用于比较各个类别数占总类别数的百分比大小，如图所示，显示各部门每个年龄段的员工百分比分布情况。</a:t>
            </a:r>
            <a:endParaRPr lang="en-US" altLang="zh-CN" dirty="0"/>
          </a:p>
          <a:p>
            <a:r>
              <a:rPr lang="zh-CN" altLang="en-US" dirty="0"/>
              <a:t>所谓的“堆积”，就是将数据表中同一行（图表中同一横坐标值）的数据相加。同一部门上的</a:t>
            </a:r>
            <a:r>
              <a:rPr lang="en-US" altLang="zh-CN" dirty="0"/>
              <a:t>4</a:t>
            </a:r>
            <a:r>
              <a:rPr lang="zh-CN" altLang="en-US" dirty="0"/>
              <a:t>个年龄段的数据相加结果为</a:t>
            </a:r>
            <a:r>
              <a:rPr lang="en-US" altLang="zh-CN" dirty="0"/>
              <a:t>100%</a:t>
            </a:r>
            <a:r>
              <a:rPr lang="zh-CN" altLang="en-US" dirty="0"/>
              <a:t>，然后根据所占的比例来分配各比例的颜色区域大小。</a:t>
            </a:r>
          </a:p>
        </p:txBody>
      </p:sp>
      <p:sp>
        <p:nvSpPr>
          <p:cNvPr id="3" name="标题 2"/>
          <p:cNvSpPr>
            <a:spLocks noGrp="1"/>
          </p:cNvSpPr>
          <p:nvPr>
            <p:ph type="title"/>
          </p:nvPr>
        </p:nvSpPr>
        <p:spPr/>
        <p:txBody>
          <a:bodyPr/>
          <a:lstStyle/>
          <a:p>
            <a:r>
              <a:rPr lang="zh-CN" altLang="en-US" dirty="0"/>
              <a:t>常见类型</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6306208" y="1285492"/>
            <a:ext cx="5584738" cy="3717432"/>
          </a:xfrm>
          <a:prstGeom prst="rect">
            <a:avLst/>
          </a:prstGeom>
          <a:ln w="3175">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077912"/>
            <a:ext cx="6187187" cy="5033287"/>
          </a:xfrm>
        </p:spPr>
        <p:txBody>
          <a:bodyPr/>
          <a:lstStyle/>
          <a:p>
            <a:pPr marL="0" indent="0">
              <a:buNone/>
            </a:pPr>
            <a:r>
              <a:rPr lang="zh-CN" altLang="en-US" dirty="0"/>
              <a:t>利用</a:t>
            </a:r>
            <a:r>
              <a:rPr lang="en-US" altLang="zh-CN" dirty="0"/>
              <a:t>【</a:t>
            </a:r>
            <a:r>
              <a:rPr lang="zh-CN" altLang="en-US" dirty="0"/>
              <a:t>各省份员工性别分布</a:t>
            </a:r>
            <a:r>
              <a:rPr lang="en-US" altLang="zh-CN" dirty="0"/>
              <a:t>】</a:t>
            </a:r>
            <a:r>
              <a:rPr lang="zh-CN" altLang="en-US" dirty="0"/>
              <a:t>工作表绘制簇状柱形图，基本步骤如下。</a:t>
            </a:r>
            <a:endParaRPr lang="en-US" altLang="zh-CN" dirty="0"/>
          </a:p>
          <a:p>
            <a:pPr marL="0" indent="0">
              <a:buNone/>
            </a:pPr>
            <a:r>
              <a:rPr lang="zh-CN" altLang="en-US" sz="2000" b="1" dirty="0"/>
              <a:t>（</a:t>
            </a:r>
            <a:r>
              <a:rPr lang="en-US" altLang="zh-CN" sz="2000" b="1" dirty="0"/>
              <a:t>1</a:t>
            </a:r>
            <a:r>
              <a:rPr lang="zh-CN" altLang="en-US" sz="2000" b="1" dirty="0"/>
              <a:t>） 进入</a:t>
            </a:r>
            <a:r>
              <a:rPr lang="en-US" altLang="zh-CN" sz="2000" b="1" dirty="0"/>
              <a:t>【</a:t>
            </a:r>
            <a:r>
              <a:rPr lang="zh-CN" altLang="en-US" sz="2000" b="1" dirty="0"/>
              <a:t>插入图表</a:t>
            </a:r>
            <a:r>
              <a:rPr lang="en-US" altLang="zh-CN" sz="2000" b="1" dirty="0"/>
              <a:t>】</a:t>
            </a:r>
            <a:r>
              <a:rPr lang="zh-CN" altLang="en-US" sz="2000" b="1" dirty="0"/>
              <a:t>对话框</a:t>
            </a:r>
            <a:endParaRPr lang="en-US" altLang="zh-CN" sz="2000" b="1" dirty="0"/>
          </a:p>
          <a:p>
            <a:r>
              <a:rPr lang="zh-CN" altLang="en-US" dirty="0"/>
              <a:t>选择单元格区域</a:t>
            </a:r>
            <a:r>
              <a:rPr lang="en-US" altLang="zh-CN" dirty="0"/>
              <a:t>A1:C8</a:t>
            </a:r>
            <a:r>
              <a:rPr lang="zh-CN" altLang="en-US" dirty="0"/>
              <a:t>，在</a:t>
            </a:r>
            <a:r>
              <a:rPr lang="en-US" altLang="zh-CN" dirty="0"/>
              <a:t>【</a:t>
            </a:r>
            <a:r>
              <a:rPr lang="zh-CN" altLang="en-US" dirty="0"/>
              <a:t>插入</a:t>
            </a:r>
            <a:r>
              <a:rPr lang="en-US" altLang="zh-CN" dirty="0"/>
              <a:t>】</a:t>
            </a:r>
            <a:r>
              <a:rPr lang="zh-CN" altLang="en-US" dirty="0"/>
              <a:t>选项卡的</a:t>
            </a:r>
            <a:r>
              <a:rPr lang="en-US" altLang="zh-CN" dirty="0"/>
              <a:t>【</a:t>
            </a:r>
            <a:r>
              <a:rPr lang="zh-CN" altLang="en-US" dirty="0"/>
              <a:t>图表</a:t>
            </a:r>
            <a:r>
              <a:rPr lang="en-US" altLang="zh-CN" dirty="0"/>
              <a:t>】</a:t>
            </a:r>
            <a:r>
              <a:rPr lang="zh-CN" altLang="en-US" dirty="0"/>
              <a:t>命令组中，单击      按钮，弹出</a:t>
            </a:r>
            <a:r>
              <a:rPr lang="en-US" altLang="zh-CN" dirty="0"/>
              <a:t>【</a:t>
            </a:r>
            <a:r>
              <a:rPr lang="zh-CN" altLang="en-US" dirty="0"/>
              <a:t>插入图表</a:t>
            </a:r>
            <a:r>
              <a:rPr lang="en-US" altLang="zh-CN" dirty="0"/>
              <a:t>】</a:t>
            </a:r>
            <a:r>
              <a:rPr lang="zh-CN" altLang="en-US" dirty="0"/>
              <a:t>对话框，如图所示。</a:t>
            </a:r>
          </a:p>
        </p:txBody>
      </p:sp>
      <p:sp>
        <p:nvSpPr>
          <p:cNvPr id="3" name="标题 2"/>
          <p:cNvSpPr>
            <a:spLocks noGrp="1"/>
          </p:cNvSpPr>
          <p:nvPr>
            <p:ph type="title"/>
          </p:nvPr>
        </p:nvSpPr>
        <p:spPr/>
        <p:txBody>
          <a:bodyPr/>
          <a:lstStyle/>
          <a:p>
            <a:r>
              <a:rPr lang="zh-CN" altLang="en-US" dirty="0"/>
              <a:t>绘制簇状柱形图</a:t>
            </a:r>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6831725" y="1185938"/>
            <a:ext cx="4936456" cy="4925261"/>
          </a:xfrm>
          <a:prstGeom prst="rect">
            <a:avLst/>
          </a:prstGeom>
          <a:ln w="3175">
            <a:solidFill>
              <a:schemeClr val="tx1"/>
            </a:solidFill>
          </a:ln>
        </p:spPr>
      </p:pic>
      <p:pic>
        <p:nvPicPr>
          <p:cNvPr id="5" name="图片 4"/>
          <p:cNvPicPr/>
          <p:nvPr/>
        </p:nvPicPr>
        <p:blipFill>
          <a:blip r:embed="rId3"/>
          <a:stretch>
            <a:fillRect/>
          </a:stretch>
        </p:blipFill>
        <p:spPr>
          <a:xfrm>
            <a:off x="2526905" y="2964235"/>
            <a:ext cx="342418" cy="3044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sz="2000" b="1" dirty="0"/>
              <a:t>（</a:t>
            </a:r>
            <a:r>
              <a:rPr lang="en-US" altLang="zh-CN" sz="2000" b="1" dirty="0"/>
              <a:t>2</a:t>
            </a:r>
            <a:r>
              <a:rPr lang="zh-CN" altLang="en-US" sz="2000" b="1" dirty="0"/>
              <a:t>） 新建簇状柱形图</a:t>
            </a:r>
            <a:endParaRPr lang="en-US" altLang="zh-CN" sz="2000" b="1" dirty="0"/>
          </a:p>
          <a:p>
            <a:r>
              <a:rPr lang="zh-CN" altLang="en-US" dirty="0"/>
              <a:t>切换至上图中所示的</a:t>
            </a:r>
            <a:r>
              <a:rPr lang="en-US" altLang="zh-CN" dirty="0"/>
              <a:t>【</a:t>
            </a:r>
            <a:r>
              <a:rPr lang="zh-CN" altLang="en-US" dirty="0"/>
              <a:t>所有图表</a:t>
            </a:r>
            <a:r>
              <a:rPr lang="en-US" altLang="zh-CN" dirty="0"/>
              <a:t>】</a:t>
            </a:r>
            <a:r>
              <a:rPr lang="zh-CN" altLang="en-US" dirty="0"/>
              <a:t>选项卡，选择</a:t>
            </a:r>
            <a:r>
              <a:rPr lang="en-US" altLang="zh-CN" dirty="0"/>
              <a:t>【</a:t>
            </a:r>
            <a:r>
              <a:rPr lang="zh-CN" altLang="en-US" dirty="0"/>
              <a:t>柱形图</a:t>
            </a:r>
            <a:r>
              <a:rPr lang="en-US" altLang="zh-CN" dirty="0"/>
              <a:t>】</a:t>
            </a:r>
            <a:r>
              <a:rPr lang="zh-CN" altLang="en-US" dirty="0"/>
              <a:t>选项，如左图所示。单击</a:t>
            </a:r>
            <a:r>
              <a:rPr lang="en-US" altLang="zh-CN" dirty="0"/>
              <a:t>【</a:t>
            </a:r>
            <a:r>
              <a:rPr lang="zh-CN" altLang="en-US" dirty="0"/>
              <a:t>确定</a:t>
            </a:r>
            <a:r>
              <a:rPr lang="en-US" altLang="zh-CN" dirty="0"/>
              <a:t>】</a:t>
            </a:r>
            <a:r>
              <a:rPr lang="zh-CN" altLang="en-US" dirty="0"/>
              <a:t>按钮，即可绘制簇状柱形图，如右图所示。</a:t>
            </a:r>
          </a:p>
        </p:txBody>
      </p:sp>
      <p:sp>
        <p:nvSpPr>
          <p:cNvPr id="3" name="标题 2"/>
          <p:cNvSpPr>
            <a:spLocks noGrp="1"/>
          </p:cNvSpPr>
          <p:nvPr>
            <p:ph type="title"/>
          </p:nvPr>
        </p:nvSpPr>
        <p:spPr/>
        <p:txBody>
          <a:bodyPr/>
          <a:lstStyle/>
          <a:p>
            <a:r>
              <a:rPr lang="zh-CN" altLang="en-US" dirty="0"/>
              <a:t>绘制簇状柱形图</a:t>
            </a:r>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1313793" y="2516105"/>
            <a:ext cx="4289283" cy="3670138"/>
          </a:xfrm>
          <a:prstGeom prst="rect">
            <a:avLst/>
          </a:prstGeom>
          <a:ln w="3175">
            <a:solidFill>
              <a:schemeClr val="tx1"/>
            </a:solidFill>
          </a:ln>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6588926" y="2808922"/>
            <a:ext cx="4700469" cy="2877175"/>
          </a:xfrm>
          <a:prstGeom prst="rect">
            <a:avLst/>
          </a:prstGeom>
          <a:ln w="3175">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sz="2000" b="1" dirty="0"/>
              <a:t>（</a:t>
            </a:r>
            <a:r>
              <a:rPr lang="en-US" altLang="zh-CN" sz="2000" b="1" dirty="0"/>
              <a:t>3</a:t>
            </a:r>
            <a:r>
              <a:rPr lang="zh-CN" altLang="en-US" sz="2000" b="1" dirty="0"/>
              <a:t>） 美化簇状柱形图</a:t>
            </a:r>
            <a:r>
              <a:rPr lang="zh-CN" altLang="en-US" dirty="0"/>
              <a:t>，具体操作如下。</a:t>
            </a:r>
            <a:endParaRPr lang="en-US" altLang="zh-CN" dirty="0"/>
          </a:p>
          <a:p>
            <a:pPr marL="720090" indent="-342900">
              <a:buFont typeface="+mj-ea"/>
              <a:buAutoNum type="circleNumDbPlain"/>
            </a:pPr>
            <a:r>
              <a:rPr lang="zh-CN" altLang="en-US" dirty="0"/>
              <a:t>修改图表标题。单击</a:t>
            </a:r>
            <a:r>
              <a:rPr lang="en-US" altLang="zh-CN" dirty="0"/>
              <a:t>【</a:t>
            </a:r>
            <a:r>
              <a:rPr lang="zh-CN" altLang="en-US" dirty="0"/>
              <a:t>图表标题</a:t>
            </a:r>
            <a:r>
              <a:rPr lang="en-US" altLang="zh-CN" dirty="0"/>
              <a:t>】</a:t>
            </a:r>
            <a:r>
              <a:rPr lang="zh-CN" altLang="en-US" dirty="0"/>
              <a:t>文本激活图表标题文本框，将其修改为“各省份员工性别分布”，字体改为宋体，字体颜色改为黑色，如图所示。</a:t>
            </a:r>
          </a:p>
        </p:txBody>
      </p:sp>
      <p:sp>
        <p:nvSpPr>
          <p:cNvPr id="3" name="标题 2"/>
          <p:cNvSpPr>
            <a:spLocks noGrp="1"/>
          </p:cNvSpPr>
          <p:nvPr>
            <p:ph type="title"/>
          </p:nvPr>
        </p:nvSpPr>
        <p:spPr/>
        <p:txBody>
          <a:bodyPr/>
          <a:lstStyle/>
          <a:p>
            <a:r>
              <a:rPr lang="zh-CN" altLang="en-US" dirty="0"/>
              <a:t>绘制簇状柱形图</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3070798" y="2597697"/>
            <a:ext cx="6050403" cy="3256565"/>
          </a:xfrm>
          <a:prstGeom prst="rect">
            <a:avLst/>
          </a:prstGeom>
          <a:ln w="3175">
            <a:solidFill>
              <a:schemeClr val="tx1"/>
            </a:solidFill>
          </a:ln>
        </p:spPr>
      </p:pic>
    </p:spTree>
  </p:cSld>
  <p:clrMapOvr>
    <a:masterClrMapping/>
  </p:clrMapOvr>
</p:sld>
</file>

<file path=ppt/theme/theme1.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1506</Words>
  <Application>Microsoft Office PowerPoint</Application>
  <PresentationFormat>宽屏</PresentationFormat>
  <Paragraphs>100</Paragraphs>
  <Slides>29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等线</vt:lpstr>
      <vt:lpstr>仿宋</vt:lpstr>
      <vt:lpstr>黑体</vt:lpstr>
      <vt:lpstr>微软雅黑</vt:lpstr>
      <vt:lpstr>Arial</vt:lpstr>
      <vt:lpstr>Calibri</vt:lpstr>
      <vt:lpstr>Times New Roman</vt:lpstr>
      <vt:lpstr>Wingdings</vt:lpstr>
      <vt:lpstr>3_Office 主题</vt:lpstr>
      <vt:lpstr>数据分析与可视化（1）</vt:lpstr>
      <vt:lpstr>目录</vt:lpstr>
      <vt:lpstr>常见类型</vt:lpstr>
      <vt:lpstr>常见类型</vt:lpstr>
      <vt:lpstr>常见类型</vt:lpstr>
      <vt:lpstr>常见类型</vt:lpstr>
      <vt:lpstr>绘制簇状柱形图</vt:lpstr>
      <vt:lpstr>绘制簇状柱形图</vt:lpstr>
      <vt:lpstr>绘制簇状柱形图</vt:lpstr>
      <vt:lpstr>绘制簇状柱形图</vt:lpstr>
      <vt:lpstr>绘制簇状柱形图</vt:lpstr>
      <vt:lpstr>目录</vt:lpstr>
      <vt:lpstr>常见类型</vt:lpstr>
      <vt:lpstr>常见类型</vt:lpstr>
      <vt:lpstr>常见类型</vt:lpstr>
      <vt:lpstr>常见类型</vt:lpstr>
      <vt:lpstr>绘制簇状条形图</vt:lpstr>
      <vt:lpstr>绘制簇状条形图</vt:lpstr>
      <vt:lpstr>绘制簇状条形图</vt:lpstr>
      <vt:lpstr>目录</vt:lpstr>
      <vt:lpstr>常见类型</vt:lpstr>
      <vt:lpstr>常见类型</vt:lpstr>
      <vt:lpstr>常见类型</vt:lpstr>
      <vt:lpstr>常见类型</vt:lpstr>
      <vt:lpstr>绘制基础折线图</vt:lpstr>
      <vt:lpstr>绘制基础折线图</vt:lpstr>
      <vt:lpstr>绘制基础折线图</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宁 师萍</cp:lastModifiedBy>
  <cp:revision>316</cp:revision>
  <dcterms:created xsi:type="dcterms:W3CDTF">2017-01-10T15:44:00Z</dcterms:created>
  <dcterms:modified xsi:type="dcterms:W3CDTF">2021-05-18T12:12:50Z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794750F3678549A7BC33B565EE7EF654</vt:lpwstr>
  </property>
  <property fmtid="{D5CDD505-2E9C-101B-9397-08002B2CF9AE}" pid="3" name="KSOProductBuildVer">
    <vt:lpwstr>2052-11.1.0.10495</vt:lpwstr>
  </property>
</Properties>
</file>