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9"/>
  </p:notesMasterIdLst>
  <p:sldIdLst>
    <p:sldId id="494" r:id="rId2"/>
    <p:sldId id="506" r:id="rId3"/>
    <p:sldId id="568" r:id="rId4"/>
    <p:sldId id="569" r:id="rId5"/>
    <p:sldId id="570" r:id="rId6"/>
    <p:sldId id="571" r:id="rId7"/>
    <p:sldId id="572" r:id="rId8"/>
    <p:sldId id="573" r:id="rId9"/>
    <p:sldId id="574" r:id="rId10"/>
    <p:sldId id="590" r:id="rId11"/>
    <p:sldId id="575" r:id="rId12"/>
    <p:sldId id="576" r:id="rId13"/>
    <p:sldId id="577" r:id="rId14"/>
    <p:sldId id="578" r:id="rId15"/>
    <p:sldId id="579" r:id="rId16"/>
    <p:sldId id="580" r:id="rId17"/>
    <p:sldId id="581" r:id="rId18"/>
    <p:sldId id="591" r:id="rId19"/>
    <p:sldId id="582" r:id="rId20"/>
    <p:sldId id="583" r:id="rId21"/>
    <p:sldId id="584" r:id="rId22"/>
    <p:sldId id="585" r:id="rId23"/>
    <p:sldId id="587" r:id="rId24"/>
    <p:sldId id="588" r:id="rId25"/>
    <p:sldId id="589" r:id="rId26"/>
    <p:sldId id="539" r:id="rId27"/>
    <p:sldId id="534"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2021/5/18</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2021/5/18</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2021/5/18</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数据分析与可视化（</a:t>
            </a:r>
            <a:r>
              <a:rPr lang="en-US" altLang="zh-CN" b="0" dirty="0">
                <a:cs typeface="Times New Roman" panose="02020603050405020304" pitchFamily="18" charset="0"/>
              </a:rPr>
              <a:t>2</a:t>
            </a:r>
            <a:r>
              <a:rPr lang="zh-CN" altLang="en-US" b="0" dirty="0">
                <a:cs typeface="Times New Roman" panose="02020603050405020304" pitchFamily="18" charset="0"/>
              </a:rPr>
              <a:t>）</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2021/5/18</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43" name="直接连接符 6">
            <a:extLst>
              <a:ext uri="{FF2B5EF4-FFF2-40B4-BE49-F238E27FC236}">
                <a16:creationId xmlns:a16="http://schemas.microsoft.com/office/drawing/2014/main" id="{7377428D-0874-42D5-98B7-AF5D9019E111}"/>
              </a:ext>
            </a:extLst>
          </p:cNvPr>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44" name="Line 2">
            <a:extLst>
              <a:ext uri="{FF2B5EF4-FFF2-40B4-BE49-F238E27FC236}">
                <a16:creationId xmlns:a16="http://schemas.microsoft.com/office/drawing/2014/main" id="{A6DEDFD5-8D01-4CA7-AB5D-1FEE6040F9AE}"/>
              </a:ext>
            </a:extLst>
          </p:cNvPr>
          <p:cNvSpPr>
            <a:spLocks noChangeShapeType="1"/>
          </p:cNvSpPr>
          <p:nvPr/>
        </p:nvSpPr>
        <p:spPr bwMode="auto">
          <a:xfrm>
            <a:off x="2649538" y="3425706"/>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5" name="Oval 15">
            <a:extLst>
              <a:ext uri="{FF2B5EF4-FFF2-40B4-BE49-F238E27FC236}">
                <a16:creationId xmlns:a16="http://schemas.microsoft.com/office/drawing/2014/main" id="{10DE2866-224F-4826-B7F1-34329FDFD6A8}"/>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lang="zh-CN" altLang="zh-CN" sz="2200" dirty="0">
                <a:latin typeface="微软雅黑" pitchFamily="34" charset="-122"/>
                <a:ea typeface="微软雅黑" pitchFamily="34" charset="-122"/>
              </a:rPr>
              <a:t>1</a:t>
            </a:r>
            <a:endParaRPr lang="en-US" altLang="zh-CN" sz="2200" dirty="0">
              <a:latin typeface="微软雅黑" pitchFamily="34" charset="-122"/>
              <a:ea typeface="微软雅黑" pitchFamily="34" charset="-122"/>
            </a:endParaRPr>
          </a:p>
        </p:txBody>
      </p:sp>
      <p:sp>
        <p:nvSpPr>
          <p:cNvPr id="46" name="AutoShape 17">
            <a:hlinkClick r:id="" action="ppaction://noaction"/>
            <a:extLst>
              <a:ext uri="{FF2B5EF4-FFF2-40B4-BE49-F238E27FC236}">
                <a16:creationId xmlns:a16="http://schemas.microsoft.com/office/drawing/2014/main" id="{C10B9F5B-5CC9-467B-AB5C-B4CCACF0AA69}"/>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pPr>
            <a:r>
              <a:rPr lang="zh-CN" altLang="en-US" sz="2200" dirty="0">
                <a:latin typeface="微软雅黑" pitchFamily="34" charset="-122"/>
                <a:ea typeface="微软雅黑" pitchFamily="34" charset="-122"/>
              </a:rPr>
              <a:t>绘制散点图</a:t>
            </a:r>
          </a:p>
        </p:txBody>
      </p:sp>
      <p:sp>
        <p:nvSpPr>
          <p:cNvPr id="47" name="AutoShape 17">
            <a:extLst>
              <a:ext uri="{FF2B5EF4-FFF2-40B4-BE49-F238E27FC236}">
                <a16:creationId xmlns:a16="http://schemas.microsoft.com/office/drawing/2014/main" id="{CF9892C6-14E0-4B0B-9A84-9EDA9C66CF94}"/>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pPr>
            <a:r>
              <a:rPr lang="zh-CN" altLang="en-US" sz="2200" dirty="0">
                <a:latin typeface="微软雅黑" pitchFamily="34" charset="-122"/>
                <a:ea typeface="微软雅黑" pitchFamily="34" charset="-122"/>
              </a:rPr>
              <a:t>绘制饼图</a:t>
            </a:r>
          </a:p>
        </p:txBody>
      </p:sp>
      <p:sp>
        <p:nvSpPr>
          <p:cNvPr id="48" name="Oval 15">
            <a:extLst>
              <a:ext uri="{FF2B5EF4-FFF2-40B4-BE49-F238E27FC236}">
                <a16:creationId xmlns:a16="http://schemas.microsoft.com/office/drawing/2014/main" id="{885D579D-7B2F-4476-A825-E41364A57616}"/>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lang="en-US" altLang="zh-CN" sz="2200" dirty="0">
                <a:latin typeface="微软雅黑" pitchFamily="34" charset="-122"/>
                <a:ea typeface="微软雅黑" pitchFamily="34" charset="-122"/>
              </a:rPr>
              <a:t>2</a:t>
            </a:r>
          </a:p>
        </p:txBody>
      </p:sp>
      <p:sp>
        <p:nvSpPr>
          <p:cNvPr id="49" name="AutoShape 17">
            <a:hlinkClick r:id="" action="ppaction://noaction"/>
            <a:extLst>
              <a:ext uri="{FF2B5EF4-FFF2-40B4-BE49-F238E27FC236}">
                <a16:creationId xmlns:a16="http://schemas.microsoft.com/office/drawing/2014/main" id="{0FE92429-48E1-478E-A4BF-6BF0170BF23A}"/>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绘制雷达图</a:t>
            </a:r>
          </a:p>
        </p:txBody>
      </p:sp>
      <p:sp>
        <p:nvSpPr>
          <p:cNvPr id="50" name="Oval 15">
            <a:extLst>
              <a:ext uri="{FF2B5EF4-FFF2-40B4-BE49-F238E27FC236}">
                <a16:creationId xmlns:a16="http://schemas.microsoft.com/office/drawing/2014/main" id="{AEF2BB72-EE63-46F9-8102-FBE8060429B4}"/>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Tree>
    <p:extLst>
      <p:ext uri="{BB962C8B-B14F-4D97-AF65-F5344CB8AC3E}">
        <p14:creationId xmlns:p14="http://schemas.microsoft.com/office/powerpoint/2010/main" val="301508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830E1E-65C2-4E42-9ECD-9CC16D18947B}"/>
              </a:ext>
            </a:extLst>
          </p:cNvPr>
          <p:cNvSpPr>
            <a:spLocks noGrp="1"/>
          </p:cNvSpPr>
          <p:nvPr>
            <p:ph idx="1"/>
          </p:nvPr>
        </p:nvSpPr>
        <p:spPr/>
        <p:txBody>
          <a:bodyPr/>
          <a:lstStyle/>
          <a:p>
            <a:r>
              <a:rPr lang="zh-CN" altLang="en-US" dirty="0"/>
              <a:t>散点图将数据显示为一组点，用两组数据构成多个坐标点，通过观察坐标点的分布，判断两变量之间是否存在某种关联或总结坐标点的分布和聚合情况。</a:t>
            </a:r>
            <a:endParaRPr lang="en-US" altLang="zh-CN" dirty="0"/>
          </a:p>
          <a:p>
            <a:r>
              <a:rPr lang="zh-CN" altLang="en-US" dirty="0"/>
              <a:t>为了分析已购买客户数量与销售额之间的关系，根据</a:t>
            </a:r>
            <a:r>
              <a:rPr lang="en-US" altLang="zh-CN" dirty="0"/>
              <a:t>【</a:t>
            </a:r>
            <a:r>
              <a:rPr lang="zh-CN" altLang="en-US" dirty="0"/>
              <a:t>总销售任务完成情况</a:t>
            </a:r>
            <a:r>
              <a:rPr lang="en-US" altLang="zh-CN" dirty="0"/>
              <a:t>】</a:t>
            </a:r>
            <a:r>
              <a:rPr lang="zh-CN" altLang="en-US" dirty="0"/>
              <a:t>工作表绘制散点图。</a:t>
            </a:r>
            <a:endParaRPr lang="en-US" altLang="zh-CN" dirty="0"/>
          </a:p>
          <a:p>
            <a:r>
              <a:rPr lang="zh-CN" altLang="en-US" dirty="0"/>
              <a:t>常见的散点图包括基础散点图、带直线和数据标记的散点图，以及气泡图。</a:t>
            </a:r>
          </a:p>
        </p:txBody>
      </p:sp>
      <p:sp>
        <p:nvSpPr>
          <p:cNvPr id="3" name="标题 2">
            <a:extLst>
              <a:ext uri="{FF2B5EF4-FFF2-40B4-BE49-F238E27FC236}">
                <a16:creationId xmlns:a16="http://schemas.microsoft.com/office/drawing/2014/main" id="{EAC2CEC0-BB39-4665-91CE-CF592B4EA433}"/>
              </a:ext>
            </a:extLst>
          </p:cNvPr>
          <p:cNvSpPr>
            <a:spLocks noGrp="1"/>
          </p:cNvSpPr>
          <p:nvPr>
            <p:ph type="title"/>
          </p:nvPr>
        </p:nvSpPr>
        <p:spPr/>
        <p:txBody>
          <a:bodyPr/>
          <a:lstStyle/>
          <a:p>
            <a:r>
              <a:rPr lang="zh-CN" altLang="en-US" dirty="0"/>
              <a:t>常见类型</a:t>
            </a:r>
          </a:p>
        </p:txBody>
      </p:sp>
    </p:spTree>
    <p:extLst>
      <p:ext uri="{BB962C8B-B14F-4D97-AF65-F5344CB8AC3E}">
        <p14:creationId xmlns:p14="http://schemas.microsoft.com/office/powerpoint/2010/main" val="42622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1C458A-DE1C-4F03-BF06-92FB8BD73A30}"/>
              </a:ext>
            </a:extLst>
          </p:cNvPr>
          <p:cNvSpPr>
            <a:spLocks noGrp="1"/>
          </p:cNvSpPr>
          <p:nvPr>
            <p:ph idx="1"/>
          </p:nvPr>
        </p:nvSpPr>
        <p:spPr/>
        <p:txBody>
          <a:bodyPr/>
          <a:lstStyle/>
          <a:p>
            <a:r>
              <a:rPr lang="zh-CN" altLang="en-US" dirty="0"/>
              <a:t>散点图是指在回归分析中，数据点在直角坐标系平面上的分布图，如图所示，显示已购买客户数量之间和销售额（按销售代表）的关系。</a:t>
            </a:r>
          </a:p>
        </p:txBody>
      </p:sp>
      <p:sp>
        <p:nvSpPr>
          <p:cNvPr id="3" name="标题 2">
            <a:extLst>
              <a:ext uri="{FF2B5EF4-FFF2-40B4-BE49-F238E27FC236}">
                <a16:creationId xmlns:a16="http://schemas.microsoft.com/office/drawing/2014/main" id="{86E1086E-F01A-48CD-9B89-7E95B5CA6453}"/>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3A8188E3-3F92-4D98-B709-4EBC3BE23ED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812502" y="2186490"/>
            <a:ext cx="6566995" cy="3246756"/>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86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E5FA13-76A6-44C2-B5A7-5BB63A5AA3F2}"/>
              </a:ext>
            </a:extLst>
          </p:cNvPr>
          <p:cNvSpPr>
            <a:spLocks noGrp="1"/>
          </p:cNvSpPr>
          <p:nvPr>
            <p:ph idx="1"/>
          </p:nvPr>
        </p:nvSpPr>
        <p:spPr/>
        <p:txBody>
          <a:bodyPr/>
          <a:lstStyle/>
          <a:p>
            <a:r>
              <a:rPr lang="zh-CN" altLang="en-US" dirty="0"/>
              <a:t>带直线和数据标记的散点图可以更清楚的表示变化的大致趋势，如图所示，显示已购买客户数量和销售额（按销售代表）的关系。</a:t>
            </a:r>
          </a:p>
        </p:txBody>
      </p:sp>
      <p:sp>
        <p:nvSpPr>
          <p:cNvPr id="3" name="标题 2">
            <a:extLst>
              <a:ext uri="{FF2B5EF4-FFF2-40B4-BE49-F238E27FC236}">
                <a16:creationId xmlns:a16="http://schemas.microsoft.com/office/drawing/2014/main" id="{FF7FA7AA-4F61-4F66-BCFA-F791BB3A5303}"/>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2E869CD8-00C1-45DB-AE6C-2AF928DB692C}"/>
              </a:ext>
            </a:extLst>
          </p:cNvPr>
          <p:cNvPicPr/>
          <p:nvPr/>
        </p:nvPicPr>
        <p:blipFill>
          <a:blip r:embed="rId2">
            <a:extLst>
              <a:ext uri="{28A0092B-C50C-407E-A947-70E740481C1C}">
                <a14:useLocalDpi xmlns:a14="http://schemas.microsoft.com/office/drawing/2010/main" val="0"/>
              </a:ext>
            </a:extLst>
          </a:blip>
          <a:stretch>
            <a:fillRect/>
          </a:stretch>
        </p:blipFill>
        <p:spPr>
          <a:xfrm>
            <a:off x="2921137" y="2226737"/>
            <a:ext cx="6349726" cy="3459360"/>
          </a:xfrm>
          <a:prstGeom prst="rect">
            <a:avLst/>
          </a:prstGeom>
          <a:ln w="3175">
            <a:solidFill>
              <a:schemeClr val="tx1"/>
            </a:solidFill>
          </a:ln>
        </p:spPr>
      </p:pic>
    </p:spTree>
    <p:extLst>
      <p:ext uri="{BB962C8B-B14F-4D97-AF65-F5344CB8AC3E}">
        <p14:creationId xmlns:p14="http://schemas.microsoft.com/office/powerpoint/2010/main" val="2313721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6269B7-F077-48D1-825E-A964C3C57086}"/>
              </a:ext>
            </a:extLst>
          </p:cNvPr>
          <p:cNvSpPr>
            <a:spLocks noGrp="1"/>
          </p:cNvSpPr>
          <p:nvPr>
            <p:ph idx="1"/>
          </p:nvPr>
        </p:nvSpPr>
        <p:spPr/>
        <p:txBody>
          <a:bodyPr/>
          <a:lstStyle/>
          <a:p>
            <a:r>
              <a:rPr lang="zh-CN" altLang="en-US" dirty="0"/>
              <a:t>气泡图是在基础散点图上添加一个维度，即用气泡大小表示一个新的维度，如图所示，显示客户总数与购买客户数量、销售额（按销售代表）之间的关系。</a:t>
            </a:r>
          </a:p>
        </p:txBody>
      </p:sp>
      <p:sp>
        <p:nvSpPr>
          <p:cNvPr id="3" name="标题 2">
            <a:extLst>
              <a:ext uri="{FF2B5EF4-FFF2-40B4-BE49-F238E27FC236}">
                <a16:creationId xmlns:a16="http://schemas.microsoft.com/office/drawing/2014/main" id="{DD5536CD-75F2-417F-B52A-F4FB284F21E8}"/>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B86986FC-D8F6-4479-8C3D-0D8217B8F42E}"/>
              </a:ext>
            </a:extLst>
          </p:cNvPr>
          <p:cNvPicPr/>
          <p:nvPr/>
        </p:nvPicPr>
        <p:blipFill>
          <a:blip r:embed="rId2">
            <a:extLst>
              <a:ext uri="{28A0092B-C50C-407E-A947-70E740481C1C}">
                <a14:useLocalDpi xmlns:a14="http://schemas.microsoft.com/office/drawing/2010/main" val="0"/>
              </a:ext>
            </a:extLst>
          </a:blip>
          <a:stretch>
            <a:fillRect/>
          </a:stretch>
        </p:blipFill>
        <p:spPr>
          <a:xfrm>
            <a:off x="2886305" y="2187554"/>
            <a:ext cx="6419390" cy="3403950"/>
          </a:xfrm>
          <a:prstGeom prst="rect">
            <a:avLst/>
          </a:prstGeom>
          <a:ln w="3175">
            <a:solidFill>
              <a:schemeClr val="tx1"/>
            </a:solidFill>
          </a:ln>
        </p:spPr>
      </p:pic>
    </p:spTree>
    <p:extLst>
      <p:ext uri="{BB962C8B-B14F-4D97-AF65-F5344CB8AC3E}">
        <p14:creationId xmlns:p14="http://schemas.microsoft.com/office/powerpoint/2010/main" val="1796579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8BBFB2-9989-434A-914B-52D2BD99CF91}"/>
              </a:ext>
            </a:extLst>
          </p:cNvPr>
          <p:cNvSpPr>
            <a:spLocks noGrp="1"/>
          </p:cNvSpPr>
          <p:nvPr>
            <p:ph idx="1"/>
          </p:nvPr>
        </p:nvSpPr>
        <p:spPr>
          <a:xfrm>
            <a:off x="423819" y="1077912"/>
            <a:ext cx="6376373" cy="5033287"/>
          </a:xfrm>
        </p:spPr>
        <p:txBody>
          <a:bodyPr/>
          <a:lstStyle/>
          <a:p>
            <a:pPr marL="0" indent="0">
              <a:buNone/>
            </a:pPr>
            <a:r>
              <a:rPr lang="zh-CN" altLang="en-US" dirty="0"/>
              <a:t>利用</a:t>
            </a:r>
            <a:r>
              <a:rPr lang="en-US" altLang="zh-CN" dirty="0"/>
              <a:t>【</a:t>
            </a:r>
            <a:r>
              <a:rPr lang="zh-CN" altLang="en-US" dirty="0"/>
              <a:t>销售任务完成情况</a:t>
            </a:r>
            <a:r>
              <a:rPr lang="en-US" altLang="zh-CN" dirty="0"/>
              <a:t>】</a:t>
            </a:r>
            <a:r>
              <a:rPr lang="zh-CN" altLang="en-US" dirty="0"/>
              <a:t>工作表绘制基础散点图，基本步骤如下。</a:t>
            </a:r>
          </a:p>
          <a:p>
            <a:pPr marL="0" indent="0">
              <a:buNone/>
            </a:pPr>
            <a:r>
              <a:rPr lang="zh-CN" altLang="en-US" sz="2000" b="1" dirty="0"/>
              <a:t>（</a:t>
            </a:r>
            <a:r>
              <a:rPr lang="en-US" altLang="zh-CN" sz="2000" b="1" dirty="0"/>
              <a:t>1</a:t>
            </a:r>
            <a:r>
              <a:rPr lang="zh-CN" altLang="en-US" sz="2000" b="1" dirty="0"/>
              <a:t>） 新建基础散点图</a:t>
            </a:r>
            <a:endParaRPr lang="en-US" altLang="zh-CN" sz="2000" b="1" dirty="0"/>
          </a:p>
          <a:p>
            <a:r>
              <a:rPr lang="zh-CN" altLang="en-US" dirty="0"/>
              <a:t>选择单元格区域</a:t>
            </a:r>
            <a:r>
              <a:rPr lang="en-US" altLang="zh-CN" dirty="0"/>
              <a:t>D2:E13</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对话框，如绘制簇状柱形图步骤（</a:t>
            </a:r>
            <a:r>
              <a:rPr lang="en-US" altLang="zh-CN" dirty="0"/>
              <a:t>1</a:t>
            </a:r>
            <a:r>
              <a:rPr lang="zh-CN" altLang="en-US" dirty="0"/>
              <a:t>）图中所示。切换至该图中所示的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散点图</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AA496087-0CA6-4FF6-96E9-13704C0F56E5}"/>
              </a:ext>
            </a:extLst>
          </p:cNvPr>
          <p:cNvSpPr>
            <a:spLocks noGrp="1"/>
          </p:cNvSpPr>
          <p:nvPr>
            <p:ph type="title"/>
          </p:nvPr>
        </p:nvSpPr>
        <p:spPr/>
        <p:txBody>
          <a:bodyPr/>
          <a:lstStyle/>
          <a:p>
            <a:r>
              <a:rPr lang="zh-CN" altLang="en-US" dirty="0"/>
              <a:t>绘制基础散点图</a:t>
            </a:r>
          </a:p>
        </p:txBody>
      </p:sp>
      <p:pic>
        <p:nvPicPr>
          <p:cNvPr id="4" name="图片 3">
            <a:extLst>
              <a:ext uri="{FF2B5EF4-FFF2-40B4-BE49-F238E27FC236}">
                <a16:creationId xmlns:a16="http://schemas.microsoft.com/office/drawing/2014/main" id="{15D86AC5-6EF3-4BB2-A913-5B4E8F1B48E9}"/>
              </a:ext>
            </a:extLst>
          </p:cNvPr>
          <p:cNvPicPr/>
          <p:nvPr/>
        </p:nvPicPr>
        <p:blipFill>
          <a:blip r:embed="rId2">
            <a:extLst>
              <a:ext uri="{28A0092B-C50C-407E-A947-70E740481C1C}">
                <a14:useLocalDpi xmlns:a14="http://schemas.microsoft.com/office/drawing/2010/main" val="0"/>
              </a:ext>
            </a:extLst>
          </a:blip>
          <a:stretch>
            <a:fillRect/>
          </a:stretch>
        </p:blipFill>
        <p:spPr>
          <a:xfrm>
            <a:off x="6989379" y="1240521"/>
            <a:ext cx="4778801" cy="4376957"/>
          </a:xfrm>
          <a:prstGeom prst="rect">
            <a:avLst/>
          </a:prstGeom>
          <a:ln w="3175">
            <a:solidFill>
              <a:schemeClr val="tx1"/>
            </a:solidFill>
          </a:ln>
        </p:spPr>
      </p:pic>
      <p:pic>
        <p:nvPicPr>
          <p:cNvPr id="5" name="图片 4">
            <a:extLst>
              <a:ext uri="{FF2B5EF4-FFF2-40B4-BE49-F238E27FC236}">
                <a16:creationId xmlns:a16="http://schemas.microsoft.com/office/drawing/2014/main" id="{9891BEF4-DDDD-43FE-82F5-F5785CF38F71}"/>
              </a:ext>
            </a:extLst>
          </p:cNvPr>
          <p:cNvPicPr/>
          <p:nvPr/>
        </p:nvPicPr>
        <p:blipFill>
          <a:blip r:embed="rId3"/>
          <a:stretch>
            <a:fillRect/>
          </a:stretch>
        </p:blipFill>
        <p:spPr>
          <a:xfrm>
            <a:off x="2285166" y="2964235"/>
            <a:ext cx="258337" cy="251931"/>
          </a:xfrm>
          <a:prstGeom prst="rect">
            <a:avLst/>
          </a:prstGeom>
        </p:spPr>
      </p:pic>
    </p:spTree>
    <p:extLst>
      <p:ext uri="{BB962C8B-B14F-4D97-AF65-F5344CB8AC3E}">
        <p14:creationId xmlns:p14="http://schemas.microsoft.com/office/powerpoint/2010/main" val="285879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58F074-67DA-46E6-92BC-989B100CDF0A}"/>
              </a:ext>
            </a:extLst>
          </p:cNvPr>
          <p:cNvSpPr>
            <a:spLocks noGrp="1"/>
          </p:cNvSpPr>
          <p:nvPr>
            <p:ph idx="1"/>
          </p:nvPr>
        </p:nvSpPr>
        <p:spPr/>
        <p:txBody>
          <a:bodyPr/>
          <a:lstStyle/>
          <a:p>
            <a:r>
              <a:rPr lang="zh-CN" altLang="en-US" dirty="0"/>
              <a:t>单击上图中的</a:t>
            </a:r>
            <a:r>
              <a:rPr lang="en-US" altLang="zh-CN" dirty="0"/>
              <a:t>【</a:t>
            </a:r>
            <a:r>
              <a:rPr lang="zh-CN" altLang="en-US" dirty="0"/>
              <a:t>确定</a:t>
            </a:r>
            <a:r>
              <a:rPr lang="en-US" altLang="zh-CN" dirty="0"/>
              <a:t>】</a:t>
            </a:r>
            <a:r>
              <a:rPr lang="zh-CN" altLang="en-US" dirty="0"/>
              <a:t>按钮，即可绘制基础散点图，如图所示。</a:t>
            </a:r>
          </a:p>
        </p:txBody>
      </p:sp>
      <p:sp>
        <p:nvSpPr>
          <p:cNvPr id="3" name="标题 2">
            <a:extLst>
              <a:ext uri="{FF2B5EF4-FFF2-40B4-BE49-F238E27FC236}">
                <a16:creationId xmlns:a16="http://schemas.microsoft.com/office/drawing/2014/main" id="{70077403-5EB7-42D9-8BC5-011A7C52CD6F}"/>
              </a:ext>
            </a:extLst>
          </p:cNvPr>
          <p:cNvSpPr>
            <a:spLocks noGrp="1"/>
          </p:cNvSpPr>
          <p:nvPr>
            <p:ph type="title"/>
          </p:nvPr>
        </p:nvSpPr>
        <p:spPr/>
        <p:txBody>
          <a:bodyPr/>
          <a:lstStyle/>
          <a:p>
            <a:r>
              <a:rPr lang="zh-CN" altLang="en-US" dirty="0"/>
              <a:t>绘制基础散点图</a:t>
            </a:r>
          </a:p>
        </p:txBody>
      </p:sp>
      <p:pic>
        <p:nvPicPr>
          <p:cNvPr id="4" name="图片 3">
            <a:extLst>
              <a:ext uri="{FF2B5EF4-FFF2-40B4-BE49-F238E27FC236}">
                <a16:creationId xmlns:a16="http://schemas.microsoft.com/office/drawing/2014/main" id="{FF5DBD26-E266-4856-BA57-C73536CAD9BD}"/>
              </a:ext>
            </a:extLst>
          </p:cNvPr>
          <p:cNvPicPr/>
          <p:nvPr/>
        </p:nvPicPr>
        <p:blipFill>
          <a:blip r:embed="rId2">
            <a:extLst>
              <a:ext uri="{28A0092B-C50C-407E-A947-70E740481C1C}">
                <a14:useLocalDpi xmlns:a14="http://schemas.microsoft.com/office/drawing/2010/main" val="0"/>
              </a:ext>
            </a:extLst>
          </a:blip>
          <a:stretch>
            <a:fillRect/>
          </a:stretch>
        </p:blipFill>
        <p:spPr>
          <a:xfrm>
            <a:off x="2779859" y="1756299"/>
            <a:ext cx="6632281" cy="3740611"/>
          </a:xfrm>
          <a:prstGeom prst="rect">
            <a:avLst/>
          </a:prstGeom>
          <a:ln w="3175">
            <a:solidFill>
              <a:schemeClr val="tx1"/>
            </a:solidFill>
          </a:ln>
        </p:spPr>
      </p:pic>
    </p:spTree>
    <p:extLst>
      <p:ext uri="{BB962C8B-B14F-4D97-AF65-F5344CB8AC3E}">
        <p14:creationId xmlns:p14="http://schemas.microsoft.com/office/powerpoint/2010/main" val="223557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EE332BF-2481-4DF5-9B33-763E499A6069}"/>
              </a:ext>
            </a:extLst>
          </p:cNvPr>
          <p:cNvSpPr>
            <a:spLocks noGrp="1"/>
          </p:cNvSpPr>
          <p:nvPr>
            <p:ph idx="1"/>
          </p:nvPr>
        </p:nvSpPr>
        <p:spPr>
          <a:xfrm>
            <a:off x="423819" y="1077912"/>
            <a:ext cx="5903409" cy="5033287"/>
          </a:xfrm>
        </p:spPr>
        <p:txBody>
          <a:bodyPr/>
          <a:lstStyle/>
          <a:p>
            <a:pPr marL="0" indent="0">
              <a:buNone/>
            </a:pPr>
            <a:r>
              <a:rPr lang="zh-CN" altLang="en-US" sz="2000" b="1" dirty="0"/>
              <a:t>（</a:t>
            </a:r>
            <a:r>
              <a:rPr lang="en-US" altLang="zh-CN" sz="2000" b="1" dirty="0"/>
              <a:t>2</a:t>
            </a:r>
            <a:r>
              <a:rPr lang="zh-CN" altLang="en-US" sz="2000" b="1" dirty="0"/>
              <a:t>） 美化基础散点图</a:t>
            </a:r>
            <a:r>
              <a:rPr lang="zh-CN" altLang="en-US" dirty="0"/>
              <a:t>，具体步骤如下。</a:t>
            </a:r>
          </a:p>
          <a:p>
            <a:pPr marL="720000">
              <a:buFont typeface="+mj-ea"/>
              <a:buAutoNum type="circleNumDbPlain"/>
            </a:pPr>
            <a:r>
              <a:rPr lang="zh-CN" altLang="en-US" dirty="0"/>
              <a:t>单击</a:t>
            </a:r>
            <a:r>
              <a:rPr lang="en-US" altLang="zh-CN" dirty="0"/>
              <a:t>【</a:t>
            </a:r>
            <a:r>
              <a:rPr lang="zh-CN" altLang="en-US" dirty="0"/>
              <a:t>图表标题</a:t>
            </a:r>
            <a:r>
              <a:rPr lang="en-US" altLang="zh-CN" dirty="0"/>
              <a:t>】</a:t>
            </a:r>
            <a:r>
              <a:rPr lang="zh-CN" altLang="en-US" dirty="0"/>
              <a:t>文本激活图表标题文本框，将图表标题改为“已购买客户数量和销售额（按销售代表）”。</a:t>
            </a:r>
          </a:p>
          <a:p>
            <a:pPr marL="720000">
              <a:buFont typeface="+mj-ea"/>
              <a:buAutoNum type="circleNumDbPlain"/>
            </a:pPr>
            <a:r>
              <a:rPr lang="zh-CN" altLang="en-US" dirty="0"/>
              <a:t>添加坐标轴标题，单击右侧的 按钮，在弹出的快捷菜单中勾选</a:t>
            </a:r>
            <a:r>
              <a:rPr lang="en-US" altLang="zh-CN" dirty="0"/>
              <a:t>【</a:t>
            </a:r>
            <a:r>
              <a:rPr lang="zh-CN" altLang="en-US" dirty="0"/>
              <a:t>坐标轴标题</a:t>
            </a:r>
            <a:r>
              <a:rPr lang="en-US" altLang="zh-CN" dirty="0"/>
              <a:t>】</a:t>
            </a:r>
            <a:r>
              <a:rPr lang="zh-CN" altLang="en-US" dirty="0"/>
              <a:t>选项，将横坐标标题改为“已购买客户数量”，纵坐标轴标题改为“销售额（元）”。</a:t>
            </a:r>
          </a:p>
          <a:p>
            <a:pPr marL="720000">
              <a:buFont typeface="+mj-ea"/>
              <a:buAutoNum type="circleNumDbPlain"/>
            </a:pPr>
            <a:r>
              <a:rPr lang="zh-CN" altLang="en-US" dirty="0"/>
              <a:t>图表标题和坐标轴标题的字体改为宋体，图表标题、坐标轴标题及其标签的字体颜色改为黑色，如图所示。</a:t>
            </a:r>
          </a:p>
          <a:p>
            <a:endParaRPr lang="zh-CN" altLang="en-US" dirty="0"/>
          </a:p>
        </p:txBody>
      </p:sp>
      <p:sp>
        <p:nvSpPr>
          <p:cNvPr id="3" name="标题 2">
            <a:extLst>
              <a:ext uri="{FF2B5EF4-FFF2-40B4-BE49-F238E27FC236}">
                <a16:creationId xmlns:a16="http://schemas.microsoft.com/office/drawing/2014/main" id="{2F61725E-F7B5-4D3E-9021-E9B6C3932C7B}"/>
              </a:ext>
            </a:extLst>
          </p:cNvPr>
          <p:cNvSpPr>
            <a:spLocks noGrp="1"/>
          </p:cNvSpPr>
          <p:nvPr>
            <p:ph type="title"/>
          </p:nvPr>
        </p:nvSpPr>
        <p:spPr/>
        <p:txBody>
          <a:bodyPr/>
          <a:lstStyle/>
          <a:p>
            <a:r>
              <a:rPr lang="zh-CN" altLang="en-US" dirty="0"/>
              <a:t>绘制基础散点图</a:t>
            </a:r>
          </a:p>
        </p:txBody>
      </p:sp>
      <p:pic>
        <p:nvPicPr>
          <p:cNvPr id="4" name="图片 3">
            <a:extLst>
              <a:ext uri="{FF2B5EF4-FFF2-40B4-BE49-F238E27FC236}">
                <a16:creationId xmlns:a16="http://schemas.microsoft.com/office/drawing/2014/main" id="{E33BDF5C-9E2E-4E5D-8F3D-6693CD39BA4F}"/>
              </a:ext>
            </a:extLst>
          </p:cNvPr>
          <p:cNvPicPr/>
          <p:nvPr/>
        </p:nvPicPr>
        <p:blipFill>
          <a:blip r:embed="rId2">
            <a:extLst>
              <a:ext uri="{28A0092B-C50C-407E-A947-70E740481C1C}">
                <a14:useLocalDpi xmlns:a14="http://schemas.microsoft.com/office/drawing/2010/main" val="0"/>
              </a:ext>
            </a:extLst>
          </a:blip>
          <a:stretch>
            <a:fillRect/>
          </a:stretch>
        </p:blipFill>
        <p:spPr>
          <a:xfrm>
            <a:off x="6432331" y="1551683"/>
            <a:ext cx="5446987" cy="3440731"/>
          </a:xfrm>
          <a:prstGeom prst="rect">
            <a:avLst/>
          </a:prstGeom>
          <a:ln w="3175">
            <a:solidFill>
              <a:schemeClr val="tx1"/>
            </a:solidFill>
          </a:ln>
        </p:spPr>
      </p:pic>
    </p:spTree>
    <p:extLst>
      <p:ext uri="{BB962C8B-B14F-4D97-AF65-F5344CB8AC3E}">
        <p14:creationId xmlns:p14="http://schemas.microsoft.com/office/powerpoint/2010/main" val="109965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43" name="直接连接符 6">
            <a:extLst>
              <a:ext uri="{FF2B5EF4-FFF2-40B4-BE49-F238E27FC236}">
                <a16:creationId xmlns:a16="http://schemas.microsoft.com/office/drawing/2014/main" id="{7377428D-0874-42D5-98B7-AF5D9019E111}"/>
              </a:ext>
            </a:extLst>
          </p:cNvPr>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44" name="Line 2">
            <a:extLst>
              <a:ext uri="{FF2B5EF4-FFF2-40B4-BE49-F238E27FC236}">
                <a16:creationId xmlns:a16="http://schemas.microsoft.com/office/drawing/2014/main" id="{A6DEDFD5-8D01-4CA7-AB5D-1FEE6040F9AE}"/>
              </a:ext>
            </a:extLst>
          </p:cNvPr>
          <p:cNvSpPr>
            <a:spLocks noChangeShapeType="1"/>
          </p:cNvSpPr>
          <p:nvPr/>
        </p:nvSpPr>
        <p:spPr bwMode="auto">
          <a:xfrm>
            <a:off x="2649538" y="448214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5" name="Oval 15">
            <a:extLst>
              <a:ext uri="{FF2B5EF4-FFF2-40B4-BE49-F238E27FC236}">
                <a16:creationId xmlns:a16="http://schemas.microsoft.com/office/drawing/2014/main" id="{10DE2866-224F-4826-B7F1-34329FDFD6A8}"/>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lang="zh-CN" altLang="zh-CN" sz="2200" dirty="0">
                <a:latin typeface="微软雅黑" pitchFamily="34" charset="-122"/>
                <a:ea typeface="微软雅黑" pitchFamily="34" charset="-122"/>
              </a:rPr>
              <a:t>1</a:t>
            </a:r>
            <a:endParaRPr lang="en-US" altLang="zh-CN" sz="2200" dirty="0">
              <a:latin typeface="微软雅黑" pitchFamily="34" charset="-122"/>
              <a:ea typeface="微软雅黑" pitchFamily="34" charset="-122"/>
            </a:endParaRPr>
          </a:p>
        </p:txBody>
      </p:sp>
      <p:sp>
        <p:nvSpPr>
          <p:cNvPr id="46" name="AutoShape 17">
            <a:hlinkClick r:id="" action="ppaction://noaction"/>
            <a:extLst>
              <a:ext uri="{FF2B5EF4-FFF2-40B4-BE49-F238E27FC236}">
                <a16:creationId xmlns:a16="http://schemas.microsoft.com/office/drawing/2014/main" id="{C10B9F5B-5CC9-467B-AB5C-B4CCACF0AA69}"/>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pPr>
            <a:r>
              <a:rPr lang="zh-CN" altLang="en-US" sz="2200" dirty="0">
                <a:latin typeface="微软雅黑" pitchFamily="34" charset="-122"/>
                <a:ea typeface="微软雅黑" pitchFamily="34" charset="-122"/>
              </a:rPr>
              <a:t>绘制散点图</a:t>
            </a:r>
          </a:p>
        </p:txBody>
      </p:sp>
      <p:sp>
        <p:nvSpPr>
          <p:cNvPr id="47" name="AutoShape 17">
            <a:extLst>
              <a:ext uri="{FF2B5EF4-FFF2-40B4-BE49-F238E27FC236}">
                <a16:creationId xmlns:a16="http://schemas.microsoft.com/office/drawing/2014/main" id="{CF9892C6-14E0-4B0B-9A84-9EDA9C66CF94}"/>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pPr>
            <a:r>
              <a:rPr lang="zh-CN" altLang="en-US" sz="2200" dirty="0">
                <a:latin typeface="微软雅黑" pitchFamily="34" charset="-122"/>
                <a:ea typeface="微软雅黑" pitchFamily="34" charset="-122"/>
              </a:rPr>
              <a:t>绘制饼图</a:t>
            </a:r>
          </a:p>
        </p:txBody>
      </p:sp>
      <p:sp>
        <p:nvSpPr>
          <p:cNvPr id="48" name="Oval 15">
            <a:extLst>
              <a:ext uri="{FF2B5EF4-FFF2-40B4-BE49-F238E27FC236}">
                <a16:creationId xmlns:a16="http://schemas.microsoft.com/office/drawing/2014/main" id="{885D579D-7B2F-4476-A825-E41364A57616}"/>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lang="en-US" altLang="zh-CN" sz="2200" dirty="0">
                <a:latin typeface="微软雅黑" pitchFamily="34" charset="-122"/>
                <a:ea typeface="微软雅黑" pitchFamily="34" charset="-122"/>
              </a:rPr>
              <a:t>2</a:t>
            </a:r>
          </a:p>
        </p:txBody>
      </p:sp>
      <p:sp>
        <p:nvSpPr>
          <p:cNvPr id="49" name="AutoShape 17">
            <a:hlinkClick r:id="" action="ppaction://noaction"/>
            <a:extLst>
              <a:ext uri="{FF2B5EF4-FFF2-40B4-BE49-F238E27FC236}">
                <a16:creationId xmlns:a16="http://schemas.microsoft.com/office/drawing/2014/main" id="{0FE92429-48E1-478E-A4BF-6BF0170BF23A}"/>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pPr>
            <a:r>
              <a:rPr lang="zh-CN" altLang="en-US" sz="2200" dirty="0">
                <a:latin typeface="微软雅黑" pitchFamily="34" charset="-122"/>
                <a:ea typeface="微软雅黑" pitchFamily="34" charset="-122"/>
              </a:rPr>
              <a:t>绘制雷达图</a:t>
            </a:r>
          </a:p>
        </p:txBody>
      </p:sp>
      <p:sp>
        <p:nvSpPr>
          <p:cNvPr id="50" name="Oval 15">
            <a:extLst>
              <a:ext uri="{FF2B5EF4-FFF2-40B4-BE49-F238E27FC236}">
                <a16:creationId xmlns:a16="http://schemas.microsoft.com/office/drawing/2014/main" id="{AEF2BB72-EE63-46F9-8102-FBE8060429B4}"/>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pPr>
            <a:r>
              <a:rPr lang="en-US" altLang="zh-CN" sz="2200" dirty="0">
                <a:latin typeface="微软雅黑" pitchFamily="34" charset="-122"/>
                <a:ea typeface="微软雅黑" pitchFamily="34" charset="-122"/>
              </a:rPr>
              <a:t>3</a:t>
            </a:r>
          </a:p>
        </p:txBody>
      </p:sp>
    </p:spTree>
    <p:extLst>
      <p:ext uri="{BB962C8B-B14F-4D97-AF65-F5344CB8AC3E}">
        <p14:creationId xmlns:p14="http://schemas.microsoft.com/office/powerpoint/2010/main" val="260239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8DF55C-6FBB-49D5-A779-965D07CC7ACB}"/>
              </a:ext>
            </a:extLst>
          </p:cNvPr>
          <p:cNvSpPr>
            <a:spLocks noGrp="1"/>
          </p:cNvSpPr>
          <p:nvPr>
            <p:ph idx="1"/>
          </p:nvPr>
        </p:nvSpPr>
        <p:spPr/>
        <p:txBody>
          <a:bodyPr/>
          <a:lstStyle/>
          <a:p>
            <a:r>
              <a:rPr lang="zh-CN" altLang="en-US" dirty="0"/>
              <a:t>雷达图将多个维度的数据映射到坐标轴上，这些坐标轴起始于同一个圆心点，通常结束于圆周边缘，将同一组的点使用线连接起来即可成为雷达图。</a:t>
            </a:r>
            <a:endParaRPr lang="en-US" altLang="zh-CN" dirty="0"/>
          </a:p>
          <a:p>
            <a:r>
              <a:rPr lang="zh-CN" altLang="en-US" dirty="0"/>
              <a:t>为了分析各销售经理不同的能力考核情况，根据现</a:t>
            </a:r>
            <a:r>
              <a:rPr lang="en-US" altLang="zh-CN" dirty="0"/>
              <a:t>【</a:t>
            </a:r>
            <a:r>
              <a:rPr lang="zh-CN" altLang="en-US" dirty="0"/>
              <a:t>销售经理能力考核</a:t>
            </a:r>
            <a:r>
              <a:rPr lang="en-US" altLang="zh-CN" dirty="0"/>
              <a:t>】</a:t>
            </a:r>
            <a:r>
              <a:rPr lang="zh-CN" altLang="en-US" dirty="0"/>
              <a:t>工作表绘制基础雷达图。</a:t>
            </a:r>
            <a:endParaRPr lang="en-US" altLang="zh-CN" dirty="0"/>
          </a:p>
          <a:p>
            <a:r>
              <a:rPr lang="zh-CN" altLang="en-US" dirty="0"/>
              <a:t>常见的雷达图包括基础雷达图、带数据标记的雷达图和填充雷达图。</a:t>
            </a:r>
          </a:p>
        </p:txBody>
      </p:sp>
      <p:sp>
        <p:nvSpPr>
          <p:cNvPr id="3" name="标题 2">
            <a:extLst>
              <a:ext uri="{FF2B5EF4-FFF2-40B4-BE49-F238E27FC236}">
                <a16:creationId xmlns:a16="http://schemas.microsoft.com/office/drawing/2014/main" id="{D14985AD-6B2F-4422-A6E2-6493E095044B}"/>
              </a:ext>
            </a:extLst>
          </p:cNvPr>
          <p:cNvSpPr>
            <a:spLocks noGrp="1"/>
          </p:cNvSpPr>
          <p:nvPr>
            <p:ph type="title"/>
          </p:nvPr>
        </p:nvSpPr>
        <p:spPr/>
        <p:txBody>
          <a:bodyPr/>
          <a:lstStyle/>
          <a:p>
            <a:r>
              <a:rPr lang="zh-CN" altLang="en-US" dirty="0"/>
              <a:t>常见类型</a:t>
            </a:r>
          </a:p>
        </p:txBody>
      </p:sp>
    </p:spTree>
    <p:extLst>
      <p:ext uri="{BB962C8B-B14F-4D97-AF65-F5344CB8AC3E}">
        <p14:creationId xmlns:p14="http://schemas.microsoft.com/office/powerpoint/2010/main" val="68185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标题 3">
            <a:extLst>
              <a:ext uri="{FF2B5EF4-FFF2-40B4-BE49-F238E27FC236}">
                <a16:creationId xmlns:a16="http://schemas.microsoft.com/office/drawing/2014/main" id="{BBB4BDE3-D4CF-4484-A3F9-1678CF93E7CA}"/>
              </a:ext>
            </a:extLst>
          </p:cNvPr>
          <p:cNvSpPr>
            <a:spLocks noGrp="1"/>
          </p:cNvSpPr>
          <p:nvPr>
            <p:ph type="title"/>
          </p:nvPr>
        </p:nvSpPr>
        <p:spPr>
          <a:xfrm>
            <a:off x="255588" y="358775"/>
            <a:ext cx="10972800" cy="528638"/>
          </a:xfrm>
        </p:spPr>
        <p:txBody>
          <a:bodyPr/>
          <a:lstStyle/>
          <a:p>
            <a:r>
              <a:rPr lang="zh-CN" altLang="en-US"/>
              <a:t>目录</a:t>
            </a:r>
          </a:p>
        </p:txBody>
      </p:sp>
      <p:cxnSp>
        <p:nvCxnSpPr>
          <p:cNvPr id="43" name="直接连接符 6">
            <a:extLst>
              <a:ext uri="{FF2B5EF4-FFF2-40B4-BE49-F238E27FC236}">
                <a16:creationId xmlns:a16="http://schemas.microsoft.com/office/drawing/2014/main" id="{7377428D-0874-42D5-98B7-AF5D9019E111}"/>
              </a:ext>
            </a:extLst>
          </p:cNvPr>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44" name="Line 2">
            <a:extLst>
              <a:ext uri="{FF2B5EF4-FFF2-40B4-BE49-F238E27FC236}">
                <a16:creationId xmlns:a16="http://schemas.microsoft.com/office/drawing/2014/main" id="{A6DEDFD5-8D01-4CA7-AB5D-1FEE6040F9AE}"/>
              </a:ext>
            </a:extLst>
          </p:cNvPr>
          <p:cNvSpPr>
            <a:spLocks noChangeShapeType="1"/>
          </p:cNvSpPr>
          <p:nvPr/>
        </p:nvSpPr>
        <p:spPr bwMode="auto">
          <a:xfrm>
            <a:off x="2649538" y="24225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45" name="Oval 15">
            <a:extLst>
              <a:ext uri="{FF2B5EF4-FFF2-40B4-BE49-F238E27FC236}">
                <a16:creationId xmlns:a16="http://schemas.microsoft.com/office/drawing/2014/main" id="{10DE2866-224F-4826-B7F1-34329FDFD6A8}"/>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46" name="AutoShape 17">
            <a:hlinkClick r:id="" action="ppaction://noaction"/>
            <a:extLst>
              <a:ext uri="{FF2B5EF4-FFF2-40B4-BE49-F238E27FC236}">
                <a16:creationId xmlns:a16="http://schemas.microsoft.com/office/drawing/2014/main" id="{C10B9F5B-5CC9-467B-AB5C-B4CCACF0AA69}"/>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绘制散点图</a:t>
            </a:r>
          </a:p>
        </p:txBody>
      </p:sp>
      <p:sp>
        <p:nvSpPr>
          <p:cNvPr id="47" name="AutoShape 17">
            <a:extLst>
              <a:ext uri="{FF2B5EF4-FFF2-40B4-BE49-F238E27FC236}">
                <a16:creationId xmlns:a16="http://schemas.microsoft.com/office/drawing/2014/main" id="{CF9892C6-14E0-4B0B-9A84-9EDA9C66CF94}"/>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绘制饼图</a:t>
            </a:r>
          </a:p>
        </p:txBody>
      </p:sp>
      <p:sp>
        <p:nvSpPr>
          <p:cNvPr id="48" name="Oval 15">
            <a:extLst>
              <a:ext uri="{FF2B5EF4-FFF2-40B4-BE49-F238E27FC236}">
                <a16:creationId xmlns:a16="http://schemas.microsoft.com/office/drawing/2014/main" id="{885D579D-7B2F-4476-A825-E41364A57616}"/>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2</a:t>
            </a:r>
          </a:p>
        </p:txBody>
      </p:sp>
      <p:sp>
        <p:nvSpPr>
          <p:cNvPr id="49" name="AutoShape 17">
            <a:hlinkClick r:id="" action="ppaction://noaction"/>
            <a:extLst>
              <a:ext uri="{FF2B5EF4-FFF2-40B4-BE49-F238E27FC236}">
                <a16:creationId xmlns:a16="http://schemas.microsoft.com/office/drawing/2014/main" id="{0FE92429-48E1-478E-A4BF-6BF0170BF23A}"/>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绘制雷达图</a:t>
            </a:r>
          </a:p>
        </p:txBody>
      </p:sp>
      <p:sp>
        <p:nvSpPr>
          <p:cNvPr id="50" name="Oval 15">
            <a:extLst>
              <a:ext uri="{FF2B5EF4-FFF2-40B4-BE49-F238E27FC236}">
                <a16:creationId xmlns:a16="http://schemas.microsoft.com/office/drawing/2014/main" id="{AEF2BB72-EE63-46F9-8102-FBE8060429B4}"/>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C73E02-7D63-4841-9437-F1704DDEB6E0}"/>
              </a:ext>
            </a:extLst>
          </p:cNvPr>
          <p:cNvSpPr>
            <a:spLocks noGrp="1"/>
          </p:cNvSpPr>
          <p:nvPr>
            <p:ph idx="1"/>
          </p:nvPr>
        </p:nvSpPr>
        <p:spPr/>
        <p:txBody>
          <a:bodyPr/>
          <a:lstStyle/>
          <a:p>
            <a:r>
              <a:rPr lang="zh-CN" altLang="en-US" dirty="0"/>
              <a:t>雷达图不仅对于查看哪些变量具有相似的值、变量之间是否有异常值都很有用，而且可用于查看哪些变量在数据集内得分较高或较低，如图所示，显示了销售经理能力考核情况。</a:t>
            </a:r>
          </a:p>
        </p:txBody>
      </p:sp>
      <p:sp>
        <p:nvSpPr>
          <p:cNvPr id="3" name="标题 2">
            <a:extLst>
              <a:ext uri="{FF2B5EF4-FFF2-40B4-BE49-F238E27FC236}">
                <a16:creationId xmlns:a16="http://schemas.microsoft.com/office/drawing/2014/main" id="{C8E7007E-7261-40D7-B347-E704745F186B}"/>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7DAD1350-3401-4AB1-8998-4C52D3E51201}"/>
              </a:ext>
            </a:extLst>
          </p:cNvPr>
          <p:cNvPicPr/>
          <p:nvPr/>
        </p:nvPicPr>
        <p:blipFill>
          <a:blip r:embed="rId2">
            <a:extLst>
              <a:ext uri="{28A0092B-C50C-407E-A947-70E740481C1C}">
                <a14:useLocalDpi xmlns:a14="http://schemas.microsoft.com/office/drawing/2010/main" val="0"/>
              </a:ext>
            </a:extLst>
          </a:blip>
          <a:stretch>
            <a:fillRect/>
          </a:stretch>
        </p:blipFill>
        <p:spPr>
          <a:xfrm>
            <a:off x="3054305" y="2274471"/>
            <a:ext cx="6083389" cy="3684895"/>
          </a:xfrm>
          <a:prstGeom prst="rect">
            <a:avLst/>
          </a:prstGeom>
          <a:ln w="3175">
            <a:solidFill>
              <a:schemeClr val="tx1"/>
            </a:solidFill>
          </a:ln>
        </p:spPr>
      </p:pic>
    </p:spTree>
    <p:extLst>
      <p:ext uri="{BB962C8B-B14F-4D97-AF65-F5344CB8AC3E}">
        <p14:creationId xmlns:p14="http://schemas.microsoft.com/office/powerpoint/2010/main" val="30807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D27DA4-9767-41E8-A366-5A09F57FEB3A}"/>
              </a:ext>
            </a:extLst>
          </p:cNvPr>
          <p:cNvSpPr>
            <a:spLocks noGrp="1"/>
          </p:cNvSpPr>
          <p:nvPr>
            <p:ph idx="1"/>
          </p:nvPr>
        </p:nvSpPr>
        <p:spPr/>
        <p:txBody>
          <a:bodyPr/>
          <a:lstStyle/>
          <a:p>
            <a:r>
              <a:rPr lang="zh-CN" altLang="en-US" dirty="0"/>
              <a:t>带数据标记的雷达图在基础雷达图的基础上更加清晰的展示了各种性能数据的高低情况，如图所示，显示了各个销售经理的各项能力的高低情况。</a:t>
            </a:r>
          </a:p>
        </p:txBody>
      </p:sp>
      <p:sp>
        <p:nvSpPr>
          <p:cNvPr id="3" name="标题 2">
            <a:extLst>
              <a:ext uri="{FF2B5EF4-FFF2-40B4-BE49-F238E27FC236}">
                <a16:creationId xmlns:a16="http://schemas.microsoft.com/office/drawing/2014/main" id="{2EE62057-1FF8-4CE7-9D13-A04BCDA987FD}"/>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4C2449CA-D9B0-44C0-8ED2-267A6DA2760D}"/>
              </a:ext>
            </a:extLst>
          </p:cNvPr>
          <p:cNvPicPr/>
          <p:nvPr/>
        </p:nvPicPr>
        <p:blipFill>
          <a:blip r:embed="rId2">
            <a:extLst>
              <a:ext uri="{28A0092B-C50C-407E-A947-70E740481C1C}">
                <a14:useLocalDpi xmlns:a14="http://schemas.microsoft.com/office/drawing/2010/main" val="0"/>
              </a:ext>
            </a:extLst>
          </a:blip>
          <a:stretch>
            <a:fillRect/>
          </a:stretch>
        </p:blipFill>
        <p:spPr>
          <a:xfrm>
            <a:off x="2875630" y="2077633"/>
            <a:ext cx="6440739" cy="3702455"/>
          </a:xfrm>
          <a:prstGeom prst="rect">
            <a:avLst/>
          </a:prstGeom>
          <a:ln w="3175">
            <a:solidFill>
              <a:schemeClr val="tx1"/>
            </a:solidFill>
          </a:ln>
        </p:spPr>
      </p:pic>
    </p:spTree>
    <p:extLst>
      <p:ext uri="{BB962C8B-B14F-4D97-AF65-F5344CB8AC3E}">
        <p14:creationId xmlns:p14="http://schemas.microsoft.com/office/powerpoint/2010/main" val="185597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EFB514A-C158-4CEC-BEFF-8D91157526BD}"/>
              </a:ext>
            </a:extLst>
          </p:cNvPr>
          <p:cNvSpPr>
            <a:spLocks noGrp="1"/>
          </p:cNvSpPr>
          <p:nvPr>
            <p:ph idx="1"/>
          </p:nvPr>
        </p:nvSpPr>
        <p:spPr/>
        <p:txBody>
          <a:bodyPr/>
          <a:lstStyle/>
          <a:p>
            <a:r>
              <a:rPr lang="zh-CN" altLang="en-US" dirty="0"/>
              <a:t>填充雷达图通过面积显示数据，更易观察各类性能数据中的最大值，如图所示，显示了各个销售经理的各项能力的高低情况。</a:t>
            </a:r>
          </a:p>
        </p:txBody>
      </p:sp>
      <p:sp>
        <p:nvSpPr>
          <p:cNvPr id="3" name="标题 2">
            <a:extLst>
              <a:ext uri="{FF2B5EF4-FFF2-40B4-BE49-F238E27FC236}">
                <a16:creationId xmlns:a16="http://schemas.microsoft.com/office/drawing/2014/main" id="{B12BC548-EBBB-41AA-B0D5-0A5784B754CE}"/>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4D0C23BF-6C4D-45BF-8D87-58175CB69B5C}"/>
              </a:ext>
            </a:extLst>
          </p:cNvPr>
          <p:cNvPicPr/>
          <p:nvPr/>
        </p:nvPicPr>
        <p:blipFill>
          <a:blip r:embed="rId2">
            <a:extLst>
              <a:ext uri="{28A0092B-C50C-407E-A947-70E740481C1C}">
                <a14:useLocalDpi xmlns:a14="http://schemas.microsoft.com/office/drawing/2010/main" val="0"/>
              </a:ext>
            </a:extLst>
          </a:blip>
          <a:stretch>
            <a:fillRect/>
          </a:stretch>
        </p:blipFill>
        <p:spPr>
          <a:xfrm>
            <a:off x="2702209" y="2110750"/>
            <a:ext cx="6787582" cy="3848615"/>
          </a:xfrm>
          <a:prstGeom prst="rect">
            <a:avLst/>
          </a:prstGeom>
          <a:ln w="3175">
            <a:solidFill>
              <a:schemeClr val="tx1"/>
            </a:solidFill>
          </a:ln>
        </p:spPr>
      </p:pic>
    </p:spTree>
    <p:extLst>
      <p:ext uri="{BB962C8B-B14F-4D97-AF65-F5344CB8AC3E}">
        <p14:creationId xmlns:p14="http://schemas.microsoft.com/office/powerpoint/2010/main" val="2785677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B73C03-39D5-48D8-B8F9-492C375A1B13}"/>
              </a:ext>
            </a:extLst>
          </p:cNvPr>
          <p:cNvSpPr>
            <a:spLocks noGrp="1"/>
          </p:cNvSpPr>
          <p:nvPr>
            <p:ph idx="1"/>
          </p:nvPr>
        </p:nvSpPr>
        <p:spPr>
          <a:xfrm>
            <a:off x="423818" y="1077912"/>
            <a:ext cx="6145147" cy="5033287"/>
          </a:xfrm>
        </p:spPr>
        <p:txBody>
          <a:bodyPr/>
          <a:lstStyle/>
          <a:p>
            <a:pPr marL="0" indent="0">
              <a:buNone/>
            </a:pPr>
            <a:r>
              <a:rPr lang="zh-CN" altLang="en-US" dirty="0"/>
              <a:t>利用</a:t>
            </a:r>
            <a:r>
              <a:rPr lang="en-US" altLang="zh-CN" dirty="0"/>
              <a:t>【</a:t>
            </a:r>
            <a:r>
              <a:rPr lang="zh-CN" altLang="en-US" dirty="0"/>
              <a:t>销售经理能力考核</a:t>
            </a:r>
            <a:r>
              <a:rPr lang="en-US" altLang="zh-CN" dirty="0"/>
              <a:t>】</a:t>
            </a:r>
            <a:r>
              <a:rPr lang="zh-CN" altLang="en-US" dirty="0"/>
              <a:t>工作表绘制基础雷达图，基本步骤如下。</a:t>
            </a:r>
            <a:endParaRPr lang="en-US" altLang="zh-CN" dirty="0"/>
          </a:p>
          <a:p>
            <a:pPr marL="0" indent="0">
              <a:buNone/>
            </a:pPr>
            <a:r>
              <a:rPr lang="zh-CN" altLang="en-US" sz="2000" b="1" dirty="0"/>
              <a:t>（</a:t>
            </a:r>
            <a:r>
              <a:rPr lang="en-US" altLang="zh-CN" sz="2000" b="1" dirty="0"/>
              <a:t>1</a:t>
            </a:r>
            <a:r>
              <a:rPr lang="zh-CN" altLang="en-US" sz="2000" b="1" dirty="0"/>
              <a:t>） 新建基础雷达图</a:t>
            </a:r>
            <a:endParaRPr lang="en-US" altLang="zh-CN" sz="2000" b="1" dirty="0"/>
          </a:p>
          <a:p>
            <a:r>
              <a:rPr lang="zh-CN" altLang="en-US" dirty="0"/>
              <a:t>选择单元格区域</a:t>
            </a:r>
            <a:r>
              <a:rPr lang="en-US" altLang="zh-CN" dirty="0"/>
              <a:t>D2:E13</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对话框，如绘制簇状柱形图步骤（</a:t>
            </a:r>
            <a:r>
              <a:rPr lang="en-US" altLang="zh-CN" dirty="0"/>
              <a:t>1</a:t>
            </a:r>
            <a:r>
              <a:rPr lang="zh-CN" altLang="en-US" dirty="0"/>
              <a:t>）图中所示。切换至该图中所示的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雷达图</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813D10F6-E98F-4957-A804-7B1C3180C31E}"/>
              </a:ext>
            </a:extLst>
          </p:cNvPr>
          <p:cNvSpPr>
            <a:spLocks noGrp="1"/>
          </p:cNvSpPr>
          <p:nvPr>
            <p:ph type="title"/>
          </p:nvPr>
        </p:nvSpPr>
        <p:spPr/>
        <p:txBody>
          <a:bodyPr/>
          <a:lstStyle/>
          <a:p>
            <a:r>
              <a:rPr lang="zh-CN" altLang="en-US" dirty="0"/>
              <a:t>绘制基础雷达图</a:t>
            </a:r>
          </a:p>
        </p:txBody>
      </p:sp>
      <p:pic>
        <p:nvPicPr>
          <p:cNvPr id="4" name="图片 3">
            <a:extLst>
              <a:ext uri="{FF2B5EF4-FFF2-40B4-BE49-F238E27FC236}">
                <a16:creationId xmlns:a16="http://schemas.microsoft.com/office/drawing/2014/main" id="{E7D62F6F-684A-47E9-BAF6-EF81BBB53378}"/>
              </a:ext>
            </a:extLst>
          </p:cNvPr>
          <p:cNvPicPr/>
          <p:nvPr/>
        </p:nvPicPr>
        <p:blipFill>
          <a:blip r:embed="rId2">
            <a:extLst>
              <a:ext uri="{28A0092B-C50C-407E-A947-70E740481C1C}">
                <a14:useLocalDpi xmlns:a14="http://schemas.microsoft.com/office/drawing/2010/main" val="0"/>
              </a:ext>
            </a:extLst>
          </a:blip>
          <a:stretch>
            <a:fillRect/>
          </a:stretch>
        </p:blipFill>
        <p:spPr>
          <a:xfrm>
            <a:off x="6836191" y="1167200"/>
            <a:ext cx="4931990" cy="4729103"/>
          </a:xfrm>
          <a:prstGeom prst="rect">
            <a:avLst/>
          </a:prstGeom>
          <a:ln w="3175">
            <a:solidFill>
              <a:schemeClr val="tx1"/>
            </a:solidFill>
          </a:ln>
        </p:spPr>
      </p:pic>
      <p:pic>
        <p:nvPicPr>
          <p:cNvPr id="5" name="图片 4">
            <a:extLst>
              <a:ext uri="{FF2B5EF4-FFF2-40B4-BE49-F238E27FC236}">
                <a16:creationId xmlns:a16="http://schemas.microsoft.com/office/drawing/2014/main" id="{C7957C62-DD0F-4909-BD35-E0C34ADBB989}"/>
              </a:ext>
            </a:extLst>
          </p:cNvPr>
          <p:cNvPicPr/>
          <p:nvPr/>
        </p:nvPicPr>
        <p:blipFill>
          <a:blip r:embed="rId3"/>
          <a:stretch>
            <a:fillRect/>
          </a:stretch>
        </p:blipFill>
        <p:spPr>
          <a:xfrm>
            <a:off x="2558438" y="2964235"/>
            <a:ext cx="331907" cy="272952"/>
          </a:xfrm>
          <a:prstGeom prst="rect">
            <a:avLst/>
          </a:prstGeom>
        </p:spPr>
      </p:pic>
    </p:spTree>
    <p:extLst>
      <p:ext uri="{BB962C8B-B14F-4D97-AF65-F5344CB8AC3E}">
        <p14:creationId xmlns:p14="http://schemas.microsoft.com/office/powerpoint/2010/main" val="206357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6FE79F-8FC9-46AB-AAA8-5B4D69491E28}"/>
              </a:ext>
            </a:extLst>
          </p:cNvPr>
          <p:cNvSpPr>
            <a:spLocks noGrp="1"/>
          </p:cNvSpPr>
          <p:nvPr>
            <p:ph idx="1"/>
          </p:nvPr>
        </p:nvSpPr>
        <p:spPr/>
        <p:txBody>
          <a:bodyPr/>
          <a:lstStyle/>
          <a:p>
            <a:r>
              <a:rPr lang="zh-CN" altLang="en-US" dirty="0"/>
              <a:t>单击上图中的</a:t>
            </a:r>
            <a:r>
              <a:rPr lang="en-US" altLang="zh-CN" dirty="0"/>
              <a:t>【</a:t>
            </a:r>
            <a:r>
              <a:rPr lang="zh-CN" altLang="en-US" dirty="0"/>
              <a:t>确定</a:t>
            </a:r>
            <a:r>
              <a:rPr lang="en-US" altLang="zh-CN" dirty="0"/>
              <a:t>】</a:t>
            </a:r>
            <a:r>
              <a:rPr lang="zh-CN" altLang="en-US" dirty="0"/>
              <a:t>按钮，即可绘制基础雷达图，如图所示。</a:t>
            </a:r>
          </a:p>
        </p:txBody>
      </p:sp>
      <p:sp>
        <p:nvSpPr>
          <p:cNvPr id="3" name="标题 2">
            <a:extLst>
              <a:ext uri="{FF2B5EF4-FFF2-40B4-BE49-F238E27FC236}">
                <a16:creationId xmlns:a16="http://schemas.microsoft.com/office/drawing/2014/main" id="{54BD8472-1B9C-477F-98F3-ADFB2E67640C}"/>
              </a:ext>
            </a:extLst>
          </p:cNvPr>
          <p:cNvSpPr>
            <a:spLocks noGrp="1"/>
          </p:cNvSpPr>
          <p:nvPr>
            <p:ph type="title"/>
          </p:nvPr>
        </p:nvSpPr>
        <p:spPr/>
        <p:txBody>
          <a:bodyPr/>
          <a:lstStyle/>
          <a:p>
            <a:r>
              <a:rPr lang="zh-CN" altLang="en-US" dirty="0"/>
              <a:t>绘制基础雷达图</a:t>
            </a:r>
          </a:p>
        </p:txBody>
      </p:sp>
      <p:pic>
        <p:nvPicPr>
          <p:cNvPr id="4" name="图片 3">
            <a:extLst>
              <a:ext uri="{FF2B5EF4-FFF2-40B4-BE49-F238E27FC236}">
                <a16:creationId xmlns:a16="http://schemas.microsoft.com/office/drawing/2014/main" id="{4B4B0D9A-EE36-4906-9F21-80C4C4CB6CD8}"/>
              </a:ext>
            </a:extLst>
          </p:cNvPr>
          <p:cNvPicPr/>
          <p:nvPr/>
        </p:nvPicPr>
        <p:blipFill>
          <a:blip r:embed="rId2">
            <a:extLst>
              <a:ext uri="{28A0092B-C50C-407E-A947-70E740481C1C}">
                <a14:useLocalDpi xmlns:a14="http://schemas.microsoft.com/office/drawing/2010/main" val="0"/>
              </a:ext>
            </a:extLst>
          </a:blip>
          <a:stretch>
            <a:fillRect/>
          </a:stretch>
        </p:blipFill>
        <p:spPr>
          <a:xfrm>
            <a:off x="3031574" y="1810232"/>
            <a:ext cx="6128851" cy="3592086"/>
          </a:xfrm>
          <a:prstGeom prst="rect">
            <a:avLst/>
          </a:prstGeom>
          <a:ln w="3175">
            <a:solidFill>
              <a:schemeClr val="tx1"/>
            </a:solidFill>
          </a:ln>
        </p:spPr>
      </p:pic>
    </p:spTree>
    <p:extLst>
      <p:ext uri="{BB962C8B-B14F-4D97-AF65-F5344CB8AC3E}">
        <p14:creationId xmlns:p14="http://schemas.microsoft.com/office/powerpoint/2010/main" val="1795349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B41B1C-0DD1-44C6-8313-0293641D4DB1}"/>
              </a:ext>
            </a:extLst>
          </p:cNvPr>
          <p:cNvSpPr>
            <a:spLocks noGrp="1"/>
          </p:cNvSpPr>
          <p:nvPr>
            <p:ph idx="1"/>
          </p:nvPr>
        </p:nvSpPr>
        <p:spPr>
          <a:xfrm>
            <a:off x="423819" y="1077912"/>
            <a:ext cx="7017505" cy="5033287"/>
          </a:xfrm>
        </p:spPr>
        <p:txBody>
          <a:bodyPr/>
          <a:lstStyle/>
          <a:p>
            <a:pPr marL="0" indent="0">
              <a:buNone/>
            </a:pPr>
            <a:r>
              <a:rPr lang="zh-CN" altLang="en-US" sz="2000" b="1" dirty="0"/>
              <a:t>（</a:t>
            </a:r>
            <a:r>
              <a:rPr lang="en-US" altLang="zh-CN" sz="2000" b="1" dirty="0"/>
              <a:t>2</a:t>
            </a:r>
            <a:r>
              <a:rPr lang="zh-CN" altLang="en-US" sz="2000" b="1" dirty="0"/>
              <a:t>） 美化基础雷达图</a:t>
            </a:r>
            <a:r>
              <a:rPr lang="zh-CN" altLang="en-US" dirty="0"/>
              <a:t>，具体步骤如下。</a:t>
            </a:r>
          </a:p>
          <a:p>
            <a:pPr marL="720000">
              <a:buFont typeface="+mj-ea"/>
              <a:buAutoNum type="circleNumDbPlain"/>
            </a:pPr>
            <a:r>
              <a:rPr lang="zh-CN" altLang="en-US" dirty="0"/>
              <a:t>单击</a:t>
            </a:r>
            <a:r>
              <a:rPr lang="en-US" altLang="zh-CN" dirty="0"/>
              <a:t>【</a:t>
            </a:r>
            <a:r>
              <a:rPr lang="zh-CN" altLang="en-US" dirty="0"/>
              <a:t>图表标题</a:t>
            </a:r>
            <a:r>
              <a:rPr lang="en-US" altLang="zh-CN" dirty="0"/>
              <a:t>】</a:t>
            </a:r>
            <a:r>
              <a:rPr lang="zh-CN" altLang="en-US" dirty="0"/>
              <a:t>文本激活图表标题文本框，将图表标题改为“销售经理能力考核”。</a:t>
            </a:r>
          </a:p>
          <a:p>
            <a:pPr marL="720000">
              <a:buFont typeface="+mj-ea"/>
              <a:buAutoNum type="circleNumDbPlain"/>
            </a:pPr>
            <a:r>
              <a:rPr lang="zh-CN" altLang="en-US" dirty="0"/>
              <a:t>图表标题和数据标签的字体改为宋体，字体颜色改为黑色。</a:t>
            </a:r>
          </a:p>
          <a:p>
            <a:pPr marL="720000">
              <a:buFont typeface="+mj-ea"/>
              <a:buAutoNum type="circleNumDbPlain"/>
            </a:pPr>
            <a:r>
              <a:rPr lang="zh-CN" altLang="en-US" dirty="0"/>
              <a:t>双击雷达图中的线条，在“设置图表区格式”中点击      按钮，选择线条，王斌的线条颜色为“蓝色”，短划线类型为“长划线”，刘倩的线条颜色为“红色”，短划线类型为“短划线”，袁波的线条颜色为“黑色”，短划线类型为“圆点”。</a:t>
            </a:r>
          </a:p>
          <a:p>
            <a:pPr marL="720000">
              <a:buFont typeface="+mj-ea"/>
              <a:buAutoNum type="circleNumDbPlain"/>
            </a:pPr>
            <a:r>
              <a:rPr lang="zh-CN" altLang="en-US" dirty="0"/>
              <a:t>取消勾选“数据标签”。</a:t>
            </a:r>
          </a:p>
          <a:p>
            <a:pPr marL="720000">
              <a:buFont typeface="+mj-ea"/>
              <a:buAutoNum type="circleNumDbPlain"/>
            </a:pPr>
            <a:r>
              <a:rPr lang="zh-CN" altLang="en-US" dirty="0"/>
              <a:t>将图例移至右上角，如图所示。</a:t>
            </a:r>
          </a:p>
          <a:p>
            <a:endParaRPr lang="zh-CN" altLang="en-US" dirty="0"/>
          </a:p>
        </p:txBody>
      </p:sp>
      <p:sp>
        <p:nvSpPr>
          <p:cNvPr id="3" name="标题 2">
            <a:extLst>
              <a:ext uri="{FF2B5EF4-FFF2-40B4-BE49-F238E27FC236}">
                <a16:creationId xmlns:a16="http://schemas.microsoft.com/office/drawing/2014/main" id="{76AFA866-FE50-44B6-B2DE-C2C4F113CB6D}"/>
              </a:ext>
            </a:extLst>
          </p:cNvPr>
          <p:cNvSpPr>
            <a:spLocks noGrp="1"/>
          </p:cNvSpPr>
          <p:nvPr>
            <p:ph type="title"/>
          </p:nvPr>
        </p:nvSpPr>
        <p:spPr/>
        <p:txBody>
          <a:bodyPr/>
          <a:lstStyle/>
          <a:p>
            <a:r>
              <a:rPr lang="zh-CN" altLang="en-US" dirty="0"/>
              <a:t>绘制基础雷达图</a:t>
            </a:r>
          </a:p>
        </p:txBody>
      </p:sp>
      <p:pic>
        <p:nvPicPr>
          <p:cNvPr id="5" name="图片 4">
            <a:extLst>
              <a:ext uri="{FF2B5EF4-FFF2-40B4-BE49-F238E27FC236}">
                <a16:creationId xmlns:a16="http://schemas.microsoft.com/office/drawing/2014/main" id="{7CD22FB3-AC00-49AA-91A6-C758EF879AEC}"/>
              </a:ext>
            </a:extLst>
          </p:cNvPr>
          <p:cNvPicPr/>
          <p:nvPr/>
        </p:nvPicPr>
        <p:blipFill>
          <a:blip r:embed="rId2">
            <a:extLst>
              <a:ext uri="{28A0092B-C50C-407E-A947-70E740481C1C}">
                <a14:useLocalDpi xmlns:a14="http://schemas.microsoft.com/office/drawing/2010/main" val="0"/>
              </a:ext>
            </a:extLst>
          </a:blip>
          <a:stretch>
            <a:fillRect/>
          </a:stretch>
        </p:blipFill>
        <p:spPr>
          <a:xfrm>
            <a:off x="7546428" y="1629103"/>
            <a:ext cx="4305837" cy="3321269"/>
          </a:xfrm>
          <a:prstGeom prst="rect">
            <a:avLst/>
          </a:prstGeom>
          <a:ln w="3175">
            <a:solidFill>
              <a:schemeClr val="tx1"/>
            </a:solidFill>
          </a:ln>
        </p:spPr>
      </p:pic>
      <p:pic>
        <p:nvPicPr>
          <p:cNvPr id="6" name="图片 5">
            <a:extLst>
              <a:ext uri="{FF2B5EF4-FFF2-40B4-BE49-F238E27FC236}">
                <a16:creationId xmlns:a16="http://schemas.microsoft.com/office/drawing/2014/main" id="{76C171F1-F847-4199-AEDE-6EA1DFB38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51065" y="3020770"/>
            <a:ext cx="322701" cy="275174"/>
          </a:xfrm>
          <a:prstGeom prst="rect">
            <a:avLst/>
          </a:prstGeom>
          <a:noFill/>
          <a:ln>
            <a:noFill/>
          </a:ln>
        </p:spPr>
      </p:pic>
    </p:spTree>
    <p:extLst>
      <p:ext uri="{BB962C8B-B14F-4D97-AF65-F5344CB8AC3E}">
        <p14:creationId xmlns:p14="http://schemas.microsoft.com/office/powerpoint/2010/main" val="3977149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en-US" dirty="0"/>
              <a:t>本章主要介绍了饼图、散点图和雷达图的常见类型，并绘制基础图形。</a:t>
            </a:r>
            <a:endParaRPr lang="en-US" altLang="zh-CN" dirty="0"/>
          </a:p>
          <a:p>
            <a:r>
              <a:rPr lang="zh-CN" altLang="en-US" dirty="0"/>
              <a:t>其中，常见的饼图包括基础饼图、子母饼图和圆环图；</a:t>
            </a:r>
            <a:endParaRPr lang="en-US" altLang="zh-CN" dirty="0"/>
          </a:p>
          <a:p>
            <a:r>
              <a:rPr lang="zh-CN" altLang="en-US" dirty="0"/>
              <a:t>常见的散点图包括基础散点图、带直线和数据标记的散点图，以及气泡图；</a:t>
            </a:r>
            <a:endParaRPr lang="en-US" altLang="zh-CN" dirty="0"/>
          </a:p>
          <a:p>
            <a:r>
              <a:rPr lang="zh-CN" altLang="en-US" dirty="0"/>
              <a:t>常见的雷达图包括基础雷达图、带数据标记的雷达图和填充雷达图。</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4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5D4F5257-4B99-4875-9A52-1E65531A3FDF}"/>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7F0A33C1-52BE-4ECB-BAEE-2CC27E4E08F2}"/>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C1D51CA-D4BF-4DB6-80E5-62449151C3A2}"/>
              </a:ext>
            </a:extLst>
          </p:cNvPr>
          <p:cNvSpPr>
            <a:spLocks noGrp="1"/>
          </p:cNvSpPr>
          <p:nvPr>
            <p:ph idx="1"/>
          </p:nvPr>
        </p:nvSpPr>
        <p:spPr/>
        <p:txBody>
          <a:bodyPr/>
          <a:lstStyle/>
          <a:p>
            <a:r>
              <a:rPr lang="zh-CN" altLang="en-US" dirty="0"/>
              <a:t>饼图是以一个完整的圆来表示数据对象的全体，其中扇形面积表示各个组成部分。饼图常用于描述百分比构成，其中每一个扇形代表一类数据所占的比例。</a:t>
            </a:r>
            <a:endParaRPr lang="en-US" altLang="zh-CN" dirty="0"/>
          </a:p>
          <a:p>
            <a:r>
              <a:rPr lang="zh-CN" altLang="en-US" dirty="0"/>
              <a:t>为了分析利润在各省份的百分比构成，根据</a:t>
            </a:r>
            <a:r>
              <a:rPr lang="en-US" altLang="zh-CN" dirty="0"/>
              <a:t>【</a:t>
            </a:r>
            <a:r>
              <a:rPr lang="zh-CN" altLang="en-US" dirty="0"/>
              <a:t>省份利润</a:t>
            </a:r>
            <a:r>
              <a:rPr lang="en-US" altLang="zh-CN" dirty="0"/>
              <a:t>】</a:t>
            </a:r>
            <a:r>
              <a:rPr lang="zh-CN" altLang="en-US" dirty="0"/>
              <a:t>工作表绘制基础饼图。</a:t>
            </a:r>
            <a:endParaRPr lang="en-US" altLang="zh-CN" dirty="0"/>
          </a:p>
          <a:p>
            <a:r>
              <a:rPr lang="zh-CN" altLang="en-US" dirty="0"/>
              <a:t>常见的饼图包括基础饼图、子母饼图和圆环图。</a:t>
            </a:r>
          </a:p>
        </p:txBody>
      </p:sp>
      <p:sp>
        <p:nvSpPr>
          <p:cNvPr id="3" name="标题 2">
            <a:extLst>
              <a:ext uri="{FF2B5EF4-FFF2-40B4-BE49-F238E27FC236}">
                <a16:creationId xmlns:a16="http://schemas.microsoft.com/office/drawing/2014/main" id="{6CEA242D-733E-4AE8-B725-C6C266788608}"/>
              </a:ext>
            </a:extLst>
          </p:cNvPr>
          <p:cNvSpPr>
            <a:spLocks noGrp="1"/>
          </p:cNvSpPr>
          <p:nvPr>
            <p:ph type="title"/>
          </p:nvPr>
        </p:nvSpPr>
        <p:spPr/>
        <p:txBody>
          <a:bodyPr/>
          <a:lstStyle/>
          <a:p>
            <a:r>
              <a:rPr lang="zh-CN" altLang="en-US" dirty="0"/>
              <a:t>常见类型</a:t>
            </a:r>
          </a:p>
        </p:txBody>
      </p:sp>
    </p:spTree>
    <p:extLst>
      <p:ext uri="{BB962C8B-B14F-4D97-AF65-F5344CB8AC3E}">
        <p14:creationId xmlns:p14="http://schemas.microsoft.com/office/powerpoint/2010/main" val="72914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CF6D35-3FF8-4BF4-989D-65772A3D7691}"/>
              </a:ext>
            </a:extLst>
          </p:cNvPr>
          <p:cNvSpPr>
            <a:spLocks noGrp="1"/>
          </p:cNvSpPr>
          <p:nvPr>
            <p:ph idx="1"/>
          </p:nvPr>
        </p:nvSpPr>
        <p:spPr/>
        <p:txBody>
          <a:bodyPr/>
          <a:lstStyle/>
          <a:p>
            <a:r>
              <a:rPr lang="zh-CN" altLang="en-US" dirty="0"/>
              <a:t>基础饼图中的数据点显示为整个饼图的百分比，如图所示，显示每个省份年利润分布百分比。</a:t>
            </a:r>
          </a:p>
        </p:txBody>
      </p:sp>
      <p:sp>
        <p:nvSpPr>
          <p:cNvPr id="3" name="标题 2">
            <a:extLst>
              <a:ext uri="{FF2B5EF4-FFF2-40B4-BE49-F238E27FC236}">
                <a16:creationId xmlns:a16="http://schemas.microsoft.com/office/drawing/2014/main" id="{ED6E6132-E025-43AD-B2DA-1A030A19745B}"/>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3B23D2A8-DC1D-4162-840C-1B796B93F6EF}"/>
              </a:ext>
            </a:extLst>
          </p:cNvPr>
          <p:cNvPicPr/>
          <p:nvPr/>
        </p:nvPicPr>
        <p:blipFill>
          <a:blip r:embed="rId2">
            <a:extLst>
              <a:ext uri="{28A0092B-C50C-407E-A947-70E740481C1C}">
                <a14:useLocalDpi xmlns:a14="http://schemas.microsoft.com/office/drawing/2010/main" val="0"/>
              </a:ext>
            </a:extLst>
          </a:blip>
          <a:stretch>
            <a:fillRect/>
          </a:stretch>
        </p:blipFill>
        <p:spPr>
          <a:xfrm>
            <a:off x="3547263" y="1698630"/>
            <a:ext cx="5097474" cy="4271246"/>
          </a:xfrm>
          <a:prstGeom prst="rect">
            <a:avLst/>
          </a:prstGeom>
          <a:ln>
            <a:solidFill>
              <a:schemeClr val="tx1"/>
            </a:solidFill>
          </a:ln>
        </p:spPr>
      </p:pic>
    </p:spTree>
    <p:extLst>
      <p:ext uri="{BB962C8B-B14F-4D97-AF65-F5344CB8AC3E}">
        <p14:creationId xmlns:p14="http://schemas.microsoft.com/office/powerpoint/2010/main" val="127455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10CE60-CA08-4608-BC5B-BC90E9E50C62}"/>
              </a:ext>
            </a:extLst>
          </p:cNvPr>
          <p:cNvSpPr>
            <a:spLocks noGrp="1"/>
          </p:cNvSpPr>
          <p:nvPr>
            <p:ph idx="1"/>
          </p:nvPr>
        </p:nvSpPr>
        <p:spPr/>
        <p:txBody>
          <a:bodyPr/>
          <a:lstStyle/>
          <a:p>
            <a:r>
              <a:rPr lang="zh-CN" altLang="en-US" dirty="0"/>
              <a:t>子母饼图可以展示各个大类以及某个主要分类的占比情况，如左图所示。右图所示，显示每个省份年利润分布百分比。</a:t>
            </a:r>
          </a:p>
          <a:p>
            <a:endParaRPr lang="zh-CN" altLang="en-US" dirty="0"/>
          </a:p>
        </p:txBody>
      </p:sp>
      <p:sp>
        <p:nvSpPr>
          <p:cNvPr id="3" name="标题 2">
            <a:extLst>
              <a:ext uri="{FF2B5EF4-FFF2-40B4-BE49-F238E27FC236}">
                <a16:creationId xmlns:a16="http://schemas.microsoft.com/office/drawing/2014/main" id="{76B295F1-206C-488E-BB9A-2ACB076C75C6}"/>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2D822A4F-3690-441D-B08E-30F6777AE884}"/>
              </a:ext>
            </a:extLst>
          </p:cNvPr>
          <p:cNvPicPr/>
          <p:nvPr/>
        </p:nvPicPr>
        <p:blipFill>
          <a:blip r:embed="rId2">
            <a:extLst>
              <a:ext uri="{28A0092B-C50C-407E-A947-70E740481C1C}">
                <a14:useLocalDpi xmlns:a14="http://schemas.microsoft.com/office/drawing/2010/main" val="0"/>
              </a:ext>
            </a:extLst>
          </a:blip>
          <a:stretch>
            <a:fillRect/>
          </a:stretch>
        </p:blipFill>
        <p:spPr>
          <a:xfrm>
            <a:off x="1048625" y="2264979"/>
            <a:ext cx="4858189" cy="2990193"/>
          </a:xfrm>
          <a:prstGeom prst="rect">
            <a:avLst/>
          </a:prstGeom>
          <a:ln>
            <a:solidFill>
              <a:schemeClr val="tx1"/>
            </a:solidFill>
          </a:ln>
        </p:spPr>
      </p:pic>
      <p:pic>
        <p:nvPicPr>
          <p:cNvPr id="5" name="图片 4">
            <a:extLst>
              <a:ext uri="{FF2B5EF4-FFF2-40B4-BE49-F238E27FC236}">
                <a16:creationId xmlns:a16="http://schemas.microsoft.com/office/drawing/2014/main" id="{A199EEDD-3172-4FC0-99C8-62DFA0D8CAAC}"/>
              </a:ext>
            </a:extLst>
          </p:cNvPr>
          <p:cNvPicPr/>
          <p:nvPr/>
        </p:nvPicPr>
        <p:blipFill>
          <a:blip r:embed="rId2">
            <a:extLst>
              <a:ext uri="{28A0092B-C50C-407E-A947-70E740481C1C}">
                <a14:useLocalDpi xmlns:a14="http://schemas.microsoft.com/office/drawing/2010/main" val="0"/>
              </a:ext>
            </a:extLst>
          </a:blip>
          <a:stretch>
            <a:fillRect/>
          </a:stretch>
        </p:blipFill>
        <p:spPr>
          <a:xfrm>
            <a:off x="6823898" y="2264978"/>
            <a:ext cx="4858189" cy="2990193"/>
          </a:xfrm>
          <a:prstGeom prst="rect">
            <a:avLst/>
          </a:prstGeom>
          <a:ln>
            <a:solidFill>
              <a:schemeClr val="tx1"/>
            </a:solidFill>
          </a:ln>
        </p:spPr>
      </p:pic>
    </p:spTree>
    <p:extLst>
      <p:ext uri="{BB962C8B-B14F-4D97-AF65-F5344CB8AC3E}">
        <p14:creationId xmlns:p14="http://schemas.microsoft.com/office/powerpoint/2010/main" val="217301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F9DFE86-ECC6-4D37-A9BC-D93EA51E22B4}"/>
              </a:ext>
            </a:extLst>
          </p:cNvPr>
          <p:cNvSpPr>
            <a:spLocks noGrp="1"/>
          </p:cNvSpPr>
          <p:nvPr>
            <p:ph idx="1"/>
          </p:nvPr>
        </p:nvSpPr>
        <p:spPr/>
        <p:txBody>
          <a:bodyPr/>
          <a:lstStyle/>
          <a:p>
            <a:r>
              <a:rPr lang="zh-CN" altLang="en-US" dirty="0"/>
              <a:t>圆环图在圆环中显示数据，其中每个圆环代表一个数据系列，如图所示，显示每个省份年利润分布百分比情况。</a:t>
            </a:r>
          </a:p>
        </p:txBody>
      </p:sp>
      <p:sp>
        <p:nvSpPr>
          <p:cNvPr id="3" name="标题 2">
            <a:extLst>
              <a:ext uri="{FF2B5EF4-FFF2-40B4-BE49-F238E27FC236}">
                <a16:creationId xmlns:a16="http://schemas.microsoft.com/office/drawing/2014/main" id="{3AB14A03-A72B-4A74-9D2B-40C49336585F}"/>
              </a:ext>
            </a:extLst>
          </p:cNvPr>
          <p:cNvSpPr>
            <a:spLocks noGrp="1"/>
          </p:cNvSpPr>
          <p:nvPr>
            <p:ph type="title"/>
          </p:nvPr>
        </p:nvSpPr>
        <p:spPr/>
        <p:txBody>
          <a:bodyPr/>
          <a:lstStyle/>
          <a:p>
            <a:r>
              <a:rPr lang="zh-CN" altLang="en-US" dirty="0"/>
              <a:t>常见类型</a:t>
            </a:r>
          </a:p>
        </p:txBody>
      </p:sp>
      <p:pic>
        <p:nvPicPr>
          <p:cNvPr id="4" name="图片 3">
            <a:extLst>
              <a:ext uri="{FF2B5EF4-FFF2-40B4-BE49-F238E27FC236}">
                <a16:creationId xmlns:a16="http://schemas.microsoft.com/office/drawing/2014/main" id="{765FDB03-CB13-4D20-8011-8841567A61A1}"/>
              </a:ext>
            </a:extLst>
          </p:cNvPr>
          <p:cNvPicPr/>
          <p:nvPr/>
        </p:nvPicPr>
        <p:blipFill>
          <a:blip r:embed="rId2">
            <a:extLst>
              <a:ext uri="{28A0092B-C50C-407E-A947-70E740481C1C}">
                <a14:useLocalDpi xmlns:a14="http://schemas.microsoft.com/office/drawing/2010/main" val="0"/>
              </a:ext>
            </a:extLst>
          </a:blip>
          <a:stretch>
            <a:fillRect/>
          </a:stretch>
        </p:blipFill>
        <p:spPr>
          <a:xfrm>
            <a:off x="3435515" y="1936009"/>
            <a:ext cx="5320970" cy="4175190"/>
          </a:xfrm>
          <a:prstGeom prst="rect">
            <a:avLst/>
          </a:prstGeom>
          <a:ln>
            <a:solidFill>
              <a:schemeClr val="tx1"/>
            </a:solidFill>
          </a:ln>
        </p:spPr>
      </p:pic>
    </p:spTree>
    <p:extLst>
      <p:ext uri="{BB962C8B-B14F-4D97-AF65-F5344CB8AC3E}">
        <p14:creationId xmlns:p14="http://schemas.microsoft.com/office/powerpoint/2010/main" val="57087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D0075E-9679-40B6-B7D6-D35286797688}"/>
              </a:ext>
            </a:extLst>
          </p:cNvPr>
          <p:cNvSpPr>
            <a:spLocks noGrp="1"/>
          </p:cNvSpPr>
          <p:nvPr>
            <p:ph idx="1"/>
          </p:nvPr>
        </p:nvSpPr>
        <p:spPr>
          <a:xfrm>
            <a:off x="423820" y="1077912"/>
            <a:ext cx="6197698" cy="5033287"/>
          </a:xfrm>
        </p:spPr>
        <p:txBody>
          <a:bodyPr/>
          <a:lstStyle/>
          <a:p>
            <a:pPr marL="0" indent="0">
              <a:buNone/>
            </a:pPr>
            <a:r>
              <a:rPr lang="zh-CN" altLang="en-US" dirty="0"/>
              <a:t>利用</a:t>
            </a:r>
            <a:r>
              <a:rPr lang="en-US" altLang="zh-CN" dirty="0"/>
              <a:t>【</a:t>
            </a:r>
            <a:r>
              <a:rPr lang="zh-CN" altLang="en-US" dirty="0"/>
              <a:t>省份利润</a:t>
            </a:r>
            <a:r>
              <a:rPr lang="en-US" altLang="zh-CN" dirty="0"/>
              <a:t>】</a:t>
            </a:r>
            <a:r>
              <a:rPr lang="zh-CN" altLang="en-US" dirty="0"/>
              <a:t>工作表绘制基础饼图，基本步骤如下。</a:t>
            </a:r>
          </a:p>
          <a:p>
            <a:pPr marL="0" indent="0">
              <a:buNone/>
            </a:pPr>
            <a:r>
              <a:rPr lang="zh-CN" altLang="en-US" sz="2000" b="1" dirty="0"/>
              <a:t>（</a:t>
            </a:r>
            <a:r>
              <a:rPr lang="en-US" altLang="zh-CN" sz="2000" b="1" dirty="0"/>
              <a:t>1</a:t>
            </a:r>
            <a:r>
              <a:rPr lang="zh-CN" altLang="en-US" sz="2000" b="1" dirty="0"/>
              <a:t>） 新建基础饼图</a:t>
            </a:r>
            <a:endParaRPr lang="en-US" altLang="zh-CN" sz="2000" b="1" dirty="0"/>
          </a:p>
          <a:p>
            <a:r>
              <a:rPr lang="zh-CN" altLang="en-US" dirty="0"/>
              <a:t>选择单元格区域</a:t>
            </a:r>
            <a:r>
              <a:rPr lang="en-US" altLang="zh-CN" dirty="0"/>
              <a:t>A2:B6</a:t>
            </a:r>
            <a:r>
              <a:rPr lang="zh-CN" altLang="en-US" dirty="0"/>
              <a:t>，在</a:t>
            </a:r>
            <a:r>
              <a:rPr lang="en-US" altLang="zh-CN" dirty="0"/>
              <a:t>【</a:t>
            </a:r>
            <a:r>
              <a:rPr lang="zh-CN" altLang="en-US" dirty="0"/>
              <a:t>插入</a:t>
            </a:r>
            <a:r>
              <a:rPr lang="en-US" altLang="zh-CN" dirty="0"/>
              <a:t>】</a:t>
            </a:r>
            <a:r>
              <a:rPr lang="zh-CN" altLang="en-US" dirty="0"/>
              <a:t>选项卡的</a:t>
            </a:r>
            <a:r>
              <a:rPr lang="en-US" altLang="zh-CN" dirty="0"/>
              <a:t>【</a:t>
            </a:r>
            <a:r>
              <a:rPr lang="zh-CN" altLang="en-US" dirty="0"/>
              <a:t>图表</a:t>
            </a:r>
            <a:r>
              <a:rPr lang="en-US" altLang="zh-CN" dirty="0"/>
              <a:t>】</a:t>
            </a:r>
            <a:r>
              <a:rPr lang="zh-CN" altLang="en-US" dirty="0"/>
              <a:t>命令组中，单击      按钮，弹出</a:t>
            </a:r>
            <a:r>
              <a:rPr lang="en-US" altLang="zh-CN" dirty="0"/>
              <a:t>【</a:t>
            </a:r>
            <a:r>
              <a:rPr lang="zh-CN" altLang="en-US" dirty="0"/>
              <a:t>插入图表</a:t>
            </a:r>
            <a:r>
              <a:rPr lang="en-US" altLang="zh-CN" dirty="0"/>
              <a:t>】</a:t>
            </a:r>
            <a:r>
              <a:rPr lang="zh-CN" altLang="en-US" dirty="0"/>
              <a:t>对话框，如绘制簇状柱形图步骤（</a:t>
            </a:r>
            <a:r>
              <a:rPr lang="en-US" altLang="zh-CN" dirty="0"/>
              <a:t>1</a:t>
            </a:r>
            <a:r>
              <a:rPr lang="zh-CN" altLang="en-US" dirty="0"/>
              <a:t>）图中所示。切换至该图中所示的</a:t>
            </a:r>
            <a:r>
              <a:rPr lang="en-US" altLang="zh-CN" dirty="0"/>
              <a:t>【</a:t>
            </a:r>
            <a:r>
              <a:rPr lang="zh-CN" altLang="en-US" dirty="0"/>
              <a:t>所有图表</a:t>
            </a:r>
            <a:r>
              <a:rPr lang="en-US" altLang="zh-CN" dirty="0"/>
              <a:t>】</a:t>
            </a:r>
            <a:r>
              <a:rPr lang="zh-CN" altLang="en-US" dirty="0"/>
              <a:t>选项卡，选择</a:t>
            </a:r>
            <a:r>
              <a:rPr lang="en-US" altLang="zh-CN" dirty="0"/>
              <a:t>【</a:t>
            </a:r>
            <a:r>
              <a:rPr lang="zh-CN" altLang="en-US" dirty="0"/>
              <a:t>饼图</a:t>
            </a:r>
            <a:r>
              <a:rPr lang="en-US" altLang="zh-CN" dirty="0"/>
              <a:t>】</a:t>
            </a:r>
            <a:r>
              <a:rPr lang="zh-CN" altLang="en-US" dirty="0"/>
              <a:t>选项，如图所示。</a:t>
            </a:r>
          </a:p>
        </p:txBody>
      </p:sp>
      <p:sp>
        <p:nvSpPr>
          <p:cNvPr id="3" name="标题 2">
            <a:extLst>
              <a:ext uri="{FF2B5EF4-FFF2-40B4-BE49-F238E27FC236}">
                <a16:creationId xmlns:a16="http://schemas.microsoft.com/office/drawing/2014/main" id="{D30E9F88-9F54-4F10-96DA-DBB888F5DCEC}"/>
              </a:ext>
            </a:extLst>
          </p:cNvPr>
          <p:cNvSpPr>
            <a:spLocks noGrp="1"/>
          </p:cNvSpPr>
          <p:nvPr>
            <p:ph type="title"/>
          </p:nvPr>
        </p:nvSpPr>
        <p:spPr/>
        <p:txBody>
          <a:bodyPr/>
          <a:lstStyle/>
          <a:p>
            <a:r>
              <a:rPr lang="zh-CN" altLang="en-US" dirty="0"/>
              <a:t>绘制基础饼图</a:t>
            </a:r>
          </a:p>
        </p:txBody>
      </p:sp>
      <p:pic>
        <p:nvPicPr>
          <p:cNvPr id="4" name="图片 3">
            <a:extLst>
              <a:ext uri="{FF2B5EF4-FFF2-40B4-BE49-F238E27FC236}">
                <a16:creationId xmlns:a16="http://schemas.microsoft.com/office/drawing/2014/main" id="{77C5F3CB-BF4F-4D94-9498-709C2B399CA1}"/>
              </a:ext>
            </a:extLst>
          </p:cNvPr>
          <p:cNvPicPr/>
          <p:nvPr/>
        </p:nvPicPr>
        <p:blipFill>
          <a:blip r:embed="rId2">
            <a:extLst>
              <a:ext uri="{28A0092B-C50C-407E-A947-70E740481C1C}">
                <a14:useLocalDpi xmlns:a14="http://schemas.microsoft.com/office/drawing/2010/main" val="0"/>
              </a:ext>
            </a:extLst>
          </a:blip>
          <a:stretch>
            <a:fillRect/>
          </a:stretch>
        </p:blipFill>
        <p:spPr>
          <a:xfrm>
            <a:off x="6957848" y="1276766"/>
            <a:ext cx="4704715" cy="4283206"/>
          </a:xfrm>
          <a:prstGeom prst="rect">
            <a:avLst/>
          </a:prstGeom>
          <a:ln w="3175">
            <a:solidFill>
              <a:schemeClr val="tx1"/>
            </a:solidFill>
          </a:ln>
        </p:spPr>
      </p:pic>
      <p:pic>
        <p:nvPicPr>
          <p:cNvPr id="5" name="图片 4">
            <a:extLst>
              <a:ext uri="{FF2B5EF4-FFF2-40B4-BE49-F238E27FC236}">
                <a16:creationId xmlns:a16="http://schemas.microsoft.com/office/drawing/2014/main" id="{A0134C45-F243-472B-850D-A2DFCBFE506B}"/>
              </a:ext>
            </a:extLst>
          </p:cNvPr>
          <p:cNvPicPr/>
          <p:nvPr/>
        </p:nvPicPr>
        <p:blipFill>
          <a:blip r:embed="rId3"/>
          <a:stretch>
            <a:fillRect/>
          </a:stretch>
        </p:blipFill>
        <p:spPr>
          <a:xfrm>
            <a:off x="2568948" y="2543821"/>
            <a:ext cx="279356" cy="283462"/>
          </a:xfrm>
          <a:prstGeom prst="rect">
            <a:avLst/>
          </a:prstGeom>
        </p:spPr>
      </p:pic>
    </p:spTree>
    <p:extLst>
      <p:ext uri="{BB962C8B-B14F-4D97-AF65-F5344CB8AC3E}">
        <p14:creationId xmlns:p14="http://schemas.microsoft.com/office/powerpoint/2010/main" val="211158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C06636-45D3-4A32-8791-5E9F4FEDA3D4}"/>
              </a:ext>
            </a:extLst>
          </p:cNvPr>
          <p:cNvSpPr>
            <a:spLocks noGrp="1"/>
          </p:cNvSpPr>
          <p:nvPr>
            <p:ph idx="1"/>
          </p:nvPr>
        </p:nvSpPr>
        <p:spPr/>
        <p:txBody>
          <a:bodyPr/>
          <a:lstStyle/>
          <a:p>
            <a:r>
              <a:rPr lang="zh-CN" altLang="en-US" dirty="0"/>
              <a:t>单击上图中的</a:t>
            </a:r>
            <a:r>
              <a:rPr lang="en-US" altLang="zh-CN" dirty="0"/>
              <a:t>【</a:t>
            </a:r>
            <a:r>
              <a:rPr lang="zh-CN" altLang="en-US" dirty="0"/>
              <a:t>确定</a:t>
            </a:r>
            <a:r>
              <a:rPr lang="en-US" altLang="zh-CN" dirty="0"/>
              <a:t>】</a:t>
            </a:r>
            <a:r>
              <a:rPr lang="zh-CN" altLang="en-US" dirty="0"/>
              <a:t>按钮，即可绘制基础饼图，如图所示。</a:t>
            </a:r>
          </a:p>
        </p:txBody>
      </p:sp>
      <p:sp>
        <p:nvSpPr>
          <p:cNvPr id="3" name="标题 2">
            <a:extLst>
              <a:ext uri="{FF2B5EF4-FFF2-40B4-BE49-F238E27FC236}">
                <a16:creationId xmlns:a16="http://schemas.microsoft.com/office/drawing/2014/main" id="{39191F90-D342-4A93-94EC-F7A5FB4897AB}"/>
              </a:ext>
            </a:extLst>
          </p:cNvPr>
          <p:cNvSpPr>
            <a:spLocks noGrp="1"/>
          </p:cNvSpPr>
          <p:nvPr>
            <p:ph type="title"/>
          </p:nvPr>
        </p:nvSpPr>
        <p:spPr/>
        <p:txBody>
          <a:bodyPr/>
          <a:lstStyle/>
          <a:p>
            <a:r>
              <a:rPr lang="zh-CN" altLang="en-US" dirty="0"/>
              <a:t>绘制基础饼图</a:t>
            </a:r>
          </a:p>
        </p:txBody>
      </p:sp>
      <p:pic>
        <p:nvPicPr>
          <p:cNvPr id="4" name="图片 3">
            <a:extLst>
              <a:ext uri="{FF2B5EF4-FFF2-40B4-BE49-F238E27FC236}">
                <a16:creationId xmlns:a16="http://schemas.microsoft.com/office/drawing/2014/main" id="{7FC42BCA-3DCC-42EB-B1FB-DFEBE29452D4}"/>
              </a:ext>
            </a:extLst>
          </p:cNvPr>
          <p:cNvPicPr/>
          <p:nvPr/>
        </p:nvPicPr>
        <p:blipFill>
          <a:blip r:embed="rId2">
            <a:extLst>
              <a:ext uri="{28A0092B-C50C-407E-A947-70E740481C1C}">
                <a14:useLocalDpi xmlns:a14="http://schemas.microsoft.com/office/drawing/2010/main" val="0"/>
              </a:ext>
            </a:extLst>
          </a:blip>
          <a:stretch>
            <a:fillRect/>
          </a:stretch>
        </p:blipFill>
        <p:spPr>
          <a:xfrm>
            <a:off x="2936029" y="1897565"/>
            <a:ext cx="6319942" cy="3609855"/>
          </a:xfrm>
          <a:prstGeom prst="rect">
            <a:avLst/>
          </a:prstGeom>
          <a:ln w="3175">
            <a:solidFill>
              <a:schemeClr val="tx1"/>
            </a:solidFill>
          </a:ln>
        </p:spPr>
      </p:pic>
    </p:spTree>
    <p:extLst>
      <p:ext uri="{BB962C8B-B14F-4D97-AF65-F5344CB8AC3E}">
        <p14:creationId xmlns:p14="http://schemas.microsoft.com/office/powerpoint/2010/main" val="50687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AA9F74-3861-4DB2-B1B4-52A5596EC88E}"/>
              </a:ext>
            </a:extLst>
          </p:cNvPr>
          <p:cNvSpPr>
            <a:spLocks noGrp="1"/>
          </p:cNvSpPr>
          <p:nvPr>
            <p:ph idx="1"/>
          </p:nvPr>
        </p:nvSpPr>
        <p:spPr>
          <a:xfrm>
            <a:off x="423820" y="1077912"/>
            <a:ext cx="6271270" cy="5033287"/>
          </a:xfrm>
        </p:spPr>
        <p:txBody>
          <a:bodyPr/>
          <a:lstStyle/>
          <a:p>
            <a:pPr marL="0" indent="0">
              <a:buNone/>
            </a:pPr>
            <a:r>
              <a:rPr lang="zh-CN" altLang="en-US" sz="2000" b="1" dirty="0"/>
              <a:t>（</a:t>
            </a:r>
            <a:r>
              <a:rPr lang="en-US" altLang="zh-CN" sz="2000" b="1" dirty="0"/>
              <a:t>2</a:t>
            </a:r>
            <a:r>
              <a:rPr lang="zh-CN" altLang="en-US" sz="2000" b="1" dirty="0"/>
              <a:t>） 美化基础饼图</a:t>
            </a:r>
            <a:r>
              <a:rPr lang="zh-CN" altLang="en-US" dirty="0"/>
              <a:t>，具体步骤如下。</a:t>
            </a:r>
            <a:endParaRPr lang="en-US" altLang="zh-CN" dirty="0"/>
          </a:p>
          <a:p>
            <a:pPr marL="720000" indent="-342900">
              <a:buFont typeface="+mj-ea"/>
              <a:buAutoNum type="circleNumDbPlain"/>
            </a:pPr>
            <a:r>
              <a:rPr lang="zh-CN" altLang="en-US" dirty="0"/>
              <a:t>单击</a:t>
            </a:r>
            <a:r>
              <a:rPr lang="en-US" altLang="zh-CN" dirty="0"/>
              <a:t>【</a:t>
            </a:r>
            <a:r>
              <a:rPr lang="zh-CN" altLang="en-US" dirty="0"/>
              <a:t>图表标题</a:t>
            </a:r>
            <a:r>
              <a:rPr lang="en-US" altLang="zh-CN" dirty="0"/>
              <a:t>】</a:t>
            </a:r>
            <a:r>
              <a:rPr lang="zh-CN" altLang="en-US" dirty="0"/>
              <a:t>文本激活图表标题文本框，将图表标题改为“各省份年利润分布”。</a:t>
            </a:r>
          </a:p>
          <a:p>
            <a:pPr marL="720000" indent="-342900">
              <a:buFont typeface="+mj-ea"/>
              <a:buAutoNum type="circleNumDbPlain"/>
            </a:pPr>
            <a:r>
              <a:rPr lang="zh-CN" altLang="en-US" dirty="0"/>
              <a:t>单击右侧的     按钮，在弹出的快捷菜单中勾选</a:t>
            </a:r>
            <a:r>
              <a:rPr lang="en-US" altLang="zh-CN" dirty="0"/>
              <a:t>【</a:t>
            </a:r>
            <a:r>
              <a:rPr lang="zh-CN" altLang="en-US" dirty="0"/>
              <a:t>数据标签</a:t>
            </a:r>
            <a:r>
              <a:rPr lang="en-US" altLang="zh-CN" dirty="0"/>
              <a:t>】</a:t>
            </a:r>
            <a:r>
              <a:rPr lang="zh-CN" altLang="en-US" dirty="0"/>
              <a:t>选项，即可添加数据标签，并将数据标签外移。</a:t>
            </a:r>
          </a:p>
          <a:p>
            <a:pPr marL="720000" indent="-342900">
              <a:buFont typeface="+mj-ea"/>
              <a:buAutoNum type="circleNumDbPlain"/>
            </a:pPr>
            <a:r>
              <a:rPr lang="zh-CN" altLang="en-US" dirty="0"/>
              <a:t>图表标题和数据标签的字体改为宋体，图表标题、数据标签和图例字体颜色改为黑色。</a:t>
            </a:r>
          </a:p>
          <a:p>
            <a:pPr marL="720000" indent="-342900">
              <a:buFont typeface="+mj-ea"/>
              <a:buAutoNum type="circleNumDbPlain"/>
            </a:pPr>
            <a:r>
              <a:rPr lang="zh-CN" altLang="en-US" dirty="0"/>
              <a:t>将图例移至右上角，如图所示。</a:t>
            </a:r>
          </a:p>
          <a:p>
            <a:pPr marL="0" indent="0">
              <a:buNone/>
            </a:pPr>
            <a:endParaRPr lang="zh-CN" altLang="en-US" dirty="0"/>
          </a:p>
        </p:txBody>
      </p:sp>
      <p:sp>
        <p:nvSpPr>
          <p:cNvPr id="3" name="标题 2">
            <a:extLst>
              <a:ext uri="{FF2B5EF4-FFF2-40B4-BE49-F238E27FC236}">
                <a16:creationId xmlns:a16="http://schemas.microsoft.com/office/drawing/2014/main" id="{90DF6C97-5B17-49E9-8FA1-9172A8A7BA61}"/>
              </a:ext>
            </a:extLst>
          </p:cNvPr>
          <p:cNvSpPr>
            <a:spLocks noGrp="1"/>
          </p:cNvSpPr>
          <p:nvPr>
            <p:ph type="title"/>
          </p:nvPr>
        </p:nvSpPr>
        <p:spPr/>
        <p:txBody>
          <a:bodyPr/>
          <a:lstStyle/>
          <a:p>
            <a:r>
              <a:rPr lang="zh-CN" altLang="en-US" dirty="0"/>
              <a:t>绘制基础饼图</a:t>
            </a:r>
          </a:p>
        </p:txBody>
      </p:sp>
      <p:pic>
        <p:nvPicPr>
          <p:cNvPr id="4" name="图片 3">
            <a:extLst>
              <a:ext uri="{FF2B5EF4-FFF2-40B4-BE49-F238E27FC236}">
                <a16:creationId xmlns:a16="http://schemas.microsoft.com/office/drawing/2014/main" id="{9B6BC1D3-E817-4DDF-95DF-6C97FF014B97}"/>
              </a:ext>
            </a:extLst>
          </p:cNvPr>
          <p:cNvPicPr/>
          <p:nvPr/>
        </p:nvPicPr>
        <p:blipFill>
          <a:blip r:embed="rId2">
            <a:extLst>
              <a:ext uri="{28A0092B-C50C-407E-A947-70E740481C1C}">
                <a14:useLocalDpi xmlns:a14="http://schemas.microsoft.com/office/drawing/2010/main" val="0"/>
              </a:ext>
            </a:extLst>
          </a:blip>
          <a:stretch>
            <a:fillRect/>
          </a:stretch>
        </p:blipFill>
        <p:spPr>
          <a:xfrm>
            <a:off x="6989379" y="1336752"/>
            <a:ext cx="4855780" cy="4107607"/>
          </a:xfrm>
          <a:prstGeom prst="rect">
            <a:avLst/>
          </a:prstGeom>
          <a:ln>
            <a:solidFill>
              <a:schemeClr val="tx1"/>
            </a:solidFill>
          </a:ln>
        </p:spPr>
      </p:pic>
      <p:pic>
        <p:nvPicPr>
          <p:cNvPr id="5" name="图片 4">
            <a:extLst>
              <a:ext uri="{FF2B5EF4-FFF2-40B4-BE49-F238E27FC236}">
                <a16:creationId xmlns:a16="http://schemas.microsoft.com/office/drawing/2014/main" id="{9F25357E-2A08-48E1-9243-BA99A0C604B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47486" y="2586748"/>
            <a:ext cx="243161" cy="219513"/>
          </a:xfrm>
          <a:prstGeom prst="rect">
            <a:avLst/>
          </a:prstGeom>
        </p:spPr>
      </p:pic>
    </p:spTree>
    <p:extLst>
      <p:ext uri="{BB962C8B-B14F-4D97-AF65-F5344CB8AC3E}">
        <p14:creationId xmlns:p14="http://schemas.microsoft.com/office/powerpoint/2010/main" val="2823753295"/>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1515</Words>
  <Application>Microsoft Office PowerPoint</Application>
  <PresentationFormat>宽屏</PresentationFormat>
  <Paragraphs>98</Paragraphs>
  <Slides>27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仿宋</vt:lpstr>
      <vt:lpstr>黑体</vt:lpstr>
      <vt:lpstr>微软雅黑</vt:lpstr>
      <vt:lpstr>Arial</vt:lpstr>
      <vt:lpstr>Calibri</vt:lpstr>
      <vt:lpstr>Times New Roman</vt:lpstr>
      <vt:lpstr>Wingdings</vt:lpstr>
      <vt:lpstr>3_Office 主题</vt:lpstr>
      <vt:lpstr>数据分析与可视化（2）</vt:lpstr>
      <vt:lpstr>目录</vt:lpstr>
      <vt:lpstr>常见类型</vt:lpstr>
      <vt:lpstr>常见类型</vt:lpstr>
      <vt:lpstr>常见类型</vt:lpstr>
      <vt:lpstr>常见类型</vt:lpstr>
      <vt:lpstr>绘制基础饼图</vt:lpstr>
      <vt:lpstr>绘制基础饼图</vt:lpstr>
      <vt:lpstr>绘制基础饼图</vt:lpstr>
      <vt:lpstr>目录</vt:lpstr>
      <vt:lpstr>常见类型</vt:lpstr>
      <vt:lpstr>常见类型</vt:lpstr>
      <vt:lpstr>常见类型</vt:lpstr>
      <vt:lpstr>常见类型</vt:lpstr>
      <vt:lpstr>绘制基础散点图</vt:lpstr>
      <vt:lpstr>绘制基础散点图</vt:lpstr>
      <vt:lpstr>绘制基础散点图</vt:lpstr>
      <vt:lpstr>目录</vt:lpstr>
      <vt:lpstr>常见类型</vt:lpstr>
      <vt:lpstr>常见类型</vt:lpstr>
      <vt:lpstr>常见类型</vt:lpstr>
      <vt:lpstr>常见类型</vt:lpstr>
      <vt:lpstr>绘制基础雷达图</vt:lpstr>
      <vt:lpstr>绘制基础雷达图</vt:lpstr>
      <vt:lpstr>绘制基础雷达图</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宁 师萍</cp:lastModifiedBy>
  <cp:revision>314</cp:revision>
  <dcterms:created xsi:type="dcterms:W3CDTF">2017-01-10T15:44:52Z</dcterms:created>
  <dcterms:modified xsi:type="dcterms:W3CDTF">2021-05-18T12:15:19Z</dcterms:modified>
</cp:coreProperties>
</file>