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47" r:id="rId2"/>
    <p:sldMasterId id="2147483756" r:id="rId3"/>
    <p:sldMasterId id="2147483769" r:id="rId4"/>
    <p:sldMasterId id="2147483786" r:id="rId5"/>
  </p:sldMasterIdLst>
  <p:notesMasterIdLst>
    <p:notesMasterId r:id="rId56"/>
  </p:notesMasterIdLst>
  <p:sldIdLst>
    <p:sldId id="494" r:id="rId6"/>
    <p:sldId id="839" r:id="rId7"/>
    <p:sldId id="833" r:id="rId8"/>
    <p:sldId id="834" r:id="rId9"/>
    <p:sldId id="835" r:id="rId10"/>
    <p:sldId id="837" r:id="rId11"/>
    <p:sldId id="657" r:id="rId12"/>
    <p:sldId id="658" r:id="rId13"/>
    <p:sldId id="659" r:id="rId14"/>
    <p:sldId id="841" r:id="rId15"/>
    <p:sldId id="842" r:id="rId16"/>
    <p:sldId id="851" r:id="rId17"/>
    <p:sldId id="660" r:id="rId18"/>
    <p:sldId id="661" r:id="rId19"/>
    <p:sldId id="664" r:id="rId20"/>
    <p:sldId id="665" r:id="rId21"/>
    <p:sldId id="666" r:id="rId22"/>
    <p:sldId id="667" r:id="rId23"/>
    <p:sldId id="671" r:id="rId24"/>
    <p:sldId id="672" r:id="rId25"/>
    <p:sldId id="673" r:id="rId26"/>
    <p:sldId id="674" r:id="rId27"/>
    <p:sldId id="852" r:id="rId28"/>
    <p:sldId id="845" r:id="rId29"/>
    <p:sldId id="846" r:id="rId30"/>
    <p:sldId id="675" r:id="rId31"/>
    <p:sldId id="676" r:id="rId32"/>
    <p:sldId id="677" r:id="rId33"/>
    <p:sldId id="678" r:id="rId34"/>
    <p:sldId id="679" r:id="rId35"/>
    <p:sldId id="680" r:id="rId36"/>
    <p:sldId id="681" r:id="rId37"/>
    <p:sldId id="682" r:id="rId38"/>
    <p:sldId id="684" r:id="rId39"/>
    <p:sldId id="685" r:id="rId40"/>
    <p:sldId id="686" r:id="rId41"/>
    <p:sldId id="688" r:id="rId42"/>
    <p:sldId id="689" r:id="rId43"/>
    <p:sldId id="690" r:id="rId44"/>
    <p:sldId id="691" r:id="rId45"/>
    <p:sldId id="692" r:id="rId46"/>
    <p:sldId id="693" r:id="rId47"/>
    <p:sldId id="694" r:id="rId48"/>
    <p:sldId id="695" r:id="rId49"/>
    <p:sldId id="696" r:id="rId50"/>
    <p:sldId id="698" r:id="rId51"/>
    <p:sldId id="700" r:id="rId52"/>
    <p:sldId id="853" r:id="rId53"/>
    <p:sldId id="854" r:id="rId54"/>
    <p:sldId id="855" r:id="rId5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1" autoAdjust="0"/>
    <p:restoredTop sz="94660" autoAdjust="0"/>
  </p:normalViewPr>
  <p:slideViewPr>
    <p:cSldViewPr snapToGrid="0">
      <p:cViewPr varScale="1">
        <p:scale>
          <a:sx n="86" d="100"/>
          <a:sy n="86" d="100"/>
        </p:scale>
        <p:origin x="498" y="60"/>
      </p:cViewPr>
      <p:guideLst>
        <p:guide orient="horz" pos="218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55DD3F-BFC8-4394-AAE6-379789AE74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19FA604B-8A09-4158-8ACF-7951140013D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10CDD2A-6E19-4994-BD5B-37228DC643E9}" type="datetimeFigureOut">
              <a:rPr lang="zh-CN" altLang="en-US"/>
              <a:pPr>
                <a:defRPr/>
              </a:pPr>
              <a:t>2021/4/15</a:t>
            </a:fld>
            <a:endParaRPr lang="zh-CN" altLang="en-US"/>
          </a:p>
        </p:txBody>
      </p:sp>
      <p:sp>
        <p:nvSpPr>
          <p:cNvPr id="4" name="幻灯片图像占位符 3">
            <a:extLst>
              <a:ext uri="{FF2B5EF4-FFF2-40B4-BE49-F238E27FC236}">
                <a16:creationId xmlns:a16="http://schemas.microsoft.com/office/drawing/2014/main" id="{60FE7902-C502-4E93-9053-42B04D8AA63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6855AAD-B9E1-42E8-A115-1485C044ED2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3574514-C722-4AED-927D-52ECB42CC50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4C0A1352-AA71-4B6E-9E72-DFCC6ABF7A9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等线" panose="02010600030101010101" pitchFamily="2" charset="-122"/>
                <a:ea typeface="等线" panose="02010600030101010101" pitchFamily="2" charset="-122"/>
              </a:defRPr>
            </a:lvl1pPr>
          </a:lstStyle>
          <a:p>
            <a:pPr>
              <a:defRPr/>
            </a:pPr>
            <a:fld id="{074B8389-4E81-4C74-87D5-66AA8FCE31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21BA045-7FCF-43B0-9F5C-9B9C0CFF3430}"/>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78851" name="Rectangle 3">
            <a:extLst>
              <a:ext uri="{FF2B5EF4-FFF2-40B4-BE49-F238E27FC236}">
                <a16:creationId xmlns:a16="http://schemas.microsoft.com/office/drawing/2014/main" id="{ECF1C6EB-1E7E-4643-A163-8719EFD53294}"/>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B995D36-C495-4979-9373-85DADBFAC7DD}"/>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9FE31DFE-2C4A-4CE1-84CC-8E8B995EE002}"/>
              </a:ext>
            </a:extLst>
          </p:cNvPr>
          <p:cNvPicPr>
            <a:picLocks noChangeAspect="1"/>
          </p:cNvPicPr>
          <p:nvPr/>
        </p:nvPicPr>
        <p:blipFill>
          <a:blip r:embed="rId2" cstate="print"/>
          <a:stretch>
            <a:fillRect/>
          </a:stretch>
        </p:blipFill>
        <p:spPr>
          <a:xfrm>
            <a:off x="202392" y="2246804"/>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51329ACF-89C6-4831-8DFE-0DDD8F7DCA97}"/>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A643DFE4-E0CA-49EE-B03F-0DC70F827F07}"/>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80CBDE2E-DC93-4143-B126-3AE9AE4959A6}"/>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85E7E6E0-9588-4F3E-B6E2-DA4C031FA56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C1387643-7BF1-4257-A4C0-C2AE818FEC2D}"/>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3EFE69B0-2D89-4984-A294-1A2740272187}"/>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CB0A274F-7ACC-4DE3-BCB0-CDE4A46630D6}"/>
              </a:ext>
            </a:extLst>
          </p:cNvPr>
          <p:cNvSpPr>
            <a:spLocks noGrp="1"/>
          </p:cNvSpPr>
          <p:nvPr>
            <p:ph type="sldNum" sz="quarter" idx="12"/>
          </p:nvPr>
        </p:nvSpPr>
        <p:spPr/>
        <p:txBody>
          <a:bodyPr/>
          <a:lstStyle>
            <a:lvl1pPr>
              <a:defRPr/>
            </a:lvl1pPr>
          </a:lstStyle>
          <a:p>
            <a:pPr>
              <a:defRPr/>
            </a:pPr>
            <a:fld id="{E3F4EF0D-7569-4A42-850E-5E02702FE8E4}" type="slidenum">
              <a:rPr lang="zh-CN" altLang="en-US"/>
              <a:pPr>
                <a:defRPr/>
              </a:pPr>
              <a:t>‹#›</a:t>
            </a:fld>
            <a:endParaRPr lang="zh-CN" altLang="en-US"/>
          </a:p>
        </p:txBody>
      </p:sp>
    </p:spTree>
    <p:extLst>
      <p:ext uri="{BB962C8B-B14F-4D97-AF65-F5344CB8AC3E}">
        <p14:creationId xmlns:p14="http://schemas.microsoft.com/office/powerpoint/2010/main" val="3108631507"/>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54F661EB-EBFE-4E43-BC86-AE21E400C47D}"/>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6C150C89-A021-469A-A368-C1A5008B9B71}"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43405AD9-3258-492B-BD35-A1AC0A990D15}"/>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797E1780-FF77-4C04-B94B-8FCC11C0393C}"/>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B65617EF-CB5F-425A-99B8-CFDA6936A985}"/>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DF24668D-2F20-43DE-9731-7093D78BA105}"/>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06A2A06B-68D6-42EE-ACA3-D1A73BDA9CBC}"/>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294DB1A6-58C1-4DB6-B5F9-2C6806C44C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E90DAB5-3D48-40EE-B4D3-BD2ACB01FCE2}"/>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466DDF55-CE07-4D58-B286-18749AB23C84}"/>
              </a:ext>
            </a:extLst>
          </p:cNvPr>
          <p:cNvSpPr>
            <a:spLocks noGrp="1"/>
          </p:cNvSpPr>
          <p:nvPr>
            <p:ph type="dt" sz="half" idx="11"/>
          </p:nvPr>
        </p:nvSpPr>
        <p:spPr/>
        <p:txBody>
          <a:bodyPr/>
          <a:lstStyle>
            <a:lvl1pPr>
              <a:defRPr/>
            </a:lvl1pPr>
          </a:lstStyle>
          <a:p>
            <a:pPr>
              <a:defRPr/>
            </a:pPr>
            <a:fld id="{F43482DC-66C1-476C-AB1D-A8445A7CE9AF}"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660BC5E7-8A61-49B3-AB4D-48AB48742BD8}"/>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03C8D38C-B3D2-403C-918A-C6AF2C220067}"/>
              </a:ext>
            </a:extLst>
          </p:cNvPr>
          <p:cNvSpPr>
            <a:spLocks noGrp="1"/>
          </p:cNvSpPr>
          <p:nvPr>
            <p:ph type="sldNum" sz="quarter" idx="13"/>
          </p:nvPr>
        </p:nvSpPr>
        <p:spPr/>
        <p:txBody>
          <a:bodyPr/>
          <a:lstStyle>
            <a:lvl1pPr>
              <a:defRPr/>
            </a:lvl1pPr>
          </a:lstStyle>
          <a:p>
            <a:pPr>
              <a:defRPr/>
            </a:pPr>
            <a:fld id="{DDF7DE99-BE98-43F8-8D4A-7FA3B0371FA2}" type="slidenum">
              <a:rPr lang="zh-CN" altLang="en-US"/>
              <a:pPr>
                <a:defRPr/>
              </a:pPr>
              <a:t>‹#›</a:t>
            </a:fld>
            <a:endParaRPr lang="zh-CN" altLang="en-US"/>
          </a:p>
        </p:txBody>
      </p:sp>
    </p:spTree>
    <p:extLst>
      <p:ext uri="{BB962C8B-B14F-4D97-AF65-F5344CB8AC3E}">
        <p14:creationId xmlns:p14="http://schemas.microsoft.com/office/powerpoint/2010/main" val="13736096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3D608BC9-7806-424C-86C9-815FCCEAF949}"/>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557AC102-F66E-4EB5-BF1C-7222FF4157B7}"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B79D7BAC-8304-4917-BCC5-ABAB9C31D521}"/>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2B601EFB-9C5E-4BAD-AB0E-2D8A675F1ABC}"/>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4068DAA-CFF7-49B3-B99F-9B1F7DA564B1}"/>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4DB0C677-E360-46E9-8373-B39DA96EE493}"/>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E2E63715-26D2-4E36-854F-4956D7128468}"/>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DAEEE3B8-0964-4EA9-B6A2-F1125B8C31E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ACA30422-9ED0-424E-BE1E-B707F3FB5551}"/>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B9E95A1E-6162-4924-8A22-CDC5A3DC9404}"/>
              </a:ext>
            </a:extLst>
          </p:cNvPr>
          <p:cNvSpPr>
            <a:spLocks noGrp="1"/>
          </p:cNvSpPr>
          <p:nvPr>
            <p:ph type="dt" sz="half" idx="11"/>
          </p:nvPr>
        </p:nvSpPr>
        <p:spPr/>
        <p:txBody>
          <a:bodyPr/>
          <a:lstStyle>
            <a:lvl1pPr>
              <a:defRPr/>
            </a:lvl1pPr>
          </a:lstStyle>
          <a:p>
            <a:pPr>
              <a:defRPr/>
            </a:pPr>
            <a:fld id="{C1C75284-52CD-410A-A8E4-296A6708B571}"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295C06D6-52C3-4E7F-9002-C01CC2144F38}"/>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6C0BC52D-3902-4F52-BA9D-DB32A5ACDE62}"/>
              </a:ext>
            </a:extLst>
          </p:cNvPr>
          <p:cNvSpPr>
            <a:spLocks noGrp="1"/>
          </p:cNvSpPr>
          <p:nvPr>
            <p:ph type="sldNum" sz="quarter" idx="13"/>
          </p:nvPr>
        </p:nvSpPr>
        <p:spPr/>
        <p:txBody>
          <a:bodyPr/>
          <a:lstStyle>
            <a:lvl1pPr>
              <a:defRPr/>
            </a:lvl1pPr>
          </a:lstStyle>
          <a:p>
            <a:pPr>
              <a:defRPr/>
            </a:pPr>
            <a:fld id="{4A56D371-DBEF-4CB8-970F-B3DB7E324C96}" type="slidenum">
              <a:rPr lang="zh-CN" altLang="en-US"/>
              <a:pPr>
                <a:defRPr/>
              </a:pPr>
              <a:t>‹#›</a:t>
            </a:fld>
            <a:endParaRPr lang="zh-CN" altLang="en-US"/>
          </a:p>
        </p:txBody>
      </p:sp>
    </p:spTree>
    <p:extLst>
      <p:ext uri="{BB962C8B-B14F-4D97-AF65-F5344CB8AC3E}">
        <p14:creationId xmlns:p14="http://schemas.microsoft.com/office/powerpoint/2010/main" val="22091338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4A63DB-97FD-461B-AC42-7F87F440022B}"/>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6EF3C1C3-2096-4254-92BD-534EBDEE1AC1}"/>
              </a:ext>
            </a:extLst>
          </p:cNvPr>
          <p:cNvSpPr txBox="1"/>
          <p:nvPr/>
        </p:nvSpPr>
        <p:spPr>
          <a:xfrm>
            <a:off x="5108398" y="2071630"/>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F375ECC8-1896-4EA8-B4E5-59E54F30C759}"/>
              </a:ext>
            </a:extLst>
          </p:cNvPr>
          <p:cNvPicPr>
            <a:picLocks noChangeAspect="1"/>
          </p:cNvPicPr>
          <p:nvPr/>
        </p:nvPicPr>
        <p:blipFill>
          <a:blip r:embed="rId2" cstate="print"/>
          <a:stretch>
            <a:fillRect/>
          </a:stretch>
        </p:blipFill>
        <p:spPr>
          <a:xfrm>
            <a:off x="202392" y="2246805"/>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6E064B15-531B-436C-9586-33A111914588}"/>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C2446D1C-BC53-4E6D-B894-F26DD18B05AC}"/>
              </a:ext>
            </a:extLst>
          </p:cNvPr>
          <p:cNvSpPr txBox="1"/>
          <p:nvPr/>
        </p:nvSpPr>
        <p:spPr>
          <a:xfrm>
            <a:off x="5003621"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55861962-6B3E-4B18-A39C-CA6F902AE050}"/>
              </a:ext>
            </a:extLst>
          </p:cNvPr>
          <p:cNvPicPr>
            <a:picLocks noChangeAspect="1"/>
          </p:cNvPicPr>
          <p:nvPr/>
        </p:nvPicPr>
        <p:blipFill>
          <a:blip r:embed="rId2" cstate="print"/>
          <a:stretch>
            <a:fillRect/>
          </a:stretch>
        </p:blipFill>
        <p:spPr>
          <a:xfrm>
            <a:off x="202393"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5927CFC9-A1E2-4218-A0EF-9FB3AC677CDC}"/>
              </a:ext>
            </a:extLst>
          </p:cNvPr>
          <p:cNvSpPr>
            <a:spLocks noGrp="1"/>
          </p:cNvSpPr>
          <p:nvPr>
            <p:ph type="dt" sz="half" idx="10"/>
          </p:nvPr>
        </p:nvSpPr>
        <p:spPr/>
        <p:txBody>
          <a:bodyPr/>
          <a:lstStyle>
            <a:lvl1pPr>
              <a:defRPr/>
            </a:lvl1pPr>
          </a:lstStyle>
          <a:p>
            <a:pPr>
              <a:defRPr/>
            </a:pPr>
            <a:fld id="{86EAD059-D4DC-428D-A47F-DE85BF0E9E7E}"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55D65F8D-2B85-46DD-BAEE-524B28CF3B09}"/>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2E1D9592-2891-4DDF-9F9B-6C403E448D41}"/>
              </a:ext>
            </a:extLst>
          </p:cNvPr>
          <p:cNvSpPr>
            <a:spLocks noGrp="1"/>
          </p:cNvSpPr>
          <p:nvPr>
            <p:ph type="sldNum" sz="quarter" idx="12"/>
          </p:nvPr>
        </p:nvSpPr>
        <p:spPr/>
        <p:txBody>
          <a:bodyPr/>
          <a:lstStyle>
            <a:lvl1pPr>
              <a:defRPr/>
            </a:lvl1pPr>
          </a:lstStyle>
          <a:p>
            <a:pPr>
              <a:defRPr/>
            </a:pPr>
            <a:fld id="{04D7B440-599E-4C56-B3F7-71106E3FFF4D}" type="slidenum">
              <a:rPr lang="zh-CN" altLang="en-US"/>
              <a:pPr>
                <a:defRPr/>
              </a:pPr>
              <a:t>‹#›</a:t>
            </a:fld>
            <a:endParaRPr lang="zh-CN" altLang="en-US"/>
          </a:p>
        </p:txBody>
      </p:sp>
      <p:pic>
        <p:nvPicPr>
          <p:cNvPr id="11" name="图片 16">
            <a:extLst>
              <a:ext uri="{FF2B5EF4-FFF2-40B4-BE49-F238E27FC236}">
                <a16:creationId xmlns:a16="http://schemas.microsoft.com/office/drawing/2014/main" id="{EB8F0CA9-D57B-4568-A9E9-A1AC5B67318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5">
            <a:extLst>
              <a:ext uri="{FF2B5EF4-FFF2-40B4-BE49-F238E27FC236}">
                <a16:creationId xmlns:a16="http://schemas.microsoft.com/office/drawing/2014/main" id="{2CB0527C-9984-4427-8616-2E739555A039}"/>
              </a:ext>
            </a:extLst>
          </p:cNvPr>
          <p:cNvSpPr txBox="1">
            <a:spLocks noChangeArrowheads="1"/>
          </p:cNvSpPr>
          <p:nvPr userDrawn="1"/>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b="1">
                <a:solidFill>
                  <a:srgbClr val="064BB2"/>
                </a:solidFill>
                <a:latin typeface="仿宋" pitchFamily="49" charset="-122"/>
                <a:ea typeface="仿宋" pitchFamily="49" charset="-122"/>
              </a:rPr>
              <a:t>大数据，成就未来</a:t>
            </a:r>
          </a:p>
        </p:txBody>
      </p:sp>
      <p:cxnSp>
        <p:nvCxnSpPr>
          <p:cNvPr id="13" name="直接连接符 12">
            <a:extLst>
              <a:ext uri="{FF2B5EF4-FFF2-40B4-BE49-F238E27FC236}">
                <a16:creationId xmlns:a16="http://schemas.microsoft.com/office/drawing/2014/main" id="{3D31CF79-EF8A-4F84-BA20-1119B2E3FB87}"/>
              </a:ext>
            </a:extLst>
          </p:cNvPr>
          <p:cNvCxnSpPr>
            <a:cxnSpLocks/>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AA7AD630-7FF1-4DB6-B54C-EB5A1C5EEAF9}"/>
              </a:ext>
            </a:extLst>
          </p:cNvPr>
          <p:cNvCxnSpPr>
            <a:cxnSpLocks/>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15" name="图片 16" descr="LOGO1.png">
            <a:extLst>
              <a:ext uri="{FF2B5EF4-FFF2-40B4-BE49-F238E27FC236}">
                <a16:creationId xmlns:a16="http://schemas.microsoft.com/office/drawing/2014/main" id="{5CE22687-07A7-4C97-ADE8-6827178E44D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8809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23E0557-F403-4CB0-A4F1-F05BD5BF9DB0}"/>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8DB41175-FA5D-4FDE-873C-030E680817C3}"/>
              </a:ext>
            </a:extLst>
          </p:cNvPr>
          <p:cNvPicPr>
            <a:picLocks noChangeAspect="1"/>
          </p:cNvPicPr>
          <p:nvPr/>
        </p:nvPicPr>
        <p:blipFill>
          <a:blip r:embed="rId2" cstate="print"/>
          <a:stretch>
            <a:fillRect/>
          </a:stretch>
        </p:blipFill>
        <p:spPr>
          <a:xfrm>
            <a:off x="202392"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3BADA973-9098-4A2F-8285-DF18E2FBEE35}"/>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4A7D964B-BC94-4446-B6BA-B3D5E7BA3A0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B700D25-6A91-4B89-847C-8824BB59D9DA}"/>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A087BA21-F483-4D72-B757-1C87763058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D88DBCDD-19D6-4F5E-A030-B8D41661851F}"/>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0AE81092-5D32-414C-9452-56E2A36B2CC1}"/>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DE8ACD0F-5D70-43F0-94B4-1AC9BC8B9E03}"/>
              </a:ext>
            </a:extLst>
          </p:cNvPr>
          <p:cNvSpPr>
            <a:spLocks noGrp="1"/>
          </p:cNvSpPr>
          <p:nvPr>
            <p:ph type="sldNum" sz="quarter" idx="12"/>
          </p:nvPr>
        </p:nvSpPr>
        <p:spPr/>
        <p:txBody>
          <a:bodyPr/>
          <a:lstStyle>
            <a:lvl1pPr>
              <a:defRPr/>
            </a:lvl1pPr>
          </a:lstStyle>
          <a:p>
            <a:pPr>
              <a:defRPr/>
            </a:pPr>
            <a:fld id="{2E7FBDEC-05AE-445B-94B1-3A2E77152ECF}" type="slidenum">
              <a:rPr lang="zh-CN" altLang="en-US"/>
              <a:pPr>
                <a:defRPr/>
              </a:pPr>
              <a:t>‹#›</a:t>
            </a:fld>
            <a:endParaRPr lang="zh-CN" altLang="en-US"/>
          </a:p>
        </p:txBody>
      </p:sp>
    </p:spTree>
    <p:extLst>
      <p:ext uri="{BB962C8B-B14F-4D97-AF65-F5344CB8AC3E}">
        <p14:creationId xmlns:p14="http://schemas.microsoft.com/office/powerpoint/2010/main" val="2704351898"/>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CB606622-2F51-46E3-BAA1-7FFDA9C2CFE7}"/>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1E31FAFE-AC05-439C-9A69-F8AD8E554ABC}"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E8894541-8A06-4CBC-B233-6DECB897751D}"/>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4800C1F2-1005-4A30-B1D6-9C0F3FC33637}"/>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25A1EA9B-22A9-414F-8409-3EED617C038E}"/>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49174803-BF2A-4DF3-89BD-2EA7D57B620B}"/>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0F9585D9-2D59-4D41-B03A-6E66190084F9}"/>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75B2BBC0-C287-46B0-ACB7-8520358C5F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C32FF495-1103-4B6F-B5DA-EBA5EE003B93}"/>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21E763A5-1C57-4451-8AC8-A3888BD6C4E8}"/>
              </a:ext>
            </a:extLst>
          </p:cNvPr>
          <p:cNvSpPr>
            <a:spLocks noGrp="1"/>
          </p:cNvSpPr>
          <p:nvPr>
            <p:ph type="dt" sz="half" idx="11"/>
          </p:nvPr>
        </p:nvSpPr>
        <p:spPr/>
        <p:txBody>
          <a:bodyPr/>
          <a:lstStyle>
            <a:lvl1pPr>
              <a:defRPr/>
            </a:lvl1pPr>
          </a:lstStyle>
          <a:p>
            <a:pPr>
              <a:defRPr/>
            </a:pPr>
            <a:fld id="{6E7B5E19-D1B0-4C03-BD3E-828614C98054}"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5741975D-CEE4-43C4-AA0F-D7639777A55C}"/>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1F84D30B-CBE6-4D48-A35F-27524AD9F4AD}"/>
              </a:ext>
            </a:extLst>
          </p:cNvPr>
          <p:cNvSpPr>
            <a:spLocks noGrp="1"/>
          </p:cNvSpPr>
          <p:nvPr>
            <p:ph type="sldNum" sz="quarter" idx="13"/>
          </p:nvPr>
        </p:nvSpPr>
        <p:spPr/>
        <p:txBody>
          <a:bodyPr/>
          <a:lstStyle>
            <a:lvl1pPr>
              <a:defRPr/>
            </a:lvl1pPr>
          </a:lstStyle>
          <a:p>
            <a:pPr>
              <a:defRPr/>
            </a:pPr>
            <a:fld id="{0CA1EB1D-6D66-43FF-AF6C-E17591994ABC}" type="slidenum">
              <a:rPr lang="zh-CN" altLang="en-US"/>
              <a:pPr>
                <a:defRPr/>
              </a:pPr>
              <a:t>‹#›</a:t>
            </a:fld>
            <a:endParaRPr lang="zh-CN" altLang="en-US"/>
          </a:p>
        </p:txBody>
      </p:sp>
    </p:spTree>
    <p:extLst>
      <p:ext uri="{BB962C8B-B14F-4D97-AF65-F5344CB8AC3E}">
        <p14:creationId xmlns:p14="http://schemas.microsoft.com/office/powerpoint/2010/main" val="319217230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EE857B45-2894-4027-AF00-B3172C5417BD}"/>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AF04FBF7-D78D-41AC-B7A8-ED47EF4BD51D}"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2980DE60-14FF-463C-AB51-CF87D9876A48}"/>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1F9269BC-4806-47EA-ADEE-254366D08F23}"/>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3299923A-D206-4893-85FB-77B27B29D254}"/>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6B7AF8AE-3802-4FC2-8D20-BFB6B98CCD93}"/>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04E85C28-4A19-4D93-89ED-1E9BBFB273FD}"/>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55AC98B7-91A8-4A1C-B1B2-A1F62955E7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30A3C3B-9034-46D2-BF41-A00B7C0C38A0}"/>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7DC62FFD-2776-4EA9-ADC9-3A16F770F2F6}"/>
              </a:ext>
            </a:extLst>
          </p:cNvPr>
          <p:cNvSpPr>
            <a:spLocks noGrp="1"/>
          </p:cNvSpPr>
          <p:nvPr>
            <p:ph type="dt" sz="half" idx="11"/>
          </p:nvPr>
        </p:nvSpPr>
        <p:spPr/>
        <p:txBody>
          <a:bodyPr/>
          <a:lstStyle>
            <a:lvl1pPr>
              <a:defRPr/>
            </a:lvl1pPr>
          </a:lstStyle>
          <a:p>
            <a:pPr>
              <a:defRPr/>
            </a:pPr>
            <a:fld id="{3AEE6718-A679-4A45-A95B-0B0F20B81F15}"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F2D04C53-6FAF-4CA1-8C45-CC829CF90BAE}"/>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99FF9164-7C02-4C1D-B0AC-B8755211516F}"/>
              </a:ext>
            </a:extLst>
          </p:cNvPr>
          <p:cNvSpPr>
            <a:spLocks noGrp="1"/>
          </p:cNvSpPr>
          <p:nvPr>
            <p:ph type="sldNum" sz="quarter" idx="13"/>
          </p:nvPr>
        </p:nvSpPr>
        <p:spPr/>
        <p:txBody>
          <a:bodyPr/>
          <a:lstStyle>
            <a:lvl1pPr>
              <a:defRPr/>
            </a:lvl1pPr>
          </a:lstStyle>
          <a:p>
            <a:pPr>
              <a:defRPr/>
            </a:pPr>
            <a:fld id="{8AF45873-4E07-4538-BD5F-C110F6338818}" type="slidenum">
              <a:rPr lang="zh-CN" altLang="en-US"/>
              <a:pPr>
                <a:defRPr/>
              </a:pPr>
              <a:t>‹#›</a:t>
            </a:fld>
            <a:endParaRPr lang="zh-CN" altLang="en-US"/>
          </a:p>
        </p:txBody>
      </p:sp>
    </p:spTree>
    <p:extLst>
      <p:ext uri="{BB962C8B-B14F-4D97-AF65-F5344CB8AC3E}">
        <p14:creationId xmlns:p14="http://schemas.microsoft.com/office/powerpoint/2010/main" val="42219265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33F037-8A18-418B-87BC-1924823903D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B585BC9C-4854-4CF1-8072-9D37D30809F6}"/>
              </a:ext>
            </a:extLst>
          </p:cNvPr>
          <p:cNvSpPr txBox="1"/>
          <p:nvPr/>
        </p:nvSpPr>
        <p:spPr>
          <a:xfrm>
            <a:off x="5108398" y="2071631"/>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461E7C3C-9946-4C77-8F38-D3F3FEFD7D8F}"/>
              </a:ext>
            </a:extLst>
          </p:cNvPr>
          <p:cNvPicPr>
            <a:picLocks noChangeAspect="1"/>
          </p:cNvPicPr>
          <p:nvPr/>
        </p:nvPicPr>
        <p:blipFill>
          <a:blip r:embed="rId2" cstate="print"/>
          <a:stretch>
            <a:fillRect/>
          </a:stretch>
        </p:blipFill>
        <p:spPr>
          <a:xfrm>
            <a:off x="202392"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2E8D2E3A-CD24-484F-9135-B2865DC29B16}"/>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8BBE8EEC-46AD-4BC3-87C7-1270AA051660}"/>
              </a:ext>
            </a:extLst>
          </p:cNvPr>
          <p:cNvSpPr txBox="1"/>
          <p:nvPr/>
        </p:nvSpPr>
        <p:spPr>
          <a:xfrm>
            <a:off x="5003621"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9C11EFC9-4F89-4B95-8EFF-6642E187AC73}"/>
              </a:ext>
            </a:extLst>
          </p:cNvPr>
          <p:cNvPicPr>
            <a:picLocks noChangeAspect="1"/>
          </p:cNvPicPr>
          <p:nvPr/>
        </p:nvPicPr>
        <p:blipFill>
          <a:blip r:embed="rId2" cstate="print"/>
          <a:stretch>
            <a:fillRect/>
          </a:stretch>
        </p:blipFill>
        <p:spPr>
          <a:xfrm>
            <a:off x="202393" y="224680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4ABE1D5E-DBF7-4E6A-A401-2EB832A55F53}"/>
              </a:ext>
            </a:extLst>
          </p:cNvPr>
          <p:cNvSpPr>
            <a:spLocks noGrp="1"/>
          </p:cNvSpPr>
          <p:nvPr>
            <p:ph type="dt" sz="half" idx="10"/>
          </p:nvPr>
        </p:nvSpPr>
        <p:spPr/>
        <p:txBody>
          <a:bodyPr/>
          <a:lstStyle>
            <a:lvl1pPr>
              <a:defRPr/>
            </a:lvl1pPr>
          </a:lstStyle>
          <a:p>
            <a:pPr>
              <a:defRPr/>
            </a:pPr>
            <a:fld id="{38592EDE-E066-4476-B318-E4FE44B28A35}"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90887752-713F-4E58-A3BC-854BBF04476F}"/>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43A11DCA-34D0-40C8-B88E-24AF2503441D}"/>
              </a:ext>
            </a:extLst>
          </p:cNvPr>
          <p:cNvSpPr>
            <a:spLocks noGrp="1"/>
          </p:cNvSpPr>
          <p:nvPr>
            <p:ph type="sldNum" sz="quarter" idx="12"/>
          </p:nvPr>
        </p:nvSpPr>
        <p:spPr/>
        <p:txBody>
          <a:bodyPr/>
          <a:lstStyle>
            <a:lvl1pPr>
              <a:defRPr/>
            </a:lvl1pPr>
          </a:lstStyle>
          <a:p>
            <a:pPr>
              <a:defRPr/>
            </a:pPr>
            <a:fld id="{10B20C1D-79BB-4F36-B5DF-2C8BEEF25D0B}" type="slidenum">
              <a:rPr lang="zh-CN" altLang="en-US"/>
              <a:pPr>
                <a:defRPr/>
              </a:pPr>
              <a:t>‹#›</a:t>
            </a:fld>
            <a:endParaRPr lang="zh-CN" altLang="en-US"/>
          </a:p>
        </p:txBody>
      </p:sp>
    </p:spTree>
    <p:extLst>
      <p:ext uri="{BB962C8B-B14F-4D97-AF65-F5344CB8AC3E}">
        <p14:creationId xmlns:p14="http://schemas.microsoft.com/office/powerpoint/2010/main" val="2614909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08C2908-BE12-4F49-907C-62070644D3AD}"/>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12E909EE-CEFC-47E5-AED1-EC2AE3BAC098}"/>
              </a:ext>
            </a:extLst>
          </p:cNvPr>
          <p:cNvPicPr>
            <a:picLocks noChangeAspect="1"/>
          </p:cNvPicPr>
          <p:nvPr/>
        </p:nvPicPr>
        <p:blipFill>
          <a:blip r:embed="rId2" cstate="print"/>
          <a:stretch>
            <a:fillRect/>
          </a:stretch>
        </p:blipFill>
        <p:spPr>
          <a:xfrm>
            <a:off x="202392"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795516BC-C758-433E-BB25-4796919EDE1E}"/>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8E9AE067-E2AE-4D15-A18B-AACB5213BF52}"/>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3E9F8A65-2087-4794-AF7C-A0C28333890C}"/>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06C77DB0-B3E8-425E-9C69-309233B74DC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84709D36-9B5D-466E-9DEF-B83C876B9166}"/>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F34B1803-6684-4FC8-99DE-FA97F535B358}"/>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0D517459-1EC7-4CE2-9FB1-D7A38DD2A7D1}"/>
              </a:ext>
            </a:extLst>
          </p:cNvPr>
          <p:cNvSpPr>
            <a:spLocks noGrp="1"/>
          </p:cNvSpPr>
          <p:nvPr>
            <p:ph type="sldNum" sz="quarter" idx="12"/>
          </p:nvPr>
        </p:nvSpPr>
        <p:spPr/>
        <p:txBody>
          <a:bodyPr/>
          <a:lstStyle>
            <a:lvl1pPr>
              <a:defRPr/>
            </a:lvl1pPr>
          </a:lstStyle>
          <a:p>
            <a:pPr>
              <a:defRPr/>
            </a:pPr>
            <a:fld id="{D8D91DDE-1AB8-4F32-B307-97F76AB4C6FD}" type="slidenum">
              <a:rPr lang="zh-CN" altLang="en-US"/>
              <a:pPr>
                <a:defRPr/>
              </a:pPr>
              <a:t>‹#›</a:t>
            </a:fld>
            <a:endParaRPr lang="zh-CN" altLang="en-US"/>
          </a:p>
        </p:txBody>
      </p:sp>
    </p:spTree>
    <p:extLst>
      <p:ext uri="{BB962C8B-B14F-4D97-AF65-F5344CB8AC3E}">
        <p14:creationId xmlns:p14="http://schemas.microsoft.com/office/powerpoint/2010/main" val="3911242685"/>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A14CDE7-83C3-4DB4-B80C-A20E6089F9EB}"/>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2CB89829-6EDC-4DD6-BD34-03BC2B0AD740}"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799144CF-8064-4E9B-89EC-AF6402E484CF}"/>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B4260257-2F68-465C-8641-9F6E55F083B0}"/>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CCB0E09-ABCF-43B4-BCBF-F7E57AAFD5F2}"/>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AEC2411A-A4AA-405E-BC3C-0FDF3F752252}"/>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F56BC7E8-544D-468B-974B-22EAD25A923A}"/>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D9A78F3D-C3F8-41AD-8914-D42C8043FB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26C4F3D5-B65E-4E50-A109-5481943EBE09}"/>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BAE9A48F-3120-4C07-B7F5-5F345BA09714}"/>
              </a:ext>
            </a:extLst>
          </p:cNvPr>
          <p:cNvSpPr>
            <a:spLocks noGrp="1"/>
          </p:cNvSpPr>
          <p:nvPr>
            <p:ph type="dt" sz="half" idx="11"/>
          </p:nvPr>
        </p:nvSpPr>
        <p:spPr/>
        <p:txBody>
          <a:bodyPr/>
          <a:lstStyle>
            <a:lvl1pPr>
              <a:defRPr/>
            </a:lvl1pPr>
          </a:lstStyle>
          <a:p>
            <a:pPr>
              <a:defRPr/>
            </a:pPr>
            <a:fld id="{E86DF8D0-BBD8-4866-9ECD-22FBEC4C380C}"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BF2B21DE-D5B3-4FC5-BA51-CEC575A36493}"/>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68B69D0C-7984-42FA-A50E-B9DF961332D8}"/>
              </a:ext>
            </a:extLst>
          </p:cNvPr>
          <p:cNvSpPr>
            <a:spLocks noGrp="1"/>
          </p:cNvSpPr>
          <p:nvPr>
            <p:ph type="sldNum" sz="quarter" idx="13"/>
          </p:nvPr>
        </p:nvSpPr>
        <p:spPr/>
        <p:txBody>
          <a:bodyPr/>
          <a:lstStyle>
            <a:lvl1pPr>
              <a:defRPr/>
            </a:lvl1pPr>
          </a:lstStyle>
          <a:p>
            <a:pPr>
              <a:defRPr/>
            </a:pPr>
            <a:fld id="{A2C8A03B-3E7B-4650-826D-9651EBEC20A5}" type="slidenum">
              <a:rPr lang="zh-CN" altLang="en-US"/>
              <a:pPr>
                <a:defRPr/>
              </a:pPr>
              <a:t>‹#›</a:t>
            </a:fld>
            <a:endParaRPr lang="zh-CN" altLang="en-US"/>
          </a:p>
        </p:txBody>
      </p:sp>
    </p:spTree>
    <p:extLst>
      <p:ext uri="{BB962C8B-B14F-4D97-AF65-F5344CB8AC3E}">
        <p14:creationId xmlns:p14="http://schemas.microsoft.com/office/powerpoint/2010/main" val="183744531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CA547CA4-57EE-4447-8B07-9A7CB845899F}"/>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7D7A3ED4-B2CB-494A-887C-B11E6E9BEEB0}"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A5811F36-60A1-4281-A80F-91D0CB25D9EE}"/>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3E392AB6-8D42-4E37-986A-65095F792A53}"/>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E79A0552-D396-4609-8770-A22EA5A5CF0F}"/>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A8994AB6-8BBB-4C1C-AFC6-4FF49FD7AA47}"/>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A75425BA-4E57-4F98-B237-4536F70C296B}"/>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D92D7DE5-CB5F-43B9-8177-67C5C7B0510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82EA0D7-E5F3-41CB-9F40-19D090D4EC73}"/>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8C6C9E12-62C9-4FEB-9633-DC6073433E8C}"/>
              </a:ext>
            </a:extLst>
          </p:cNvPr>
          <p:cNvSpPr>
            <a:spLocks noGrp="1"/>
          </p:cNvSpPr>
          <p:nvPr>
            <p:ph type="dt" sz="half" idx="11"/>
          </p:nvPr>
        </p:nvSpPr>
        <p:spPr/>
        <p:txBody>
          <a:bodyPr/>
          <a:lstStyle>
            <a:lvl1pPr>
              <a:defRPr/>
            </a:lvl1pPr>
          </a:lstStyle>
          <a:p>
            <a:pPr>
              <a:defRPr/>
            </a:pPr>
            <a:fld id="{2C96C3F2-15D4-4614-9DEC-27021C4173E0}"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2D21BD82-475C-4978-AD01-D572C0F518C7}"/>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09D158DB-0E5E-409B-BB00-99C9121045D6}"/>
              </a:ext>
            </a:extLst>
          </p:cNvPr>
          <p:cNvSpPr>
            <a:spLocks noGrp="1"/>
          </p:cNvSpPr>
          <p:nvPr>
            <p:ph type="sldNum" sz="quarter" idx="13"/>
          </p:nvPr>
        </p:nvSpPr>
        <p:spPr/>
        <p:txBody>
          <a:bodyPr/>
          <a:lstStyle>
            <a:lvl1pPr>
              <a:defRPr/>
            </a:lvl1pPr>
          </a:lstStyle>
          <a:p>
            <a:pPr>
              <a:defRPr/>
            </a:pPr>
            <a:fld id="{54AD8357-4AC2-4105-B875-05B6E3ABA3B9}" type="slidenum">
              <a:rPr lang="zh-CN" altLang="en-US"/>
              <a:pPr>
                <a:defRPr/>
              </a:pPr>
              <a:t>‹#›</a:t>
            </a:fld>
            <a:endParaRPr lang="zh-CN" altLang="en-US"/>
          </a:p>
        </p:txBody>
      </p:sp>
    </p:spTree>
    <p:extLst>
      <p:ext uri="{BB962C8B-B14F-4D97-AF65-F5344CB8AC3E}">
        <p14:creationId xmlns:p14="http://schemas.microsoft.com/office/powerpoint/2010/main" val="76949726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86285BA9-E7D7-43BC-AC44-0CD2F325B27F}"/>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1B551EC0-1F20-4D68-BE18-041DF63A45D7}"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34A85AF0-E43F-4812-8B15-0B8BD98578E6}"/>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E9910DBF-7E7A-43F9-9CEB-D9EB510BC626}"/>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C70E63B-989C-4490-BE80-356B8B07F7F4}"/>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70535EB9-C60E-4383-89B4-EAED0C566717}"/>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F89D896B-10BE-4F26-A0BD-61529E9C7CD6}"/>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590B666B-6308-40DD-89B0-E5A4ADA1DF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3A3BA42A-3A64-4655-80E6-74430A284025}"/>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3674"/>
            <a:ext cx="11107601" cy="433972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10D4DA9E-1F7E-47FC-B401-20BC827D3709}"/>
              </a:ext>
            </a:extLst>
          </p:cNvPr>
          <p:cNvSpPr>
            <a:spLocks noGrp="1"/>
          </p:cNvSpPr>
          <p:nvPr>
            <p:ph type="dt" sz="half" idx="11"/>
          </p:nvPr>
        </p:nvSpPr>
        <p:spPr/>
        <p:txBody>
          <a:bodyPr/>
          <a:lstStyle>
            <a:lvl1pPr>
              <a:defRPr/>
            </a:lvl1pPr>
          </a:lstStyle>
          <a:p>
            <a:pPr>
              <a:defRPr/>
            </a:pPr>
            <a:fld id="{B3E3421A-4709-4C95-89A9-9C8987DEA08C}"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9646FFB6-F7E1-4BFF-BDEB-59C3BB52EE3C}"/>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6F6E9BC3-5224-4B81-BCEF-6664D5DB3403}"/>
              </a:ext>
            </a:extLst>
          </p:cNvPr>
          <p:cNvSpPr>
            <a:spLocks noGrp="1"/>
          </p:cNvSpPr>
          <p:nvPr>
            <p:ph type="sldNum" sz="quarter" idx="13"/>
          </p:nvPr>
        </p:nvSpPr>
        <p:spPr/>
        <p:txBody>
          <a:bodyPr/>
          <a:lstStyle>
            <a:lvl1pPr>
              <a:defRPr/>
            </a:lvl1pPr>
          </a:lstStyle>
          <a:p>
            <a:pPr>
              <a:defRPr/>
            </a:pPr>
            <a:fld id="{3365EAD0-D3E1-4DB5-AA91-A53D8C77BEE9}" type="slidenum">
              <a:rPr lang="zh-CN" altLang="en-US"/>
              <a:pPr>
                <a:defRPr/>
              </a:pPr>
              <a:t>‹#›</a:t>
            </a:fld>
            <a:endParaRPr lang="zh-CN" altLang="en-US"/>
          </a:p>
        </p:txBody>
      </p:sp>
    </p:spTree>
    <p:extLst>
      <p:ext uri="{BB962C8B-B14F-4D97-AF65-F5344CB8AC3E}">
        <p14:creationId xmlns:p14="http://schemas.microsoft.com/office/powerpoint/2010/main" val="98358520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A39341-7527-46A9-8D86-FFCCDE907659}"/>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2475C1F9-B6E1-40BB-9B83-40D8AD627E6E}"/>
              </a:ext>
            </a:extLst>
          </p:cNvPr>
          <p:cNvSpPr txBox="1"/>
          <p:nvPr/>
        </p:nvSpPr>
        <p:spPr>
          <a:xfrm>
            <a:off x="5108398" y="2071631"/>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148AC15B-8F48-4ADD-B4DD-BB13E9C76F95}"/>
              </a:ext>
            </a:extLst>
          </p:cNvPr>
          <p:cNvPicPr>
            <a:picLocks noChangeAspect="1"/>
          </p:cNvPicPr>
          <p:nvPr/>
        </p:nvPicPr>
        <p:blipFill>
          <a:blip r:embed="rId2" cstate="print"/>
          <a:stretch>
            <a:fillRect/>
          </a:stretch>
        </p:blipFill>
        <p:spPr>
          <a:xfrm>
            <a:off x="202392"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9F5F3E49-B0D8-4133-B218-4426DDCDAE5A}"/>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E0D17E27-259B-43EF-9703-6531E5618DBD}"/>
              </a:ext>
            </a:extLst>
          </p:cNvPr>
          <p:cNvSpPr txBox="1"/>
          <p:nvPr/>
        </p:nvSpPr>
        <p:spPr>
          <a:xfrm>
            <a:off x="5003621"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C429B0E9-135F-4184-AD90-AE993A2627D7}"/>
              </a:ext>
            </a:extLst>
          </p:cNvPr>
          <p:cNvPicPr>
            <a:picLocks noChangeAspect="1"/>
          </p:cNvPicPr>
          <p:nvPr/>
        </p:nvPicPr>
        <p:blipFill>
          <a:blip r:embed="rId2" cstate="print"/>
          <a:stretch>
            <a:fillRect/>
          </a:stretch>
        </p:blipFill>
        <p:spPr>
          <a:xfrm>
            <a:off x="202393" y="2246807"/>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3E3FB6ED-D2EE-4280-ADF4-8A7864759C06}"/>
              </a:ext>
            </a:extLst>
          </p:cNvPr>
          <p:cNvSpPr>
            <a:spLocks noGrp="1"/>
          </p:cNvSpPr>
          <p:nvPr>
            <p:ph type="dt" sz="half" idx="10"/>
          </p:nvPr>
        </p:nvSpPr>
        <p:spPr/>
        <p:txBody>
          <a:bodyPr/>
          <a:lstStyle>
            <a:lvl1pPr>
              <a:defRPr/>
            </a:lvl1pPr>
          </a:lstStyle>
          <a:p>
            <a:pPr>
              <a:defRPr/>
            </a:pPr>
            <a:fld id="{C66B4517-D582-4AD1-90BC-C7E6DA063092}"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72F529E2-1E66-4AA9-AE71-8F1036DEA2C8}"/>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D5AF308C-6C62-4E97-9003-FA1833D58EFF}"/>
              </a:ext>
            </a:extLst>
          </p:cNvPr>
          <p:cNvSpPr>
            <a:spLocks noGrp="1"/>
          </p:cNvSpPr>
          <p:nvPr>
            <p:ph type="sldNum" sz="quarter" idx="12"/>
          </p:nvPr>
        </p:nvSpPr>
        <p:spPr/>
        <p:txBody>
          <a:bodyPr/>
          <a:lstStyle>
            <a:lvl1pPr>
              <a:defRPr/>
            </a:lvl1pPr>
          </a:lstStyle>
          <a:p>
            <a:pPr>
              <a:defRPr/>
            </a:pPr>
            <a:fld id="{86BF4304-E8E2-4354-AF42-5A51EF5134F0}" type="slidenum">
              <a:rPr lang="zh-CN" altLang="en-US"/>
              <a:pPr>
                <a:defRPr/>
              </a:pPr>
              <a:t>‹#›</a:t>
            </a:fld>
            <a:endParaRPr lang="zh-CN" altLang="en-US"/>
          </a:p>
        </p:txBody>
      </p:sp>
    </p:spTree>
    <p:extLst>
      <p:ext uri="{BB962C8B-B14F-4D97-AF65-F5344CB8AC3E}">
        <p14:creationId xmlns:p14="http://schemas.microsoft.com/office/powerpoint/2010/main" val="284516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73027C0D-DC02-4E91-B745-54450F2B182F}"/>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1EB436E0-E535-4350-8AC1-5208B8F5C4CD}" type="slidenum">
              <a:rPr lang="en-US" altLang="zh-CN" sz="1000" smtClean="0">
                <a:latin typeface="Arial" panose="020B0604020202020204" pitchFamily="34" charset="0"/>
              </a:rPr>
              <a:pPr algn="ctr" eaLnBrk="1" hangingPunct="1">
                <a:defRPr/>
              </a:pPr>
              <a:t>‹#›</a:t>
            </a:fld>
            <a:endParaRPr lang="en-US" altLang="zh-CN" sz="1000">
              <a:latin typeface="Arial" panose="020B0604020202020204" pitchFamily="34" charset="0"/>
            </a:endParaRPr>
          </a:p>
        </p:txBody>
      </p:sp>
      <p:cxnSp>
        <p:nvCxnSpPr>
          <p:cNvPr id="6" name="直接连接符 19">
            <a:extLst>
              <a:ext uri="{FF2B5EF4-FFF2-40B4-BE49-F238E27FC236}">
                <a16:creationId xmlns:a16="http://schemas.microsoft.com/office/drawing/2014/main" id="{6CE7B77A-3B6B-4E82-AAF5-DBF939DDD698}"/>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60D0E3E5-8BE9-4FF1-AD03-937C9779B1BD}"/>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73E7814-AB4B-4C24-9E45-D4DFEB61DAA0}"/>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E27BB2C0-5099-46C7-81D7-C53D8E8B04D8}"/>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52087F2A-AEC7-4BB7-9D13-C6A64B16BEBA}"/>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微软雅黑" panose="020B0503020204020204" pitchFamily="34" charset="-122"/>
                <a:ea typeface="微软雅黑" panose="020B0503020204020204" pitchFamily="34" charset="-122"/>
              </a:rPr>
              <a:t>大数据挖掘专家</a:t>
            </a:r>
            <a:endParaRPr lang="en-US" altLang="zh-CN" sz="1100" dirty="0">
              <a:solidFill>
                <a:srgbClr val="40404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C757D8FB-9060-49F6-874C-7913149F4B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B60D8AB1-5E93-4B20-9C6E-8ED9F2E7004F}"/>
              </a:ext>
            </a:extLst>
          </p:cNvPr>
          <p:cNvCxnSpPr>
            <a:stCxn id="6" idx="3"/>
          </p:cNvCxnSpPr>
          <p:nvPr/>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54668"/>
            <a:ext cx="11107601" cy="4369231"/>
          </a:xfrm>
        </p:spPr>
        <p:txBody>
          <a:bodyPr>
            <a:noAutofit/>
          </a:bodyPr>
          <a:lstStyle>
            <a:lvl1pPr marL="362585" indent="-362585">
              <a:lnSpc>
                <a:spcPct val="150000"/>
              </a:lnSpc>
              <a:spcBef>
                <a:spcPts val="1000"/>
              </a:spcBef>
              <a:buClr>
                <a:srgbClr val="032089"/>
              </a:buClr>
              <a:buFont typeface="Wingdings" panose="05000000000000000000" pitchFamily="2" charset="2"/>
              <a:buChar char="Ø"/>
              <a:defRPr sz="1800" b="0">
                <a:latin typeface="微软雅黑" panose="020B0503020204020204" pitchFamily="34" charset="-122"/>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a:p>
            <a:pPr lvl="1"/>
            <a:r>
              <a:rPr lang="zh-CN" altLang="en-US" noProof="1"/>
              <a:t>第二级</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08CADFF8-8A38-45AE-BF57-F181A7F11C35}"/>
              </a:ext>
            </a:extLst>
          </p:cNvPr>
          <p:cNvSpPr>
            <a:spLocks noGrp="1"/>
          </p:cNvSpPr>
          <p:nvPr>
            <p:ph type="dt" sz="half" idx="11"/>
          </p:nvPr>
        </p:nvSpPr>
        <p:spPr/>
        <p:txBody>
          <a:bodyPr/>
          <a:lstStyle>
            <a:lvl1pPr>
              <a:defRPr/>
            </a:lvl1pPr>
          </a:lstStyle>
          <a:p>
            <a:pPr>
              <a:defRPr/>
            </a:pPr>
            <a:fld id="{309B5F75-77FC-4FC5-AEC7-C64AB460141E}"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70917574-DF51-4E4B-BEC6-EF86739D10B4}"/>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98485E6C-C10C-4E8E-95F3-D705B9D57D09}"/>
              </a:ext>
            </a:extLst>
          </p:cNvPr>
          <p:cNvSpPr>
            <a:spLocks noGrp="1"/>
          </p:cNvSpPr>
          <p:nvPr>
            <p:ph type="sldNum" sz="quarter" idx="13"/>
          </p:nvPr>
        </p:nvSpPr>
        <p:spPr/>
        <p:txBody>
          <a:bodyPr/>
          <a:lstStyle>
            <a:lvl1pPr>
              <a:defRPr/>
            </a:lvl1pPr>
          </a:lstStyle>
          <a:p>
            <a:pPr>
              <a:defRPr/>
            </a:pPr>
            <a:fld id="{F2AEC6DE-C1A4-4737-A9EA-7A20D2852053}" type="slidenum">
              <a:rPr lang="zh-CN" altLang="en-US"/>
              <a:pPr>
                <a:defRPr/>
              </a:pPr>
              <a:t>‹#›</a:t>
            </a:fld>
            <a:endParaRPr lang="zh-CN" altLang="en-US"/>
          </a:p>
        </p:txBody>
      </p:sp>
    </p:spTree>
    <p:extLst>
      <p:ext uri="{BB962C8B-B14F-4D97-AF65-F5344CB8AC3E}">
        <p14:creationId xmlns:p14="http://schemas.microsoft.com/office/powerpoint/2010/main" val="18001872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1AAC6B6-D79C-43D6-87E1-99E8A4B8B4C7}"/>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chemeClr val="bg1"/>
              </a:solidFill>
              <a:latin typeface="Calibri" panose="020F0502020204030204"/>
              <a:cs typeface="宋体" panose="02010600030101010101" pitchFamily="2" charset="-122"/>
            </a:endParaRPr>
          </a:p>
        </p:txBody>
      </p:sp>
      <p:sp>
        <p:nvSpPr>
          <p:cNvPr id="3" name="Title 1">
            <a:extLst>
              <a:ext uri="{FF2B5EF4-FFF2-40B4-BE49-F238E27FC236}">
                <a16:creationId xmlns:a16="http://schemas.microsoft.com/office/drawing/2014/main" id="{A45376CA-C49C-4B00-9CF6-7B493D9F0ACA}"/>
              </a:ext>
            </a:extLst>
          </p:cNvPr>
          <p:cNvSpPr txBox="1"/>
          <p:nvPr/>
        </p:nvSpPr>
        <p:spPr>
          <a:xfrm>
            <a:off x="5108398" y="2071630"/>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chemeClr val="bg1"/>
                  </a:solidFill>
                </a:ln>
                <a:effectLst>
                  <a:reflection blurRad="6350" stA="50000" endA="300" endPos="50000" dist="29997" dir="5400000" sy="-100000" algn="bl" rotWithShape="0"/>
                </a:effectLst>
              </a:rPr>
              <a:t>Thank you!</a:t>
            </a:r>
            <a:endParaRPr lang="zh-CN" altLang="en-US" sz="6600" noProof="1">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73F6E478-A8DA-4231-947F-F8D0006FB835}"/>
              </a:ext>
            </a:extLst>
          </p:cNvPr>
          <p:cNvPicPr>
            <a:picLocks noChangeAspect="1"/>
          </p:cNvPicPr>
          <p:nvPr/>
        </p:nvPicPr>
        <p:blipFill>
          <a:blip r:embed="rId2" cstate="print"/>
          <a:stretch>
            <a:fillRect/>
          </a:stretch>
        </p:blipFill>
        <p:spPr>
          <a:xfrm>
            <a:off x="202392" y="2246805"/>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矩形 4">
            <a:extLst>
              <a:ext uri="{FF2B5EF4-FFF2-40B4-BE49-F238E27FC236}">
                <a16:creationId xmlns:a16="http://schemas.microsoft.com/office/drawing/2014/main" id="{2D805BB8-7D9F-4BCD-A31B-4BFD80BB9FF3}"/>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noProof="1">
              <a:solidFill>
                <a:srgbClr val="FFFFFF"/>
              </a:solidFill>
              <a:cs typeface="宋体" panose="02010600030101010101" pitchFamily="2" charset="-122"/>
            </a:endParaRPr>
          </a:p>
        </p:txBody>
      </p:sp>
      <p:sp>
        <p:nvSpPr>
          <p:cNvPr id="6" name="Title 1">
            <a:extLst>
              <a:ext uri="{FF2B5EF4-FFF2-40B4-BE49-F238E27FC236}">
                <a16:creationId xmlns:a16="http://schemas.microsoft.com/office/drawing/2014/main" id="{D7EEC7A4-D7E5-4090-8F60-067BFF622BA1}"/>
              </a:ext>
            </a:extLst>
          </p:cNvPr>
          <p:cNvSpPr txBox="1"/>
          <p:nvPr/>
        </p:nvSpPr>
        <p:spPr>
          <a:xfrm>
            <a:off x="5003621" y="1657613"/>
            <a:ext cx="7082048"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noProof="1">
                <a:ln>
                  <a:solidFill>
                    <a:srgbClr val="FFFFFF"/>
                  </a:solidFill>
                </a:ln>
                <a:solidFill>
                  <a:srgbClr val="FFFFFF"/>
                </a:solidFill>
                <a:effectLst>
                  <a:reflection blurRad="6350" stA="50000" endA="300" endPos="50000" dist="29997" dir="5400000" sy="-100000" algn="bl" rotWithShape="0"/>
                </a:effectLst>
              </a:rPr>
              <a:t>Thank you!</a:t>
            </a:r>
            <a:endParaRPr lang="zh-CN" altLang="en-US" sz="6600" noProof="1">
              <a:ln>
                <a:solidFill>
                  <a:srgbClr val="FFFFFF"/>
                </a:solidFill>
              </a:ln>
              <a:solidFill>
                <a:srgbClr val="FFFFFF"/>
              </a:solidFill>
              <a:effectLst>
                <a:reflection blurRad="6350" stA="50000" endA="300" endPos="50000" dist="29997" dir="5400000" sy="-100000" algn="bl" rotWithShape="0"/>
              </a:effectLst>
            </a:endParaRPr>
          </a:p>
        </p:txBody>
      </p:sp>
      <p:pic>
        <p:nvPicPr>
          <p:cNvPr id="7" name="图片 6">
            <a:extLst>
              <a:ext uri="{FF2B5EF4-FFF2-40B4-BE49-F238E27FC236}">
                <a16:creationId xmlns:a16="http://schemas.microsoft.com/office/drawing/2014/main" id="{18C726BB-D2B5-4503-9132-3DD77278EBD7}"/>
              </a:ext>
            </a:extLst>
          </p:cNvPr>
          <p:cNvPicPr>
            <a:picLocks noChangeAspect="1"/>
          </p:cNvPicPr>
          <p:nvPr/>
        </p:nvPicPr>
        <p:blipFill>
          <a:blip r:embed="rId2" cstate="print"/>
          <a:stretch>
            <a:fillRect/>
          </a:stretch>
        </p:blipFill>
        <p:spPr>
          <a:xfrm>
            <a:off x="202393" y="2246806"/>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日期占位符 4">
            <a:extLst>
              <a:ext uri="{FF2B5EF4-FFF2-40B4-BE49-F238E27FC236}">
                <a16:creationId xmlns:a16="http://schemas.microsoft.com/office/drawing/2014/main" id="{4614D29B-A776-45D4-A28C-CE8F6E2C6903}"/>
              </a:ext>
            </a:extLst>
          </p:cNvPr>
          <p:cNvSpPr>
            <a:spLocks noGrp="1"/>
          </p:cNvSpPr>
          <p:nvPr>
            <p:ph type="dt" sz="half" idx="10"/>
          </p:nvPr>
        </p:nvSpPr>
        <p:spPr/>
        <p:txBody>
          <a:bodyPr/>
          <a:lstStyle>
            <a:lvl1pPr>
              <a:defRPr/>
            </a:lvl1pPr>
          </a:lstStyle>
          <a:p>
            <a:pPr>
              <a:defRPr/>
            </a:pPr>
            <a:fld id="{E320E282-9F85-479D-AE11-005A6A8895B7}" type="datetimeFigureOut">
              <a:rPr lang="zh-CN" altLang="en-US"/>
              <a:pPr>
                <a:defRPr/>
              </a:pPr>
              <a:t>2021/4/15</a:t>
            </a:fld>
            <a:endParaRPr lang="zh-CN" altLang="en-US"/>
          </a:p>
        </p:txBody>
      </p:sp>
      <p:sp>
        <p:nvSpPr>
          <p:cNvPr id="9" name="页脚占位符 5">
            <a:extLst>
              <a:ext uri="{FF2B5EF4-FFF2-40B4-BE49-F238E27FC236}">
                <a16:creationId xmlns:a16="http://schemas.microsoft.com/office/drawing/2014/main" id="{13DFD3E7-7EDD-403E-9745-592BC083509A}"/>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6">
            <a:extLst>
              <a:ext uri="{FF2B5EF4-FFF2-40B4-BE49-F238E27FC236}">
                <a16:creationId xmlns:a16="http://schemas.microsoft.com/office/drawing/2014/main" id="{9FD797BC-5FBE-4A3F-A7F1-D6DE98D7FE0C}"/>
              </a:ext>
            </a:extLst>
          </p:cNvPr>
          <p:cNvSpPr>
            <a:spLocks noGrp="1"/>
          </p:cNvSpPr>
          <p:nvPr>
            <p:ph type="sldNum" sz="quarter" idx="12"/>
          </p:nvPr>
        </p:nvSpPr>
        <p:spPr/>
        <p:txBody>
          <a:bodyPr/>
          <a:lstStyle>
            <a:lvl1pPr>
              <a:defRPr/>
            </a:lvl1pPr>
          </a:lstStyle>
          <a:p>
            <a:pPr>
              <a:defRPr/>
            </a:pPr>
            <a:fld id="{935F62ED-8BDE-40BC-B661-65B09FB65C29}" type="slidenum">
              <a:rPr lang="zh-CN" altLang="en-US"/>
              <a:pPr>
                <a:defRPr/>
              </a:pPr>
              <a:t>‹#›</a:t>
            </a:fld>
            <a:endParaRPr lang="zh-CN" altLang="en-US"/>
          </a:p>
        </p:txBody>
      </p:sp>
    </p:spTree>
    <p:extLst>
      <p:ext uri="{BB962C8B-B14F-4D97-AF65-F5344CB8AC3E}">
        <p14:creationId xmlns:p14="http://schemas.microsoft.com/office/powerpoint/2010/main" val="196555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7D51B82-3F3A-47D3-9220-7251AD27D51C}"/>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pic>
        <p:nvPicPr>
          <p:cNvPr id="4" name="图片 3">
            <a:extLst>
              <a:ext uri="{FF2B5EF4-FFF2-40B4-BE49-F238E27FC236}">
                <a16:creationId xmlns:a16="http://schemas.microsoft.com/office/drawing/2014/main" id="{B015EC95-C2E2-43E7-B137-311419CE2255}"/>
              </a:ext>
            </a:extLst>
          </p:cNvPr>
          <p:cNvPicPr>
            <a:picLocks noChangeAspect="1"/>
          </p:cNvPicPr>
          <p:nvPr/>
        </p:nvPicPr>
        <p:blipFill>
          <a:blip r:embed="rId2" cstate="print"/>
          <a:stretch>
            <a:fillRect/>
          </a:stretch>
        </p:blipFill>
        <p:spPr>
          <a:xfrm>
            <a:off x="202392" y="2246804"/>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16B6C321-1152-41D1-AEAA-42577B6B3254}"/>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733F7933-324E-40C2-9041-75292DCD48BD}"/>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1FB27FC-63F9-4C92-91A1-AF3CF5698E50}"/>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D82BE0E9-BFA0-44D9-9462-23327D05A2E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D17FF6AE-C02A-4307-9E38-9BF58F50C991}"/>
              </a:ext>
            </a:extLst>
          </p:cNvPr>
          <p:cNvSpPr>
            <a:spLocks noGrp="1"/>
          </p:cNvSpPr>
          <p:nvPr>
            <p:ph type="dt" sz="half" idx="10"/>
          </p:nvPr>
        </p:nvSpPr>
        <p:spPr>
          <a:xfrm>
            <a:off x="9447213" y="3771900"/>
            <a:ext cx="2743200" cy="365125"/>
          </a:xfrm>
        </p:spPr>
        <p:txBody>
          <a:bodyPr/>
          <a:lstStyle>
            <a:lvl1pPr algn="r">
              <a:defRPr sz="2400" b="1">
                <a:solidFill>
                  <a:srgbClr val="FFFFFF"/>
                </a:solidFill>
                <a:latin typeface="微软雅黑" panose="020B0503020204020204" pitchFamily="34" charset="-122"/>
                <a:ea typeface="微软雅黑" panose="020B0503020204020204" pitchFamily="34" charset="-122"/>
              </a:defRPr>
            </a:lvl1pPr>
          </a:lstStyle>
          <a:p>
            <a:pPr>
              <a:defRPr/>
            </a:pPr>
            <a:fld id="{B54B4A4C-09A7-4317-906B-18AC557E9490}" type="datetimeFigureOut">
              <a:rPr lang="zh-CN" altLang="en-US"/>
              <a:pPr>
                <a:defRPr/>
              </a:pPr>
              <a:t>2021/4/15</a:t>
            </a:fld>
            <a:endParaRPr lang="zh-CN" altLang="en-US"/>
          </a:p>
        </p:txBody>
      </p:sp>
      <p:sp>
        <p:nvSpPr>
          <p:cNvPr id="10" name="页脚占位符 1">
            <a:extLst>
              <a:ext uri="{FF2B5EF4-FFF2-40B4-BE49-F238E27FC236}">
                <a16:creationId xmlns:a16="http://schemas.microsoft.com/office/drawing/2014/main" id="{7BCB98D1-495D-4E48-AB05-A5EFCAB319E5}"/>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BE30DF6A-D6B9-47FD-AF53-CD8669B7A571}"/>
              </a:ext>
            </a:extLst>
          </p:cNvPr>
          <p:cNvSpPr>
            <a:spLocks noGrp="1"/>
          </p:cNvSpPr>
          <p:nvPr>
            <p:ph type="sldNum" sz="quarter" idx="12"/>
          </p:nvPr>
        </p:nvSpPr>
        <p:spPr/>
        <p:txBody>
          <a:bodyPr/>
          <a:lstStyle>
            <a:lvl1pPr>
              <a:defRPr/>
            </a:lvl1pPr>
          </a:lstStyle>
          <a:p>
            <a:pPr>
              <a:defRPr/>
            </a:pPr>
            <a:fld id="{FC06D472-B49E-40F5-94DE-9F262870D796}" type="slidenum">
              <a:rPr lang="zh-CN" altLang="en-US"/>
              <a:pPr>
                <a:defRPr/>
              </a:pPr>
              <a:t>‹#›</a:t>
            </a:fld>
            <a:endParaRPr lang="zh-CN" altLang="en-US"/>
          </a:p>
        </p:txBody>
      </p:sp>
    </p:spTree>
    <p:extLst>
      <p:ext uri="{BB962C8B-B14F-4D97-AF65-F5344CB8AC3E}">
        <p14:creationId xmlns:p14="http://schemas.microsoft.com/office/powerpoint/2010/main" val="4066774838"/>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090B2B8-76E3-429E-89B8-533DD77C51BD}"/>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76E2443C-06B8-4CB9-8F63-177980816294}" type="slidenum">
              <a:rPr lang="en-US" altLang="zh-CN" sz="1000" smtClean="0">
                <a:solidFill>
                  <a:srgbClr val="000000"/>
                </a:solidFill>
                <a:latin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endParaRPr>
          </a:p>
        </p:txBody>
      </p:sp>
      <p:cxnSp>
        <p:nvCxnSpPr>
          <p:cNvPr id="6" name="直接连接符 19">
            <a:extLst>
              <a:ext uri="{FF2B5EF4-FFF2-40B4-BE49-F238E27FC236}">
                <a16:creationId xmlns:a16="http://schemas.microsoft.com/office/drawing/2014/main" id="{B4CB21FF-5BCA-499A-A45A-EA98B0C17D96}"/>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B47B4A7B-CA4C-459F-81D6-CE5142A4A840}"/>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06757D4B-A346-4942-BE95-069C2B36B476}"/>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A0B40805-78EF-4036-ACE3-8CB925680B21}"/>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354FE8E4-6B5B-42A6-8E67-8849D4929266}"/>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49" charset="-122"/>
                <a:ea typeface="黑体" panose="02010609060101010101" pitchFamily="49" charset="-122"/>
              </a:rPr>
              <a:t>大数据挖掘专家</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A7B3CA34-903A-400E-B158-AD766690BC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A06B95F0-B39A-4D9D-956F-81A5506E890A}"/>
              </a:ext>
            </a:extLst>
          </p:cNvPr>
          <p:cNvCxnSpPr>
            <a:stCxn id="6" idx="3"/>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601DB69B-0D52-4DD0-AA03-B9FFD454EAC2}"/>
              </a:ext>
            </a:extLst>
          </p:cNvPr>
          <p:cNvSpPr>
            <a:spLocks noGrp="1"/>
          </p:cNvSpPr>
          <p:nvPr>
            <p:ph type="dt" sz="half" idx="11"/>
          </p:nvPr>
        </p:nvSpPr>
        <p:spPr/>
        <p:txBody>
          <a:bodyPr/>
          <a:lstStyle>
            <a:lvl1pPr>
              <a:defRPr/>
            </a:lvl1pPr>
          </a:lstStyle>
          <a:p>
            <a:pPr>
              <a:defRPr/>
            </a:pPr>
            <a:fld id="{24A15300-98AC-423E-B0C8-6F50B5848DE5}"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558CBF30-C305-4870-A703-931A6E16EC67}"/>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AB51E101-614F-408B-B559-0AC69FE256F0}"/>
              </a:ext>
            </a:extLst>
          </p:cNvPr>
          <p:cNvSpPr>
            <a:spLocks noGrp="1"/>
          </p:cNvSpPr>
          <p:nvPr>
            <p:ph type="sldNum" sz="quarter" idx="13"/>
          </p:nvPr>
        </p:nvSpPr>
        <p:spPr/>
        <p:txBody>
          <a:bodyPr/>
          <a:lstStyle>
            <a:lvl1pPr>
              <a:defRPr/>
            </a:lvl1pPr>
          </a:lstStyle>
          <a:p>
            <a:pPr>
              <a:defRPr/>
            </a:pPr>
            <a:fld id="{6119E72B-1273-4157-BBE3-4E2902D69CFE}" type="slidenum">
              <a:rPr lang="zh-CN" altLang="en-US"/>
              <a:pPr>
                <a:defRPr/>
              </a:pPr>
              <a:t>‹#›</a:t>
            </a:fld>
            <a:endParaRPr lang="zh-CN" altLang="en-US"/>
          </a:p>
        </p:txBody>
      </p:sp>
    </p:spTree>
    <p:extLst>
      <p:ext uri="{BB962C8B-B14F-4D97-AF65-F5344CB8AC3E}">
        <p14:creationId xmlns:p14="http://schemas.microsoft.com/office/powerpoint/2010/main" val="26761924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42A845A1-2536-4665-BAC4-E322ABA92E4D}"/>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1000">
                <a:solidFill>
                  <a:srgbClr val="7F7F7F"/>
                </a:solidFill>
                <a:latin typeface="Arial" panose="020B0604020202020204" pitchFamily="34" charset="0"/>
              </a:rPr>
              <a:t> </a:t>
            </a:r>
            <a:fld id="{C5B9144A-971C-4647-8433-35C790910E1A}" type="slidenum">
              <a:rPr lang="en-US" altLang="zh-CN" sz="1000" smtClean="0">
                <a:solidFill>
                  <a:srgbClr val="000000"/>
                </a:solidFill>
                <a:latin typeface="Arial" panose="020B0604020202020204" pitchFamily="34" charset="0"/>
              </a:rPr>
              <a:pPr algn="ctr" eaLnBrk="1" hangingPunct="1">
                <a:defRPr/>
              </a:pPr>
              <a:t>‹#›</a:t>
            </a:fld>
            <a:endParaRPr lang="en-US" altLang="zh-CN" sz="1000">
              <a:solidFill>
                <a:srgbClr val="000000"/>
              </a:solidFill>
              <a:latin typeface="Arial" panose="020B0604020202020204" pitchFamily="34" charset="0"/>
            </a:endParaRPr>
          </a:p>
        </p:txBody>
      </p:sp>
      <p:cxnSp>
        <p:nvCxnSpPr>
          <p:cNvPr id="6" name="直接连接符 19">
            <a:extLst>
              <a:ext uri="{FF2B5EF4-FFF2-40B4-BE49-F238E27FC236}">
                <a16:creationId xmlns:a16="http://schemas.microsoft.com/office/drawing/2014/main" id="{20957721-9A0D-40A5-A059-AF7F40B3244B}"/>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283C7F4E-4A50-44EB-B03C-0C050E51BD37}"/>
              </a:ext>
            </a:extLst>
          </p:cNvPr>
          <p:cNvCxnSpPr>
            <a:stCxn id="6" idx="3"/>
          </p:cNvCxnSpPr>
          <p:nvPr/>
        </p:nvCxnSpPr>
        <p:spPr>
          <a:xfrm flipV="1">
            <a:off x="3719513" y="6508750"/>
            <a:ext cx="6218237"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55FF6206-0368-4929-A7FD-E8153CEC9159}"/>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BB21CFD9-BBE4-4578-B6DE-4AF50F50301D}"/>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0" name="矩形 9">
            <a:extLst>
              <a:ext uri="{FF2B5EF4-FFF2-40B4-BE49-F238E27FC236}">
                <a16:creationId xmlns:a16="http://schemas.microsoft.com/office/drawing/2014/main" id="{5DDC6142-73D0-4D34-B363-B6A0F8E43683}"/>
              </a:ext>
            </a:extLst>
          </p:cNvPr>
          <p:cNvSpPr>
            <a:spLocks noChangeArrowheads="1"/>
          </p:cNvSpPr>
          <p:nvPr/>
        </p:nvSpPr>
        <p:spPr bwMode="auto">
          <a:xfrm>
            <a:off x="2479675" y="6346825"/>
            <a:ext cx="1239838" cy="346075"/>
          </a:xfrm>
          <a:prstGeom prst="rect">
            <a:avLst/>
          </a:prstGeom>
          <a:noFill/>
          <a:ln>
            <a:noFill/>
          </a:ln>
        </p:spPr>
        <p:txBody>
          <a:bodyPr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pitchFamily="49" charset="-122"/>
                <a:ea typeface="黑体" panose="02010609060101010101" pitchFamily="49" charset="-122"/>
              </a:rPr>
              <a:t>大数据挖掘专家</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11" name="图片 12" descr="泰迪logo无底色.png">
            <a:extLst>
              <a:ext uri="{FF2B5EF4-FFF2-40B4-BE49-F238E27FC236}">
                <a16:creationId xmlns:a16="http://schemas.microsoft.com/office/drawing/2014/main" id="{45A97723-A9F9-420E-B56C-7993737170C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8151" r="-8151"/>
          <a:stretch>
            <a:fillRect/>
          </a:stretch>
        </p:blipFill>
        <p:spPr bwMode="auto">
          <a:xfrm>
            <a:off x="230188" y="6272213"/>
            <a:ext cx="216217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a:extLst>
              <a:ext uri="{FF2B5EF4-FFF2-40B4-BE49-F238E27FC236}">
                <a16:creationId xmlns:a16="http://schemas.microsoft.com/office/drawing/2014/main" id="{FF8E3052-A76F-4633-BE3E-359345B8D088}"/>
              </a:ext>
            </a:extLst>
          </p:cNvPr>
          <p:cNvCxnSpPr>
            <a:stCxn id="6" idx="3"/>
          </p:cNvCxnSpPr>
          <p:nvPr/>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noProof="1"/>
              <a:t>单击此处编辑母版文本样式</a:t>
            </a:r>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latin typeface="Times New Roman" panose="02020603050405020304" pitchFamily="18" charset="0"/>
                <a:cs typeface="Times New Roman" panose="02020603050405020304" pitchFamily="18" charset="0"/>
              </a:defRPr>
            </a:lvl1pPr>
          </a:lstStyle>
          <a:p>
            <a:r>
              <a:rPr lang="zh-CN" altLang="en-US" noProof="1"/>
              <a:t>单击此处编辑母版标题样式</a:t>
            </a:r>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noProof="1"/>
              <a:t>单击此处编辑母版文本样式</a:t>
            </a:r>
          </a:p>
        </p:txBody>
      </p:sp>
      <p:sp>
        <p:nvSpPr>
          <p:cNvPr id="13" name="日期占位符 2">
            <a:extLst>
              <a:ext uri="{FF2B5EF4-FFF2-40B4-BE49-F238E27FC236}">
                <a16:creationId xmlns:a16="http://schemas.microsoft.com/office/drawing/2014/main" id="{30CC5290-66E5-4B1F-9F75-60E9D43EC206}"/>
              </a:ext>
            </a:extLst>
          </p:cNvPr>
          <p:cNvSpPr>
            <a:spLocks noGrp="1"/>
          </p:cNvSpPr>
          <p:nvPr>
            <p:ph type="dt" sz="half" idx="11"/>
          </p:nvPr>
        </p:nvSpPr>
        <p:spPr/>
        <p:txBody>
          <a:bodyPr/>
          <a:lstStyle>
            <a:lvl1pPr>
              <a:defRPr/>
            </a:lvl1pPr>
          </a:lstStyle>
          <a:p>
            <a:pPr>
              <a:defRPr/>
            </a:pPr>
            <a:fld id="{6B179DD9-7507-4799-93B3-06F4101250BA}" type="datetimeFigureOut">
              <a:rPr lang="zh-CN" altLang="en-US"/>
              <a:pPr>
                <a:defRPr/>
              </a:pPr>
              <a:t>2021/4/15</a:t>
            </a:fld>
            <a:endParaRPr lang="zh-CN" altLang="en-US"/>
          </a:p>
        </p:txBody>
      </p:sp>
      <p:sp>
        <p:nvSpPr>
          <p:cNvPr id="15" name="页脚占位符 4">
            <a:extLst>
              <a:ext uri="{FF2B5EF4-FFF2-40B4-BE49-F238E27FC236}">
                <a16:creationId xmlns:a16="http://schemas.microsoft.com/office/drawing/2014/main" id="{9C426077-159B-4717-AFE3-5CF3E75EF574}"/>
              </a:ext>
            </a:extLst>
          </p:cNvPr>
          <p:cNvSpPr>
            <a:spLocks noGrp="1"/>
          </p:cNvSpPr>
          <p:nvPr>
            <p:ph type="ftr" sz="quarter" idx="12"/>
          </p:nvPr>
        </p:nvSpPr>
        <p:spPr/>
        <p:txBody>
          <a:bodyPr/>
          <a:lstStyle>
            <a:lvl1pPr>
              <a:defRPr/>
            </a:lvl1pPr>
          </a:lstStyle>
          <a:p>
            <a:pPr>
              <a:defRPr/>
            </a:pPr>
            <a:endParaRPr lang="zh-CN" altLang="en-US"/>
          </a:p>
        </p:txBody>
      </p:sp>
      <p:sp>
        <p:nvSpPr>
          <p:cNvPr id="16" name="灯片编号占位符 5">
            <a:extLst>
              <a:ext uri="{FF2B5EF4-FFF2-40B4-BE49-F238E27FC236}">
                <a16:creationId xmlns:a16="http://schemas.microsoft.com/office/drawing/2014/main" id="{4DC803C1-B799-4864-81F9-F474537129E1}"/>
              </a:ext>
            </a:extLst>
          </p:cNvPr>
          <p:cNvSpPr>
            <a:spLocks noGrp="1"/>
          </p:cNvSpPr>
          <p:nvPr>
            <p:ph type="sldNum" sz="quarter" idx="13"/>
          </p:nvPr>
        </p:nvSpPr>
        <p:spPr/>
        <p:txBody>
          <a:bodyPr/>
          <a:lstStyle>
            <a:lvl1pPr>
              <a:defRPr/>
            </a:lvl1pPr>
          </a:lstStyle>
          <a:p>
            <a:pPr>
              <a:defRPr/>
            </a:pPr>
            <a:fld id="{128B59DF-8484-47F0-B654-47F2845ACC4E}" type="slidenum">
              <a:rPr lang="zh-CN" altLang="en-US"/>
              <a:pPr>
                <a:defRPr/>
              </a:pPr>
              <a:t>‹#›</a:t>
            </a:fld>
            <a:endParaRPr lang="zh-CN" altLang="en-US"/>
          </a:p>
        </p:txBody>
      </p:sp>
    </p:spTree>
    <p:extLst>
      <p:ext uri="{BB962C8B-B14F-4D97-AF65-F5344CB8AC3E}">
        <p14:creationId xmlns:p14="http://schemas.microsoft.com/office/powerpoint/2010/main" val="423256322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BEE107-A4B9-4342-9C27-A2B3783247E7}"/>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rgbClr val="FFFFFF"/>
              </a:solidFill>
              <a:latin typeface="+mn-lt"/>
              <a:ea typeface="+mn-ea"/>
              <a:cs typeface="宋体" panose="02010600030101010101" pitchFamily="2" charset="-122"/>
            </a:endParaRPr>
          </a:p>
        </p:txBody>
      </p:sp>
      <p:sp>
        <p:nvSpPr>
          <p:cNvPr id="3" name="Title 1">
            <a:extLst>
              <a:ext uri="{FF2B5EF4-FFF2-40B4-BE49-F238E27FC236}">
                <a16:creationId xmlns:a16="http://schemas.microsoft.com/office/drawing/2014/main" id="{81F8F523-7ABF-436C-B3F2-2F8D3CA33EE4}"/>
              </a:ext>
            </a:extLst>
          </p:cNvPr>
          <p:cNvSpPr txBox="1"/>
          <p:nvPr/>
        </p:nvSpPr>
        <p:spPr>
          <a:xfrm>
            <a:off x="5003620" y="1657613"/>
            <a:ext cx="7082047"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C5F7482D-3766-4F0F-94D4-9E5B4826954F}"/>
              </a:ext>
            </a:extLst>
          </p:cNvPr>
          <p:cNvPicPr>
            <a:picLocks noChangeAspect="1"/>
          </p:cNvPicPr>
          <p:nvPr/>
        </p:nvPicPr>
        <p:blipFill>
          <a:blip r:embed="rId2" cstate="print"/>
          <a:stretch>
            <a:fillRect/>
          </a:stretch>
        </p:blipFill>
        <p:spPr>
          <a:xfrm>
            <a:off x="202392" y="2246804"/>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7BE13F4A-B9CC-4C66-8FE4-CB6D402909AC}"/>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EC321D16-84A4-4096-8933-BC327F879DEF}"/>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1E079967-AE40-462D-9E44-2B53F5B1B376}"/>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C9BD8118-EC7A-4C92-BF4B-9A5C7DCE7E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6">
            <a:extLst>
              <a:ext uri="{FF2B5EF4-FFF2-40B4-BE49-F238E27FC236}">
                <a16:creationId xmlns:a16="http://schemas.microsoft.com/office/drawing/2014/main" id="{F5448EE7-D9D7-4A8E-9A74-06701EF7F52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1">
            <a:extLst>
              <a:ext uri="{FF2B5EF4-FFF2-40B4-BE49-F238E27FC236}">
                <a16:creationId xmlns:a16="http://schemas.microsoft.com/office/drawing/2014/main" id="{B57698B0-EE19-43CE-8456-381FF7A28F29}"/>
              </a:ext>
            </a:extLst>
          </p:cNvPr>
          <p:cNvSpPr>
            <a:spLocks noGrp="1"/>
          </p:cNvSpPr>
          <p:nvPr>
            <p:ph type="dt" sz="half" idx="10"/>
          </p:nvPr>
        </p:nvSpPr>
        <p:spPr/>
        <p:txBody>
          <a:bodyPr/>
          <a:lstStyle>
            <a:lvl1pPr>
              <a:defRPr/>
            </a:lvl1pPr>
          </a:lstStyle>
          <a:p>
            <a:pPr>
              <a:defRPr/>
            </a:pPr>
            <a:fld id="{F2F44690-9CFF-4D82-865E-469DE74DB5ED}" type="datetimeFigureOut">
              <a:rPr lang="zh-CN" altLang="en-US"/>
              <a:pPr>
                <a:defRPr/>
              </a:pPr>
              <a:t>2021/4/15</a:t>
            </a:fld>
            <a:endParaRPr lang="zh-CN" altLang="en-US"/>
          </a:p>
        </p:txBody>
      </p:sp>
      <p:sp>
        <p:nvSpPr>
          <p:cNvPr id="11" name="页脚占位符 2">
            <a:extLst>
              <a:ext uri="{FF2B5EF4-FFF2-40B4-BE49-F238E27FC236}">
                <a16:creationId xmlns:a16="http://schemas.microsoft.com/office/drawing/2014/main" id="{8521459A-64E3-46C2-AE25-7F2E736A3DE4}"/>
              </a:ext>
            </a:extLst>
          </p:cNvPr>
          <p:cNvSpPr>
            <a:spLocks noGrp="1"/>
          </p:cNvSpPr>
          <p:nvPr>
            <p:ph type="ftr" sz="quarter" idx="11"/>
          </p:nvPr>
        </p:nvSpPr>
        <p:spPr/>
        <p:txBody>
          <a:bodyPr/>
          <a:lstStyle>
            <a:lvl1pPr>
              <a:defRPr/>
            </a:lvl1pPr>
          </a:lstStyle>
          <a:p>
            <a:pPr>
              <a:defRPr/>
            </a:pPr>
            <a:endParaRPr lang="zh-CN" altLang="en-US"/>
          </a:p>
        </p:txBody>
      </p:sp>
      <p:sp>
        <p:nvSpPr>
          <p:cNvPr id="12" name="灯片编号占位符 3">
            <a:extLst>
              <a:ext uri="{FF2B5EF4-FFF2-40B4-BE49-F238E27FC236}">
                <a16:creationId xmlns:a16="http://schemas.microsoft.com/office/drawing/2014/main" id="{B8D91AAC-35F8-4D65-BB14-0F3310E582B0}"/>
              </a:ext>
            </a:extLst>
          </p:cNvPr>
          <p:cNvSpPr>
            <a:spLocks noGrp="1"/>
          </p:cNvSpPr>
          <p:nvPr>
            <p:ph type="sldNum" sz="quarter" idx="12"/>
          </p:nvPr>
        </p:nvSpPr>
        <p:spPr/>
        <p:txBody>
          <a:bodyPr/>
          <a:lstStyle>
            <a:lvl1pPr>
              <a:defRPr/>
            </a:lvl1pPr>
          </a:lstStyle>
          <a:p>
            <a:pPr>
              <a:defRPr/>
            </a:pPr>
            <a:fld id="{32C597C3-BF3C-4692-8385-46BAF5D0BD79}" type="slidenum">
              <a:rPr lang="zh-CN" altLang="en-US"/>
              <a:pPr>
                <a:defRPr/>
              </a:pPr>
              <a:t>‹#›</a:t>
            </a:fld>
            <a:endParaRPr lang="zh-CN" altLang="en-US"/>
          </a:p>
        </p:txBody>
      </p:sp>
    </p:spTree>
    <p:extLst>
      <p:ext uri="{BB962C8B-B14F-4D97-AF65-F5344CB8AC3E}">
        <p14:creationId xmlns:p14="http://schemas.microsoft.com/office/powerpoint/2010/main" val="286207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EA867B7-25C9-4AC2-828A-57CF04950775}"/>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eaLnBrk="1" hangingPunct="1">
              <a:defRPr/>
            </a:pPr>
            <a:endParaRPr lang="zh-CN" altLang="en-US" sz="950" dirty="0">
              <a:solidFill>
                <a:schemeClr val="bg1"/>
              </a:solidFill>
              <a:latin typeface="Calibri" panose="020F0502020204030204"/>
              <a:cs typeface="宋体" panose="02010600030101010101" pitchFamily="2" charset="-122"/>
            </a:endParaRPr>
          </a:p>
        </p:txBody>
      </p:sp>
      <p:pic>
        <p:nvPicPr>
          <p:cNvPr id="4" name="图片 3">
            <a:extLst>
              <a:ext uri="{FF2B5EF4-FFF2-40B4-BE49-F238E27FC236}">
                <a16:creationId xmlns:a16="http://schemas.microsoft.com/office/drawing/2014/main" id="{9C66189A-C680-426B-BAE1-14B853BC4130}"/>
              </a:ext>
            </a:extLst>
          </p:cNvPr>
          <p:cNvPicPr>
            <a:picLocks noChangeAspect="1"/>
          </p:cNvPicPr>
          <p:nvPr/>
        </p:nvPicPr>
        <p:blipFill>
          <a:blip r:embed="rId2" cstate="print"/>
          <a:stretch>
            <a:fillRect/>
          </a:stretch>
        </p:blipFill>
        <p:spPr>
          <a:xfrm>
            <a:off x="202392" y="2246805"/>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文本框 15">
            <a:extLst>
              <a:ext uri="{FF2B5EF4-FFF2-40B4-BE49-F238E27FC236}">
                <a16:creationId xmlns:a16="http://schemas.microsoft.com/office/drawing/2014/main" id="{8AAC8E7C-8FA5-429A-9A4A-4E8DC3CA6D82}"/>
              </a:ext>
            </a:extLst>
          </p:cNvPr>
          <p:cNvSpPr txBox="1">
            <a:spLocks noChangeArrowheads="1"/>
          </p:cNvSpPr>
          <p:nvPr/>
        </p:nvSpPr>
        <p:spPr bwMode="auto">
          <a:xfrm>
            <a:off x="8509000" y="374650"/>
            <a:ext cx="2100263" cy="368300"/>
          </a:xfrm>
          <a:prstGeom prst="rect">
            <a:avLst/>
          </a:prstGeom>
          <a:noFill/>
          <a:ln>
            <a:noFill/>
          </a:ln>
        </p:spPr>
        <p:txBody>
          <a:bodyPr lIns="91343" tIns="45674" rIns="91343" bIns="45674">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zh-CN" altLang="en-US" b="1">
                <a:solidFill>
                  <a:srgbClr val="064BB2"/>
                </a:solidFill>
                <a:latin typeface="仿宋" panose="02010609060101010101" pitchFamily="49" charset="-122"/>
                <a:ea typeface="仿宋" panose="02010609060101010101" pitchFamily="49" charset="-122"/>
              </a:rPr>
              <a:t>大数据，成就未来</a:t>
            </a:r>
          </a:p>
        </p:txBody>
      </p:sp>
      <p:cxnSp>
        <p:nvCxnSpPr>
          <p:cNvPr id="6" name="直接连接符 5">
            <a:extLst>
              <a:ext uri="{FF2B5EF4-FFF2-40B4-BE49-F238E27FC236}">
                <a16:creationId xmlns:a16="http://schemas.microsoft.com/office/drawing/2014/main" id="{677B00E2-2DBE-4C76-8BD1-942269D54907}"/>
              </a:ext>
            </a:extLst>
          </p:cNvPr>
          <p:cNvCxnSpPr/>
          <p:nvPr/>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4B6F6BBF-8937-4C88-A79C-E7E670BB2D52}"/>
              </a:ext>
            </a:extLst>
          </p:cNvPr>
          <p:cNvCxnSpPr/>
          <p:nvPr/>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pic>
        <p:nvPicPr>
          <p:cNvPr id="8" name="图片 16" descr="LOGO1.png">
            <a:extLst>
              <a:ext uri="{FF2B5EF4-FFF2-40B4-BE49-F238E27FC236}">
                <a16:creationId xmlns:a16="http://schemas.microsoft.com/office/drawing/2014/main" id="{E71B075E-5DC7-4DCC-BFB9-A2AE9C343ED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059738" y="288925"/>
            <a:ext cx="546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标题 14"/>
          <p:cNvSpPr>
            <a:spLocks noGrp="1"/>
          </p:cNvSpPr>
          <p:nvPr>
            <p:ph type="title"/>
          </p:nvPr>
        </p:nvSpPr>
        <p:spPr>
          <a:xfrm>
            <a:off x="5570806" y="2706149"/>
            <a:ext cx="6245289" cy="692150"/>
          </a:xfrm>
        </p:spPr>
        <p:txBody>
          <a:bodyPr/>
          <a:lstStyle>
            <a:lvl1pPr algn="ctr">
              <a:defRPr sz="3600" b="1" baseline="0">
                <a:solidFill>
                  <a:schemeClr val="bg1"/>
                </a:solidFill>
                <a:latin typeface="Times New Roman" panose="02020603050405020304" pitchFamily="18" charset="0"/>
              </a:defRPr>
            </a:lvl1pPr>
          </a:lstStyle>
          <a:p>
            <a:r>
              <a:rPr lang="zh-CN" altLang="en-US" noProof="1"/>
              <a:t>单击此处编辑母版标题样式</a:t>
            </a:r>
          </a:p>
        </p:txBody>
      </p:sp>
      <p:sp>
        <p:nvSpPr>
          <p:cNvPr id="9" name="日期占位符 29">
            <a:extLst>
              <a:ext uri="{FF2B5EF4-FFF2-40B4-BE49-F238E27FC236}">
                <a16:creationId xmlns:a16="http://schemas.microsoft.com/office/drawing/2014/main" id="{F4093A26-4F34-45AF-9C21-C12EB0F7D39F}"/>
              </a:ext>
            </a:extLst>
          </p:cNvPr>
          <p:cNvSpPr>
            <a:spLocks noGrp="1"/>
          </p:cNvSpPr>
          <p:nvPr>
            <p:ph type="dt" sz="half" idx="10"/>
          </p:nvPr>
        </p:nvSpPr>
        <p:spPr>
          <a:xfrm>
            <a:off x="7329488" y="3659188"/>
            <a:ext cx="2005012"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C5EFD6F6-2F20-4B1A-A667-B95C1338A7FC}" type="datetime5">
              <a:rPr lang="zh-CN" altLang="en-US"/>
              <a:pPr>
                <a:defRPr/>
              </a:pPr>
              <a:t>2021/4/15</a:t>
            </a:fld>
            <a:endParaRPr lang="zh-CN" altLang="en-US" dirty="0"/>
          </a:p>
        </p:txBody>
      </p:sp>
      <p:sp>
        <p:nvSpPr>
          <p:cNvPr id="10" name="页脚占位符 1">
            <a:extLst>
              <a:ext uri="{FF2B5EF4-FFF2-40B4-BE49-F238E27FC236}">
                <a16:creationId xmlns:a16="http://schemas.microsoft.com/office/drawing/2014/main" id="{DC844AB2-06A2-446B-BA0A-9ED27192910C}"/>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2">
            <a:extLst>
              <a:ext uri="{FF2B5EF4-FFF2-40B4-BE49-F238E27FC236}">
                <a16:creationId xmlns:a16="http://schemas.microsoft.com/office/drawing/2014/main" id="{2A5E6C48-645B-4A23-B72D-D1764685B13A}"/>
              </a:ext>
            </a:extLst>
          </p:cNvPr>
          <p:cNvSpPr>
            <a:spLocks noGrp="1"/>
          </p:cNvSpPr>
          <p:nvPr>
            <p:ph type="sldNum" sz="quarter" idx="12"/>
          </p:nvPr>
        </p:nvSpPr>
        <p:spPr/>
        <p:txBody>
          <a:bodyPr/>
          <a:lstStyle>
            <a:lvl1pPr>
              <a:defRPr/>
            </a:lvl1pPr>
          </a:lstStyle>
          <a:p>
            <a:pPr>
              <a:defRPr/>
            </a:pPr>
            <a:fld id="{C44B10C2-E8BD-420E-B169-17CE4D1EF7ED}" type="slidenum">
              <a:rPr lang="zh-CN" altLang="en-US"/>
              <a:pPr>
                <a:defRPr/>
              </a:pPr>
              <a:t>‹#›</a:t>
            </a:fld>
            <a:endParaRPr lang="zh-CN" altLang="en-US"/>
          </a:p>
        </p:txBody>
      </p:sp>
    </p:spTree>
    <p:extLst>
      <p:ext uri="{BB962C8B-B14F-4D97-AF65-F5344CB8AC3E}">
        <p14:creationId xmlns:p14="http://schemas.microsoft.com/office/powerpoint/2010/main" val="2409182448"/>
      </p:ext>
    </p:extLst>
  </p:cSld>
  <p:clrMapOvr>
    <a:masterClrMapping/>
  </p:clrMapOvr>
  <p:hf sldNum="0"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F2D49179-AB83-4E8B-8282-D923DC0956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DA9C6F7-EBAB-4F4C-A33A-CA8F6B58E74B}"/>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22993E09-B9E1-47FE-9EB5-A60FDB4C8C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89048F9C-9220-42A8-965C-C1B19225F9BC}"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90D19B23-3732-469E-9B5F-6081213A5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00CF4D15-82A5-4EFD-B931-09343395D83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AF918DA-C94E-4A75-B2DE-2722F5A30A1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1DDE8BF6-B297-4DC4-AD89-6D6301784A99}"/>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177FFB05-2F69-4832-9BC6-A964E31B7F85}"/>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2DF856AC-8348-4B8E-8B1E-C3CE53993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00000">
                    <a:tint val="75000"/>
                  </a:srgbClr>
                </a:solidFill>
                <a:latin typeface="+mn-lt"/>
                <a:ea typeface="+mn-ea"/>
              </a:defRPr>
            </a:lvl1pPr>
          </a:lstStyle>
          <a:p>
            <a:pPr>
              <a:defRPr/>
            </a:pPr>
            <a:fld id="{3F8E5987-A3AD-4F8A-882D-73277EA00208}"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249E9E54-B34C-4146-8008-D7B35391B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00">
                    <a:tint val="75000"/>
                  </a:srgb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C8DDB608-22EA-430F-AAD5-043A05F6CFA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07F8B134-1424-4CC4-AE69-12039DFDAD0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0A7C292A-C6F6-475B-B460-3A7656F218A6}"/>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A1A2D57D-4FFE-4483-98E8-2352AC0664A3}"/>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BF6750FE-5E15-410B-8295-E88C0DA96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3078562-D73D-426F-865F-D97BAA23965F}"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DA280182-BBB2-469B-8B74-2086070B4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4607B89F-270F-4DDE-9D59-841B1F02379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4E5FFE2-1CC8-4B38-9308-611EBE2524D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74382438-8533-428A-907A-D88803844F90}"/>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038AC0D1-37B8-432E-BAB6-BA25212EEA9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D0E0AF28-702C-432D-9168-3D9786317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7BE52DF-1A23-4324-97FC-CC4622F92660}"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FF357E70-4A08-42C7-9015-DE12CCBD45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3D88871E-7534-4BE8-992B-04A6E010430A}"/>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8A7336E-AC5C-49C6-A81B-2EF18C6905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D7D08693-B77B-4DB8-8EEC-0C5A615191B4}"/>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ADD67F3A-76DC-42DA-BAA5-38BC5124E288}"/>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860B4652-A150-410F-9AA8-44DF17F7E3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3547FD1-E2BA-44D0-8D01-1EFB709178C9}" type="datetimeFigureOut">
              <a:rPr lang="zh-CN" altLang="en-US"/>
              <a:pPr>
                <a:defRPr/>
              </a:pPr>
              <a:t>2021/4/15</a:t>
            </a:fld>
            <a:endParaRPr lang="zh-CN" altLang="en-US"/>
          </a:p>
        </p:txBody>
      </p:sp>
      <p:sp>
        <p:nvSpPr>
          <p:cNvPr id="13" name="页脚占位符 12">
            <a:extLst>
              <a:ext uri="{FF2B5EF4-FFF2-40B4-BE49-F238E27FC236}">
                <a16:creationId xmlns:a16="http://schemas.microsoft.com/office/drawing/2014/main" id="{6CE002DA-5FF3-4F5F-A88B-90E719AB6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a:extLst>
              <a:ext uri="{FF2B5EF4-FFF2-40B4-BE49-F238E27FC236}">
                <a16:creationId xmlns:a16="http://schemas.microsoft.com/office/drawing/2014/main" id="{C04729AE-895B-4FF4-AC77-6FD3718AF47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AF8926E-8414-4077-AE6F-807C98E75E9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Lst>
  <p:txStyles>
    <p:titleStyle>
      <a:lvl1pPr algn="l" rtl="0" eaLnBrk="0" fontAlgn="base" hangingPunct="0">
        <a:spcBef>
          <a:spcPct val="0"/>
        </a:spcBef>
        <a:spcAft>
          <a:spcPct val="0"/>
        </a:spcAft>
        <a:defRPr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sz="2500">
          <a:solidFill>
            <a:schemeClr val="tx1"/>
          </a:solidFill>
          <a:latin typeface="Calibri" panose="020F050202020403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panose="02010600030101010101" pitchFamily="2" charset="-122"/>
        </a:defRPr>
      </a:lvl1pPr>
      <a:lvl2pPr marL="785813" indent="-301625" algn="l" rtl="0" eaLnBrk="0" fontAlgn="base" hangingPunct="0">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0" fontAlgn="base" hangingPunct="0">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hyperlink" Target="https://edu.tipdm.org/"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www.tipdm.com/pxdt/index.j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a:extLst>
              <a:ext uri="{FF2B5EF4-FFF2-40B4-BE49-F238E27FC236}">
                <a16:creationId xmlns:a16="http://schemas.microsoft.com/office/drawing/2014/main" id="{C06B85E1-4904-4175-8FA5-C46F9C5FC233}"/>
              </a:ext>
            </a:extLst>
          </p:cNvPr>
          <p:cNvSpPr>
            <a:spLocks noGrp="1" noChangeArrowheads="1"/>
          </p:cNvSpPr>
          <p:nvPr>
            <p:ph type="title"/>
          </p:nvPr>
        </p:nvSpPr>
        <p:spPr>
          <a:xfrm>
            <a:off x="5272088" y="2706688"/>
            <a:ext cx="6543675" cy="692150"/>
          </a:xfrm>
        </p:spPr>
        <p:txBody>
          <a:bodyPr/>
          <a:lstStyle/>
          <a:p>
            <a:r>
              <a:rPr lang="zh-CN" altLang="en-US" b="0"/>
              <a:t>处理新零售智能销售数据分析项目的数据</a:t>
            </a:r>
          </a:p>
        </p:txBody>
      </p:sp>
      <p:sp>
        <p:nvSpPr>
          <p:cNvPr id="3" name="文本框 2">
            <a:extLst>
              <a:ext uri="{FF2B5EF4-FFF2-40B4-BE49-F238E27FC236}">
                <a16:creationId xmlns:a16="http://schemas.microsoft.com/office/drawing/2014/main" id="{DF567EBA-CA94-4F98-932F-F9A461853B8A}"/>
              </a:ext>
            </a:extLst>
          </p:cNvPr>
          <p:cNvSpPr txBox="1">
            <a:spLocks noChangeArrowheads="1"/>
          </p:cNvSpPr>
          <p:nvPr/>
        </p:nvSpPr>
        <p:spPr bwMode="auto">
          <a:xfrm>
            <a:off x="7356475" y="3664377"/>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ClrTx/>
              <a:buFontTx/>
              <a:buNone/>
            </a:pPr>
            <a:fld id="{C97C73BE-BB1F-437B-AA80-957DE68ADB84}" type="datetime5">
              <a:rPr kumimoji="0" lang="zh-CN" altLang="en-US" sz="2400" b="1">
                <a:solidFill>
                  <a:schemeClr val="bg1"/>
                </a:solidFill>
                <a:latin typeface="Times New Roman" panose="02020603050405020304" pitchFamily="18" charset="0"/>
                <a:ea typeface="黑体" panose="02010609060101010101" pitchFamily="49" charset="-122"/>
                <a:cs typeface="Times New Roman" panose="02020603050405020304" pitchFamily="18" charset="0"/>
              </a:rPr>
              <a:pPr algn="ctr" eaLnBrk="1" hangingPunct="1">
                <a:spcBef>
                  <a:spcPct val="0"/>
                </a:spcBef>
                <a:buClrTx/>
                <a:buFontTx/>
                <a:buNone/>
              </a:pPr>
              <a:t>2021/4/15</a:t>
            </a:fld>
            <a:endParaRPr kumimoji="0" lang="zh-CN" altLang="en-US" sz="24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a:extLst>
              <a:ext uri="{FF2B5EF4-FFF2-40B4-BE49-F238E27FC236}">
                <a16:creationId xmlns:a16="http://schemas.microsoft.com/office/drawing/2014/main" id="{2BB184DF-5ED0-4653-A1C3-C3AD1D660154}"/>
              </a:ext>
            </a:extLst>
          </p:cNvPr>
          <p:cNvSpPr>
            <a:spLocks noGrp="1" noChangeArrowheads="1"/>
          </p:cNvSpPr>
          <p:nvPr>
            <p:ph idx="1"/>
          </p:nvPr>
        </p:nvSpPr>
        <p:spPr>
          <a:xfrm>
            <a:off x="423863" y="1079500"/>
            <a:ext cx="11107737" cy="5045075"/>
          </a:xfrm>
        </p:spPr>
        <p:txBody>
          <a:bodyPr/>
          <a:lstStyle/>
          <a:p>
            <a:pPr marL="361950" indent="-361950" algn="just"/>
            <a:r>
              <a:rPr lang="zh-CN" altLang="zh-CN"/>
              <a:t>数据分析的目的主要是从大量杂乱无章的数据中发现规律并进行概括总结，提炼出有价值的信息。通过对新零售智能销售数据进行分析能够帮助企业掌握新零售智能销售设备的订单和库存等情况，了解商品需求量和用户偏好，为用户提供精准贴心的服务。新零售智能销售数据分析流程图如图所示。</a:t>
            </a:r>
          </a:p>
        </p:txBody>
      </p:sp>
      <p:sp>
        <p:nvSpPr>
          <p:cNvPr id="36867" name="标题 2">
            <a:extLst>
              <a:ext uri="{FF2B5EF4-FFF2-40B4-BE49-F238E27FC236}">
                <a16:creationId xmlns:a16="http://schemas.microsoft.com/office/drawing/2014/main" id="{165FC8E7-2711-4051-834C-0B9194A7C0D7}"/>
              </a:ext>
            </a:extLst>
          </p:cNvPr>
          <p:cNvSpPr>
            <a:spLocks noGrp="1" noChangeArrowheads="1"/>
          </p:cNvSpPr>
          <p:nvPr>
            <p:ph type="title"/>
          </p:nvPr>
        </p:nvSpPr>
        <p:spPr>
          <a:xfrm>
            <a:off x="255588" y="358775"/>
            <a:ext cx="10972800" cy="528638"/>
          </a:xfrm>
        </p:spPr>
        <p:txBody>
          <a:bodyPr/>
          <a:lstStyle/>
          <a:p>
            <a:r>
              <a:rPr lang="zh-CN" altLang="en-US"/>
              <a:t>熟悉新零售智能销售数据分析流程</a:t>
            </a:r>
          </a:p>
        </p:txBody>
      </p:sp>
      <p:graphicFrame>
        <p:nvGraphicFramePr>
          <p:cNvPr id="36868" name="对象 -2147482624">
            <a:extLst>
              <a:ext uri="{FF2B5EF4-FFF2-40B4-BE49-F238E27FC236}">
                <a16:creationId xmlns:a16="http://schemas.microsoft.com/office/drawing/2014/main" id="{310C33D6-000F-4C81-8936-2953EC3E40DE}"/>
              </a:ext>
            </a:extLst>
          </p:cNvPr>
          <p:cNvGraphicFramePr>
            <a:graphicFrameLocks noChangeAspect="1"/>
          </p:cNvGraphicFramePr>
          <p:nvPr/>
        </p:nvGraphicFramePr>
        <p:xfrm>
          <a:off x="2406650" y="2525713"/>
          <a:ext cx="7143750" cy="3598862"/>
        </p:xfrm>
        <a:graphic>
          <a:graphicData uri="http://schemas.openxmlformats.org/presentationml/2006/ole">
            <mc:AlternateContent xmlns:mc="http://schemas.openxmlformats.org/markup-compatibility/2006">
              <mc:Choice xmlns:v="urn:schemas-microsoft-com:vml" Requires="v">
                <p:oleObj r:id="rId2" imgW="4968000" imgH="2495880" progId="Visio.Drawing.15">
                  <p:embed/>
                </p:oleObj>
              </mc:Choice>
              <mc:Fallback>
                <p:oleObj r:id="rId2" imgW="4968000" imgH="2495880" progId="Visio.Drawing.15">
                  <p:embed/>
                  <p:pic>
                    <p:nvPicPr>
                      <p:cNvPr id="0" name="对象 -21474826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2525713"/>
                        <a:ext cx="7143750" cy="359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a:extLst>
              <a:ext uri="{FF2B5EF4-FFF2-40B4-BE49-F238E27FC236}">
                <a16:creationId xmlns:a16="http://schemas.microsoft.com/office/drawing/2014/main" id="{F680FD23-19E9-4B5D-BF68-B7B84ABD4044}"/>
              </a:ext>
            </a:extLst>
          </p:cNvPr>
          <p:cNvSpPr>
            <a:spLocks noGrp="1" noChangeArrowheads="1"/>
          </p:cNvSpPr>
          <p:nvPr>
            <p:ph idx="1"/>
          </p:nvPr>
        </p:nvSpPr>
        <p:spPr>
          <a:xfrm>
            <a:off x="423863" y="1079500"/>
            <a:ext cx="11107737" cy="5045075"/>
          </a:xfrm>
        </p:spPr>
        <p:txBody>
          <a:bodyPr/>
          <a:lstStyle/>
          <a:p>
            <a:pPr marL="361950" indent="-361950" algn="just"/>
            <a:r>
              <a:rPr lang="zh-CN" altLang="zh-CN"/>
              <a:t>新零售智能销售数据分析步骤和说明如表所示。</a:t>
            </a:r>
          </a:p>
        </p:txBody>
      </p:sp>
      <p:sp>
        <p:nvSpPr>
          <p:cNvPr id="37891" name="标题 2">
            <a:extLst>
              <a:ext uri="{FF2B5EF4-FFF2-40B4-BE49-F238E27FC236}">
                <a16:creationId xmlns:a16="http://schemas.microsoft.com/office/drawing/2014/main" id="{21320863-DB8A-46D6-88C8-8FCE42761C64}"/>
              </a:ext>
            </a:extLst>
          </p:cNvPr>
          <p:cNvSpPr>
            <a:spLocks noGrp="1" noChangeArrowheads="1"/>
          </p:cNvSpPr>
          <p:nvPr>
            <p:ph type="title"/>
          </p:nvPr>
        </p:nvSpPr>
        <p:spPr>
          <a:xfrm>
            <a:off x="255588" y="358775"/>
            <a:ext cx="10972800" cy="528638"/>
          </a:xfrm>
        </p:spPr>
        <p:txBody>
          <a:bodyPr/>
          <a:lstStyle/>
          <a:p>
            <a:r>
              <a:rPr lang="zh-CN" altLang="en-US"/>
              <a:t>熟悉新零售智能销售数据分析流程</a:t>
            </a:r>
          </a:p>
        </p:txBody>
      </p:sp>
      <p:graphicFrame>
        <p:nvGraphicFramePr>
          <p:cNvPr id="36868" name="表格 36867">
            <a:extLst>
              <a:ext uri="{FF2B5EF4-FFF2-40B4-BE49-F238E27FC236}">
                <a16:creationId xmlns:a16="http://schemas.microsoft.com/office/drawing/2014/main" id="{EDB00594-2E40-4BA0-89A5-3C4FF7BB8C3D}"/>
              </a:ext>
            </a:extLst>
          </p:cNvPr>
          <p:cNvGraphicFramePr/>
          <p:nvPr>
            <p:custDataLst>
              <p:tags r:id="rId1"/>
            </p:custDataLst>
          </p:nvPr>
        </p:nvGraphicFramePr>
        <p:xfrm>
          <a:off x="801688" y="1706563"/>
          <a:ext cx="10588625" cy="4184650"/>
        </p:xfrm>
        <a:graphic>
          <a:graphicData uri="http://schemas.openxmlformats.org/drawingml/2006/table">
            <a:tbl>
              <a:tblPr/>
              <a:tblGrid>
                <a:gridCol w="1843405">
                  <a:extLst>
                    <a:ext uri="{9D8B030D-6E8A-4147-A177-3AD203B41FA5}">
                      <a16:colId xmlns:a16="http://schemas.microsoft.com/office/drawing/2014/main" val="20000"/>
                    </a:ext>
                  </a:extLst>
                </a:gridCol>
                <a:gridCol w="8745220">
                  <a:extLst>
                    <a:ext uri="{9D8B030D-6E8A-4147-A177-3AD203B41FA5}">
                      <a16:colId xmlns:a16="http://schemas.microsoft.com/office/drawing/2014/main" val="20001"/>
                    </a:ext>
                  </a:extLst>
                </a:gridCol>
              </a:tblGrid>
              <a:tr h="5270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defTabSz="967105" eaLnBrk="1" hangingPunct="1">
                        <a:buNone/>
                      </a:pPr>
                      <a:r>
                        <a:rPr lang="en-US" altLang="zh-CN" b="1" dirty="0">
                          <a:solidFill>
                            <a:srgbClr val="FFFFFF"/>
                          </a:solidFill>
                          <a:latin typeface="微软雅黑" panose="020B0503020204020204" pitchFamily="34" charset="-122"/>
                          <a:ea typeface="微软雅黑" panose="020B0503020204020204" pitchFamily="34" charset="-122"/>
                        </a:rPr>
                        <a:t>字段名称</a:t>
                      </a:r>
                      <a:endParaRPr lang="en-US" altLang="en-US" b="1" dirty="0">
                        <a:solidFill>
                          <a:srgbClr val="FFFFFF"/>
                        </a:solidFill>
                        <a:latin typeface="微软雅黑" panose="020B0503020204020204" pitchFamily="34" charset="-122"/>
                        <a:ea typeface="微软雅黑" panose="020B0503020204020204" pitchFamily="34" charset="-122"/>
                      </a:endParaRP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defTabSz="967105" eaLnBrk="1" hangingPunct="1">
                        <a:buNone/>
                      </a:pPr>
                      <a:r>
                        <a:rPr lang="en-US" altLang="zh-CN" b="1" dirty="0">
                          <a:solidFill>
                            <a:srgbClr val="FFFFFF"/>
                          </a:solidFill>
                          <a:latin typeface="微软雅黑" panose="020B0503020204020204" pitchFamily="34" charset="-122"/>
                          <a:ea typeface="微软雅黑" panose="020B0503020204020204" pitchFamily="34" charset="-122"/>
                        </a:rPr>
                        <a:t>含义</a:t>
                      </a:r>
                      <a:endParaRPr lang="en-US" altLang="en-US" b="1" dirty="0">
                        <a:solidFill>
                          <a:srgbClr val="FFFFFF"/>
                        </a:solidFill>
                        <a:latin typeface="微软雅黑" panose="020B0503020204020204" pitchFamily="34" charset="-122"/>
                        <a:ea typeface="微软雅黑" panose="020B0503020204020204" pitchFamily="34" charset="-122"/>
                      </a:endParaRP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651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defTabSz="967105" eaLnBrk="1" hangingPunct="1">
                        <a:buNone/>
                      </a:pPr>
                      <a:r>
                        <a:rPr lang="en-US" altLang="zh-CN" b="1" dirty="0">
                          <a:solidFill>
                            <a:srgbClr val="FFFFFF"/>
                          </a:solidFill>
                          <a:latin typeface="微软雅黑" panose="020B0503020204020204" pitchFamily="34" charset="-122"/>
                          <a:ea typeface="微软雅黑" panose="020B0503020204020204" pitchFamily="34" charset="-122"/>
                        </a:rPr>
                        <a:t>数据获取</a:t>
                      </a: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defTabSz="967105" eaLnBrk="1" hangingPunct="1">
                        <a:buNone/>
                      </a:pPr>
                      <a:r>
                        <a:rPr lang="en-US" altLang="zh-CN" dirty="0">
                          <a:solidFill>
                            <a:srgbClr val="000000"/>
                          </a:solidFill>
                          <a:latin typeface="微软雅黑" panose="020B0503020204020204" pitchFamily="34" charset="-122"/>
                          <a:ea typeface="微软雅黑" panose="020B0503020204020204" pitchFamily="34" charset="-122"/>
                        </a:rPr>
                        <a:t>数据获取是指根据分析的目的，获取库存数据和订单数据</a:t>
                      </a:r>
                      <a:endParaRPr lang="en-US" altLang="en-US" dirty="0">
                        <a:solidFill>
                          <a:srgbClr val="000000"/>
                        </a:solidFill>
                        <a:latin typeface="微软雅黑" panose="020B0503020204020204" pitchFamily="34" charset="-122"/>
                        <a:ea typeface="微软雅黑" panose="020B0503020204020204" pitchFamily="34" charset="-122"/>
                      </a:endParaRP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287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defTabSz="967105" eaLnBrk="1" hangingPunct="1">
                        <a:buNone/>
                      </a:pPr>
                      <a:r>
                        <a:rPr lang="en-US" altLang="zh-CN" b="1" dirty="0">
                          <a:solidFill>
                            <a:srgbClr val="FFFFFF"/>
                          </a:solidFill>
                          <a:latin typeface="微软雅黑" panose="020B0503020204020204" pitchFamily="34" charset="-122"/>
                          <a:ea typeface="微软雅黑" panose="020B0503020204020204" pitchFamily="34" charset="-122"/>
                        </a:rPr>
                        <a:t>数据处理</a:t>
                      </a: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defTabSz="967105" eaLnBrk="1" hangingPunct="1">
                        <a:buNone/>
                      </a:pPr>
                      <a:r>
                        <a:rPr lang="en-US" altLang="zh-CN" dirty="0">
                          <a:solidFill>
                            <a:srgbClr val="000000"/>
                          </a:solidFill>
                          <a:latin typeface="微软雅黑" panose="020B0503020204020204" pitchFamily="34" charset="-122"/>
                          <a:ea typeface="微软雅黑" panose="020B0503020204020204" pitchFamily="34" charset="-122"/>
                        </a:rPr>
                        <a:t>数据处理是指借助Excel利用筛选、去除重复值、计数等方法，对库存数据和订单数据进行重复值处理、缺失值处理、异常值处理和日期提取等操作，将数据转换为适用于分析的形式</a:t>
                      </a:r>
                      <a:endParaRPr lang="en-US" altLang="en-US" dirty="0">
                        <a:solidFill>
                          <a:srgbClr val="000000"/>
                        </a:solidFill>
                        <a:latin typeface="微软雅黑" panose="020B0503020204020204" pitchFamily="34" charset="-122"/>
                        <a:ea typeface="微软雅黑" panose="020B0503020204020204" pitchFamily="34" charset="-122"/>
                      </a:endParaRP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320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defTabSz="967105" eaLnBrk="1" hangingPunct="1">
                        <a:buNone/>
                      </a:pPr>
                      <a:r>
                        <a:rPr lang="en-US" altLang="zh-CN" b="1" dirty="0">
                          <a:solidFill>
                            <a:srgbClr val="FFFFFF"/>
                          </a:solidFill>
                          <a:latin typeface="微软雅黑" panose="020B0503020204020204" pitchFamily="34" charset="-122"/>
                          <a:ea typeface="微软雅黑" panose="020B0503020204020204" pitchFamily="34" charset="-122"/>
                        </a:rPr>
                        <a:t>分析与可视化</a:t>
                      </a: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defTabSz="967105" eaLnBrk="1" hangingPunct="1">
                        <a:buNone/>
                      </a:pPr>
                      <a:r>
                        <a:rPr lang="en-US" altLang="zh-CN" dirty="0">
                          <a:solidFill>
                            <a:srgbClr val="000000"/>
                          </a:solidFill>
                          <a:latin typeface="微软雅黑" panose="020B0503020204020204" pitchFamily="34" charset="-122"/>
                          <a:ea typeface="微软雅黑" panose="020B0503020204020204" pitchFamily="34" charset="-122"/>
                        </a:rPr>
                        <a:t>分析与可视化主要是指通过对销售额、毛利率、销售量、存销比、客单价和复购率等指标分析商品的销售情况、库存和用户行为，发现数据中的规律，并借助图表等可视化的方式来直观地展现数据之间的关联信息，使抽象的信息变得更加清晰、具体，易于观察</a:t>
                      </a:r>
                      <a:endParaRPr lang="en-US" altLang="en-US" dirty="0">
                        <a:solidFill>
                          <a:srgbClr val="000000"/>
                        </a:solidFill>
                        <a:latin typeface="微软雅黑" panose="020B0503020204020204" pitchFamily="34" charset="-122"/>
                        <a:ea typeface="微软雅黑" panose="020B0503020204020204" pitchFamily="34" charset="-122"/>
                      </a:endParaRP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4295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defTabSz="967105" eaLnBrk="1" hangingPunct="1">
                        <a:buNone/>
                      </a:pPr>
                      <a:r>
                        <a:rPr lang="en-US" altLang="zh-CN" b="1" dirty="0">
                          <a:solidFill>
                            <a:srgbClr val="FFFFFF"/>
                          </a:solidFill>
                          <a:latin typeface="微软雅黑" panose="020B0503020204020204" pitchFamily="34" charset="-122"/>
                          <a:ea typeface="微软雅黑" panose="020B0503020204020204" pitchFamily="34" charset="-122"/>
                        </a:rPr>
                        <a:t>分析报告</a:t>
                      </a: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defTabSz="967105" eaLnBrk="1" hangingPunct="1">
                        <a:buNone/>
                      </a:pPr>
                      <a:r>
                        <a:rPr lang="en-US" altLang="zh-CN" dirty="0">
                          <a:solidFill>
                            <a:srgbClr val="000000"/>
                          </a:solidFill>
                          <a:latin typeface="微软雅黑" panose="020B0503020204020204" pitchFamily="34" charset="-122"/>
                          <a:ea typeface="微软雅黑" panose="020B0503020204020204" pitchFamily="34" charset="-122"/>
                        </a:rPr>
                        <a:t>分析报告是以特定的形式把数据分析的过程和结果展示出来，便于需求者了解。分析报告主要包含分析背景与目标、分析思路、分析过程、结论与建议</a:t>
                      </a:r>
                      <a:endParaRPr lang="en-US" altLang="en-US" dirty="0">
                        <a:solidFill>
                          <a:srgbClr val="000000"/>
                        </a:solidFill>
                        <a:latin typeface="微软雅黑" panose="020B0503020204020204" pitchFamily="34" charset="-122"/>
                        <a:ea typeface="微软雅黑" panose="020B0503020204020204" pitchFamily="34" charset="-122"/>
                      </a:endParaRPr>
                    </a:p>
                  </a:txBody>
                  <a:tcPr marL="68584" marR="68584" marT="0" marB="0"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9EE7E108-C87A-4B1C-8D87-5936DDD03FE5}"/>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92A88B1B-4594-4EE0-870C-1D144683B44E}"/>
              </a:ext>
            </a:extLst>
          </p:cNvPr>
          <p:cNvSpPr>
            <a:spLocks noChangeShapeType="1"/>
          </p:cNvSpPr>
          <p:nvPr/>
        </p:nvSpPr>
        <p:spPr bwMode="auto">
          <a:xfrm>
            <a:off x="2649538" y="29479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a:extLst>
              <a:ext uri="{FF2B5EF4-FFF2-40B4-BE49-F238E27FC236}">
                <a16:creationId xmlns:a16="http://schemas.microsoft.com/office/drawing/2014/main" id="{0A4F79BB-5B07-4506-BAB3-04065B0AD9B4}"/>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a:extLst>
              <a:ext uri="{FF2B5EF4-FFF2-40B4-BE49-F238E27FC236}">
                <a16:creationId xmlns:a16="http://schemas.microsoft.com/office/drawing/2014/main" id="{406E336D-D98C-4429-B435-C923A062BAD2}"/>
              </a:ext>
            </a:extLst>
          </p:cNvPr>
          <p:cNvSpPr>
            <a:spLocks noChangeArrowheads="1"/>
          </p:cNvSpPr>
          <p:nvPr/>
        </p:nvSpPr>
        <p:spPr bwMode="auto">
          <a:xfrm>
            <a:off x="4000531" y="2608671"/>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处理库存数据</a:t>
            </a:r>
            <a:endParaRPr lang="zh-CN" altLang="en-US" sz="2200" noProof="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922" name="标题 3">
            <a:extLst>
              <a:ext uri="{FF2B5EF4-FFF2-40B4-BE49-F238E27FC236}">
                <a16:creationId xmlns:a16="http://schemas.microsoft.com/office/drawing/2014/main" id="{73677518-7288-41A4-8497-027F77AF8B0F}"/>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B5FABBBC-E0FF-4A3D-B6AA-13BA9D59F285}"/>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了解新零售智能销售数据分析项目</a:t>
            </a:r>
            <a:endParaRPr lang="zh-CN" altLang="en-US" sz="2200" noProof="1">
              <a:solidFill>
                <a:schemeClr val="bg1"/>
              </a:solidFill>
              <a:latin typeface="微软雅黑" panose="020B0503020204020204" pitchFamily="34" charset="-122"/>
              <a:ea typeface="微软雅黑" panose="020B0503020204020204" pitchFamily="34" charset="-122"/>
            </a:endParaRPr>
          </a:p>
        </p:txBody>
      </p:sp>
      <p:sp>
        <p:nvSpPr>
          <p:cNvPr id="15" name="Oval 15">
            <a:extLst>
              <a:ext uri="{FF2B5EF4-FFF2-40B4-BE49-F238E27FC236}">
                <a16:creationId xmlns:a16="http://schemas.microsoft.com/office/drawing/2014/main" id="{09703986-4BF6-4F42-BD30-0E8F96B43C41}"/>
              </a:ext>
            </a:extLst>
          </p:cNvPr>
          <p:cNvSpPr>
            <a:spLocks noChangeArrowheads="1"/>
          </p:cNvSpPr>
          <p:nvPr/>
        </p:nvSpPr>
        <p:spPr bwMode="auto">
          <a:xfrm>
            <a:off x="2928857" y="2626671"/>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2</a:t>
            </a:r>
          </a:p>
        </p:txBody>
      </p:sp>
      <p:sp>
        <p:nvSpPr>
          <p:cNvPr id="21" name="AutoShape 17">
            <a:extLst>
              <a:ext uri="{FF2B5EF4-FFF2-40B4-BE49-F238E27FC236}">
                <a16:creationId xmlns:a16="http://schemas.microsoft.com/office/drawing/2014/main" id="{83D852AC-F3BC-47D2-A7B8-9CD058E0C511}"/>
              </a:ext>
            </a:extLst>
          </p:cNvPr>
          <p:cNvSpPr>
            <a:spLocks noChangeArrowheads="1"/>
          </p:cNvSpPr>
          <p:nvPr/>
        </p:nvSpPr>
        <p:spPr bwMode="auto">
          <a:xfrm>
            <a:off x="4012449"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处理订单数据</a:t>
            </a:r>
            <a:endParaRPr lang="zh-CN" altLang="en-US" sz="2200" noProof="1">
              <a:latin typeface="微软雅黑" panose="020B0503020204020204" pitchFamily="34" charset="-122"/>
              <a:ea typeface="微软雅黑" panose="020B0503020204020204" pitchFamily="34" charset="-122"/>
            </a:endParaRPr>
          </a:p>
        </p:txBody>
      </p:sp>
      <p:sp>
        <p:nvSpPr>
          <p:cNvPr id="22" name="Oval 15">
            <a:extLst>
              <a:ext uri="{FF2B5EF4-FFF2-40B4-BE49-F238E27FC236}">
                <a16:creationId xmlns:a16="http://schemas.microsoft.com/office/drawing/2014/main" id="{1C361849-E31C-4C17-89F8-3CC02401E05C}"/>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3</a:t>
            </a:r>
          </a:p>
        </p:txBody>
      </p:sp>
      <p:sp>
        <p:nvSpPr>
          <p:cNvPr id="28" name="AutoShape 17">
            <a:extLst>
              <a:ext uri="{FF2B5EF4-FFF2-40B4-BE49-F238E27FC236}">
                <a16:creationId xmlns:a16="http://schemas.microsoft.com/office/drawing/2014/main" id="{162EC0B9-57AA-4406-AEE6-59C778A2B8CC}"/>
              </a:ext>
            </a:extLst>
          </p:cNvPr>
          <p:cNvSpPr>
            <a:spLocks noChangeArrowheads="1"/>
          </p:cNvSpPr>
          <p:nvPr/>
        </p:nvSpPr>
        <p:spPr bwMode="auto">
          <a:xfrm>
            <a:off x="4012449"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anose="020B0503020204020204" pitchFamily="34" charset="-122"/>
                <a:ea typeface="微软雅黑" panose="020B0503020204020204" pitchFamily="34" charset="-122"/>
              </a:rPr>
              <a:t>小结</a:t>
            </a:r>
          </a:p>
        </p:txBody>
      </p:sp>
      <p:sp>
        <p:nvSpPr>
          <p:cNvPr id="29" name="Oval 15">
            <a:extLst>
              <a:ext uri="{FF2B5EF4-FFF2-40B4-BE49-F238E27FC236}">
                <a16:creationId xmlns:a16="http://schemas.microsoft.com/office/drawing/2014/main" id="{30EBB5EC-3D50-437F-B78E-F86691265881}"/>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a:extLst>
              <a:ext uri="{FF2B5EF4-FFF2-40B4-BE49-F238E27FC236}">
                <a16:creationId xmlns:a16="http://schemas.microsoft.com/office/drawing/2014/main" id="{B8087FBF-32A5-49DA-A729-28CFBDB02D9F}"/>
              </a:ext>
            </a:extLst>
          </p:cNvPr>
          <p:cNvSpPr>
            <a:spLocks noGrp="1" noChangeArrowheads="1"/>
          </p:cNvSpPr>
          <p:nvPr>
            <p:ph idx="1"/>
          </p:nvPr>
        </p:nvSpPr>
        <p:spPr>
          <a:xfrm>
            <a:off x="423863" y="1079500"/>
            <a:ext cx="11107737" cy="5045075"/>
          </a:xfrm>
        </p:spPr>
        <p:txBody>
          <a:bodyPr/>
          <a:lstStyle/>
          <a:p>
            <a:pPr marL="361950" indent="-361950" algn="just"/>
            <a:r>
              <a:rPr lang="zh-CN" altLang="zh-CN"/>
              <a:t>在查看【库存数据】工作表时，发现数据中存在重复值，为了避免数据冗余，需要对重复值进行处理。对【库存数据】工作表的日期和商品名称进行合并，查看重复值并进行处理。</a:t>
            </a:r>
          </a:p>
        </p:txBody>
      </p:sp>
      <p:sp>
        <p:nvSpPr>
          <p:cNvPr id="39939" name="标题 2">
            <a:extLst>
              <a:ext uri="{FF2B5EF4-FFF2-40B4-BE49-F238E27FC236}">
                <a16:creationId xmlns:a16="http://schemas.microsoft.com/office/drawing/2014/main" id="{BAF5CE94-5D78-4E22-9AE9-2DF1C4D7689C}"/>
              </a:ext>
            </a:extLst>
          </p:cNvPr>
          <p:cNvSpPr>
            <a:spLocks noGrp="1" noChangeArrowheads="1"/>
          </p:cNvSpPr>
          <p:nvPr>
            <p:ph type="title"/>
          </p:nvPr>
        </p:nvSpPr>
        <p:spPr>
          <a:xfrm>
            <a:off x="255588" y="358775"/>
            <a:ext cx="10972800" cy="528638"/>
          </a:xfrm>
        </p:spPr>
        <p:txBody>
          <a:bodyPr/>
          <a:lstStyle/>
          <a:p>
            <a:r>
              <a:rPr lang="zh-CN" altLang="en-US"/>
              <a:t>任务描述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896B7582-72E7-4837-B740-ED816A5BB234}"/>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（1）运用CONCATENATE函数对日期和商品名称进行合并。</a:t>
            </a:r>
          </a:p>
          <a:p>
            <a:pPr marL="0" indent="0" algn="just">
              <a:buFont typeface="Wingdings" panose="05000000000000000000" pitchFamily="2" charset="2"/>
              <a:buNone/>
            </a:pPr>
            <a:r>
              <a:rPr lang="zh-CN" altLang="zh-CN"/>
              <a:t>（2）利用【条件格式】图标突显重复值。</a:t>
            </a:r>
          </a:p>
          <a:p>
            <a:pPr marL="0" indent="0" algn="just">
              <a:buFont typeface="Wingdings" panose="05000000000000000000" pitchFamily="2" charset="2"/>
              <a:buNone/>
            </a:pPr>
            <a:r>
              <a:rPr lang="zh-CN" altLang="zh-CN"/>
              <a:t>（3）利用筛选方式查找重复值。</a:t>
            </a:r>
          </a:p>
          <a:p>
            <a:pPr marL="0" indent="0" algn="just">
              <a:buFont typeface="Wingdings" panose="05000000000000000000" pitchFamily="2" charset="2"/>
              <a:buNone/>
            </a:pPr>
            <a:r>
              <a:rPr lang="zh-CN" altLang="zh-CN"/>
              <a:t>（4）利用【删除重复项】图标删除重复值。</a:t>
            </a:r>
          </a:p>
        </p:txBody>
      </p:sp>
      <p:sp>
        <p:nvSpPr>
          <p:cNvPr id="40963" name="标题 2">
            <a:extLst>
              <a:ext uri="{FF2B5EF4-FFF2-40B4-BE49-F238E27FC236}">
                <a16:creationId xmlns:a16="http://schemas.microsoft.com/office/drawing/2014/main" id="{1F4CD40F-A20A-491D-B844-5E9B76200E65}"/>
              </a:ext>
            </a:extLst>
          </p:cNvPr>
          <p:cNvSpPr>
            <a:spLocks noGrp="1" noChangeArrowheads="1"/>
          </p:cNvSpPr>
          <p:nvPr>
            <p:ph type="title"/>
          </p:nvPr>
        </p:nvSpPr>
        <p:spPr>
          <a:xfrm>
            <a:off x="255588" y="358775"/>
            <a:ext cx="10972800" cy="528638"/>
          </a:xfrm>
        </p:spPr>
        <p:txBody>
          <a:bodyPr/>
          <a:lstStyle/>
          <a:p>
            <a:r>
              <a:rPr lang="zh-CN" altLang="en-US"/>
              <a:t>任务分析</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BBEBC1A2-4478-415A-A8D7-1780C6D57D25}"/>
              </a:ext>
            </a:extLst>
          </p:cNvPr>
          <p:cNvSpPr>
            <a:spLocks noGrp="1" noChangeArrowheads="1"/>
          </p:cNvSpPr>
          <p:nvPr>
            <p:ph idx="1"/>
          </p:nvPr>
        </p:nvSpPr>
        <p:spPr>
          <a:xfrm>
            <a:off x="423863" y="1754188"/>
            <a:ext cx="11107737" cy="4370387"/>
          </a:xfrm>
        </p:spPr>
        <p:txBody>
          <a:bodyPr/>
          <a:lstStyle/>
          <a:p>
            <a:pPr marL="0" indent="0">
              <a:buFont typeface="Wingdings" panose="05000000000000000000" pitchFamily="2" charset="2"/>
              <a:buNone/>
            </a:pPr>
            <a:r>
              <a:rPr lang="zh-CN" altLang="zh-CN"/>
              <a:t>（</a:t>
            </a:r>
            <a:r>
              <a:rPr lang="en-US" altLang="zh-CN"/>
              <a:t>1</a:t>
            </a:r>
            <a:r>
              <a:rPr lang="zh-CN" altLang="zh-CN"/>
              <a:t>）输入公式合并字段。添加“合并日期和商品名称”字段，合并库存数据中的日期和商品名称，选中单元格E2，输入“=CONCATENATE(A2,B2)”，如图所示。</a:t>
            </a:r>
          </a:p>
          <a:p>
            <a:pPr marL="0" indent="0">
              <a:buFont typeface="Wingdings" panose="05000000000000000000" pitchFamily="2" charset="2"/>
              <a:buNone/>
            </a:pPr>
            <a:endParaRPr lang="zh-CN" altLang="zh-CN"/>
          </a:p>
          <a:p>
            <a:pPr marL="0" indent="0">
              <a:buFont typeface="Wingdings" panose="05000000000000000000" pitchFamily="2" charset="2"/>
              <a:buNone/>
            </a:pPr>
            <a:endParaRPr lang="zh-CN" altLang="zh-CN"/>
          </a:p>
        </p:txBody>
      </p:sp>
      <p:sp>
        <p:nvSpPr>
          <p:cNvPr id="41987" name="标题 2">
            <a:extLst>
              <a:ext uri="{FF2B5EF4-FFF2-40B4-BE49-F238E27FC236}">
                <a16:creationId xmlns:a16="http://schemas.microsoft.com/office/drawing/2014/main" id="{2CAD377E-184F-4020-B6A2-CA229E5F9278}"/>
              </a:ext>
            </a:extLst>
          </p:cNvPr>
          <p:cNvSpPr>
            <a:spLocks noGrp="1" noChangeArrowheads="1"/>
          </p:cNvSpPr>
          <p:nvPr>
            <p:ph type="title"/>
          </p:nvPr>
        </p:nvSpPr>
        <p:spPr>
          <a:xfrm>
            <a:off x="255588" y="358775"/>
            <a:ext cx="10972800" cy="528638"/>
          </a:xfrm>
        </p:spPr>
        <p:txBody>
          <a:bodyPr/>
          <a:lstStyle/>
          <a:p>
            <a:r>
              <a:rPr lang="zh-CN" altLang="en-US">
                <a:solidFill>
                  <a:srgbClr val="000000"/>
                </a:solidFill>
              </a:rPr>
              <a:t>查找重复值</a:t>
            </a:r>
            <a:endParaRPr lang="zh-CN" altLang="en-US"/>
          </a:p>
        </p:txBody>
      </p:sp>
      <p:sp>
        <p:nvSpPr>
          <p:cNvPr id="41988" name="内容占位符 3">
            <a:extLst>
              <a:ext uri="{FF2B5EF4-FFF2-40B4-BE49-F238E27FC236}">
                <a16:creationId xmlns:a16="http://schemas.microsoft.com/office/drawing/2014/main" id="{0AB0ED81-9EF7-445C-8FB8-9FBFBC9170F8}"/>
              </a:ext>
            </a:extLst>
          </p:cNvPr>
          <p:cNvSpPr>
            <a:spLocks noGrp="1" noChangeArrowheads="1"/>
          </p:cNvSpPr>
          <p:nvPr>
            <p:ph idx="10"/>
          </p:nvPr>
        </p:nvSpPr>
        <p:spPr>
          <a:xfrm>
            <a:off x="423863" y="1138238"/>
            <a:ext cx="11107737" cy="427037"/>
          </a:xfrm>
        </p:spPr>
        <p:txBody>
          <a:bodyPr/>
          <a:lstStyle/>
          <a:p>
            <a:r>
              <a:rPr altLang="zh-CN"/>
              <a:t>打开【库存数据】工作表，查看库存数据中日期和商品名称的重复值，具体操作如下。</a:t>
            </a:r>
            <a:endParaRPr b="1">
              <a:solidFill>
                <a:srgbClr val="000000"/>
              </a:solidFill>
            </a:endParaRPr>
          </a:p>
        </p:txBody>
      </p:sp>
      <p:pic>
        <p:nvPicPr>
          <p:cNvPr id="41989" name="图片 6">
            <a:extLst>
              <a:ext uri="{FF2B5EF4-FFF2-40B4-BE49-F238E27FC236}">
                <a16:creationId xmlns:a16="http://schemas.microsoft.com/office/drawing/2014/main" id="{6928D01C-4F29-4773-841A-B50996B4C9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5" y="2884488"/>
            <a:ext cx="6534150" cy="324008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a:extLst>
              <a:ext uri="{FF2B5EF4-FFF2-40B4-BE49-F238E27FC236}">
                <a16:creationId xmlns:a16="http://schemas.microsoft.com/office/drawing/2014/main" id="{341C855B-D35E-4BF9-BE29-5BFE4E3CA113}"/>
              </a:ext>
            </a:extLst>
          </p:cNvPr>
          <p:cNvSpPr>
            <a:spLocks noGrp="1" noChangeArrowheads="1"/>
          </p:cNvSpPr>
          <p:nvPr>
            <p:ph idx="1"/>
          </p:nvPr>
        </p:nvSpPr>
        <p:spPr>
          <a:xfrm>
            <a:off x="423863" y="1079500"/>
            <a:ext cx="11204575" cy="5045075"/>
          </a:xfrm>
        </p:spPr>
        <p:txBody>
          <a:bodyPr/>
          <a:lstStyle/>
          <a:p>
            <a:pPr marL="0" indent="0" algn="just">
              <a:buFont typeface="Wingdings" panose="05000000000000000000" pitchFamily="2" charset="2"/>
              <a:buNone/>
            </a:pPr>
            <a:r>
              <a:rPr lang="zh-CN" altLang="zh-CN"/>
              <a:t>（2）确定公式。按下【Enter】键，将鼠标指针移到单元格E2的右下角，当指针变为黑色加粗的“+”指针时，双击左键即可合并剩下的日期和商品名称，如图所示。</a:t>
            </a:r>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r>
              <a:rPr lang="zh-CN" altLang="zh-CN"/>
              <a:t>CONCATENATE函数合并的是两个文本字符，在合并日期和商品名称时，因为Excel2016系统会自动将日期格式转换为文本格式（即General格式），所以合并后的日期不是年月日的形式。以日期2018年8月6日为例，Excel默认的日期系统是从1900年1月1日开始，43318即为两日期距离的天数。</a:t>
            </a:r>
          </a:p>
        </p:txBody>
      </p:sp>
      <p:sp>
        <p:nvSpPr>
          <p:cNvPr id="43011" name="标题 2">
            <a:extLst>
              <a:ext uri="{FF2B5EF4-FFF2-40B4-BE49-F238E27FC236}">
                <a16:creationId xmlns:a16="http://schemas.microsoft.com/office/drawing/2014/main" id="{D8B9BACD-17E5-42AB-A4EF-2C9ADADB0328}"/>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查找重复值</a:t>
            </a:r>
            <a:endParaRPr lang="zh-CN" altLang="en-US"/>
          </a:p>
        </p:txBody>
      </p:sp>
      <p:pic>
        <p:nvPicPr>
          <p:cNvPr id="43012" name="图片 7">
            <a:extLst>
              <a:ext uri="{FF2B5EF4-FFF2-40B4-BE49-F238E27FC236}">
                <a16:creationId xmlns:a16="http://schemas.microsoft.com/office/drawing/2014/main" id="{7A1FF5E5-7810-4FC7-9AF5-CEE32CAFA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013" y="2092325"/>
            <a:ext cx="6656387" cy="25209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1">
            <a:extLst>
              <a:ext uri="{FF2B5EF4-FFF2-40B4-BE49-F238E27FC236}">
                <a16:creationId xmlns:a16="http://schemas.microsoft.com/office/drawing/2014/main" id="{AF3FEE50-7210-40BA-BEA2-6867430D7168}"/>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（3）突显重复值。在【开始】选项卡的【样式】命令组中，单击【条件格式】图标，依次选择【突出显示单元格格式(H)】命令和【重复值(D)】命令，弹出【重复值】对话框，如图所示，单击【确定】按钮。</a:t>
            </a:r>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p:txBody>
      </p:sp>
      <p:sp>
        <p:nvSpPr>
          <p:cNvPr id="44035" name="标题 2">
            <a:extLst>
              <a:ext uri="{FF2B5EF4-FFF2-40B4-BE49-F238E27FC236}">
                <a16:creationId xmlns:a16="http://schemas.microsoft.com/office/drawing/2014/main" id="{18360DF9-519F-45D6-823F-B1A5B8765CC4}"/>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查找重复值</a:t>
            </a:r>
            <a:endParaRPr lang="zh-CN" altLang="en-US"/>
          </a:p>
        </p:txBody>
      </p:sp>
      <p:pic>
        <p:nvPicPr>
          <p:cNvPr id="44036" name="图片 31">
            <a:extLst>
              <a:ext uri="{FF2B5EF4-FFF2-40B4-BE49-F238E27FC236}">
                <a16:creationId xmlns:a16="http://schemas.microsoft.com/office/drawing/2014/main" id="{3B9EFB9E-C0B2-400D-AED1-D0C842251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700" y="2338388"/>
            <a:ext cx="4799013" cy="2181225"/>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1">
            <a:extLst>
              <a:ext uri="{FF2B5EF4-FFF2-40B4-BE49-F238E27FC236}">
                <a16:creationId xmlns:a16="http://schemas.microsoft.com/office/drawing/2014/main" id="{14390882-3235-47A8-B972-477477E5E566}"/>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4）查找重复值。在【数据】选项卡的【排序和筛选】命令组中，单击【筛选】图标。单击“合并日期和商品名称”字段标题旁边的倒三角符号，在下拉菜单中选择【按颜色筛选(I)】命令中的【按单元格颜色筛选】命令，筛选结果如图所示。</a:t>
            </a:r>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a:p>
            <a:pPr marL="0" indent="0" algn="just">
              <a:buFont typeface="Wingdings" panose="05000000000000000000" pitchFamily="2" charset="2"/>
              <a:buNone/>
            </a:pPr>
            <a:endParaRPr lang="zh-CN" altLang="zh-CN"/>
          </a:p>
        </p:txBody>
      </p:sp>
      <p:sp>
        <p:nvSpPr>
          <p:cNvPr id="45059" name="标题 2">
            <a:extLst>
              <a:ext uri="{FF2B5EF4-FFF2-40B4-BE49-F238E27FC236}">
                <a16:creationId xmlns:a16="http://schemas.microsoft.com/office/drawing/2014/main" id="{2CC8D99B-670F-44C8-93F5-F5A0D9073C93}"/>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查找重复值</a:t>
            </a:r>
            <a:endParaRPr lang="zh-CN" altLang="en-US"/>
          </a:p>
        </p:txBody>
      </p:sp>
      <p:pic>
        <p:nvPicPr>
          <p:cNvPr id="45060" name="图片 10">
            <a:extLst>
              <a:ext uri="{FF2B5EF4-FFF2-40B4-BE49-F238E27FC236}">
                <a16:creationId xmlns:a16="http://schemas.microsoft.com/office/drawing/2014/main" id="{FBC15915-C9CC-4B08-9436-A5459009F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8" y="2492375"/>
            <a:ext cx="8151812" cy="2981325"/>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1">
            <a:extLst>
              <a:ext uri="{FF2B5EF4-FFF2-40B4-BE49-F238E27FC236}">
                <a16:creationId xmlns:a16="http://schemas.microsoft.com/office/drawing/2014/main" id="{F9A1A887-0052-4046-AB69-C6AF079D19AD}"/>
              </a:ext>
            </a:extLst>
          </p:cNvPr>
          <p:cNvSpPr>
            <a:spLocks noGrp="1" noChangeArrowheads="1"/>
          </p:cNvSpPr>
          <p:nvPr>
            <p:ph idx="1"/>
          </p:nvPr>
        </p:nvSpPr>
        <p:spPr>
          <a:xfrm>
            <a:off x="423863" y="1754188"/>
            <a:ext cx="11107737" cy="4370387"/>
          </a:xfrm>
        </p:spPr>
        <p:txBody>
          <a:bodyPr/>
          <a:lstStyle/>
          <a:p>
            <a:pPr marL="0" indent="0">
              <a:buFont typeface="Wingdings" panose="05000000000000000000" pitchFamily="2" charset="2"/>
              <a:buNone/>
            </a:pPr>
            <a:r>
              <a:rPr lang="zh-CN" altLang="zh-CN"/>
              <a:t>（1）打开【删除重复项】对话框。选择E列，在【数据】选项卡的【数据工具】命令组中，单击【删除重复项】图标，如图所示，弹出【删除重复值】对话框。</a:t>
            </a:r>
          </a:p>
        </p:txBody>
      </p:sp>
      <p:sp>
        <p:nvSpPr>
          <p:cNvPr id="46083" name="标题 2">
            <a:extLst>
              <a:ext uri="{FF2B5EF4-FFF2-40B4-BE49-F238E27FC236}">
                <a16:creationId xmlns:a16="http://schemas.microsoft.com/office/drawing/2014/main" id="{E27D6E22-1169-4BF4-95BA-8B56DA9B6D82}"/>
              </a:ext>
            </a:extLst>
          </p:cNvPr>
          <p:cNvSpPr>
            <a:spLocks noGrp="1" noChangeArrowheads="1"/>
          </p:cNvSpPr>
          <p:nvPr>
            <p:ph type="title"/>
          </p:nvPr>
        </p:nvSpPr>
        <p:spPr>
          <a:xfrm>
            <a:off x="255588" y="358775"/>
            <a:ext cx="10972800" cy="528638"/>
          </a:xfrm>
        </p:spPr>
        <p:txBody>
          <a:bodyPr/>
          <a:lstStyle/>
          <a:p>
            <a:r>
              <a:rPr lang="zh-CN" altLang="en-US">
                <a:solidFill>
                  <a:srgbClr val="000000"/>
                </a:solidFill>
              </a:rPr>
              <a:t>删除重复值</a:t>
            </a:r>
            <a:endParaRPr lang="zh-CN" altLang="en-US"/>
          </a:p>
        </p:txBody>
      </p:sp>
      <p:sp>
        <p:nvSpPr>
          <p:cNvPr id="46084" name="内容占位符 3">
            <a:extLst>
              <a:ext uri="{FF2B5EF4-FFF2-40B4-BE49-F238E27FC236}">
                <a16:creationId xmlns:a16="http://schemas.microsoft.com/office/drawing/2014/main" id="{5F38A3BF-80EA-406C-B4E4-F2D518E246EE}"/>
              </a:ext>
            </a:extLst>
          </p:cNvPr>
          <p:cNvSpPr>
            <a:spLocks noGrp="1" noChangeArrowheads="1"/>
          </p:cNvSpPr>
          <p:nvPr>
            <p:ph idx="10"/>
          </p:nvPr>
        </p:nvSpPr>
        <p:spPr>
          <a:xfrm>
            <a:off x="423863" y="1138238"/>
            <a:ext cx="11107737" cy="427037"/>
          </a:xfrm>
        </p:spPr>
        <p:txBody>
          <a:bodyPr/>
          <a:lstStyle/>
          <a:p>
            <a:pPr>
              <a:lnSpc>
                <a:spcPct val="150000"/>
              </a:lnSpc>
              <a:spcBef>
                <a:spcPts val="1000"/>
              </a:spcBef>
              <a:buClr>
                <a:srgbClr val="032089"/>
              </a:buClr>
            </a:pPr>
            <a:r>
              <a:rPr altLang="zh-CN"/>
              <a:t>在处理后的【库存数据】工作表中，根据【合并后的日期和商品名称】字段删除重复值。</a:t>
            </a:r>
            <a:endParaRPr b="1">
              <a:solidFill>
                <a:srgbClr val="000000"/>
              </a:solidFill>
            </a:endParaRPr>
          </a:p>
        </p:txBody>
      </p:sp>
      <p:pic>
        <p:nvPicPr>
          <p:cNvPr id="46085" name="图片 11">
            <a:extLst>
              <a:ext uri="{FF2B5EF4-FFF2-40B4-BE49-F238E27FC236}">
                <a16:creationId xmlns:a16="http://schemas.microsoft.com/office/drawing/2014/main" id="{39B965DD-F26B-4E47-9BB4-6729F01E4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2852738"/>
            <a:ext cx="9464675" cy="151130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65B4144A-7865-4685-B852-81D1E02D4763}"/>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4967E1F8-48D4-4BA4-9EA9-3DCBB9127C86}"/>
              </a:ext>
            </a:extLst>
          </p:cNvPr>
          <p:cNvSpPr>
            <a:spLocks noChangeShapeType="1"/>
          </p:cNvSpPr>
          <p:nvPr/>
        </p:nvSpPr>
        <p:spPr bwMode="auto">
          <a:xfrm>
            <a:off x="2649538" y="1939925"/>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noProof="1">
              <a:solidFill>
                <a:sysClr val="windowText" lastClr="000000"/>
              </a:solidFill>
              <a:latin typeface="微软雅黑" panose="020B0503020204020204" pitchFamily="34" charset="-122"/>
              <a:ea typeface="微软雅黑" panose="020B0503020204020204" pitchFamily="34" charset="-122"/>
            </a:endParaRPr>
          </a:p>
        </p:txBody>
      </p:sp>
      <p:sp>
        <p:nvSpPr>
          <p:cNvPr id="20" name="Oval 15">
            <a:extLst>
              <a:ext uri="{FF2B5EF4-FFF2-40B4-BE49-F238E27FC236}">
                <a16:creationId xmlns:a16="http://schemas.microsoft.com/office/drawing/2014/main" id="{0666F074-CE39-483C-83B5-97EB81A75ABC}"/>
              </a:ext>
            </a:extLst>
          </p:cNvPr>
          <p:cNvSpPr>
            <a:spLocks noChangeArrowheads="1"/>
          </p:cNvSpPr>
          <p:nvPr/>
        </p:nvSpPr>
        <p:spPr bwMode="auto">
          <a:xfrm>
            <a:off x="2904947" y="16517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200" noProof="1">
                <a:solidFill>
                  <a:schemeClr val="bg1"/>
                </a:solidFill>
                <a:latin typeface="微软雅黑" panose="020B0503020204020204" pitchFamily="34" charset="-122"/>
                <a:ea typeface="微软雅黑" panose="020B0503020204020204" pitchFamily="34" charset="-122"/>
              </a:rPr>
              <a:t>1</a:t>
            </a:r>
            <a:endParaRPr lang="en-US" altLang="zh-CN" sz="2200" noProof="1">
              <a:solidFill>
                <a:schemeClr val="bg1"/>
              </a:solidFill>
              <a:latin typeface="微软雅黑" panose="020B0503020204020204" pitchFamily="34" charset="-122"/>
              <a:ea typeface="微软雅黑" panose="020B0503020204020204" pitchFamily="34" charset="-122"/>
            </a:endParaRPr>
          </a:p>
        </p:txBody>
      </p:sp>
      <p:sp>
        <p:nvSpPr>
          <p:cNvPr id="23" name="AutoShape 17">
            <a:extLst>
              <a:ext uri="{FF2B5EF4-FFF2-40B4-BE49-F238E27FC236}">
                <a16:creationId xmlns:a16="http://schemas.microsoft.com/office/drawing/2014/main" id="{466F34D5-1A8F-48E5-8E5E-78E776A9A2AB}"/>
              </a:ext>
            </a:extLst>
          </p:cNvPr>
          <p:cNvSpPr>
            <a:spLocks noChangeArrowheads="1"/>
          </p:cNvSpPr>
          <p:nvPr/>
        </p:nvSpPr>
        <p:spPr bwMode="auto">
          <a:xfrm>
            <a:off x="4000531" y="262645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处理库存数据</a:t>
            </a:r>
            <a:endParaRPr lang="zh-CN" altLang="en-US" sz="2200" noProof="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682" name="标题 3">
            <a:extLst>
              <a:ext uri="{FF2B5EF4-FFF2-40B4-BE49-F238E27FC236}">
                <a16:creationId xmlns:a16="http://schemas.microsoft.com/office/drawing/2014/main" id="{95813255-AAE6-40EF-A405-8F3E7FCA87F1}"/>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954A6823-2179-41A8-A154-EE3424F9B824}"/>
              </a:ext>
            </a:extLst>
          </p:cNvPr>
          <p:cNvSpPr>
            <a:spLocks noChangeArrowheads="1"/>
          </p:cNvSpPr>
          <p:nvPr/>
        </p:nvSpPr>
        <p:spPr bwMode="auto">
          <a:xfrm>
            <a:off x="4000531"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了解新零售智能销售数据分析项目</a:t>
            </a:r>
            <a:endParaRPr lang="zh-CN" altLang="en-US" sz="2200" noProof="1">
              <a:solidFill>
                <a:schemeClr val="bg1"/>
              </a:solidFill>
              <a:latin typeface="微软雅黑" panose="020B0503020204020204" pitchFamily="34" charset="-122"/>
              <a:ea typeface="微软雅黑" panose="020B0503020204020204" pitchFamily="34" charset="-122"/>
            </a:endParaRPr>
          </a:p>
        </p:txBody>
      </p:sp>
      <p:sp>
        <p:nvSpPr>
          <p:cNvPr id="15" name="Oval 15">
            <a:extLst>
              <a:ext uri="{FF2B5EF4-FFF2-40B4-BE49-F238E27FC236}">
                <a16:creationId xmlns:a16="http://schemas.microsoft.com/office/drawing/2014/main" id="{388AA072-8203-4D8F-A4F8-E61CD63F8A30}"/>
              </a:ext>
            </a:extLst>
          </p:cNvPr>
          <p:cNvSpPr>
            <a:spLocks noChangeArrowheads="1"/>
          </p:cNvSpPr>
          <p:nvPr/>
        </p:nvSpPr>
        <p:spPr bwMode="auto">
          <a:xfrm>
            <a:off x="2928857" y="2626670"/>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noProof="1">
                <a:solidFill>
                  <a:schemeClr val="bg1"/>
                </a:solidFill>
                <a:latin typeface="微软雅黑" panose="020B0503020204020204" pitchFamily="34" charset="-122"/>
                <a:ea typeface="微软雅黑" panose="020B0503020204020204" pitchFamily="34" charset="-122"/>
              </a:rPr>
              <a:t>2</a:t>
            </a:r>
          </a:p>
        </p:txBody>
      </p:sp>
      <p:sp>
        <p:nvSpPr>
          <p:cNvPr id="21" name="AutoShape 17">
            <a:extLst>
              <a:ext uri="{FF2B5EF4-FFF2-40B4-BE49-F238E27FC236}">
                <a16:creationId xmlns:a16="http://schemas.microsoft.com/office/drawing/2014/main" id="{562412C0-D6BA-4BC6-8648-0F253DDBF5BA}"/>
              </a:ext>
            </a:extLst>
          </p:cNvPr>
          <p:cNvSpPr>
            <a:spLocks noChangeArrowheads="1"/>
          </p:cNvSpPr>
          <p:nvPr/>
        </p:nvSpPr>
        <p:spPr bwMode="auto">
          <a:xfrm>
            <a:off x="4012448"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处理订单数据</a:t>
            </a:r>
            <a:endParaRPr lang="zh-CN" altLang="en-US" sz="2200" noProof="1">
              <a:latin typeface="微软雅黑" panose="020B0503020204020204" pitchFamily="34" charset="-122"/>
              <a:ea typeface="微软雅黑" panose="020B0503020204020204" pitchFamily="34" charset="-122"/>
            </a:endParaRPr>
          </a:p>
        </p:txBody>
      </p:sp>
      <p:sp>
        <p:nvSpPr>
          <p:cNvPr id="22" name="Oval 15">
            <a:extLst>
              <a:ext uri="{FF2B5EF4-FFF2-40B4-BE49-F238E27FC236}">
                <a16:creationId xmlns:a16="http://schemas.microsoft.com/office/drawing/2014/main" id="{FB899B37-9AD8-42BA-B3B6-5F8680462250}"/>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noProof="1">
                <a:solidFill>
                  <a:schemeClr val="bg1"/>
                </a:solidFill>
                <a:latin typeface="微软雅黑" panose="020B0503020204020204" pitchFamily="34" charset="-122"/>
                <a:ea typeface="微软雅黑" panose="020B0503020204020204" pitchFamily="34" charset="-122"/>
              </a:rPr>
              <a:t>3</a:t>
            </a:r>
          </a:p>
        </p:txBody>
      </p:sp>
      <p:sp>
        <p:nvSpPr>
          <p:cNvPr id="28" name="AutoShape 17">
            <a:extLst>
              <a:ext uri="{FF2B5EF4-FFF2-40B4-BE49-F238E27FC236}">
                <a16:creationId xmlns:a16="http://schemas.microsoft.com/office/drawing/2014/main" id="{65D5DDD4-CE32-4D8B-8305-874F9E39072D}"/>
              </a:ext>
            </a:extLst>
          </p:cNvPr>
          <p:cNvSpPr>
            <a:spLocks noChangeArrowheads="1"/>
          </p:cNvSpPr>
          <p:nvPr/>
        </p:nvSpPr>
        <p:spPr bwMode="auto">
          <a:xfrm>
            <a:off x="4012448" y="473327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rPr>
              <a:t>小结</a:t>
            </a:r>
          </a:p>
        </p:txBody>
      </p:sp>
      <p:sp>
        <p:nvSpPr>
          <p:cNvPr id="29" name="Oval 15">
            <a:extLst>
              <a:ext uri="{FF2B5EF4-FFF2-40B4-BE49-F238E27FC236}">
                <a16:creationId xmlns:a16="http://schemas.microsoft.com/office/drawing/2014/main" id="{921FAE1B-13B1-4626-82AB-0CE21021AED8}"/>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noProof="1">
                <a:solidFill>
                  <a:schemeClr val="bg1"/>
                </a:solidFill>
                <a:latin typeface="微软雅黑" panose="020B0503020204020204" pitchFamily="34" charset="-122"/>
                <a:ea typeface="微软雅黑" panose="020B0503020204020204" pitchFamily="34" charset="-122"/>
              </a:rPr>
              <a:t>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1">
            <a:extLst>
              <a:ext uri="{FF2B5EF4-FFF2-40B4-BE49-F238E27FC236}">
                <a16:creationId xmlns:a16="http://schemas.microsoft.com/office/drawing/2014/main" id="{4ADB5965-3067-43E1-A737-C1A609C00793}"/>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（2）删除重复值。在【删除重复值】对话框中勾选【合并日期和商品名称】选项，如图所示，单击【确定】按钮，即可删除重复值。</a:t>
            </a:r>
          </a:p>
        </p:txBody>
      </p:sp>
      <p:sp>
        <p:nvSpPr>
          <p:cNvPr id="47107" name="标题 2">
            <a:extLst>
              <a:ext uri="{FF2B5EF4-FFF2-40B4-BE49-F238E27FC236}">
                <a16:creationId xmlns:a16="http://schemas.microsoft.com/office/drawing/2014/main" id="{73C858AF-D6F1-4E44-B4A6-1E6F659FDFCD}"/>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删除重复值</a:t>
            </a:r>
            <a:endParaRPr lang="zh-CN" altLang="en-US"/>
          </a:p>
        </p:txBody>
      </p:sp>
      <p:pic>
        <p:nvPicPr>
          <p:cNvPr id="47108" name="图片 26">
            <a:extLst>
              <a:ext uri="{FF2B5EF4-FFF2-40B4-BE49-F238E27FC236}">
                <a16:creationId xmlns:a16="http://schemas.microsoft.com/office/drawing/2014/main" id="{15F6F445-20AC-4B30-AEDC-9B7A570C8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0" y="2089150"/>
            <a:ext cx="5351463" cy="3875088"/>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1">
            <a:extLst>
              <a:ext uri="{FF2B5EF4-FFF2-40B4-BE49-F238E27FC236}">
                <a16:creationId xmlns:a16="http://schemas.microsoft.com/office/drawing/2014/main" id="{1C1D3C73-0CF4-445F-BAB7-D0911A500278}"/>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（3）删除“合并日期和商品名称”字段内容。仅对库存数据进行重复值处理不需要添加任何字段内容，选择“合并日期和商品名称”字段，右键单击所选内容，在快捷菜单中单击【删除(D)】命令。</a:t>
            </a:r>
          </a:p>
        </p:txBody>
      </p:sp>
      <p:sp>
        <p:nvSpPr>
          <p:cNvPr id="48131" name="标题 2">
            <a:extLst>
              <a:ext uri="{FF2B5EF4-FFF2-40B4-BE49-F238E27FC236}">
                <a16:creationId xmlns:a16="http://schemas.microsoft.com/office/drawing/2014/main" id="{C563E948-9267-4EC1-8F59-97A67521DD12}"/>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删除重复值</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a:extLst>
              <a:ext uri="{FF2B5EF4-FFF2-40B4-BE49-F238E27FC236}">
                <a16:creationId xmlns:a16="http://schemas.microsoft.com/office/drawing/2014/main" id="{80F0BE01-6DAD-4467-8D2B-163F9DE41CEB}"/>
              </a:ext>
            </a:extLst>
          </p:cNvPr>
          <p:cNvSpPr>
            <a:spLocks noGrp="1" noChangeArrowheads="1"/>
          </p:cNvSpPr>
          <p:nvPr>
            <p:ph idx="1"/>
          </p:nvPr>
        </p:nvSpPr>
        <p:spPr>
          <a:xfrm>
            <a:off x="423863" y="1079500"/>
            <a:ext cx="11107737" cy="5045075"/>
          </a:xfrm>
        </p:spPr>
        <p:txBody>
          <a:bodyPr/>
          <a:lstStyle/>
          <a:p>
            <a:pPr marL="361950" indent="-361950"/>
            <a:r>
              <a:rPr lang="zh-CN" altLang="zh-CN">
                <a:sym typeface="宋体" panose="02010600030101010101" pitchFamily="2" charset="-122"/>
              </a:rPr>
              <a:t>在查看【订单数据】时发现，数据存在一定的缺失值和异常值，为避免缺失和异常数据对分析结果造成偏离，需要对缺失值和异常值进行处理。对【订单数据】工作表中的商品名称进行缺失值处理、出货状态和商品类别进行异常值处理。同时，为了使购买日期的数据格式适用于后续的分析，需要提取工作表中的日期和时间数据。</a:t>
            </a:r>
          </a:p>
        </p:txBody>
      </p:sp>
      <p:sp>
        <p:nvSpPr>
          <p:cNvPr id="49155" name="标题 2">
            <a:extLst>
              <a:ext uri="{FF2B5EF4-FFF2-40B4-BE49-F238E27FC236}">
                <a16:creationId xmlns:a16="http://schemas.microsoft.com/office/drawing/2014/main" id="{A7830E63-CC2A-4EFF-82FE-0C454E8FA4FC}"/>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删除重复值</a:t>
            </a:r>
            <a:endParaRPr lang="zh-CN" altLang="en-US">
              <a:sym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7AA6581F-789A-4C0D-A504-803A1DA4287B}"/>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C2F7CA99-7E2F-4030-8348-F7C679495CD8}"/>
              </a:ext>
            </a:extLst>
          </p:cNvPr>
          <p:cNvSpPr>
            <a:spLocks noChangeShapeType="1"/>
          </p:cNvSpPr>
          <p:nvPr/>
        </p:nvSpPr>
        <p:spPr bwMode="auto">
          <a:xfrm>
            <a:off x="2649538" y="4002088"/>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a:extLst>
              <a:ext uri="{FF2B5EF4-FFF2-40B4-BE49-F238E27FC236}">
                <a16:creationId xmlns:a16="http://schemas.microsoft.com/office/drawing/2014/main" id="{B36161DF-FC4E-42FD-9782-564EE744F883}"/>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a:extLst>
              <a:ext uri="{FF2B5EF4-FFF2-40B4-BE49-F238E27FC236}">
                <a16:creationId xmlns:a16="http://schemas.microsoft.com/office/drawing/2014/main" id="{E0D2C42E-95EA-44FE-A6C6-14272A017174}"/>
              </a:ext>
            </a:extLst>
          </p:cNvPr>
          <p:cNvSpPr>
            <a:spLocks noChangeArrowheads="1"/>
          </p:cNvSpPr>
          <p:nvPr/>
        </p:nvSpPr>
        <p:spPr bwMode="auto">
          <a:xfrm>
            <a:off x="4000531" y="260867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处理库存数据</a:t>
            </a:r>
            <a:endParaRPr lang="zh-CN" altLang="en-US" sz="2200" noProof="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186" name="标题 3">
            <a:extLst>
              <a:ext uri="{FF2B5EF4-FFF2-40B4-BE49-F238E27FC236}">
                <a16:creationId xmlns:a16="http://schemas.microsoft.com/office/drawing/2014/main" id="{FF9A4B20-A6CC-4DC2-A124-F58B047564D3}"/>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870420F2-64D2-4A18-B20B-820EF861B5A8}"/>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了解新零售智能销售数据分析项目</a:t>
            </a:r>
            <a:endParaRPr lang="zh-CN" altLang="en-US" sz="2200" noProof="1">
              <a:solidFill>
                <a:schemeClr val="bg1"/>
              </a:solidFill>
              <a:latin typeface="微软雅黑" panose="020B0503020204020204" pitchFamily="34" charset="-122"/>
              <a:ea typeface="微软雅黑" panose="020B0503020204020204" pitchFamily="34" charset="-122"/>
            </a:endParaRPr>
          </a:p>
        </p:txBody>
      </p:sp>
      <p:sp>
        <p:nvSpPr>
          <p:cNvPr id="15" name="Oval 15">
            <a:extLst>
              <a:ext uri="{FF2B5EF4-FFF2-40B4-BE49-F238E27FC236}">
                <a16:creationId xmlns:a16="http://schemas.microsoft.com/office/drawing/2014/main" id="{F446AEC4-F4A0-4267-B925-55C1EB09FAC3}"/>
              </a:ext>
            </a:extLst>
          </p:cNvPr>
          <p:cNvSpPr>
            <a:spLocks noChangeArrowheads="1"/>
          </p:cNvSpPr>
          <p:nvPr/>
        </p:nvSpPr>
        <p:spPr bwMode="auto">
          <a:xfrm>
            <a:off x="2928857" y="262667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2</a:t>
            </a:r>
          </a:p>
        </p:txBody>
      </p:sp>
      <p:sp>
        <p:nvSpPr>
          <p:cNvPr id="21" name="AutoShape 17">
            <a:extLst>
              <a:ext uri="{FF2B5EF4-FFF2-40B4-BE49-F238E27FC236}">
                <a16:creationId xmlns:a16="http://schemas.microsoft.com/office/drawing/2014/main" id="{BF82A4B8-F673-4E95-9D71-E46E94F6E6A9}"/>
              </a:ext>
            </a:extLst>
          </p:cNvPr>
          <p:cNvSpPr>
            <a:spLocks noChangeArrowheads="1"/>
          </p:cNvSpPr>
          <p:nvPr/>
        </p:nvSpPr>
        <p:spPr bwMode="auto">
          <a:xfrm>
            <a:off x="4012449" y="36608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处理订单数据</a:t>
            </a:r>
            <a:endParaRPr lang="zh-CN" altLang="en-US" sz="2200" noProof="1">
              <a:latin typeface="微软雅黑" panose="020B0503020204020204" pitchFamily="34" charset="-122"/>
              <a:ea typeface="微软雅黑" panose="020B0503020204020204" pitchFamily="34" charset="-122"/>
            </a:endParaRPr>
          </a:p>
        </p:txBody>
      </p:sp>
      <p:sp>
        <p:nvSpPr>
          <p:cNvPr id="22" name="Oval 15">
            <a:extLst>
              <a:ext uri="{FF2B5EF4-FFF2-40B4-BE49-F238E27FC236}">
                <a16:creationId xmlns:a16="http://schemas.microsoft.com/office/drawing/2014/main" id="{EB9F4581-B861-44B9-9660-0E0BF504FD55}"/>
              </a:ext>
            </a:extLst>
          </p:cNvPr>
          <p:cNvSpPr>
            <a:spLocks noChangeArrowheads="1"/>
          </p:cNvSpPr>
          <p:nvPr/>
        </p:nvSpPr>
        <p:spPr bwMode="auto">
          <a:xfrm>
            <a:off x="2928857" y="36788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3</a:t>
            </a:r>
          </a:p>
        </p:txBody>
      </p:sp>
      <p:sp>
        <p:nvSpPr>
          <p:cNvPr id="28" name="AutoShape 17">
            <a:extLst>
              <a:ext uri="{FF2B5EF4-FFF2-40B4-BE49-F238E27FC236}">
                <a16:creationId xmlns:a16="http://schemas.microsoft.com/office/drawing/2014/main" id="{0C2603DC-DCAF-4A8D-84EC-B95074B28D3E}"/>
              </a:ext>
            </a:extLst>
          </p:cNvPr>
          <p:cNvSpPr>
            <a:spLocks noChangeArrowheads="1"/>
          </p:cNvSpPr>
          <p:nvPr/>
        </p:nvSpPr>
        <p:spPr bwMode="auto">
          <a:xfrm>
            <a:off x="4012449" y="4715497"/>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anose="020B0503020204020204" pitchFamily="34" charset="-122"/>
                <a:ea typeface="微软雅黑" panose="020B0503020204020204" pitchFamily="34" charset="-122"/>
              </a:rPr>
              <a:t>小结</a:t>
            </a:r>
          </a:p>
        </p:txBody>
      </p:sp>
      <p:sp>
        <p:nvSpPr>
          <p:cNvPr id="29" name="Oval 15">
            <a:extLst>
              <a:ext uri="{FF2B5EF4-FFF2-40B4-BE49-F238E27FC236}">
                <a16:creationId xmlns:a16="http://schemas.microsoft.com/office/drawing/2014/main" id="{8687934A-B878-4798-B54A-93E8B483F6FE}"/>
              </a:ext>
            </a:extLst>
          </p:cNvPr>
          <p:cNvSpPr>
            <a:spLocks noChangeArrowheads="1"/>
          </p:cNvSpPr>
          <p:nvPr/>
        </p:nvSpPr>
        <p:spPr bwMode="auto">
          <a:xfrm>
            <a:off x="2904947" y="4733497"/>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a:extLst>
              <a:ext uri="{FF2B5EF4-FFF2-40B4-BE49-F238E27FC236}">
                <a16:creationId xmlns:a16="http://schemas.microsoft.com/office/drawing/2014/main" id="{C5AE488C-744F-49BF-A823-FF02D97446EE}"/>
              </a:ext>
            </a:extLst>
          </p:cNvPr>
          <p:cNvSpPr>
            <a:spLocks noGrp="1" noChangeArrowheads="1"/>
          </p:cNvSpPr>
          <p:nvPr>
            <p:ph idx="1"/>
          </p:nvPr>
        </p:nvSpPr>
        <p:spPr>
          <a:xfrm>
            <a:off x="423863" y="1079500"/>
            <a:ext cx="11107737" cy="5045075"/>
          </a:xfrm>
        </p:spPr>
        <p:txBody>
          <a:bodyPr/>
          <a:lstStyle/>
          <a:p>
            <a:pPr marL="361950" indent="-361950" algn="just"/>
            <a:r>
              <a:rPr lang="zh-CN" altLang="zh-CN"/>
              <a:t>在查看【订单数据】时发现，数据存在一定的缺失值和异常值，为避免缺失和异常数据对分析结果造成偏离，需要对缺失值和异常值进行处理。对【订单数据】工作表中的商品名称进行缺失值处理、出货状态和商品类别进行异常值处理。同时，为了使购买日期的数据格式适用于后续的分析，需要提取工作表中的日期和时间数据。</a:t>
            </a:r>
          </a:p>
        </p:txBody>
      </p:sp>
      <p:sp>
        <p:nvSpPr>
          <p:cNvPr id="51203" name="标题 2">
            <a:extLst>
              <a:ext uri="{FF2B5EF4-FFF2-40B4-BE49-F238E27FC236}">
                <a16:creationId xmlns:a16="http://schemas.microsoft.com/office/drawing/2014/main" id="{915A89CB-F78D-4EF8-8F96-48E466B99191}"/>
              </a:ext>
            </a:extLst>
          </p:cNvPr>
          <p:cNvSpPr>
            <a:spLocks noGrp="1" noChangeArrowheads="1"/>
          </p:cNvSpPr>
          <p:nvPr>
            <p:ph type="title"/>
          </p:nvPr>
        </p:nvSpPr>
        <p:spPr>
          <a:xfrm>
            <a:off x="255588" y="358775"/>
            <a:ext cx="10972800" cy="528638"/>
          </a:xfrm>
        </p:spPr>
        <p:txBody>
          <a:bodyPr/>
          <a:lstStyle/>
          <a:p>
            <a:r>
              <a:rPr lang="zh-CN" altLang="en-US"/>
              <a:t>任务描述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a:extLst>
              <a:ext uri="{FF2B5EF4-FFF2-40B4-BE49-F238E27FC236}">
                <a16:creationId xmlns:a16="http://schemas.microsoft.com/office/drawing/2014/main" id="{D68B8D0C-5B77-4935-A548-1A95633B489B}"/>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（1）查看商品名称中的缺失值并对其进行删除。</a:t>
            </a:r>
          </a:p>
          <a:p>
            <a:pPr marL="0" indent="0" algn="just">
              <a:buFont typeface="Wingdings" panose="05000000000000000000" pitchFamily="2" charset="2"/>
              <a:buNone/>
            </a:pPr>
            <a:r>
              <a:rPr lang="zh-CN" altLang="zh-CN"/>
              <a:t>（2）对出货状态进行去重处理。</a:t>
            </a:r>
          </a:p>
          <a:p>
            <a:pPr marL="0" indent="0" algn="just">
              <a:buFont typeface="Wingdings" panose="05000000000000000000" pitchFamily="2" charset="2"/>
              <a:buNone/>
            </a:pPr>
            <a:r>
              <a:rPr lang="zh-CN" altLang="zh-CN"/>
              <a:t>（3）查看出货状态中的异常值并对其进行删除。</a:t>
            </a:r>
          </a:p>
          <a:p>
            <a:pPr marL="0" indent="0" algn="just">
              <a:buFont typeface="Wingdings" panose="05000000000000000000" pitchFamily="2" charset="2"/>
              <a:buNone/>
            </a:pPr>
            <a:r>
              <a:rPr lang="zh-CN" altLang="zh-CN"/>
              <a:t>（4）对商品类别进行去重处理。</a:t>
            </a:r>
          </a:p>
          <a:p>
            <a:pPr marL="0" indent="0" algn="just">
              <a:buFont typeface="Wingdings" panose="05000000000000000000" pitchFamily="2" charset="2"/>
              <a:buNone/>
            </a:pPr>
            <a:r>
              <a:rPr lang="zh-CN" altLang="zh-CN"/>
              <a:t>（5）查看商品类别中的异常值并对其进行删除。</a:t>
            </a:r>
          </a:p>
          <a:p>
            <a:pPr marL="0" indent="0" algn="just">
              <a:buFont typeface="Wingdings" panose="05000000000000000000" pitchFamily="2" charset="2"/>
              <a:buNone/>
            </a:pPr>
            <a:r>
              <a:rPr lang="zh-CN" altLang="zh-CN"/>
              <a:t>（6）运用TEXT函数提取购买日期中的日期和时间。</a:t>
            </a:r>
          </a:p>
        </p:txBody>
      </p:sp>
      <p:sp>
        <p:nvSpPr>
          <p:cNvPr id="52227" name="标题 2">
            <a:extLst>
              <a:ext uri="{FF2B5EF4-FFF2-40B4-BE49-F238E27FC236}">
                <a16:creationId xmlns:a16="http://schemas.microsoft.com/office/drawing/2014/main" id="{8F47BE71-C1A5-47A5-A680-A211EFED7CD9}"/>
              </a:ext>
            </a:extLst>
          </p:cNvPr>
          <p:cNvSpPr>
            <a:spLocks noGrp="1" noChangeArrowheads="1"/>
          </p:cNvSpPr>
          <p:nvPr>
            <p:ph type="title"/>
          </p:nvPr>
        </p:nvSpPr>
        <p:spPr>
          <a:xfrm>
            <a:off x="255588" y="358775"/>
            <a:ext cx="10972800" cy="528638"/>
          </a:xfrm>
        </p:spPr>
        <p:txBody>
          <a:bodyPr/>
          <a:lstStyle/>
          <a:p>
            <a:r>
              <a:rPr lang="zh-CN" altLang="en-US"/>
              <a:t>任务分析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1">
            <a:extLst>
              <a:ext uri="{FF2B5EF4-FFF2-40B4-BE49-F238E27FC236}">
                <a16:creationId xmlns:a16="http://schemas.microsoft.com/office/drawing/2014/main" id="{D3EF4344-B803-412C-91A6-AE68E308267E}"/>
              </a:ext>
            </a:extLst>
          </p:cNvPr>
          <p:cNvSpPr>
            <a:spLocks noGrp="1" noChangeArrowheads="1"/>
          </p:cNvSpPr>
          <p:nvPr>
            <p:ph idx="1"/>
          </p:nvPr>
        </p:nvSpPr>
        <p:spPr>
          <a:xfrm>
            <a:off x="423863" y="1754188"/>
            <a:ext cx="11107737" cy="4370387"/>
          </a:xfrm>
        </p:spPr>
        <p:txBody>
          <a:bodyPr/>
          <a:lstStyle/>
          <a:p>
            <a:pPr marL="0" indent="0">
              <a:buFont typeface="Wingdings" panose="05000000000000000000" pitchFamily="2" charset="2"/>
              <a:buNone/>
            </a:pPr>
            <a:r>
              <a:rPr lang="zh-CN" altLang="zh-CN"/>
              <a:t>（1）选择【筛选】图标。在【订单数据】工作表中，选择任一非空单元格，在【数据】选项卡的【排序和筛选】命令组中，单击【筛选】图标，此时【订单数据】工作表的字段标题旁边都会显示有一个倒三角符号。</a:t>
            </a:r>
          </a:p>
        </p:txBody>
      </p:sp>
      <p:sp>
        <p:nvSpPr>
          <p:cNvPr id="53251" name="标题 2">
            <a:extLst>
              <a:ext uri="{FF2B5EF4-FFF2-40B4-BE49-F238E27FC236}">
                <a16:creationId xmlns:a16="http://schemas.microsoft.com/office/drawing/2014/main" id="{651525D0-10B4-455E-A973-4FE10216A902}"/>
              </a:ext>
            </a:extLst>
          </p:cNvPr>
          <p:cNvSpPr>
            <a:spLocks noGrp="1" noChangeArrowheads="1"/>
          </p:cNvSpPr>
          <p:nvPr>
            <p:ph type="title"/>
          </p:nvPr>
        </p:nvSpPr>
        <p:spPr>
          <a:xfrm>
            <a:off x="255588" y="358775"/>
            <a:ext cx="10972800" cy="528638"/>
          </a:xfrm>
        </p:spPr>
        <p:txBody>
          <a:bodyPr/>
          <a:lstStyle/>
          <a:p>
            <a:r>
              <a:rPr lang="zh-CN" altLang="en-US">
                <a:solidFill>
                  <a:srgbClr val="000000"/>
                </a:solidFill>
              </a:rPr>
              <a:t>处理缺失值</a:t>
            </a:r>
            <a:endParaRPr lang="zh-CN" altLang="en-US"/>
          </a:p>
        </p:txBody>
      </p:sp>
      <p:sp>
        <p:nvSpPr>
          <p:cNvPr id="53252" name="内容占位符 3">
            <a:extLst>
              <a:ext uri="{FF2B5EF4-FFF2-40B4-BE49-F238E27FC236}">
                <a16:creationId xmlns:a16="http://schemas.microsoft.com/office/drawing/2014/main" id="{A1A6C4C5-3531-4D92-B949-B6920563D628}"/>
              </a:ext>
            </a:extLst>
          </p:cNvPr>
          <p:cNvSpPr>
            <a:spLocks noGrp="1" noChangeArrowheads="1"/>
          </p:cNvSpPr>
          <p:nvPr>
            <p:ph idx="10"/>
          </p:nvPr>
        </p:nvSpPr>
        <p:spPr>
          <a:xfrm>
            <a:off x="423863" y="1138238"/>
            <a:ext cx="11107737" cy="427037"/>
          </a:xfrm>
        </p:spPr>
        <p:txBody>
          <a:bodyPr/>
          <a:lstStyle/>
          <a:p>
            <a:r>
              <a:rPr altLang="zh-CN"/>
              <a:t>打开【订单数据】工作表，筛选出商品名称为空的订单数据，并对其进行删除，具体操作如下。</a:t>
            </a:r>
            <a:endParaRPr b="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1">
            <a:extLst>
              <a:ext uri="{FF2B5EF4-FFF2-40B4-BE49-F238E27FC236}">
                <a16:creationId xmlns:a16="http://schemas.microsoft.com/office/drawing/2014/main" id="{A54004D3-EE20-461C-A815-1849A66F2B9E}"/>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（2）筛选“商品名称”字段为空的数据。单击“商品名称”字段旁的倒三角符号，在下拉菜单中选择【（空白）】的选项，单击【确定】按钮，得到的效果如图所示。</a:t>
            </a:r>
          </a:p>
        </p:txBody>
      </p:sp>
      <p:sp>
        <p:nvSpPr>
          <p:cNvPr id="54275" name="标题 2">
            <a:extLst>
              <a:ext uri="{FF2B5EF4-FFF2-40B4-BE49-F238E27FC236}">
                <a16:creationId xmlns:a16="http://schemas.microsoft.com/office/drawing/2014/main" id="{CF18AFF0-D353-4134-A9A4-6093996A474F}"/>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处理缺失值</a:t>
            </a:r>
            <a:endParaRPr lang="zh-CN" altLang="en-US">
              <a:sym typeface="宋体" panose="02010600030101010101" pitchFamily="2" charset="-122"/>
            </a:endParaRPr>
          </a:p>
        </p:txBody>
      </p:sp>
      <p:pic>
        <p:nvPicPr>
          <p:cNvPr id="54276" name="图片 35">
            <a:extLst>
              <a:ext uri="{FF2B5EF4-FFF2-40B4-BE49-F238E27FC236}">
                <a16:creationId xmlns:a16="http://schemas.microsoft.com/office/drawing/2014/main" id="{A769196B-EF0F-467F-94EC-C2EF51038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2181225"/>
            <a:ext cx="10652125" cy="284321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1">
            <a:extLst>
              <a:ext uri="{FF2B5EF4-FFF2-40B4-BE49-F238E27FC236}">
                <a16:creationId xmlns:a16="http://schemas.microsoft.com/office/drawing/2014/main" id="{5123EC1D-547F-400F-8A04-9FD5E1251178}"/>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（3）删除“商品名称”字段为空的所有行。选择“商品名称”字段为空的所有行，右键单击所选内容，在快捷菜单中单击【删除行】命令，即可删除“商品名称”字段为空的所有行，最后取消筛选。</a:t>
            </a:r>
          </a:p>
        </p:txBody>
      </p:sp>
      <p:sp>
        <p:nvSpPr>
          <p:cNvPr id="55299" name="标题 2">
            <a:extLst>
              <a:ext uri="{FF2B5EF4-FFF2-40B4-BE49-F238E27FC236}">
                <a16:creationId xmlns:a16="http://schemas.microsoft.com/office/drawing/2014/main" id="{1FAD2142-0E9F-4F13-8B85-9722632FDA36}"/>
              </a:ext>
            </a:extLst>
          </p:cNvPr>
          <p:cNvSpPr>
            <a:spLocks noGrp="1" noChangeArrowheads="1"/>
          </p:cNvSpPr>
          <p:nvPr>
            <p:ph type="title"/>
          </p:nvPr>
        </p:nvSpPr>
        <p:spPr>
          <a:xfrm>
            <a:off x="255588" y="358775"/>
            <a:ext cx="10972800" cy="528638"/>
          </a:xfrm>
        </p:spPr>
        <p:txBody>
          <a:bodyPr/>
          <a:lstStyle/>
          <a:p>
            <a:r>
              <a:rPr lang="zh-CN" altLang="en-US">
                <a:solidFill>
                  <a:srgbClr val="000000"/>
                </a:solidFill>
                <a:sym typeface="宋体" panose="02010600030101010101" pitchFamily="2" charset="-122"/>
              </a:rPr>
              <a:t>处理缺失值</a:t>
            </a:r>
            <a:endParaRPr lang="zh-CN" altLang="en-US">
              <a:sym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632124-DB47-4D6E-919A-4D4F89677C60}"/>
              </a:ext>
            </a:extLst>
          </p:cNvPr>
          <p:cNvSpPr>
            <a:spLocks noGrp="1"/>
          </p:cNvSpPr>
          <p:nvPr>
            <p:ph idx="1"/>
          </p:nvPr>
        </p:nvSpPr>
        <p:spPr>
          <a:xfrm>
            <a:off x="423863" y="1754188"/>
            <a:ext cx="11107737" cy="4370387"/>
          </a:xfrm>
        </p:spPr>
        <p:txBody>
          <a:bodyPr/>
          <a:lstStyle/>
          <a:p>
            <a:pPr>
              <a:defRPr/>
            </a:pPr>
            <a:r>
              <a:rPr kumimoji="1" noProof="1"/>
              <a:t>如果订单数据中存在异常值，那么可能会对分析结果造成一定的影响。因此，需要对【订单数据】工作表中的出货状态和商品类别进行异常值识别和处理。</a:t>
            </a:r>
          </a:p>
          <a:p>
            <a:pPr marL="0" indent="0">
              <a:buFont typeface="Arial" panose="020B0604020202020204" pitchFamily="34" charset="0"/>
              <a:buNone/>
              <a:defRPr/>
            </a:pPr>
            <a:endParaRPr kumimoji="1" noProof="1"/>
          </a:p>
        </p:txBody>
      </p:sp>
      <p:sp>
        <p:nvSpPr>
          <p:cNvPr id="56323" name="标题 2">
            <a:extLst>
              <a:ext uri="{FF2B5EF4-FFF2-40B4-BE49-F238E27FC236}">
                <a16:creationId xmlns:a16="http://schemas.microsoft.com/office/drawing/2014/main" id="{010C62B9-2422-4F5F-B816-E5464EE6CEF5}"/>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sp>
        <p:nvSpPr>
          <p:cNvPr id="56324" name="内容占位符 3">
            <a:extLst>
              <a:ext uri="{FF2B5EF4-FFF2-40B4-BE49-F238E27FC236}">
                <a16:creationId xmlns:a16="http://schemas.microsoft.com/office/drawing/2014/main" id="{1DB21320-749A-48DD-99EB-E39363970E4A}"/>
              </a:ext>
            </a:extLst>
          </p:cNvPr>
          <p:cNvSpPr>
            <a:spLocks noGrp="1" noChangeArrowheads="1"/>
          </p:cNvSpPr>
          <p:nvPr>
            <p:ph idx="10"/>
          </p:nvPr>
        </p:nvSpPr>
        <p:spPr>
          <a:xfrm>
            <a:off x="423863" y="1138238"/>
            <a:ext cx="11107737" cy="427037"/>
          </a:xfrm>
        </p:spPr>
        <p:txBody>
          <a:bodyPr/>
          <a:lstStyle/>
          <a:p>
            <a:r>
              <a:rPr lang="en-US" altLang="zh-CN" b="1">
                <a:solidFill>
                  <a:srgbClr val="000000"/>
                </a:solidFill>
                <a:ea typeface="宋体" panose="02010600030101010101" pitchFamily="2" charset="-122"/>
              </a:rPr>
              <a:t>1.处理出货状态异常值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a:extLst>
              <a:ext uri="{FF2B5EF4-FFF2-40B4-BE49-F238E27FC236}">
                <a16:creationId xmlns:a16="http://schemas.microsoft.com/office/drawing/2014/main" id="{95383E70-A71C-482E-AB0C-C9122E1DB956}"/>
              </a:ext>
            </a:extLst>
          </p:cNvPr>
          <p:cNvSpPr>
            <a:spLocks noGrp="1" noChangeArrowheads="1"/>
          </p:cNvSpPr>
          <p:nvPr>
            <p:ph idx="1"/>
          </p:nvPr>
        </p:nvSpPr>
        <p:spPr>
          <a:xfrm>
            <a:off x="423863" y="1079500"/>
            <a:ext cx="11107737" cy="5045075"/>
          </a:xfrm>
        </p:spPr>
        <p:txBody>
          <a:bodyPr/>
          <a:lstStyle/>
          <a:p>
            <a:pPr marL="361950" indent="-361950" algn="just"/>
            <a:r>
              <a:rPr lang="zh-CN" altLang="zh-CN"/>
              <a:t>新零售智能销售设备在当今已得到了普及，随之产生了大量的销售数据。通常在原始数据中可能会伴随着一些不完整的、结构不一致的和含噪声的脏数据。为了保证较高质量的分析常常需要对脏数据进行数据预处理。本章主要对新零售智能销售数据分析项目进行简单的介绍，并对库存数据和订单数据进行处理。</a:t>
            </a:r>
          </a:p>
        </p:txBody>
      </p:sp>
      <p:sp>
        <p:nvSpPr>
          <p:cNvPr id="29699" name="标题 2">
            <a:extLst>
              <a:ext uri="{FF2B5EF4-FFF2-40B4-BE49-F238E27FC236}">
                <a16:creationId xmlns:a16="http://schemas.microsoft.com/office/drawing/2014/main" id="{38F74D15-0C3D-4E58-A371-6F5AECE0B49D}"/>
              </a:ext>
            </a:extLst>
          </p:cNvPr>
          <p:cNvSpPr>
            <a:spLocks noGrp="1" noChangeArrowheads="1"/>
          </p:cNvSpPr>
          <p:nvPr>
            <p:ph type="title"/>
          </p:nvPr>
        </p:nvSpPr>
        <p:spPr>
          <a:xfrm>
            <a:off x="255588" y="358775"/>
            <a:ext cx="10972800" cy="528638"/>
          </a:xfrm>
        </p:spPr>
        <p:txBody>
          <a:bodyPr/>
          <a:lstStyle/>
          <a:p>
            <a:r>
              <a:rPr lang="zh-CN" altLang="en-US"/>
              <a:t>背景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内容占位符 1">
            <a:extLst>
              <a:ext uri="{FF2B5EF4-FFF2-40B4-BE49-F238E27FC236}">
                <a16:creationId xmlns:a16="http://schemas.microsoft.com/office/drawing/2014/main" id="{C827026C-863A-4374-84AA-2321B9CD9D86}"/>
              </a:ext>
            </a:extLst>
          </p:cNvPr>
          <p:cNvSpPr>
            <a:spLocks noGrp="1"/>
          </p:cNvSpPr>
          <p:nvPr>
            <p:ph idx="1"/>
          </p:nvPr>
        </p:nvSpPr>
        <p:spPr>
          <a:xfrm>
            <a:off x="423863" y="1079500"/>
            <a:ext cx="11107737" cy="5045075"/>
          </a:xfrm>
        </p:spPr>
        <p:txBody>
          <a:bodyPr/>
          <a:lstStyle/>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（1）查看出货状态类别</a:t>
            </a:r>
          </a:p>
          <a:p>
            <a:pPr>
              <a:defRPr/>
            </a:pPr>
            <a:r>
              <a:rPr kumimoji="1" lang="zh-CN" altLang="zh-CN" noProof="1">
                <a:cs typeface="宋体" panose="02010600030101010101" pitchFamily="2" charset="-122"/>
                <a:sym typeface="宋体" panose="02010600030101010101" pitchFamily="2" charset="-122"/>
              </a:rPr>
              <a:t>查看出货状态的类别，具体操作步骤如下。</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①提取“出货状态”字段。将L列的出货状态复制到N列中，如图所示。</a:t>
            </a:r>
          </a:p>
          <a:p>
            <a:pPr marL="0" indent="0">
              <a:buFont typeface="Wingdings" panose="05000000000000000000" pitchFamily="2" charset="2"/>
              <a:buNone/>
              <a:defRPr/>
            </a:pPr>
            <a:endParaRPr kumimoji="1" lang="zh-CN" altLang="zh-CN" noProof="1">
              <a:cs typeface="宋体" panose="02010600030101010101" pitchFamily="2" charset="-122"/>
              <a:sym typeface="宋体" panose="02010600030101010101" pitchFamily="2" charset="-122"/>
            </a:endParaRPr>
          </a:p>
        </p:txBody>
      </p:sp>
      <p:sp>
        <p:nvSpPr>
          <p:cNvPr id="57347" name="标题 2">
            <a:extLst>
              <a:ext uri="{FF2B5EF4-FFF2-40B4-BE49-F238E27FC236}">
                <a16:creationId xmlns:a16="http://schemas.microsoft.com/office/drawing/2014/main" id="{4070CC74-A22D-40D9-A893-00FEB4A3C831}"/>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57348" name="图片 44">
            <a:extLst>
              <a:ext uri="{FF2B5EF4-FFF2-40B4-BE49-F238E27FC236}">
                <a16:creationId xmlns:a16="http://schemas.microsoft.com/office/drawing/2014/main" id="{770696A2-2F3E-4C24-AE22-1ADEF0BE2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2781300"/>
            <a:ext cx="10474325" cy="2747963"/>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1">
            <a:extLst>
              <a:ext uri="{FF2B5EF4-FFF2-40B4-BE49-F238E27FC236}">
                <a16:creationId xmlns:a16="http://schemas.microsoft.com/office/drawing/2014/main" id="{7E2E4B06-F59A-461D-B782-190B9BF7B7FB}"/>
              </a:ext>
            </a:extLst>
          </p:cNvPr>
          <p:cNvSpPr>
            <a:spLocks noGrp="1" noChangeArrowheads="1"/>
          </p:cNvSpPr>
          <p:nvPr>
            <p:ph idx="1"/>
          </p:nvPr>
        </p:nvSpPr>
        <p:spPr>
          <a:xfrm>
            <a:off x="423863" y="1079500"/>
            <a:ext cx="11204575" cy="5045075"/>
          </a:xfrm>
        </p:spPr>
        <p:txBody>
          <a:bodyPr/>
          <a:lstStyle/>
          <a:p>
            <a:pPr marL="0" indent="0">
              <a:buFont typeface="Wingdings" panose="05000000000000000000" pitchFamily="2" charset="2"/>
              <a:buNone/>
            </a:pPr>
            <a:r>
              <a:rPr lang="zh-CN" altLang="zh-CN">
                <a:sym typeface="宋体" panose="02010600030101010101" pitchFamily="2" charset="-122"/>
              </a:rPr>
              <a:t>②打开【删除重复项】对话框。选择N列，在【数据】选项卡的【数据工具】命令组中，单击【删除重复项】图标，弹出【删除重复项警告】对话框。</a:t>
            </a:r>
          </a:p>
          <a:p>
            <a:pPr marL="0" indent="0">
              <a:buFont typeface="Wingdings" panose="05000000000000000000" pitchFamily="2" charset="2"/>
              <a:buNone/>
            </a:pPr>
            <a:r>
              <a:rPr lang="zh-CN" altLang="zh-CN">
                <a:sym typeface="宋体" panose="02010600030101010101" pitchFamily="2" charset="-122"/>
              </a:rPr>
              <a:t>③选择排序依据。在【删除重复项警告】对话框中选择【以当前选定区域排序(C)】，如图所示，单击【删除重复项(R)…】按钮，弹出【删除重复值】对话框。</a:t>
            </a:r>
          </a:p>
        </p:txBody>
      </p:sp>
      <p:sp>
        <p:nvSpPr>
          <p:cNvPr id="58371" name="标题 2">
            <a:extLst>
              <a:ext uri="{FF2B5EF4-FFF2-40B4-BE49-F238E27FC236}">
                <a16:creationId xmlns:a16="http://schemas.microsoft.com/office/drawing/2014/main" id="{1E5FE0DB-F080-4C57-8B55-26D7FF146236}"/>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58372" name="图片 50">
            <a:extLst>
              <a:ext uri="{FF2B5EF4-FFF2-40B4-BE49-F238E27FC236}">
                <a16:creationId xmlns:a16="http://schemas.microsoft.com/office/drawing/2014/main" id="{0D9CBF75-11F7-4813-BEB6-CA7E2EFAC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3095625"/>
            <a:ext cx="5038725" cy="288290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a:extLst>
              <a:ext uri="{FF2B5EF4-FFF2-40B4-BE49-F238E27FC236}">
                <a16:creationId xmlns:a16="http://schemas.microsoft.com/office/drawing/2014/main" id="{EF6C30E8-74E5-4C41-BEEC-F2925E93DD64}"/>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④删除出货状态中的重复项。在【删除重复值】对话框中单击【确定】按钮，得到的效果如图所示。</a:t>
            </a:r>
          </a:p>
        </p:txBody>
      </p:sp>
      <p:sp>
        <p:nvSpPr>
          <p:cNvPr id="59395" name="标题 2">
            <a:extLst>
              <a:ext uri="{FF2B5EF4-FFF2-40B4-BE49-F238E27FC236}">
                <a16:creationId xmlns:a16="http://schemas.microsoft.com/office/drawing/2014/main" id="{DD5926FE-4794-4341-985B-03F321400BEF}"/>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59396" name="图片 55">
            <a:extLst>
              <a:ext uri="{FF2B5EF4-FFF2-40B4-BE49-F238E27FC236}">
                <a16:creationId xmlns:a16="http://schemas.microsoft.com/office/drawing/2014/main" id="{72CE79E2-2B44-4190-9C2E-32AA4C53E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795463"/>
            <a:ext cx="10837863" cy="2879725"/>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09295F-AC5D-4AC2-B64F-68DB97DC9A17}"/>
              </a:ext>
            </a:extLst>
          </p:cNvPr>
          <p:cNvSpPr>
            <a:spLocks noGrp="1"/>
          </p:cNvSpPr>
          <p:nvPr>
            <p:ph idx="1"/>
          </p:nvPr>
        </p:nvSpPr>
        <p:spPr>
          <a:xfrm>
            <a:off x="423863" y="1079500"/>
            <a:ext cx="11107737" cy="5045075"/>
          </a:xfrm>
        </p:spPr>
        <p:txBody>
          <a:bodyPr/>
          <a:lstStyle/>
          <a:p>
            <a:pPr marL="0" indent="0">
              <a:buFont typeface="Wingdings" panose="05000000000000000000" pitchFamily="2" charset="2"/>
              <a:buNone/>
              <a:defRPr/>
            </a:pPr>
            <a:r>
              <a:rPr kumimoji="1" noProof="1">
                <a:sym typeface="+mn-ea"/>
              </a:rPr>
              <a:t>（2）处理出货状态异常值</a:t>
            </a:r>
          </a:p>
          <a:p>
            <a:pPr>
              <a:defRPr/>
            </a:pPr>
            <a:r>
              <a:rPr kumimoji="1" noProof="1">
                <a:sym typeface="+mn-ea"/>
              </a:rPr>
              <a:t>出货状态包含了出货成功、出货失败、未出货和出货中，其中出货状态为出货失败、未出货和出货中时表示订单并未交付成功，属于异常数据。在处理异常数据时，需要先查看异常值数量，如果数量较少，那么将可以直接做去除处理。分别使用COUNTIF函数计算各状态的订单数量，具体操作步骤如下。</a:t>
            </a:r>
          </a:p>
          <a:p>
            <a:pPr>
              <a:defRPr/>
            </a:pPr>
            <a:endParaRPr kumimoji="1" noProof="1">
              <a:sym typeface="+mn-ea"/>
            </a:endParaRPr>
          </a:p>
        </p:txBody>
      </p:sp>
      <p:sp>
        <p:nvSpPr>
          <p:cNvPr id="60419" name="标题 2">
            <a:extLst>
              <a:ext uri="{FF2B5EF4-FFF2-40B4-BE49-F238E27FC236}">
                <a16:creationId xmlns:a16="http://schemas.microsoft.com/office/drawing/2014/main" id="{62CB78BF-6871-4DDB-88C8-3025F01AAA85}"/>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1">
            <a:extLst>
              <a:ext uri="{FF2B5EF4-FFF2-40B4-BE49-F238E27FC236}">
                <a16:creationId xmlns:a16="http://schemas.microsoft.com/office/drawing/2014/main" id="{12AFA126-E0F4-4DDC-B2F7-4211C97E7161}"/>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①输入COUNTIF函数。添加“订单数量”字段，选择单元格O2，输入“=COUNTIF($L:$L,N2)”。确定函数，按下【Enter】键即可使用COUNTIF函数统计出货成功的订单数量。填充函数，选择单元格O2，移动鼠标指针到单元格O2的右下角，当指针变为黑色且加粗的“+”指针时，单击左键将鼠标拖至单元格O5，如图所示。</a:t>
            </a:r>
          </a:p>
        </p:txBody>
      </p:sp>
      <p:sp>
        <p:nvSpPr>
          <p:cNvPr id="61443" name="标题 2">
            <a:extLst>
              <a:ext uri="{FF2B5EF4-FFF2-40B4-BE49-F238E27FC236}">
                <a16:creationId xmlns:a16="http://schemas.microsoft.com/office/drawing/2014/main" id="{D06282E2-2C00-4D48-826B-77A826A409CE}"/>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61444" name="图片 63">
            <a:extLst>
              <a:ext uri="{FF2B5EF4-FFF2-40B4-BE49-F238E27FC236}">
                <a16:creationId xmlns:a16="http://schemas.microsoft.com/office/drawing/2014/main" id="{1893134D-1910-49D9-99E3-4F02BF102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513" y="2806700"/>
            <a:ext cx="2732087" cy="1817688"/>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1">
            <a:extLst>
              <a:ext uri="{FF2B5EF4-FFF2-40B4-BE49-F238E27FC236}">
                <a16:creationId xmlns:a16="http://schemas.microsoft.com/office/drawing/2014/main" id="{1611A201-F528-48E2-8419-FA6C808EE702}"/>
              </a:ext>
            </a:extLst>
          </p:cNvPr>
          <p:cNvSpPr>
            <a:spLocks noGrp="1"/>
          </p:cNvSpPr>
          <p:nvPr>
            <p:ph idx="1"/>
          </p:nvPr>
        </p:nvSpPr>
        <p:spPr>
          <a:xfrm>
            <a:off x="423863" y="1079500"/>
            <a:ext cx="11107737" cy="5045075"/>
          </a:xfrm>
        </p:spPr>
        <p:txBody>
          <a:bodyPr/>
          <a:lstStyle/>
          <a:p>
            <a:pPr>
              <a:defRPr/>
            </a:pPr>
            <a:r>
              <a:rPr kumimoji="1" lang="zh-CN" altLang="zh-CN" noProof="1">
                <a:cs typeface="宋体" panose="02010600030101010101" pitchFamily="2" charset="-122"/>
                <a:sym typeface="宋体" panose="02010600030101010101" pitchFamily="2" charset="-122"/>
              </a:rPr>
              <a:t>出货状态为出货失败、未出货和出货中的订单数量相对较少，可以直接进行删除。筛选出出货状态为出货失败、未出货和出货中的订单数据，并将其所在的行进行删除，具体操作如下。</a:t>
            </a:r>
          </a:p>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②选择【筛选】图标。在【订单数据】工作表中，选择任一非空单元格，在【数据】选项卡的【排序和筛选】命令组中，单击【筛选】图标，此时【订单数据】工作表字段标题旁边会显示有一个倒三角符号。</a:t>
            </a:r>
          </a:p>
          <a:p>
            <a:pPr marL="0" indent="0">
              <a:buFont typeface="Wingdings" panose="05000000000000000000" pitchFamily="2" charset="2"/>
              <a:buNone/>
              <a:defRPr/>
            </a:pPr>
            <a:endParaRPr kumimoji="1" lang="zh-CN" altLang="zh-CN" noProof="1">
              <a:cs typeface="宋体" panose="02010600030101010101" pitchFamily="2" charset="-122"/>
              <a:sym typeface="宋体" panose="02010600030101010101" pitchFamily="2" charset="-122"/>
            </a:endParaRPr>
          </a:p>
        </p:txBody>
      </p:sp>
      <p:sp>
        <p:nvSpPr>
          <p:cNvPr id="62467" name="标题 2">
            <a:extLst>
              <a:ext uri="{FF2B5EF4-FFF2-40B4-BE49-F238E27FC236}">
                <a16:creationId xmlns:a16="http://schemas.microsoft.com/office/drawing/2014/main" id="{B7BE1DF2-AE78-4A0A-B34E-1B407C0F5C7C}"/>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1">
            <a:extLst>
              <a:ext uri="{FF2B5EF4-FFF2-40B4-BE49-F238E27FC236}">
                <a16:creationId xmlns:a16="http://schemas.microsoft.com/office/drawing/2014/main" id="{F7A8905F-957D-4F07-99F7-08C98F19E99E}"/>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③筛选出货状态异常值。单击“出货状态”字段旁的倒三角符号，在下拉菜单中选择“出货失败”“未出货”和“出货中”3个选项，单击【确定】按钮，得到的效果如图所示。</a:t>
            </a: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endParaRPr lang="zh-CN" altLang="zh-CN">
              <a:sym typeface="宋体" panose="02010600030101010101" pitchFamily="2" charset="-122"/>
            </a:endParaRPr>
          </a:p>
          <a:p>
            <a:pPr marL="0" indent="0">
              <a:buFont typeface="Wingdings" panose="05000000000000000000" pitchFamily="2" charset="2"/>
              <a:buNone/>
            </a:pPr>
            <a:r>
              <a:rPr lang="zh-CN" altLang="zh-CN">
                <a:sym typeface="宋体" panose="02010600030101010101" pitchFamily="2" charset="-122"/>
              </a:rPr>
              <a:t>④删除异常值。选择筛选后出货状态为“出货失败”“未出货”和“出货中”的所有行，右键单击所选内容，在快捷菜单中单击【删除行】命令，即可删除选中的所有行，最后取消筛选。</a:t>
            </a:r>
          </a:p>
        </p:txBody>
      </p:sp>
      <p:sp>
        <p:nvSpPr>
          <p:cNvPr id="63491" name="标题 2">
            <a:extLst>
              <a:ext uri="{FF2B5EF4-FFF2-40B4-BE49-F238E27FC236}">
                <a16:creationId xmlns:a16="http://schemas.microsoft.com/office/drawing/2014/main" id="{4A29635B-D482-4649-B888-5BB1B34F859C}"/>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63492" name="图片 80">
            <a:extLst>
              <a:ext uri="{FF2B5EF4-FFF2-40B4-BE49-F238E27FC236}">
                <a16:creationId xmlns:a16="http://schemas.microsoft.com/office/drawing/2014/main" id="{20A3DE51-9E49-4E96-A7C3-D16BBE20C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938" y="2038350"/>
            <a:ext cx="10398125" cy="262890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4524CD-1B6E-4243-8A92-3B418DD08090}"/>
              </a:ext>
            </a:extLst>
          </p:cNvPr>
          <p:cNvSpPr>
            <a:spLocks noGrp="1"/>
          </p:cNvSpPr>
          <p:nvPr>
            <p:ph idx="1"/>
          </p:nvPr>
        </p:nvSpPr>
        <p:spPr>
          <a:xfrm>
            <a:off x="423863" y="1754188"/>
            <a:ext cx="11107737" cy="4370387"/>
          </a:xfrm>
        </p:spPr>
        <p:txBody>
          <a:bodyPr/>
          <a:lstStyle/>
          <a:p>
            <a:pPr marL="0" indent="0">
              <a:buFont typeface="Arial" panose="020B0604020202020204" pitchFamily="34" charset="0"/>
              <a:buNone/>
              <a:defRPr/>
            </a:pPr>
            <a:r>
              <a:rPr kumimoji="1" noProof="1"/>
              <a:t>（1）查看商品类别种类</a:t>
            </a:r>
          </a:p>
          <a:p>
            <a:pPr>
              <a:defRPr/>
            </a:pPr>
            <a:r>
              <a:rPr kumimoji="1" noProof="1"/>
              <a:t>在进行出货状态异常值处理后的【订单数据】工作表中，对商品类别去重，查看商品类别的种类，具体步骤如下。</a:t>
            </a:r>
          </a:p>
          <a:p>
            <a:pPr marL="0" indent="0">
              <a:buFont typeface="Arial" panose="020B0604020202020204" pitchFamily="34" charset="0"/>
              <a:buNone/>
              <a:defRPr/>
            </a:pPr>
            <a:endParaRPr kumimoji="1" noProof="1"/>
          </a:p>
        </p:txBody>
      </p:sp>
      <p:sp>
        <p:nvSpPr>
          <p:cNvPr id="64515" name="标题 2">
            <a:extLst>
              <a:ext uri="{FF2B5EF4-FFF2-40B4-BE49-F238E27FC236}">
                <a16:creationId xmlns:a16="http://schemas.microsoft.com/office/drawing/2014/main" id="{33262ED5-2668-4A58-B7EB-3AA09C2F3C88}"/>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endParaRPr lang="zh-CN" altLang="en-US"/>
          </a:p>
        </p:txBody>
      </p:sp>
      <p:sp>
        <p:nvSpPr>
          <p:cNvPr id="64516" name="内容占位符 3">
            <a:extLst>
              <a:ext uri="{FF2B5EF4-FFF2-40B4-BE49-F238E27FC236}">
                <a16:creationId xmlns:a16="http://schemas.microsoft.com/office/drawing/2014/main" id="{13E277C3-04D8-4C2D-9B54-F4C325473848}"/>
              </a:ext>
            </a:extLst>
          </p:cNvPr>
          <p:cNvSpPr>
            <a:spLocks noGrp="1" noChangeArrowheads="1"/>
          </p:cNvSpPr>
          <p:nvPr>
            <p:ph idx="10"/>
          </p:nvPr>
        </p:nvSpPr>
        <p:spPr>
          <a:xfrm>
            <a:off x="423863" y="1138238"/>
            <a:ext cx="11107737" cy="427037"/>
          </a:xfrm>
        </p:spPr>
        <p:txBody>
          <a:bodyPr/>
          <a:lstStyle/>
          <a:p>
            <a:r>
              <a:rPr b="1">
                <a:solidFill>
                  <a:srgbClr val="000000"/>
                </a:solidFill>
              </a:rPr>
              <a:t>2.处理商品类别异常值</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a:extLst>
              <a:ext uri="{FF2B5EF4-FFF2-40B4-BE49-F238E27FC236}">
                <a16:creationId xmlns:a16="http://schemas.microsoft.com/office/drawing/2014/main" id="{E8A34508-DC2A-4216-969D-282482D77D7F}"/>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①删除“商品类别”字段中的重复项。将商品类别复制到N列，根据处理出货状态异常值中删除出货状态重复值的方法，对商品类别进行去重，所得结果如图所示。</a:t>
            </a:r>
          </a:p>
        </p:txBody>
      </p:sp>
      <p:sp>
        <p:nvSpPr>
          <p:cNvPr id="65539" name="标题 2">
            <a:extLst>
              <a:ext uri="{FF2B5EF4-FFF2-40B4-BE49-F238E27FC236}">
                <a16:creationId xmlns:a16="http://schemas.microsoft.com/office/drawing/2014/main" id="{EA535700-D42C-4D34-A21F-A3148F55925F}"/>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65540" name="图片 82">
            <a:extLst>
              <a:ext uri="{FF2B5EF4-FFF2-40B4-BE49-F238E27FC236}">
                <a16:creationId xmlns:a16="http://schemas.microsoft.com/office/drawing/2014/main" id="{150A905C-18BE-48C0-AD74-9BE4BE969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3" y="2162175"/>
            <a:ext cx="11218862" cy="2879725"/>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a:extLst>
              <a:ext uri="{FF2B5EF4-FFF2-40B4-BE49-F238E27FC236}">
                <a16:creationId xmlns:a16="http://schemas.microsoft.com/office/drawing/2014/main" id="{E139220E-271D-4A71-8808-C87697380D48}"/>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②输入公式。添加“订单数量”字段，选择单元格O2，输入“=COUNTIF($G:$G,N2)”，如图所示。</a:t>
            </a:r>
          </a:p>
        </p:txBody>
      </p:sp>
      <p:sp>
        <p:nvSpPr>
          <p:cNvPr id="66563" name="标题 2">
            <a:extLst>
              <a:ext uri="{FF2B5EF4-FFF2-40B4-BE49-F238E27FC236}">
                <a16:creationId xmlns:a16="http://schemas.microsoft.com/office/drawing/2014/main" id="{E212D286-DB0F-4DB4-BF23-F1F0AE429761}"/>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66564" name="图片 83">
            <a:extLst>
              <a:ext uri="{FF2B5EF4-FFF2-40B4-BE49-F238E27FC236}">
                <a16:creationId xmlns:a16="http://schemas.microsoft.com/office/drawing/2014/main" id="{BE8A09EB-774E-42AF-8ECF-B958D6858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751013"/>
            <a:ext cx="10566400" cy="349408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a:extLst>
              <a:ext uri="{FF2B5EF4-FFF2-40B4-BE49-F238E27FC236}">
                <a16:creationId xmlns:a16="http://schemas.microsoft.com/office/drawing/2014/main" id="{B173A433-05B4-4273-A53A-925EF5E0A6FE}"/>
              </a:ext>
            </a:extLst>
          </p:cNvPr>
          <p:cNvSpPr>
            <a:spLocks noGrp="1" noChangeArrowheads="1"/>
          </p:cNvSpPr>
          <p:nvPr>
            <p:ph idx="1"/>
          </p:nvPr>
        </p:nvSpPr>
        <p:spPr>
          <a:xfrm>
            <a:off x="423863" y="1079500"/>
            <a:ext cx="11107737" cy="5045075"/>
          </a:xfrm>
        </p:spPr>
        <p:txBody>
          <a:bodyPr/>
          <a:lstStyle/>
          <a:p>
            <a:pPr marL="361950" indent="-361950" algn="just"/>
            <a:r>
              <a:rPr lang="zh-CN" altLang="zh-CN"/>
              <a:t>新零售智能销售设备是商业自动化的常用设备，它不受时间、地点的限制，能节省人力、方便交易。某公司在广东省7个市分别投放29台新零售智能销售设备，但是目前经营状况并不理想。了解该公司后台管理系统数据的基本情况，发掘经营状况不理想的具体原因。</a:t>
            </a:r>
          </a:p>
        </p:txBody>
      </p:sp>
      <p:sp>
        <p:nvSpPr>
          <p:cNvPr id="30723" name="标题 2">
            <a:extLst>
              <a:ext uri="{FF2B5EF4-FFF2-40B4-BE49-F238E27FC236}">
                <a16:creationId xmlns:a16="http://schemas.microsoft.com/office/drawing/2014/main" id="{2DEC3250-A156-4164-8B4D-89712A3DA066}"/>
              </a:ext>
            </a:extLst>
          </p:cNvPr>
          <p:cNvSpPr>
            <a:spLocks noGrp="1" noChangeArrowheads="1"/>
          </p:cNvSpPr>
          <p:nvPr>
            <p:ph type="title"/>
          </p:nvPr>
        </p:nvSpPr>
        <p:spPr>
          <a:xfrm>
            <a:off x="255588" y="358775"/>
            <a:ext cx="10972800" cy="528638"/>
          </a:xfrm>
        </p:spPr>
        <p:txBody>
          <a:bodyPr/>
          <a:lstStyle/>
          <a:p>
            <a:r>
              <a:rPr lang="zh-CN" altLang="en-US"/>
              <a:t>任务描述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1">
            <a:extLst>
              <a:ext uri="{FF2B5EF4-FFF2-40B4-BE49-F238E27FC236}">
                <a16:creationId xmlns:a16="http://schemas.microsoft.com/office/drawing/2014/main" id="{2B4C1667-D840-4341-A15D-E94F9BA02377}"/>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③确认公式。按下【Enter】键即可使用COUNTIF函数统计商品类别为“膨化食品”的订单数量，并使用填充的方式统计出剩余的商品类别的订单数量，如图所示。</a:t>
            </a:r>
          </a:p>
        </p:txBody>
      </p:sp>
      <p:sp>
        <p:nvSpPr>
          <p:cNvPr id="67587" name="标题 2">
            <a:extLst>
              <a:ext uri="{FF2B5EF4-FFF2-40B4-BE49-F238E27FC236}">
                <a16:creationId xmlns:a16="http://schemas.microsoft.com/office/drawing/2014/main" id="{199CC805-2971-479E-8587-7360568165E9}"/>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67588" name="图片 85">
            <a:extLst>
              <a:ext uri="{FF2B5EF4-FFF2-40B4-BE49-F238E27FC236}">
                <a16:creationId xmlns:a16="http://schemas.microsoft.com/office/drawing/2014/main" id="{3B2552A2-7D04-4F8C-8426-049A6B44B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2265363"/>
            <a:ext cx="10348913" cy="2547937"/>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内容占位符 1">
            <a:extLst>
              <a:ext uri="{FF2B5EF4-FFF2-40B4-BE49-F238E27FC236}">
                <a16:creationId xmlns:a16="http://schemas.microsoft.com/office/drawing/2014/main" id="{7A6A8F63-E378-442C-8261-7EF329F90DB8}"/>
              </a:ext>
            </a:extLst>
          </p:cNvPr>
          <p:cNvSpPr>
            <a:spLocks noGrp="1"/>
          </p:cNvSpPr>
          <p:nvPr>
            <p:ph idx="1"/>
          </p:nvPr>
        </p:nvSpPr>
        <p:spPr>
          <a:xfrm>
            <a:off x="423863" y="1079500"/>
            <a:ext cx="11107737" cy="5045075"/>
          </a:xfrm>
        </p:spPr>
        <p:txBody>
          <a:bodyPr/>
          <a:lstStyle/>
          <a:p>
            <a:pPr marL="0" indent="0">
              <a:buFont typeface="Wingdings" panose="05000000000000000000" pitchFamily="2" charset="2"/>
              <a:buNone/>
              <a:defRPr/>
            </a:pPr>
            <a:r>
              <a:rPr kumimoji="1" lang="zh-CN" altLang="zh-CN" noProof="1">
                <a:cs typeface="宋体" panose="02010600030101010101" pitchFamily="2" charset="-122"/>
                <a:sym typeface="宋体" panose="02010600030101010101" pitchFamily="2" charset="-122"/>
              </a:rPr>
              <a:t>（2）处理商品类别异常值</a:t>
            </a:r>
          </a:p>
          <a:p>
            <a:pPr>
              <a:defRPr/>
            </a:pPr>
            <a:r>
              <a:rPr kumimoji="1" lang="zh-CN" altLang="zh-CN" noProof="1">
                <a:cs typeface="宋体" panose="02010600030101010101" pitchFamily="2" charset="-122"/>
                <a:sym typeface="宋体" panose="02010600030101010101" pitchFamily="2" charset="-122"/>
              </a:rPr>
              <a:t>由商品类别的订单数量的统计结果可知，存在有商品类别为0的情况。数据中的商品类别为文本字符，类别为0可能是系统存放时发生错误，属于异常数据，且商品类别为0的订单数量是8，数据量相对较少，可以直接进行删除操作。筛选出商品类别为0的销售数据，并将其所在的行进行删除，具体操作如下。</a:t>
            </a:r>
          </a:p>
        </p:txBody>
      </p:sp>
      <p:sp>
        <p:nvSpPr>
          <p:cNvPr id="68611" name="标题 2">
            <a:extLst>
              <a:ext uri="{FF2B5EF4-FFF2-40B4-BE49-F238E27FC236}">
                <a16:creationId xmlns:a16="http://schemas.microsoft.com/office/drawing/2014/main" id="{9789CB28-307C-4263-86C3-9D24529E41F1}"/>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a:extLst>
              <a:ext uri="{FF2B5EF4-FFF2-40B4-BE49-F238E27FC236}">
                <a16:creationId xmlns:a16="http://schemas.microsoft.com/office/drawing/2014/main" id="{E879BA7D-40F2-4451-A040-C2CCBBD21582}"/>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①择【筛选】图标。在【订单数据】工作表中，选择任一非空单元格，在【数据】选项卡的【排序和筛选】命令组中，单击【筛选】图标，此时【订单数据】工作表的字段标题旁边会显示有一个倒三角符号。</a:t>
            </a:r>
          </a:p>
          <a:p>
            <a:pPr marL="0" indent="0">
              <a:buFont typeface="Wingdings" panose="05000000000000000000" pitchFamily="2" charset="2"/>
              <a:buNone/>
            </a:pPr>
            <a:r>
              <a:rPr lang="zh-CN" altLang="zh-CN">
                <a:sym typeface="宋体" panose="02010600030101010101" pitchFamily="2" charset="-122"/>
              </a:rPr>
              <a:t>②筛选“商品类别”字段中的异常值。单击“商品类别”字段旁的倒三角符号，在下拉菜单中选择【0】选项，单击【确定】按钮，得到的效果如图所示。</a:t>
            </a:r>
          </a:p>
        </p:txBody>
      </p:sp>
      <p:sp>
        <p:nvSpPr>
          <p:cNvPr id="69635" name="标题 2">
            <a:extLst>
              <a:ext uri="{FF2B5EF4-FFF2-40B4-BE49-F238E27FC236}">
                <a16:creationId xmlns:a16="http://schemas.microsoft.com/office/drawing/2014/main" id="{461A9E39-C919-4704-9F23-F92FD54365F3}"/>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pic>
        <p:nvPicPr>
          <p:cNvPr id="69636" name="图片 90">
            <a:extLst>
              <a:ext uri="{FF2B5EF4-FFF2-40B4-BE49-F238E27FC236}">
                <a16:creationId xmlns:a16="http://schemas.microsoft.com/office/drawing/2014/main" id="{D156EA75-E2C5-42F4-81C4-9D0F56DD2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5" y="3076575"/>
            <a:ext cx="10610850" cy="24447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a:extLst>
              <a:ext uri="{FF2B5EF4-FFF2-40B4-BE49-F238E27FC236}">
                <a16:creationId xmlns:a16="http://schemas.microsoft.com/office/drawing/2014/main" id="{6F8F31C5-300C-4136-8BB7-79C512C05C76}"/>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③删除异常值。右键单击商品类别为【0】的所有行，选择快捷菜单中的【删除行(D)】命令，并单击删除命令删除选中的所有行，最后取消筛选。</a:t>
            </a:r>
          </a:p>
        </p:txBody>
      </p:sp>
      <p:sp>
        <p:nvSpPr>
          <p:cNvPr id="70659" name="标题 2">
            <a:extLst>
              <a:ext uri="{FF2B5EF4-FFF2-40B4-BE49-F238E27FC236}">
                <a16:creationId xmlns:a16="http://schemas.microsoft.com/office/drawing/2014/main" id="{65EABF02-0A9D-4DD2-A743-16128759245B}"/>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处理异常值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内容占位符 1">
            <a:extLst>
              <a:ext uri="{FF2B5EF4-FFF2-40B4-BE49-F238E27FC236}">
                <a16:creationId xmlns:a16="http://schemas.microsoft.com/office/drawing/2014/main" id="{F7BE3DD3-10B6-4A63-8DEF-5A79CE7E6E1A}"/>
              </a:ext>
            </a:extLst>
          </p:cNvPr>
          <p:cNvSpPr>
            <a:spLocks noGrp="1"/>
          </p:cNvSpPr>
          <p:nvPr>
            <p:ph idx="1"/>
          </p:nvPr>
        </p:nvSpPr>
        <p:spPr>
          <a:xfrm>
            <a:off x="423863" y="1243013"/>
            <a:ext cx="11107737" cy="4370387"/>
          </a:xfrm>
        </p:spPr>
        <p:txBody>
          <a:bodyPr/>
          <a:lstStyle/>
          <a:p>
            <a:pPr>
              <a:defRPr/>
            </a:pPr>
            <a:r>
              <a:rPr kumimoji="1" lang="zh-CN" altLang="zh-CN" noProof="1">
                <a:cs typeface="宋体" panose="02010600030101010101" pitchFamily="2" charset="-122"/>
              </a:rPr>
              <a:t>TEXT函数可通过格式代码向数字应用格式，进而更改数字的显示方式。TAXT函数的使用格式如下。</a:t>
            </a:r>
          </a:p>
          <a:p>
            <a:pPr marL="361950" indent="-361950">
              <a:defRPr/>
            </a:pPr>
            <a:endParaRPr kumimoji="1" lang="zh-CN" altLang="zh-CN" noProof="1">
              <a:cs typeface="宋体" panose="02010600030101010101" pitchFamily="2" charset="-122"/>
            </a:endParaRPr>
          </a:p>
          <a:p>
            <a:pPr marL="361950" indent="-361950">
              <a:defRPr/>
            </a:pPr>
            <a:r>
              <a:rPr kumimoji="1" lang="zh-CN" altLang="zh-CN" noProof="1">
                <a:cs typeface="宋体" panose="02010600030101010101" pitchFamily="2" charset="-122"/>
              </a:rPr>
              <a:t>TEXT函数常用参数及其解释如表所示。</a:t>
            </a:r>
          </a:p>
        </p:txBody>
      </p:sp>
      <p:sp>
        <p:nvSpPr>
          <p:cNvPr id="71683" name="标题 2">
            <a:extLst>
              <a:ext uri="{FF2B5EF4-FFF2-40B4-BE49-F238E27FC236}">
                <a16:creationId xmlns:a16="http://schemas.microsoft.com/office/drawing/2014/main" id="{1A32B36E-FAE3-42F7-89EF-EFA16ECF11A0}"/>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提取日期</a:t>
            </a:r>
          </a:p>
        </p:txBody>
      </p:sp>
      <p:sp>
        <p:nvSpPr>
          <p:cNvPr id="71684" name="TextBox 5">
            <a:extLst>
              <a:ext uri="{FF2B5EF4-FFF2-40B4-BE49-F238E27FC236}">
                <a16:creationId xmlns:a16="http://schemas.microsoft.com/office/drawing/2014/main" id="{DB37B506-07C0-417C-9535-A1443ECB2E9D}"/>
              </a:ext>
            </a:extLst>
          </p:cNvPr>
          <p:cNvSpPr txBox="1">
            <a:spLocks noChangeArrowheads="1"/>
          </p:cNvSpPr>
          <p:nvPr/>
        </p:nvSpPr>
        <p:spPr bwMode="auto">
          <a:xfrm>
            <a:off x="423863" y="1822450"/>
            <a:ext cx="93440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200">
                <a:latin typeface="Times New Roman" panose="02020603050405020304" pitchFamily="18" charset="0"/>
                <a:ea typeface="微软雅黑" panose="020B0503020204020204" pitchFamily="34" charset="-122"/>
              </a:rPr>
              <a:t>TEXT(value,format_text)</a:t>
            </a:r>
          </a:p>
        </p:txBody>
      </p:sp>
      <p:graphicFrame>
        <p:nvGraphicFramePr>
          <p:cNvPr id="6" name="表格 5">
            <a:extLst>
              <a:ext uri="{FF2B5EF4-FFF2-40B4-BE49-F238E27FC236}">
                <a16:creationId xmlns:a16="http://schemas.microsoft.com/office/drawing/2014/main" id="{7DA110A7-98C7-4C5E-B94E-101D194DAC36}"/>
              </a:ext>
            </a:extLst>
          </p:cNvPr>
          <p:cNvGraphicFramePr>
            <a:graphicFrameLocks noGrp="1"/>
          </p:cNvGraphicFramePr>
          <p:nvPr>
            <p:custDataLst>
              <p:tags r:id="rId1"/>
            </p:custDataLst>
          </p:nvPr>
        </p:nvGraphicFramePr>
        <p:xfrm>
          <a:off x="784225" y="2935288"/>
          <a:ext cx="10229850" cy="1960562"/>
        </p:xfrm>
        <a:graphic>
          <a:graphicData uri="http://schemas.openxmlformats.org/drawingml/2006/table">
            <a:tbl>
              <a:tblPr firstRow="1" firstCol="1" bandRow="1">
                <a:tableStyleId>{5C22544A-7EE6-4342-B048-85BDC9FD1C3A}</a:tableStyleId>
              </a:tblPr>
              <a:tblGrid>
                <a:gridCol w="2091366">
                  <a:extLst>
                    <a:ext uri="{9D8B030D-6E8A-4147-A177-3AD203B41FA5}">
                      <a16:colId xmlns:a16="http://schemas.microsoft.com/office/drawing/2014/main" val="20000"/>
                    </a:ext>
                  </a:extLst>
                </a:gridCol>
                <a:gridCol w="8138484">
                  <a:extLst>
                    <a:ext uri="{9D8B030D-6E8A-4147-A177-3AD203B41FA5}">
                      <a16:colId xmlns:a16="http://schemas.microsoft.com/office/drawing/2014/main" val="20001"/>
                    </a:ext>
                  </a:extLst>
                </a:gridCol>
              </a:tblGrid>
              <a:tr h="431965">
                <a:tc>
                  <a:txBody>
                    <a:bodyPr/>
                    <a:lstStyle/>
                    <a:p>
                      <a:pPr indent="0" algn="ctr">
                        <a:buNone/>
                      </a:pPr>
                      <a:r>
                        <a:rPr lang="en-US" sz="1800" b="1">
                          <a:latin typeface="微软雅黑" panose="020B0503020204020204" pitchFamily="34" charset="-122"/>
                          <a:ea typeface="微软雅黑" panose="020B0503020204020204" pitchFamily="34" charset="-122"/>
                          <a:cs typeface="宋体" panose="02010600030101010101" pitchFamily="2" charset="-122"/>
                        </a:rPr>
                        <a:t>参数</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75" marR="68575" marT="0" marB="0" anchor="ctr"/>
                </a:tc>
                <a:tc>
                  <a:txBody>
                    <a:bodyPr/>
                    <a:lstStyle/>
                    <a:p>
                      <a:pPr indent="0" algn="ctr">
                        <a:buNone/>
                      </a:pPr>
                      <a:r>
                        <a:rPr lang="en-US" sz="1800" b="1" dirty="0" err="1">
                          <a:latin typeface="微软雅黑" panose="020B0503020204020204" pitchFamily="34" charset="-122"/>
                          <a:ea typeface="微软雅黑" panose="020B0503020204020204" pitchFamily="34" charset="-122"/>
                          <a:cs typeface="宋体" panose="02010600030101010101" pitchFamily="2" charset="-122"/>
                        </a:rPr>
                        <a:t>参数解释</a:t>
                      </a:r>
                      <a:endParaRPr lang="en-US" altLang="en-US" sz="1800" b="1" dirty="0">
                        <a:latin typeface="微软雅黑" panose="020B0503020204020204" pitchFamily="34" charset="-122"/>
                        <a:ea typeface="微软雅黑" panose="020B0503020204020204" pitchFamily="34" charset="-122"/>
                        <a:cs typeface="宋体" panose="02010600030101010101" pitchFamily="2" charset="-122"/>
                      </a:endParaRPr>
                    </a:p>
                  </a:txBody>
                  <a:tcPr marL="68575" marR="68575" marT="0" marB="0" anchor="ctr"/>
                </a:tc>
                <a:extLst>
                  <a:ext uri="{0D108BD9-81ED-4DB2-BD59-A6C34878D82A}">
                    <a16:rowId xmlns:a16="http://schemas.microsoft.com/office/drawing/2014/main" val="10000"/>
                  </a:ext>
                </a:extLst>
              </a:tr>
              <a:tr h="764299">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value</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75" marR="68575" marT="0" marB="0" anchor="ct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必需。表示要应用格式的数字。可以是数值、计算结果为数字值的公式，或对包含数字值的单元格的引用</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75" marR="68575" marT="0" marB="0" anchor="ctr"/>
                </a:tc>
                <a:extLst>
                  <a:ext uri="{0D108BD9-81ED-4DB2-BD59-A6C34878D82A}">
                    <a16:rowId xmlns:a16="http://schemas.microsoft.com/office/drawing/2014/main" val="10001"/>
                  </a:ext>
                </a:extLst>
              </a:tr>
              <a:tr h="764299">
                <a:tc>
                  <a:txBody>
                    <a:bodyPr/>
                    <a:lstStyle/>
                    <a:p>
                      <a:pPr indent="0">
                        <a:buNone/>
                      </a:pPr>
                      <a:r>
                        <a:rPr lang="en-US" sz="1800" b="0">
                          <a:latin typeface="微软雅黑" panose="020B0503020204020204" pitchFamily="34" charset="-122"/>
                          <a:ea typeface="微软雅黑" panose="020B0503020204020204" pitchFamily="34" charset="-122"/>
                          <a:cs typeface="Times New Roman" panose="02020603050405020304" pitchFamily="18" charset="0"/>
                        </a:rPr>
                        <a:t>format_text</a:t>
                      </a:r>
                      <a:endParaRPr lang="en-US" altLang="en-US" sz="1800" b="0">
                        <a:latin typeface="微软雅黑" panose="020B0503020204020204" pitchFamily="34" charset="-122"/>
                        <a:ea typeface="微软雅黑" panose="020B0503020204020204" pitchFamily="34" charset="-122"/>
                        <a:cs typeface="Times New Roman" panose="02020603050405020304" pitchFamily="18" charset="0"/>
                      </a:endParaRPr>
                    </a:p>
                  </a:txBody>
                  <a:tcPr marL="68575" marR="68575" marT="0" marB="0" anchor="ctr"/>
                </a:tc>
                <a:tc>
                  <a:txBody>
                    <a:bodyPr/>
                    <a:lstStyle/>
                    <a:p>
                      <a:pPr indent="0">
                        <a:buNone/>
                      </a:pPr>
                      <a:r>
                        <a:rPr lang="en-US" sz="1800" b="0" dirty="0" err="1">
                          <a:latin typeface="微软雅黑" panose="020B0503020204020204" pitchFamily="34" charset="-122"/>
                          <a:ea typeface="微软雅黑" panose="020B0503020204020204" pitchFamily="34" charset="-122"/>
                          <a:cs typeface="微软雅黑" panose="020B0503020204020204" pitchFamily="34" charset="-122"/>
                        </a:rPr>
                        <a:t>必需。表示文本字符串的数字格式，为“单元格格式”对话框中“数字”选项卡上“分类”框中的文本形式的数字格式</a:t>
                      </a:r>
                      <a:endParaRPr lang="en-US" altLang="en-US" sz="1800" b="0" dirty="0">
                        <a:latin typeface="微软雅黑" panose="020B0503020204020204" pitchFamily="34" charset="-122"/>
                        <a:ea typeface="微软雅黑" panose="020B0503020204020204" pitchFamily="34" charset="-122"/>
                        <a:cs typeface="微软雅黑" panose="020B0503020204020204" pitchFamily="34" charset="-122"/>
                      </a:endParaRPr>
                    </a:p>
                  </a:txBody>
                  <a:tcPr marL="68575" marR="68575"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1">
            <a:extLst>
              <a:ext uri="{FF2B5EF4-FFF2-40B4-BE49-F238E27FC236}">
                <a16:creationId xmlns:a16="http://schemas.microsoft.com/office/drawing/2014/main" id="{FB835227-D19A-4CD8-BE32-1B819316A597}"/>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在处理后的【订单数据】工作表中，采用TEXT函数对购买日期进行日期和时间的提取，具体操作步骤如下。</a:t>
            </a:r>
          </a:p>
          <a:p>
            <a:pPr marL="0" indent="0">
              <a:buFont typeface="Wingdings" panose="05000000000000000000" pitchFamily="2" charset="2"/>
              <a:buNone/>
            </a:pPr>
            <a:r>
              <a:rPr lang="zh-CN" altLang="zh-CN">
                <a:sym typeface="宋体" panose="02010600030101010101" pitchFamily="2" charset="-122"/>
              </a:rPr>
              <a:t>（1）输入公式提取日期。在B列后插入两列，并将字段名设置为“日期”和“时间”，选择单元格C2，输入“=TEXT(B2,"yyyy/mm/dd")”，如图所示。</a:t>
            </a:r>
          </a:p>
        </p:txBody>
      </p:sp>
      <p:sp>
        <p:nvSpPr>
          <p:cNvPr id="72707" name="标题 2">
            <a:extLst>
              <a:ext uri="{FF2B5EF4-FFF2-40B4-BE49-F238E27FC236}">
                <a16:creationId xmlns:a16="http://schemas.microsoft.com/office/drawing/2014/main" id="{56C61654-D8DF-4515-B38E-80E910378C7A}"/>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提取日期</a:t>
            </a:r>
          </a:p>
        </p:txBody>
      </p:sp>
      <p:pic>
        <p:nvPicPr>
          <p:cNvPr id="72708" name="图片 91">
            <a:extLst>
              <a:ext uri="{FF2B5EF4-FFF2-40B4-BE49-F238E27FC236}">
                <a16:creationId xmlns:a16="http://schemas.microsoft.com/office/drawing/2014/main" id="{CAEDD843-3626-4E84-9D71-245FF9E6D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746375"/>
            <a:ext cx="9715500" cy="31178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1">
            <a:extLst>
              <a:ext uri="{FF2B5EF4-FFF2-40B4-BE49-F238E27FC236}">
                <a16:creationId xmlns:a16="http://schemas.microsoft.com/office/drawing/2014/main" id="{CC2F9F23-74A2-4D33-8B34-7E3B31D8D167}"/>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（2）确认公式。按下【Enter】键即可使用TEXT函数提取第一天记录的日期，并使用填充的方式提取所有记录的日期，如图所示。</a:t>
            </a:r>
          </a:p>
        </p:txBody>
      </p:sp>
      <p:sp>
        <p:nvSpPr>
          <p:cNvPr id="73731" name="标题 2">
            <a:extLst>
              <a:ext uri="{FF2B5EF4-FFF2-40B4-BE49-F238E27FC236}">
                <a16:creationId xmlns:a16="http://schemas.microsoft.com/office/drawing/2014/main" id="{365D7850-9BC3-4CA1-BA39-54482A17DCAA}"/>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提取日期</a:t>
            </a:r>
          </a:p>
        </p:txBody>
      </p:sp>
      <p:pic>
        <p:nvPicPr>
          <p:cNvPr id="73732" name="图片 92">
            <a:extLst>
              <a:ext uri="{FF2B5EF4-FFF2-40B4-BE49-F238E27FC236}">
                <a16:creationId xmlns:a16="http://schemas.microsoft.com/office/drawing/2014/main" id="{6E528AA5-8F15-4CFF-BF88-57E363983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168525"/>
            <a:ext cx="11087100" cy="2865438"/>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1">
            <a:extLst>
              <a:ext uri="{FF2B5EF4-FFF2-40B4-BE49-F238E27FC236}">
                <a16:creationId xmlns:a16="http://schemas.microsoft.com/office/drawing/2014/main" id="{DD159E0F-394A-4061-8666-8E1C45EA0098}"/>
              </a:ext>
            </a:extLst>
          </p:cNvPr>
          <p:cNvSpPr>
            <a:spLocks noGrp="1" noChangeArrowheads="1"/>
          </p:cNvSpPr>
          <p:nvPr>
            <p:ph idx="1"/>
          </p:nvPr>
        </p:nvSpPr>
        <p:spPr>
          <a:xfrm>
            <a:off x="423863" y="1079500"/>
            <a:ext cx="11107737" cy="5045075"/>
          </a:xfrm>
        </p:spPr>
        <p:txBody>
          <a:bodyPr/>
          <a:lstStyle/>
          <a:p>
            <a:pPr marL="0" indent="0">
              <a:buFont typeface="Wingdings" panose="05000000000000000000" pitchFamily="2" charset="2"/>
              <a:buNone/>
            </a:pPr>
            <a:r>
              <a:rPr lang="zh-CN" altLang="zh-CN">
                <a:sym typeface="宋体" panose="02010600030101010101" pitchFamily="2" charset="-122"/>
              </a:rPr>
              <a:t>（3）输入公式提取时间。选择单元格D2，输入“=TEXT(B2,"hh:mm:ss AM/PM")”。确认公式，按下【Enter】键即可使用TEXT函数提取第一天记录的时间，并使用填充的方式提取所有记录的时间，如图所示。</a:t>
            </a:r>
          </a:p>
        </p:txBody>
      </p:sp>
      <p:sp>
        <p:nvSpPr>
          <p:cNvPr id="74755" name="标题 2">
            <a:extLst>
              <a:ext uri="{FF2B5EF4-FFF2-40B4-BE49-F238E27FC236}">
                <a16:creationId xmlns:a16="http://schemas.microsoft.com/office/drawing/2014/main" id="{EBD07347-1E79-487E-B507-4C4C023F12AD}"/>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提取日期</a:t>
            </a:r>
          </a:p>
        </p:txBody>
      </p:sp>
      <p:pic>
        <p:nvPicPr>
          <p:cNvPr id="74756" name="图片 94">
            <a:extLst>
              <a:ext uri="{FF2B5EF4-FFF2-40B4-BE49-F238E27FC236}">
                <a16:creationId xmlns:a16="http://schemas.microsoft.com/office/drawing/2014/main" id="{09531BA8-37C3-46AE-97FF-0751368CB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2168525"/>
            <a:ext cx="10445750" cy="2520950"/>
          </a:xfrm>
          <a:prstGeom prst="rect">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F8D852AA-9A4F-4C2F-BB11-C52A76313D6F}"/>
              </a:ext>
            </a:extLst>
          </p:cNvPr>
          <p:cNvCxnSpPr/>
          <p:nvPr/>
        </p:nvCxnSpPr>
        <p:spPr>
          <a:xfrm>
            <a:off x="3265488" y="1347788"/>
            <a:ext cx="4762" cy="4354512"/>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70481724-2479-4840-82E0-7B9361E7C0BC}"/>
              </a:ext>
            </a:extLst>
          </p:cNvPr>
          <p:cNvSpPr>
            <a:spLocks noChangeShapeType="1"/>
          </p:cNvSpPr>
          <p:nvPr/>
        </p:nvSpPr>
        <p:spPr bwMode="auto">
          <a:xfrm>
            <a:off x="2649538" y="5092700"/>
            <a:ext cx="6605587"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hangingPunct="1">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a:extLst>
              <a:ext uri="{FF2B5EF4-FFF2-40B4-BE49-F238E27FC236}">
                <a16:creationId xmlns:a16="http://schemas.microsoft.com/office/drawing/2014/main" id="{D3493411-D838-404A-822C-ACA114011CF9}"/>
              </a:ext>
            </a:extLst>
          </p:cNvPr>
          <p:cNvSpPr>
            <a:spLocks noChangeArrowheads="1"/>
          </p:cNvSpPr>
          <p:nvPr/>
        </p:nvSpPr>
        <p:spPr bwMode="auto">
          <a:xfrm>
            <a:off x="2904947" y="16517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200" dirty="0">
                <a:solidFill>
                  <a:schemeClr val="bg1"/>
                </a:solidFill>
                <a:latin typeface="微软雅黑" panose="020B0503020204020204" pitchFamily="34" charset="-122"/>
                <a:ea typeface="微软雅黑" panose="020B0503020204020204" pitchFamily="34" charset="-122"/>
              </a:rPr>
              <a:t>1</a:t>
            </a:r>
            <a:endParaRPr lang="en-US" altLang="zh-CN" sz="2200" dirty="0">
              <a:solidFill>
                <a:schemeClr val="bg1"/>
              </a:solidFill>
              <a:latin typeface="微软雅黑" panose="020B0503020204020204" pitchFamily="34" charset="-122"/>
              <a:ea typeface="微软雅黑" panose="020B0503020204020204" pitchFamily="34" charset="-122"/>
            </a:endParaRPr>
          </a:p>
        </p:txBody>
      </p:sp>
      <p:sp>
        <p:nvSpPr>
          <p:cNvPr id="23" name="AutoShape 17">
            <a:extLst>
              <a:ext uri="{FF2B5EF4-FFF2-40B4-BE49-F238E27FC236}">
                <a16:creationId xmlns:a16="http://schemas.microsoft.com/office/drawing/2014/main" id="{FA44EDC6-BC9C-498D-9016-BAAC53F52570}"/>
              </a:ext>
            </a:extLst>
          </p:cNvPr>
          <p:cNvSpPr>
            <a:spLocks noChangeArrowheads="1"/>
          </p:cNvSpPr>
          <p:nvPr/>
        </p:nvSpPr>
        <p:spPr bwMode="auto">
          <a:xfrm>
            <a:off x="4000531" y="2608671"/>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处理库存数据</a:t>
            </a:r>
            <a:endParaRPr lang="zh-CN" altLang="en-US" sz="2200" noProof="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786" name="标题 3">
            <a:extLst>
              <a:ext uri="{FF2B5EF4-FFF2-40B4-BE49-F238E27FC236}">
                <a16:creationId xmlns:a16="http://schemas.microsoft.com/office/drawing/2014/main" id="{30D0399D-D4A9-4EAF-8986-85DF4CAA2BA1}"/>
              </a:ext>
            </a:extLst>
          </p:cNvPr>
          <p:cNvSpPr>
            <a:spLocks noGrp="1" noChangeArrowheads="1"/>
          </p:cNvSpPr>
          <p:nvPr>
            <p:ph type="title"/>
          </p:nvPr>
        </p:nvSpPr>
        <p:spPr>
          <a:xfrm>
            <a:off x="255588" y="358775"/>
            <a:ext cx="10972800" cy="528638"/>
          </a:xfrm>
        </p:spPr>
        <p:txBody>
          <a:bodyPr/>
          <a:lstStyle/>
          <a:p>
            <a:r>
              <a:rPr lang="zh-CN" altLang="en-US"/>
              <a:t>目录</a:t>
            </a:r>
          </a:p>
        </p:txBody>
      </p:sp>
      <p:sp>
        <p:nvSpPr>
          <p:cNvPr id="13" name="AutoShape 17">
            <a:extLst>
              <a:ext uri="{FF2B5EF4-FFF2-40B4-BE49-F238E27FC236}">
                <a16:creationId xmlns:a16="http://schemas.microsoft.com/office/drawing/2014/main" id="{8C4117E2-EF5F-4B1F-BFFE-A2C27A8730C0}"/>
              </a:ext>
            </a:extLst>
          </p:cNvPr>
          <p:cNvSpPr>
            <a:spLocks noChangeArrowheads="1"/>
          </p:cNvSpPr>
          <p:nvPr/>
        </p:nvSpPr>
        <p:spPr bwMode="auto">
          <a:xfrm>
            <a:off x="4000531" y="15797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微软雅黑" panose="020B0503020204020204" pitchFamily="34" charset="-122"/>
              </a:rPr>
              <a:t>了解新零售智能销售数据分析项目</a:t>
            </a:r>
            <a:endParaRPr lang="zh-CN" altLang="en-US" sz="2200" noProof="1">
              <a:solidFill>
                <a:schemeClr val="bg1"/>
              </a:solidFill>
              <a:latin typeface="微软雅黑" panose="020B0503020204020204" pitchFamily="34" charset="-122"/>
              <a:ea typeface="微软雅黑" panose="020B0503020204020204" pitchFamily="34" charset="-122"/>
            </a:endParaRPr>
          </a:p>
        </p:txBody>
      </p:sp>
      <p:sp>
        <p:nvSpPr>
          <p:cNvPr id="15" name="Oval 15">
            <a:extLst>
              <a:ext uri="{FF2B5EF4-FFF2-40B4-BE49-F238E27FC236}">
                <a16:creationId xmlns:a16="http://schemas.microsoft.com/office/drawing/2014/main" id="{29519574-4833-47AB-9691-D0A64F627BAF}"/>
              </a:ext>
            </a:extLst>
          </p:cNvPr>
          <p:cNvSpPr>
            <a:spLocks noChangeArrowheads="1"/>
          </p:cNvSpPr>
          <p:nvPr/>
        </p:nvSpPr>
        <p:spPr bwMode="auto">
          <a:xfrm>
            <a:off x="2928857" y="2626671"/>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2</a:t>
            </a:r>
          </a:p>
        </p:txBody>
      </p:sp>
      <p:sp>
        <p:nvSpPr>
          <p:cNvPr id="21" name="AutoShape 17">
            <a:extLst>
              <a:ext uri="{FF2B5EF4-FFF2-40B4-BE49-F238E27FC236}">
                <a16:creationId xmlns:a16="http://schemas.microsoft.com/office/drawing/2014/main" id="{2EC9E3E4-4100-49B6-BA63-232B3F7D91D6}"/>
              </a:ext>
            </a:extLst>
          </p:cNvPr>
          <p:cNvSpPr>
            <a:spLocks noChangeArrowheads="1"/>
          </p:cNvSpPr>
          <p:nvPr/>
        </p:nvSpPr>
        <p:spPr bwMode="auto">
          <a:xfrm>
            <a:off x="4012449" y="36608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noProof="1">
                <a:latin typeface="微软雅黑" panose="020B0503020204020204" pitchFamily="34" charset="-122"/>
                <a:ea typeface="微软雅黑" panose="020B0503020204020204" pitchFamily="34" charset="-122"/>
                <a:sym typeface="+mn-ea"/>
              </a:rPr>
              <a:t>处理订单数据</a:t>
            </a:r>
            <a:endParaRPr lang="zh-CN" altLang="en-US" sz="2200" noProof="1">
              <a:latin typeface="微软雅黑" panose="020B0503020204020204" pitchFamily="34" charset="-122"/>
              <a:ea typeface="微软雅黑" panose="020B0503020204020204" pitchFamily="34" charset="-122"/>
            </a:endParaRPr>
          </a:p>
        </p:txBody>
      </p:sp>
      <p:sp>
        <p:nvSpPr>
          <p:cNvPr id="22" name="Oval 15">
            <a:extLst>
              <a:ext uri="{FF2B5EF4-FFF2-40B4-BE49-F238E27FC236}">
                <a16:creationId xmlns:a16="http://schemas.microsoft.com/office/drawing/2014/main" id="{E3427AD5-D822-4E46-99F4-93342ED45992}"/>
              </a:ext>
            </a:extLst>
          </p:cNvPr>
          <p:cNvSpPr>
            <a:spLocks noChangeArrowheads="1"/>
          </p:cNvSpPr>
          <p:nvPr/>
        </p:nvSpPr>
        <p:spPr bwMode="auto">
          <a:xfrm>
            <a:off x="2928857" y="36788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3</a:t>
            </a:r>
          </a:p>
        </p:txBody>
      </p:sp>
      <p:sp>
        <p:nvSpPr>
          <p:cNvPr id="28" name="AutoShape 17">
            <a:extLst>
              <a:ext uri="{FF2B5EF4-FFF2-40B4-BE49-F238E27FC236}">
                <a16:creationId xmlns:a16="http://schemas.microsoft.com/office/drawing/2014/main" id="{E7D0BDAB-6F6F-4EC8-9966-5A0404BC18ED}"/>
              </a:ext>
            </a:extLst>
          </p:cNvPr>
          <p:cNvSpPr>
            <a:spLocks noChangeArrowheads="1"/>
          </p:cNvSpPr>
          <p:nvPr/>
        </p:nvSpPr>
        <p:spPr bwMode="auto">
          <a:xfrm>
            <a:off x="4012449" y="4715497"/>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hangingPunct="1">
              <a:defRPr/>
            </a:pPr>
            <a:r>
              <a:rPr lang="zh-CN" altLang="en-US" sz="2200" dirty="0">
                <a:latin typeface="微软雅黑" panose="020B0503020204020204" pitchFamily="34" charset="-122"/>
                <a:ea typeface="微软雅黑" panose="020B0503020204020204" pitchFamily="34" charset="-122"/>
              </a:rPr>
              <a:t>小结</a:t>
            </a:r>
          </a:p>
        </p:txBody>
      </p:sp>
      <p:sp>
        <p:nvSpPr>
          <p:cNvPr id="29" name="Oval 15">
            <a:extLst>
              <a:ext uri="{FF2B5EF4-FFF2-40B4-BE49-F238E27FC236}">
                <a16:creationId xmlns:a16="http://schemas.microsoft.com/office/drawing/2014/main" id="{603E7BB7-7E8D-4B95-91FD-F2565AAD7CC5}"/>
              </a:ext>
            </a:extLst>
          </p:cNvPr>
          <p:cNvSpPr>
            <a:spLocks noChangeArrowheads="1"/>
          </p:cNvSpPr>
          <p:nvPr/>
        </p:nvSpPr>
        <p:spPr bwMode="auto">
          <a:xfrm>
            <a:off x="2904947" y="4733497"/>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200" dirty="0">
                <a:solidFill>
                  <a:schemeClr val="bg1"/>
                </a:solidFill>
                <a:latin typeface="微软雅黑" panose="020B0503020204020204" pitchFamily="34" charset="-122"/>
                <a:ea typeface="微软雅黑" panose="020B0503020204020204" pitchFamily="34" charset="-122"/>
              </a:rPr>
              <a:t>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a:extLst>
              <a:ext uri="{FF2B5EF4-FFF2-40B4-BE49-F238E27FC236}">
                <a16:creationId xmlns:a16="http://schemas.microsoft.com/office/drawing/2014/main" id="{ABA2001D-2AAF-42ED-8345-6465C9C4C5DC}"/>
              </a:ext>
            </a:extLst>
          </p:cNvPr>
          <p:cNvSpPr>
            <a:spLocks noGrp="1" noChangeArrowheads="1"/>
          </p:cNvSpPr>
          <p:nvPr>
            <p:ph idx="1"/>
          </p:nvPr>
        </p:nvSpPr>
        <p:spPr>
          <a:xfrm>
            <a:off x="423863" y="1079500"/>
            <a:ext cx="11107737" cy="5045075"/>
          </a:xfrm>
        </p:spPr>
        <p:txBody>
          <a:bodyPr/>
          <a:lstStyle/>
          <a:p>
            <a:pPr marL="361950" indent="-361950" fontAlgn="ctr"/>
            <a:r>
              <a:rPr lang="zh-CN" altLang="en-US"/>
              <a:t>本章主要介绍了新零售智能销售的现状和新零售智能销售数据分析的流程，以及新零售智能销售数据中库存数据和订单数据的处理步骤。其中，处理库存数据的步骤包括了查看和删除重复值；处理订单数据的步骤包括对商品名称中的缺失值进行删除、对出货状态与商品类别中的异常值进行处理，以及提取日期和时间数据。</a:t>
            </a:r>
          </a:p>
        </p:txBody>
      </p:sp>
      <p:sp>
        <p:nvSpPr>
          <p:cNvPr id="76803" name="标题 2">
            <a:extLst>
              <a:ext uri="{FF2B5EF4-FFF2-40B4-BE49-F238E27FC236}">
                <a16:creationId xmlns:a16="http://schemas.microsoft.com/office/drawing/2014/main" id="{C11AA9DD-22A7-4998-ADF8-1D548DC9F821}"/>
              </a:ext>
            </a:extLst>
          </p:cNvPr>
          <p:cNvSpPr>
            <a:spLocks noGrp="1" noChangeArrowheads="1"/>
          </p:cNvSpPr>
          <p:nvPr>
            <p:ph type="title"/>
          </p:nvPr>
        </p:nvSpPr>
        <p:spPr>
          <a:xfrm>
            <a:off x="255588" y="358775"/>
            <a:ext cx="10972800" cy="528638"/>
          </a:xfrm>
        </p:spPr>
        <p:txBody>
          <a:bodyPr/>
          <a:lstStyle/>
          <a:p>
            <a:r>
              <a:rPr lang="zh-CN" altLang="en-US">
                <a:sym typeface="宋体" panose="02010600030101010101" pitchFamily="2" charset="-122"/>
              </a:rPr>
              <a:t>小结</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a:extLst>
              <a:ext uri="{FF2B5EF4-FFF2-40B4-BE49-F238E27FC236}">
                <a16:creationId xmlns:a16="http://schemas.microsoft.com/office/drawing/2014/main" id="{B707F75B-D334-4E2A-8784-09151410432E}"/>
              </a:ext>
            </a:extLst>
          </p:cNvPr>
          <p:cNvSpPr>
            <a:spLocks noGrp="1" noChangeArrowheads="1"/>
          </p:cNvSpPr>
          <p:nvPr>
            <p:ph idx="1"/>
          </p:nvPr>
        </p:nvSpPr>
        <p:spPr>
          <a:xfrm>
            <a:off x="423863" y="1079500"/>
            <a:ext cx="11107737" cy="5045075"/>
          </a:xfrm>
        </p:spPr>
        <p:txBody>
          <a:bodyPr/>
          <a:lstStyle/>
          <a:p>
            <a:pPr marL="0" indent="0" algn="just">
              <a:buFont typeface="Wingdings" panose="05000000000000000000" pitchFamily="2" charset="2"/>
              <a:buNone/>
            </a:pPr>
            <a:r>
              <a:rPr lang="zh-CN" altLang="zh-CN"/>
              <a:t>（1）了解新零售智能销售的现状。</a:t>
            </a:r>
          </a:p>
          <a:p>
            <a:pPr marL="0" indent="0" algn="just">
              <a:buFont typeface="Wingdings" panose="05000000000000000000" pitchFamily="2" charset="2"/>
              <a:buNone/>
            </a:pPr>
            <a:r>
              <a:rPr lang="zh-CN" altLang="zh-CN"/>
              <a:t>（2）了解新零售智能销售数据的基本情况。</a:t>
            </a:r>
          </a:p>
          <a:p>
            <a:pPr marL="0" indent="0" algn="just">
              <a:buFont typeface="Wingdings" panose="05000000000000000000" pitchFamily="2" charset="2"/>
              <a:buNone/>
            </a:pPr>
            <a:r>
              <a:rPr lang="zh-CN" altLang="zh-CN"/>
              <a:t>（3）熟悉新零售智能销售数据分析的步骤与流程。</a:t>
            </a:r>
          </a:p>
        </p:txBody>
      </p:sp>
      <p:sp>
        <p:nvSpPr>
          <p:cNvPr id="31747" name="标题 2">
            <a:extLst>
              <a:ext uri="{FF2B5EF4-FFF2-40B4-BE49-F238E27FC236}">
                <a16:creationId xmlns:a16="http://schemas.microsoft.com/office/drawing/2014/main" id="{3A4F195F-F9AC-48B0-B8A9-80BECC343220}"/>
              </a:ext>
            </a:extLst>
          </p:cNvPr>
          <p:cNvSpPr>
            <a:spLocks noGrp="1" noChangeArrowheads="1"/>
          </p:cNvSpPr>
          <p:nvPr>
            <p:ph type="title"/>
          </p:nvPr>
        </p:nvSpPr>
        <p:spPr>
          <a:xfrm>
            <a:off x="255588" y="358775"/>
            <a:ext cx="10972800" cy="528638"/>
          </a:xfrm>
        </p:spPr>
        <p:txBody>
          <a:bodyPr/>
          <a:lstStyle/>
          <a:p>
            <a:r>
              <a:rPr lang="zh-CN" altLang="en-US"/>
              <a:t>任务分析</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FA72AB10-9A59-4580-AA45-B2B28641B813}"/>
              </a:ext>
            </a:extLst>
          </p:cNvPr>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defRPr/>
            </a:pPr>
            <a:endParaRPr lang="zh-CN" altLang="en-US" sz="950"/>
          </a:p>
        </p:txBody>
      </p:sp>
      <p:sp>
        <p:nvSpPr>
          <p:cNvPr id="10246" name="Rectangle 6">
            <a:extLst>
              <a:ext uri="{FF2B5EF4-FFF2-40B4-BE49-F238E27FC236}">
                <a16:creationId xmlns:a16="http://schemas.microsoft.com/office/drawing/2014/main" id="{74035381-6188-4DDD-8E0B-F932B745103A}"/>
              </a:ext>
            </a:extLst>
          </p:cNvPr>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eaLnBrk="1" hangingPunct="1">
              <a:defRPr/>
            </a:pPr>
            <a:endParaRPr lang="zh-CN" altLang="en-US" sz="1905">
              <a:solidFill>
                <a:srgbClr val="000000"/>
              </a:solidFill>
              <a:latin typeface="Arial" panose="020B0604020202020204" pitchFamily="34" charset="0"/>
            </a:endParaRPr>
          </a:p>
        </p:txBody>
      </p:sp>
      <p:sp>
        <p:nvSpPr>
          <p:cNvPr id="5" name="Rectangle 5">
            <a:extLst>
              <a:ext uri="{FF2B5EF4-FFF2-40B4-BE49-F238E27FC236}">
                <a16:creationId xmlns:a16="http://schemas.microsoft.com/office/drawing/2014/main" id="{54CA4229-FFD6-427C-AFE7-B71E75AC3407}"/>
              </a:ext>
            </a:extLst>
          </p:cNvPr>
          <p:cNvSpPr>
            <a:spLocks noChangeArrowheads="1"/>
          </p:cNvSpPr>
          <p:nvPr/>
        </p:nvSpPr>
        <p:spPr bwMode="auto">
          <a:xfrm>
            <a:off x="376195" y="5661864"/>
            <a:ext cx="3475936"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3"/>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6" name="Rectangle 5">
            <a:extLst>
              <a:ext uri="{FF2B5EF4-FFF2-40B4-BE49-F238E27FC236}">
                <a16:creationId xmlns:a16="http://schemas.microsoft.com/office/drawing/2014/main" id="{1BC00495-392F-4758-B153-6A0052889231}"/>
              </a:ext>
            </a:extLst>
          </p:cNvPr>
          <p:cNvSpPr>
            <a:spLocks noChangeArrowheads="1"/>
          </p:cNvSpPr>
          <p:nvPr/>
        </p:nvSpPr>
        <p:spPr bwMode="auto">
          <a:xfrm>
            <a:off x="4494325" y="5661864"/>
            <a:ext cx="4606541"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600"/>
              </a:spcBef>
              <a:spcAft>
                <a:spcPts val="6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600"/>
              </a:spcBef>
              <a:spcAft>
                <a:spcPts val="6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4"/>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a:extLst>
              <a:ext uri="{FF2B5EF4-FFF2-40B4-BE49-F238E27FC236}">
                <a16:creationId xmlns:a16="http://schemas.microsoft.com/office/drawing/2014/main" id="{FAFAE649-25F7-4933-9A32-C340D5B7ED13}"/>
              </a:ext>
            </a:extLst>
          </p:cNvPr>
          <p:cNvSpPr>
            <a:spLocks noGrp="1" noChangeArrowheads="1"/>
          </p:cNvSpPr>
          <p:nvPr>
            <p:ph idx="1"/>
          </p:nvPr>
        </p:nvSpPr>
        <p:spPr>
          <a:xfrm>
            <a:off x="423863" y="1079500"/>
            <a:ext cx="11107737" cy="5045075"/>
          </a:xfrm>
        </p:spPr>
        <p:txBody>
          <a:bodyPr/>
          <a:lstStyle/>
          <a:p>
            <a:pPr marL="361950" indent="-361950" algn="just"/>
            <a:r>
              <a:rPr lang="zh-CN" altLang="zh-CN"/>
              <a:t>国内某新零售企业成立于2016年，主营业务为新零售智能销售设备投放和运营，经营的商品以食品饮料为主。公司投放运营区域覆盖广东省的广州市、深圳市、东莞市、佛山市、珠海市、中山市和韶关市等区域，广泛应用在企事业单位、商场、医院和旅游景点等各类场所。</a:t>
            </a:r>
          </a:p>
          <a:p>
            <a:pPr marL="361950" indent="-361950" algn="just"/>
            <a:r>
              <a:rPr lang="zh-CN" altLang="zh-CN"/>
              <a:t>然而，在激烈的市场竞争环境下，新零售智能销售设备业务出现毛利率增长缓慢、库存不合理、用户的流动性强等诸多困难与问题。因此，某新零售企业在各个区域增加了销售设备的数量，以此来提高市场占有率和企业的竞争力。如何了解新零售智能销售设备的销售情况，畅销的商品又有哪些，什么价格的商品最受欢迎，各个区域的销售情况怎么样，库存的商品结构是否合理，用户有哪些特点等，成为该企业亟待解决的问题。</a:t>
            </a:r>
          </a:p>
        </p:txBody>
      </p:sp>
      <p:sp>
        <p:nvSpPr>
          <p:cNvPr id="32771" name="标题 2">
            <a:extLst>
              <a:ext uri="{FF2B5EF4-FFF2-40B4-BE49-F238E27FC236}">
                <a16:creationId xmlns:a16="http://schemas.microsoft.com/office/drawing/2014/main" id="{974957DB-100D-42E0-9EE1-B8CAF8D92CCE}"/>
              </a:ext>
            </a:extLst>
          </p:cNvPr>
          <p:cNvSpPr>
            <a:spLocks noGrp="1" noChangeArrowheads="1"/>
          </p:cNvSpPr>
          <p:nvPr>
            <p:ph type="title"/>
          </p:nvPr>
        </p:nvSpPr>
        <p:spPr>
          <a:xfrm>
            <a:off x="255588" y="358775"/>
            <a:ext cx="10972800" cy="528638"/>
          </a:xfrm>
        </p:spPr>
        <p:txBody>
          <a:bodyPr/>
          <a:lstStyle/>
          <a:p>
            <a:r>
              <a:rPr lang="zh-CN" altLang="en-US"/>
              <a:t>分析新零售智能销售的现状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a:extLst>
              <a:ext uri="{FF2B5EF4-FFF2-40B4-BE49-F238E27FC236}">
                <a16:creationId xmlns:a16="http://schemas.microsoft.com/office/drawing/2014/main" id="{D0E9F137-77DA-4D82-8986-3498FAC70EFF}"/>
              </a:ext>
            </a:extLst>
          </p:cNvPr>
          <p:cNvSpPr>
            <a:spLocks noGrp="1" noChangeArrowheads="1"/>
          </p:cNvSpPr>
          <p:nvPr>
            <p:ph idx="1"/>
          </p:nvPr>
        </p:nvSpPr>
        <p:spPr>
          <a:xfrm>
            <a:off x="423863" y="1079500"/>
            <a:ext cx="11107737" cy="5045075"/>
          </a:xfrm>
        </p:spPr>
        <p:txBody>
          <a:bodyPr/>
          <a:lstStyle/>
          <a:p>
            <a:pPr marL="361950" indent="-361950" algn="just"/>
            <a:r>
              <a:rPr lang="zh-CN" altLang="zh-CN"/>
              <a:t>某零售企业一直采用一个数据库系统来实现全过程的统一运营管理，数据库系统中包含了订单和库存等销售数据。其中，针对2018年8月的销售数据，订单数据的字段说明如表所示。</a:t>
            </a:r>
          </a:p>
        </p:txBody>
      </p:sp>
      <p:sp>
        <p:nvSpPr>
          <p:cNvPr id="33795" name="标题 2">
            <a:extLst>
              <a:ext uri="{FF2B5EF4-FFF2-40B4-BE49-F238E27FC236}">
                <a16:creationId xmlns:a16="http://schemas.microsoft.com/office/drawing/2014/main" id="{2655C0D7-3DB6-4E98-B8A1-6D469DC617EE}"/>
              </a:ext>
            </a:extLst>
          </p:cNvPr>
          <p:cNvSpPr>
            <a:spLocks noGrp="1" noChangeArrowheads="1"/>
          </p:cNvSpPr>
          <p:nvPr>
            <p:ph type="title"/>
          </p:nvPr>
        </p:nvSpPr>
        <p:spPr>
          <a:xfrm>
            <a:off x="255588" y="358775"/>
            <a:ext cx="10972800" cy="528638"/>
          </a:xfrm>
        </p:spPr>
        <p:txBody>
          <a:bodyPr/>
          <a:lstStyle/>
          <a:p>
            <a:r>
              <a:rPr lang="zh-CN" altLang="en-US"/>
              <a:t>分析新零售智能销售的现状</a:t>
            </a:r>
          </a:p>
        </p:txBody>
      </p:sp>
      <p:graphicFrame>
        <p:nvGraphicFramePr>
          <p:cNvPr id="7" name="表格 6">
            <a:extLst>
              <a:ext uri="{FF2B5EF4-FFF2-40B4-BE49-F238E27FC236}">
                <a16:creationId xmlns:a16="http://schemas.microsoft.com/office/drawing/2014/main" id="{8434107C-5349-49CA-B240-349C58920596}"/>
              </a:ext>
            </a:extLst>
          </p:cNvPr>
          <p:cNvGraphicFramePr>
            <a:graphicFrameLocks noGrp="1"/>
          </p:cNvGraphicFramePr>
          <p:nvPr/>
        </p:nvGraphicFramePr>
        <p:xfrm>
          <a:off x="833438" y="2182813"/>
          <a:ext cx="10525125" cy="3678237"/>
        </p:xfrm>
        <a:graphic>
          <a:graphicData uri="http://schemas.openxmlformats.org/drawingml/2006/table">
            <a:tbl>
              <a:tblPr firstRow="1" firstCol="1" bandRow="1">
                <a:tableStyleId>{5C22544A-7EE6-4342-B048-85BDC9FD1C3A}</a:tableStyleId>
              </a:tblPr>
              <a:tblGrid>
                <a:gridCol w="2189480">
                  <a:extLst>
                    <a:ext uri="{9D8B030D-6E8A-4147-A177-3AD203B41FA5}">
                      <a16:colId xmlns:a16="http://schemas.microsoft.com/office/drawing/2014/main" val="20000"/>
                    </a:ext>
                  </a:extLst>
                </a:gridCol>
                <a:gridCol w="2745740">
                  <a:extLst>
                    <a:ext uri="{9D8B030D-6E8A-4147-A177-3AD203B41FA5}">
                      <a16:colId xmlns:a16="http://schemas.microsoft.com/office/drawing/2014/main" val="20001"/>
                    </a:ext>
                  </a:extLst>
                </a:gridCol>
                <a:gridCol w="2726055">
                  <a:extLst>
                    <a:ext uri="{9D8B030D-6E8A-4147-A177-3AD203B41FA5}">
                      <a16:colId xmlns:a16="http://schemas.microsoft.com/office/drawing/2014/main" val="20002"/>
                    </a:ext>
                  </a:extLst>
                </a:gridCol>
                <a:gridCol w="2863851">
                  <a:extLst>
                    <a:ext uri="{9D8B030D-6E8A-4147-A177-3AD203B41FA5}">
                      <a16:colId xmlns:a16="http://schemas.microsoft.com/office/drawing/2014/main" val="20003"/>
                    </a:ext>
                  </a:extLst>
                </a:gridCol>
              </a:tblGrid>
              <a:tr h="448998">
                <a:tc>
                  <a:txBody>
                    <a:bodyPr/>
                    <a:lstStyle/>
                    <a:p>
                      <a:pPr indent="0" algn="ctr">
                        <a:buNone/>
                      </a:pPr>
                      <a:r>
                        <a:rPr lang="en-US" sz="1800" b="1">
                          <a:latin typeface="微软雅黑" panose="020B0503020204020204" pitchFamily="34" charset="-122"/>
                          <a:ea typeface="微软雅黑" panose="020B0503020204020204" pitchFamily="34" charset="-122"/>
                          <a:cs typeface="宋体" panose="02010600030101010101" pitchFamily="2" charset="-122"/>
                        </a:rPr>
                        <a:t>字段名称</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indent="0" algn="ctr">
                        <a:buNone/>
                      </a:pPr>
                      <a:r>
                        <a:rPr lang="en-US" sz="1800" b="1">
                          <a:latin typeface="微软雅黑" panose="020B0503020204020204" pitchFamily="34" charset="-122"/>
                          <a:ea typeface="微软雅黑" panose="020B0503020204020204" pitchFamily="34" charset="-122"/>
                          <a:cs typeface="宋体" panose="02010600030101010101" pitchFamily="2" charset="-122"/>
                        </a:rPr>
                        <a:t>含义</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indent="0" algn="ctr">
                        <a:buNone/>
                      </a:pPr>
                      <a:r>
                        <a:rPr lang="en-US" sz="1800" b="1">
                          <a:latin typeface="微软雅黑" panose="020B0503020204020204" pitchFamily="34" charset="-122"/>
                          <a:ea typeface="微软雅黑" panose="020B0503020204020204" pitchFamily="34" charset="-122"/>
                          <a:cs typeface="宋体" panose="02010600030101010101" pitchFamily="2" charset="-122"/>
                        </a:rPr>
                        <a:t>字段名称</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indent="0" algn="ctr">
                        <a:buNone/>
                      </a:pPr>
                      <a:r>
                        <a:rPr lang="en-US" sz="1800" b="1">
                          <a:latin typeface="微软雅黑" panose="020B0503020204020204" pitchFamily="34" charset="-122"/>
                          <a:ea typeface="微软雅黑" panose="020B0503020204020204" pitchFamily="34" charset="-122"/>
                          <a:cs typeface="宋体" panose="02010600030101010101" pitchFamily="2" charset="-122"/>
                        </a:rPr>
                        <a:t>含义</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extLst>
                  <a:ext uri="{0D108BD9-81ED-4DB2-BD59-A6C34878D82A}">
                    <a16:rowId xmlns:a16="http://schemas.microsoft.com/office/drawing/2014/main" val="10000"/>
                  </a:ext>
                </a:extLst>
              </a:tr>
              <a:tr h="484522">
                <a:tc>
                  <a:txBody>
                    <a:bodyPr/>
                    <a:lstStyle/>
                    <a:p>
                      <a:pPr indent="0">
                        <a:buNone/>
                      </a:pPr>
                      <a:r>
                        <a:rPr lang="en-US" sz="1800">
                          <a:latin typeface="微软雅黑" panose="020B0503020204020204" pitchFamily="34" charset="-122"/>
                          <a:ea typeface="微软雅黑" panose="020B0503020204020204" pitchFamily="34" charset="-122"/>
                          <a:cs typeface="宋体" panose="02010600030101010101" pitchFamily="2" charset="-122"/>
                        </a:rPr>
                        <a:t>售货机ID</a:t>
                      </a:r>
                    </a:p>
                  </a:txBody>
                  <a:tcPr marL="68576" marR="68576"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售货机唯一标识</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algn="l">
                        <a:buClrTx/>
                        <a:buSzTx/>
                        <a:buFontTx/>
                        <a:buNone/>
                      </a:pPr>
                      <a:r>
                        <a:rPr lang="en-US" sz="1800" b="1">
                          <a:solidFill>
                            <a:schemeClr val="lt1"/>
                          </a:solidFill>
                          <a:latin typeface="微软雅黑" panose="020B0503020204020204" pitchFamily="34" charset="-122"/>
                          <a:ea typeface="微软雅黑" panose="020B0503020204020204" pitchFamily="34" charset="-122"/>
                          <a:cs typeface="宋体" panose="02010600030101010101" pitchFamily="2" charset="-122"/>
                        </a:rPr>
                        <a:t>商品名称</a:t>
                      </a:r>
                    </a:p>
                  </a:txBody>
                  <a:tcPr marL="68576" marR="68576" marT="0" marB="0" anchor="ctr">
                    <a:solidFill>
                      <a:schemeClr val="accent1"/>
                    </a:solidFill>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商品的名称</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extLst>
                  <a:ext uri="{0D108BD9-81ED-4DB2-BD59-A6C34878D82A}">
                    <a16:rowId xmlns:a16="http://schemas.microsoft.com/office/drawing/2014/main" val="10001"/>
                  </a:ext>
                </a:extLst>
              </a:tr>
              <a:tr h="488968">
                <a:tc>
                  <a:txBody>
                    <a:bodyPr/>
                    <a:lstStyle/>
                    <a:p>
                      <a:pPr indent="0">
                        <a:buNone/>
                      </a:pPr>
                      <a:r>
                        <a:rPr lang="en-US" sz="1800">
                          <a:latin typeface="微软雅黑" panose="020B0503020204020204" pitchFamily="34" charset="-122"/>
                          <a:ea typeface="微软雅黑" panose="020B0503020204020204" pitchFamily="34" charset="-122"/>
                          <a:cs typeface="宋体" panose="02010600030101010101" pitchFamily="2" charset="-122"/>
                        </a:rPr>
                        <a:t>购买日期</a:t>
                      </a:r>
                    </a:p>
                  </a:txBody>
                  <a:tcPr marL="68576" marR="68576"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客户消费日期</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algn="l">
                        <a:buClrTx/>
                        <a:buSzTx/>
                        <a:buFontTx/>
                        <a:buNone/>
                      </a:pPr>
                      <a:r>
                        <a:rPr lang="en-US" sz="1800" b="1">
                          <a:solidFill>
                            <a:schemeClr val="lt1"/>
                          </a:solidFill>
                          <a:latin typeface="微软雅黑" panose="020B0503020204020204" pitchFamily="34" charset="-122"/>
                          <a:ea typeface="微软雅黑" panose="020B0503020204020204" pitchFamily="34" charset="-122"/>
                          <a:cs typeface="宋体" panose="02010600030101010101" pitchFamily="2" charset="-122"/>
                        </a:rPr>
                        <a:t>购买数量</a:t>
                      </a:r>
                    </a:p>
                  </a:txBody>
                  <a:tcPr marL="68576" marR="68576" marT="0" marB="0" anchor="ctr">
                    <a:solidFill>
                      <a:schemeClr val="accent1"/>
                    </a:solidFill>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单次购买的数量</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extLst>
                  <a:ext uri="{0D108BD9-81ED-4DB2-BD59-A6C34878D82A}">
                    <a16:rowId xmlns:a16="http://schemas.microsoft.com/office/drawing/2014/main" val="10002"/>
                  </a:ext>
                </a:extLst>
              </a:tr>
              <a:tr h="450268">
                <a:tc>
                  <a:txBody>
                    <a:bodyPr/>
                    <a:lstStyle/>
                    <a:p>
                      <a:pPr indent="0">
                        <a:buNone/>
                      </a:pPr>
                      <a:r>
                        <a:rPr lang="en-US" sz="1800">
                          <a:latin typeface="微软雅黑" panose="020B0503020204020204" pitchFamily="34" charset="-122"/>
                          <a:ea typeface="微软雅黑" panose="020B0503020204020204" pitchFamily="34" charset="-122"/>
                          <a:cs typeface="宋体" panose="02010600030101010101" pitchFamily="2" charset="-122"/>
                        </a:rPr>
                        <a:t>订单ID</a:t>
                      </a:r>
                    </a:p>
                  </a:txBody>
                  <a:tcPr marL="68576" marR="68576"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订单唯一标识</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algn="l">
                        <a:buClrTx/>
                        <a:buSzTx/>
                        <a:buFontTx/>
                        <a:buNone/>
                      </a:pPr>
                      <a:r>
                        <a:rPr lang="en-US" sz="1800" b="1">
                          <a:solidFill>
                            <a:schemeClr val="lt1"/>
                          </a:solidFill>
                          <a:latin typeface="微软雅黑" panose="020B0503020204020204" pitchFamily="34" charset="-122"/>
                          <a:ea typeface="微软雅黑" panose="020B0503020204020204" pitchFamily="34" charset="-122"/>
                          <a:cs typeface="宋体" panose="02010600030101010101" pitchFamily="2" charset="-122"/>
                        </a:rPr>
                        <a:t>销售单价</a:t>
                      </a:r>
                    </a:p>
                  </a:txBody>
                  <a:tcPr marL="68576" marR="68576" marT="0" marB="0" anchor="ctr">
                    <a:solidFill>
                      <a:schemeClr val="accent1"/>
                    </a:solidFill>
                  </a:tcP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商品的销售价格</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extLst>
                  <a:ext uri="{0D108BD9-81ED-4DB2-BD59-A6C34878D82A}">
                    <a16:rowId xmlns:a16="http://schemas.microsoft.com/office/drawing/2014/main" val="10003"/>
                  </a:ext>
                </a:extLst>
              </a:tr>
              <a:tr h="458486">
                <a:tc>
                  <a:txBody>
                    <a:bodyPr/>
                    <a:lstStyle/>
                    <a:p>
                      <a:pPr indent="0">
                        <a:buNone/>
                      </a:pPr>
                      <a:r>
                        <a:rPr lang="en-US" sz="1800">
                          <a:latin typeface="微软雅黑" panose="020B0503020204020204" pitchFamily="34" charset="-122"/>
                          <a:ea typeface="微软雅黑" panose="020B0503020204020204" pitchFamily="34" charset="-122"/>
                          <a:cs typeface="宋体" panose="02010600030101010101" pitchFamily="2" charset="-122"/>
                        </a:rPr>
                        <a:t>客户ID</a:t>
                      </a:r>
                    </a:p>
                  </a:txBody>
                  <a:tcPr marL="68576" marR="68576"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客户唯一标识</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algn="l">
                        <a:buClrTx/>
                        <a:buSzTx/>
                        <a:buFontTx/>
                        <a:buNone/>
                      </a:pPr>
                      <a:r>
                        <a:rPr lang="en-US" sz="1800" b="1">
                          <a:solidFill>
                            <a:schemeClr val="lt1"/>
                          </a:solidFill>
                          <a:latin typeface="微软雅黑" panose="020B0503020204020204" pitchFamily="34" charset="-122"/>
                          <a:ea typeface="微软雅黑" panose="020B0503020204020204" pitchFamily="34" charset="-122"/>
                          <a:cs typeface="宋体" panose="02010600030101010101" pitchFamily="2" charset="-122"/>
                        </a:rPr>
                        <a:t>成本价</a:t>
                      </a:r>
                    </a:p>
                  </a:txBody>
                  <a:tcPr marL="68576" marR="68576" marT="0" marB="0" anchor="ctr">
                    <a:solidFill>
                      <a:schemeClr val="accent1"/>
                    </a:solidFill>
                  </a:tcP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商品的进货成本</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extLst>
                  <a:ext uri="{0D108BD9-81ED-4DB2-BD59-A6C34878D82A}">
                    <a16:rowId xmlns:a16="http://schemas.microsoft.com/office/drawing/2014/main" val="10004"/>
                  </a:ext>
                </a:extLst>
              </a:tr>
              <a:tr h="448998">
                <a:tc>
                  <a:txBody>
                    <a:bodyPr/>
                    <a:lstStyle/>
                    <a:p>
                      <a:pPr indent="0">
                        <a:buNone/>
                      </a:pPr>
                      <a:r>
                        <a:rPr lang="en-US" sz="1800">
                          <a:latin typeface="微软雅黑" panose="020B0503020204020204" pitchFamily="34" charset="-122"/>
                          <a:ea typeface="微软雅黑" panose="020B0503020204020204" pitchFamily="34" charset="-122"/>
                          <a:cs typeface="宋体" panose="02010600030101010101" pitchFamily="2" charset="-122"/>
                        </a:rPr>
                        <a:t>支付方式</a:t>
                      </a:r>
                    </a:p>
                  </a:txBody>
                  <a:tcPr marL="68576" marR="68576"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客户付款方式</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algn="l">
                        <a:buClrTx/>
                        <a:buSzTx/>
                        <a:buFontTx/>
                        <a:buNone/>
                      </a:pPr>
                      <a:r>
                        <a:rPr lang="en-US" sz="1800" b="1">
                          <a:solidFill>
                            <a:schemeClr val="lt1"/>
                          </a:solidFill>
                          <a:latin typeface="微软雅黑" panose="020B0503020204020204" pitchFamily="34" charset="-122"/>
                          <a:ea typeface="微软雅黑" panose="020B0503020204020204" pitchFamily="34" charset="-122"/>
                          <a:cs typeface="宋体" panose="02010600030101010101" pitchFamily="2" charset="-122"/>
                        </a:rPr>
                        <a:t>出货状态</a:t>
                      </a:r>
                    </a:p>
                  </a:txBody>
                  <a:tcPr marL="68576" marR="68576" marT="0" marB="0" anchor="ctr">
                    <a:solidFill>
                      <a:schemeClr val="accent1"/>
                    </a:solidFill>
                  </a:tcP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订单的出货状态</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extLst>
                  <a:ext uri="{0D108BD9-81ED-4DB2-BD59-A6C34878D82A}">
                    <a16:rowId xmlns:a16="http://schemas.microsoft.com/office/drawing/2014/main" val="10005"/>
                  </a:ext>
                </a:extLst>
              </a:tr>
              <a:tr h="448998">
                <a:tc>
                  <a:txBody>
                    <a:bodyPr/>
                    <a:lstStyle/>
                    <a:p>
                      <a:pPr indent="0">
                        <a:buNone/>
                      </a:pPr>
                      <a:r>
                        <a:rPr lang="en-US" sz="1800">
                          <a:latin typeface="微软雅黑" panose="020B0503020204020204" pitchFamily="34" charset="-122"/>
                          <a:ea typeface="微软雅黑" panose="020B0503020204020204" pitchFamily="34" charset="-122"/>
                          <a:cs typeface="宋体" panose="02010600030101010101" pitchFamily="2" charset="-122"/>
                        </a:rPr>
                        <a:t>消费金额</a:t>
                      </a:r>
                    </a:p>
                  </a:txBody>
                  <a:tcPr marL="68576" marR="68576"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单笔消费金额</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algn="l">
                        <a:buClrTx/>
                        <a:buSzTx/>
                        <a:buFontTx/>
                        <a:buNone/>
                      </a:pPr>
                      <a:r>
                        <a:rPr lang="en-US" sz="1800" b="1">
                          <a:solidFill>
                            <a:schemeClr val="lt1"/>
                          </a:solidFill>
                          <a:latin typeface="微软雅黑" panose="020B0503020204020204" pitchFamily="34" charset="-122"/>
                          <a:ea typeface="微软雅黑" panose="020B0503020204020204" pitchFamily="34" charset="-122"/>
                          <a:cs typeface="宋体" panose="02010600030101010101" pitchFamily="2" charset="-122"/>
                        </a:rPr>
                        <a:t>区域</a:t>
                      </a:r>
                    </a:p>
                  </a:txBody>
                  <a:tcPr marL="68576" marR="68576" marT="0" marB="0" anchor="ctr">
                    <a:solidFill>
                      <a:schemeClr val="accent1"/>
                    </a:solidFill>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售货机投放区域</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extLst>
                  <a:ext uri="{0D108BD9-81ED-4DB2-BD59-A6C34878D82A}">
                    <a16:rowId xmlns:a16="http://schemas.microsoft.com/office/drawing/2014/main" val="10006"/>
                  </a:ext>
                </a:extLst>
              </a:tr>
              <a:tr h="448998">
                <a:tc>
                  <a:txBody>
                    <a:bodyPr/>
                    <a:lstStyle/>
                    <a:p>
                      <a:pPr indent="0">
                        <a:buNone/>
                      </a:pPr>
                      <a:r>
                        <a:rPr lang="en-US" sz="1800">
                          <a:latin typeface="微软雅黑" panose="020B0503020204020204" pitchFamily="34" charset="-122"/>
                          <a:ea typeface="微软雅黑" panose="020B0503020204020204" pitchFamily="34" charset="-122"/>
                          <a:cs typeface="宋体" panose="02010600030101010101" pitchFamily="2" charset="-122"/>
                        </a:rPr>
                        <a:t>商品类别</a:t>
                      </a:r>
                    </a:p>
                  </a:txBody>
                  <a:tcPr marL="68576" marR="68576"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商品所属类别</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6" marR="68576" marT="0" marB="0" anchor="ctr"/>
                </a:tc>
                <a:tc>
                  <a:txBody>
                    <a:bodyPr/>
                    <a:lstStyle/>
                    <a:p>
                      <a:pPr algn="l">
                        <a:buClrTx/>
                        <a:buSzTx/>
                        <a:buFontTx/>
                        <a:buNone/>
                      </a:pPr>
                      <a:r>
                        <a:rPr lang="en-US" sz="1800" b="1">
                          <a:solidFill>
                            <a:schemeClr val="lt1"/>
                          </a:solidFill>
                          <a:latin typeface="微软雅黑" panose="020B0503020204020204" pitchFamily="34" charset="-122"/>
                          <a:ea typeface="微软雅黑" panose="020B0503020204020204" pitchFamily="34" charset="-122"/>
                          <a:cs typeface="宋体" panose="02010600030101010101" pitchFamily="2" charset="-122"/>
                        </a:rPr>
                        <a:t> </a:t>
                      </a:r>
                    </a:p>
                  </a:txBody>
                  <a:tcPr marL="68576" marR="68576" marT="0" marB="0" anchor="ctr">
                    <a:solidFill>
                      <a:schemeClr val="accent1"/>
                    </a:solidFill>
                  </a:tcPr>
                </a:tc>
                <a:tc>
                  <a:txBody>
                    <a:bodyPr/>
                    <a:lstStyle/>
                    <a:p>
                      <a:pPr indent="0">
                        <a:buNone/>
                      </a:pPr>
                      <a:endParaRPr lang="en-US" altLang="en-US" sz="1800" b="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76" marR="68576"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A3C959C3-7349-4943-AD04-D523A02F85B5}"/>
              </a:ext>
            </a:extLst>
          </p:cNvPr>
          <p:cNvSpPr>
            <a:spLocks noGrp="1" noChangeArrowheads="1"/>
          </p:cNvSpPr>
          <p:nvPr>
            <p:ph idx="1"/>
          </p:nvPr>
        </p:nvSpPr>
        <p:spPr>
          <a:xfrm>
            <a:off x="423863" y="1079500"/>
            <a:ext cx="11107737" cy="5045075"/>
          </a:xfrm>
        </p:spPr>
        <p:txBody>
          <a:bodyPr/>
          <a:lstStyle/>
          <a:p>
            <a:pPr marL="361950" indent="-361950" algn="just"/>
            <a:r>
              <a:rPr lang="zh-CN" altLang="zh-CN"/>
              <a:t>商品库存数据的字段说明如表所示。</a:t>
            </a:r>
          </a:p>
        </p:txBody>
      </p:sp>
      <p:sp>
        <p:nvSpPr>
          <p:cNvPr id="34819" name="标题 2">
            <a:extLst>
              <a:ext uri="{FF2B5EF4-FFF2-40B4-BE49-F238E27FC236}">
                <a16:creationId xmlns:a16="http://schemas.microsoft.com/office/drawing/2014/main" id="{1B23EE16-2BD2-41BB-B537-374627DC425A}"/>
              </a:ext>
            </a:extLst>
          </p:cNvPr>
          <p:cNvSpPr>
            <a:spLocks noGrp="1" noChangeArrowheads="1"/>
          </p:cNvSpPr>
          <p:nvPr>
            <p:ph type="title"/>
          </p:nvPr>
        </p:nvSpPr>
        <p:spPr>
          <a:xfrm>
            <a:off x="255588" y="358775"/>
            <a:ext cx="10972800" cy="528638"/>
          </a:xfrm>
        </p:spPr>
        <p:txBody>
          <a:bodyPr/>
          <a:lstStyle/>
          <a:p>
            <a:r>
              <a:rPr lang="zh-CN" altLang="en-US"/>
              <a:t>分析新零售智能销售的现状</a:t>
            </a:r>
          </a:p>
        </p:txBody>
      </p:sp>
      <p:graphicFrame>
        <p:nvGraphicFramePr>
          <p:cNvPr id="7" name="表格 6">
            <a:extLst>
              <a:ext uri="{FF2B5EF4-FFF2-40B4-BE49-F238E27FC236}">
                <a16:creationId xmlns:a16="http://schemas.microsoft.com/office/drawing/2014/main" id="{CACCCED9-5F42-493E-8B56-A51A94730CB6}"/>
              </a:ext>
            </a:extLst>
          </p:cNvPr>
          <p:cNvGraphicFramePr>
            <a:graphicFrameLocks noGrp="1"/>
          </p:cNvGraphicFramePr>
          <p:nvPr>
            <p:custDataLst>
              <p:tags r:id="rId1"/>
            </p:custDataLst>
          </p:nvPr>
        </p:nvGraphicFramePr>
        <p:xfrm>
          <a:off x="1674813" y="1855788"/>
          <a:ext cx="8788400" cy="2279650"/>
        </p:xfrm>
        <a:graphic>
          <a:graphicData uri="http://schemas.openxmlformats.org/drawingml/2006/table">
            <a:tbl>
              <a:tblPr firstRow="1" firstCol="1" bandRow="1">
                <a:tableStyleId>{5C22544A-7EE6-4342-B048-85BDC9FD1C3A}</a:tableStyleId>
              </a:tblPr>
              <a:tblGrid>
                <a:gridCol w="2785044">
                  <a:extLst>
                    <a:ext uri="{9D8B030D-6E8A-4147-A177-3AD203B41FA5}">
                      <a16:colId xmlns:a16="http://schemas.microsoft.com/office/drawing/2014/main" val="20000"/>
                    </a:ext>
                  </a:extLst>
                </a:gridCol>
                <a:gridCol w="6003356">
                  <a:extLst>
                    <a:ext uri="{9D8B030D-6E8A-4147-A177-3AD203B41FA5}">
                      <a16:colId xmlns:a16="http://schemas.microsoft.com/office/drawing/2014/main" val="20001"/>
                    </a:ext>
                  </a:extLst>
                </a:gridCol>
              </a:tblGrid>
              <a:tr h="418983">
                <a:tc>
                  <a:txBody>
                    <a:bodyPr/>
                    <a:lstStyle/>
                    <a:p>
                      <a:pPr indent="0" algn="ctr">
                        <a:buNone/>
                      </a:pPr>
                      <a:r>
                        <a:rPr lang="en-US" sz="1800" b="1">
                          <a:latin typeface="微软雅黑" panose="020B0503020204020204" pitchFamily="34" charset="-122"/>
                          <a:ea typeface="微软雅黑" panose="020B0503020204020204" pitchFamily="34" charset="-122"/>
                          <a:cs typeface="宋体" panose="02010600030101010101" pitchFamily="2" charset="-122"/>
                        </a:rPr>
                        <a:t>字段名称</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tc>
                  <a:txBody>
                    <a:bodyPr/>
                    <a:lstStyle/>
                    <a:p>
                      <a:pPr indent="0" algn="ctr">
                        <a:buNone/>
                      </a:pPr>
                      <a:r>
                        <a:rPr lang="en-US" sz="1800" b="1">
                          <a:latin typeface="微软雅黑" panose="020B0503020204020204" pitchFamily="34" charset="-122"/>
                          <a:ea typeface="微软雅黑" panose="020B0503020204020204" pitchFamily="34" charset="-122"/>
                          <a:cs typeface="宋体" panose="02010600030101010101" pitchFamily="2" charset="-122"/>
                        </a:rPr>
                        <a:t>含义</a:t>
                      </a:r>
                      <a:endParaRPr lang="en-US" altLang="en-US" sz="1800" b="1">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extLst>
                  <a:ext uri="{0D108BD9-81ED-4DB2-BD59-A6C34878D82A}">
                    <a16:rowId xmlns:a16="http://schemas.microsoft.com/office/drawing/2014/main" val="10000"/>
                  </a:ext>
                </a:extLst>
              </a:tr>
              <a:tr h="429775">
                <a:tc>
                  <a:txBody>
                    <a:bodyPr/>
                    <a:lstStyle/>
                    <a:p>
                      <a:pPr algn="ctr">
                        <a:buClrTx/>
                        <a:buSzTx/>
                        <a:buFontTx/>
                        <a:buNone/>
                      </a:pPr>
                      <a:r>
                        <a:rPr lang="en-US" sz="1800">
                          <a:latin typeface="微软雅黑" panose="020B0503020204020204" pitchFamily="34" charset="-122"/>
                          <a:ea typeface="微软雅黑" panose="020B0503020204020204" pitchFamily="34" charset="-122"/>
                          <a:cs typeface="宋体" panose="02010600030101010101" pitchFamily="2" charset="-122"/>
                        </a:rPr>
                        <a:t>日期</a:t>
                      </a:r>
                    </a:p>
                  </a:txBody>
                  <a:tcPr marL="68571" marR="68571" marT="0" marB="0" anchor="ctr"/>
                </a:tc>
                <a:tc>
                  <a:txBody>
                    <a:bodyPr/>
                    <a:lstStyle/>
                    <a:p>
                      <a:pPr indent="0">
                        <a:buNone/>
                      </a:pPr>
                      <a:r>
                        <a:rPr 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rPr>
                        <a:t>库存状态所属的日期</a:t>
                      </a:r>
                      <a:endParaRPr lang="en-US" altLang="en-US" sz="1800" b="0">
                        <a:solidFill>
                          <a:srgbClr val="000000"/>
                        </a:solidFill>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extLst>
                  <a:ext uri="{0D108BD9-81ED-4DB2-BD59-A6C34878D82A}">
                    <a16:rowId xmlns:a16="http://schemas.microsoft.com/office/drawing/2014/main" val="10001"/>
                  </a:ext>
                </a:extLst>
              </a:tr>
              <a:tr h="427871">
                <a:tc>
                  <a:txBody>
                    <a:bodyPr/>
                    <a:lstStyle/>
                    <a:p>
                      <a:pPr algn="ctr">
                        <a:buClrTx/>
                        <a:buSzTx/>
                        <a:buFontTx/>
                        <a:buNone/>
                      </a:pPr>
                      <a:r>
                        <a:rPr lang="en-US" sz="1800">
                          <a:latin typeface="微软雅黑" panose="020B0503020204020204" pitchFamily="34" charset="-122"/>
                          <a:ea typeface="微软雅黑" panose="020B0503020204020204" pitchFamily="34" charset="-122"/>
                          <a:cs typeface="宋体" panose="02010600030101010101" pitchFamily="2" charset="-122"/>
                        </a:rPr>
                        <a:t>商品名称</a:t>
                      </a:r>
                    </a:p>
                  </a:txBody>
                  <a:tcPr marL="68571" marR="68571" marT="0" marB="0" anchor="ct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商品的名称</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extLst>
                  <a:ext uri="{0D108BD9-81ED-4DB2-BD59-A6C34878D82A}">
                    <a16:rowId xmlns:a16="http://schemas.microsoft.com/office/drawing/2014/main" val="10002"/>
                  </a:ext>
                </a:extLst>
              </a:tr>
              <a:tr h="510398">
                <a:tc>
                  <a:txBody>
                    <a:bodyPr/>
                    <a:lstStyle/>
                    <a:p>
                      <a:pPr algn="ctr">
                        <a:buClrTx/>
                        <a:buSzTx/>
                        <a:buFontTx/>
                        <a:buNone/>
                      </a:pPr>
                      <a:r>
                        <a:rPr lang="en-US" sz="1800">
                          <a:latin typeface="微软雅黑" panose="020B0503020204020204" pitchFamily="34" charset="-122"/>
                          <a:ea typeface="微软雅黑" panose="020B0503020204020204" pitchFamily="34" charset="-122"/>
                          <a:cs typeface="宋体" panose="02010600030101010101" pitchFamily="2" charset="-122"/>
                          <a:sym typeface="+mn-ea"/>
                        </a:rPr>
                        <a:t>商品类别</a:t>
                      </a:r>
                      <a:endParaRPr lang="en-US" sz="1800">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tc>
                  <a:txBody>
                    <a:bodyPr/>
                    <a:lstStyle/>
                    <a:p>
                      <a:pPr indent="0">
                        <a:buNone/>
                      </a:pPr>
                      <a:r>
                        <a:rPr lang="en-US" sz="18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商品所属类别</a:t>
                      </a:r>
                      <a:endParaRPr lang="en-US" altLang="en-US" sz="1800" b="0" dirty="0">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extLst>
                  <a:ext uri="{0D108BD9-81ED-4DB2-BD59-A6C34878D82A}">
                    <a16:rowId xmlns:a16="http://schemas.microsoft.com/office/drawing/2014/main" val="10003"/>
                  </a:ext>
                </a:extLst>
              </a:tr>
              <a:tr h="492623">
                <a:tc>
                  <a:txBody>
                    <a:bodyPr/>
                    <a:lstStyle/>
                    <a:p>
                      <a:pPr algn="ctr">
                        <a:buClrTx/>
                        <a:buSzTx/>
                        <a:buFontTx/>
                        <a:buNone/>
                      </a:pPr>
                      <a:r>
                        <a:rPr lang="en-US" sz="1800">
                          <a:latin typeface="微软雅黑" panose="020B0503020204020204" pitchFamily="34" charset="-122"/>
                          <a:ea typeface="微软雅黑" panose="020B0503020204020204" pitchFamily="34" charset="-122"/>
                          <a:cs typeface="宋体" panose="02010600030101010101" pitchFamily="2" charset="-122"/>
                          <a:sym typeface="+mn-ea"/>
                        </a:rPr>
                        <a:t>库存数量</a:t>
                      </a:r>
                      <a:endParaRPr lang="en-US" sz="1800">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tc>
                  <a:txBody>
                    <a:bodyPr/>
                    <a:lstStyle/>
                    <a:p>
                      <a:pPr indent="0">
                        <a:buNone/>
                      </a:pPr>
                      <a:r>
                        <a:rPr lang="en-US" sz="18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sym typeface="+mn-ea"/>
                        </a:rPr>
                        <a:t>某商品的库存数量</a:t>
                      </a:r>
                      <a:endParaRPr lang="en-US" altLang="en-US" sz="1800" b="0" dirty="0">
                        <a:latin typeface="微软雅黑" panose="020B0503020204020204" pitchFamily="34" charset="-122"/>
                        <a:ea typeface="微软雅黑" panose="020B0503020204020204" pitchFamily="34" charset="-122"/>
                        <a:cs typeface="宋体" panose="02010600030101010101" pitchFamily="2" charset="-122"/>
                      </a:endParaRPr>
                    </a:p>
                  </a:txBody>
                  <a:tcPr marL="68571" marR="68571" marT="0" marB="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1">
            <a:extLst>
              <a:ext uri="{FF2B5EF4-FFF2-40B4-BE49-F238E27FC236}">
                <a16:creationId xmlns:a16="http://schemas.microsoft.com/office/drawing/2014/main" id="{747082BE-0361-477C-A402-7A8DF98AE732}"/>
              </a:ext>
            </a:extLst>
          </p:cNvPr>
          <p:cNvSpPr>
            <a:spLocks noGrp="1"/>
          </p:cNvSpPr>
          <p:nvPr>
            <p:ph idx="1"/>
          </p:nvPr>
        </p:nvSpPr>
        <p:spPr>
          <a:xfrm>
            <a:off x="423863" y="1079500"/>
            <a:ext cx="11107737" cy="5045075"/>
          </a:xfrm>
        </p:spPr>
        <p:txBody>
          <a:bodyPr/>
          <a:lstStyle/>
          <a:p>
            <a:pPr marL="361950" indent="-361950" algn="just">
              <a:defRPr/>
            </a:pPr>
            <a:r>
              <a:rPr kumimoji="1" lang="zh-CN" altLang="zh-CN" noProof="1">
                <a:cs typeface="宋体" panose="02010600030101010101" pitchFamily="2" charset="-122"/>
              </a:rPr>
              <a:t>根据企业的经营管理困惑分析企业的需求确定以下分析内容。</a:t>
            </a:r>
          </a:p>
          <a:p>
            <a:pPr marL="0" indent="0" algn="just">
              <a:buFont typeface="Wingdings" panose="05000000000000000000" pitchFamily="2" charset="2"/>
              <a:buNone/>
              <a:defRPr/>
            </a:pPr>
            <a:r>
              <a:rPr kumimoji="1" lang="zh-CN" altLang="zh-CN" noProof="1">
                <a:cs typeface="宋体" panose="02010600030101010101" pitchFamily="2" charset="-122"/>
              </a:rPr>
              <a:t>（1）处理库存数据和订单数据。</a:t>
            </a:r>
          </a:p>
          <a:p>
            <a:pPr marL="0" indent="0" algn="just">
              <a:buFont typeface="Wingdings" panose="05000000000000000000" pitchFamily="2" charset="2"/>
              <a:buNone/>
              <a:defRPr/>
            </a:pPr>
            <a:r>
              <a:rPr kumimoji="1" lang="zh-CN" altLang="zh-CN" noProof="1">
                <a:cs typeface="宋体" panose="02010600030101010101" pitchFamily="2" charset="-122"/>
              </a:rPr>
              <a:t>（2）分析商品的销售情况。</a:t>
            </a:r>
          </a:p>
          <a:p>
            <a:pPr marL="0" indent="0" algn="just">
              <a:buFont typeface="Wingdings" panose="05000000000000000000" pitchFamily="2" charset="2"/>
              <a:buNone/>
              <a:defRPr/>
            </a:pPr>
            <a:r>
              <a:rPr kumimoji="1" lang="zh-CN" altLang="zh-CN" noProof="1">
                <a:cs typeface="宋体" panose="02010600030101010101" pitchFamily="2" charset="-122"/>
              </a:rPr>
              <a:t>（3）分析商品库存。</a:t>
            </a:r>
          </a:p>
          <a:p>
            <a:pPr marL="0" indent="0" algn="just">
              <a:buFont typeface="Wingdings" panose="05000000000000000000" pitchFamily="2" charset="2"/>
              <a:buNone/>
              <a:defRPr/>
            </a:pPr>
            <a:r>
              <a:rPr kumimoji="1" lang="zh-CN" altLang="zh-CN" noProof="1">
                <a:cs typeface="宋体" panose="02010600030101010101" pitchFamily="2" charset="-122"/>
              </a:rPr>
              <a:t>（4）分析用户行为。</a:t>
            </a:r>
          </a:p>
          <a:p>
            <a:pPr marL="0" indent="0" algn="just">
              <a:buFont typeface="Wingdings" panose="05000000000000000000" pitchFamily="2" charset="2"/>
              <a:buNone/>
              <a:defRPr/>
            </a:pPr>
            <a:r>
              <a:rPr kumimoji="1" lang="zh-CN" altLang="zh-CN" noProof="1">
                <a:cs typeface="宋体" panose="02010600030101010101" pitchFamily="2" charset="-122"/>
              </a:rPr>
              <a:t>（5）撰写新零售智能销售数据分析报告。</a:t>
            </a:r>
          </a:p>
        </p:txBody>
      </p:sp>
      <p:sp>
        <p:nvSpPr>
          <p:cNvPr id="35843" name="标题 2">
            <a:extLst>
              <a:ext uri="{FF2B5EF4-FFF2-40B4-BE49-F238E27FC236}">
                <a16:creationId xmlns:a16="http://schemas.microsoft.com/office/drawing/2014/main" id="{9F6B3181-BBAB-4690-AB10-4353D86FBBE3}"/>
              </a:ext>
            </a:extLst>
          </p:cNvPr>
          <p:cNvSpPr>
            <a:spLocks noGrp="1" noChangeArrowheads="1"/>
          </p:cNvSpPr>
          <p:nvPr>
            <p:ph type="title"/>
          </p:nvPr>
        </p:nvSpPr>
        <p:spPr>
          <a:xfrm>
            <a:off x="255588" y="358775"/>
            <a:ext cx="10972800" cy="528638"/>
          </a:xfrm>
        </p:spPr>
        <p:txBody>
          <a:bodyPr/>
          <a:lstStyle/>
          <a:p>
            <a:r>
              <a:rPr lang="zh-CN" altLang="en-US"/>
              <a:t>分析新零售智能销售的现状</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feecf92d-0376-476f-9a9f-2796dc064df5}"/>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bf4dc1dc-646b-48a6-a4ea-6cdceaca1ca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29fd8a0-fd2c-475d-aa0d-edaa5f1b7320}"/>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TotalTime>
  <Words>2975</Words>
  <Application>Microsoft Office PowerPoint</Application>
  <PresentationFormat>宽屏</PresentationFormat>
  <Paragraphs>237</Paragraphs>
  <Slides>50</Slides>
  <Notes>1</Notes>
  <HiddenSlides>0</HiddenSlides>
  <MMClips>0</MMClips>
  <ScaleCrop>false</ScaleCrop>
  <HeadingPairs>
    <vt:vector size="8" baseType="variant">
      <vt:variant>
        <vt:lpstr>已用的字体</vt:lpstr>
      </vt:variant>
      <vt:variant>
        <vt:i4>8</vt:i4>
      </vt:variant>
      <vt:variant>
        <vt:lpstr>主题</vt:lpstr>
      </vt:variant>
      <vt:variant>
        <vt:i4>5</vt:i4>
      </vt:variant>
      <vt:variant>
        <vt:lpstr>嵌入 OLE 服务器</vt:lpstr>
      </vt:variant>
      <vt:variant>
        <vt:i4>1</vt:i4>
      </vt:variant>
      <vt:variant>
        <vt:lpstr>幻灯片标题</vt:lpstr>
      </vt:variant>
      <vt:variant>
        <vt:i4>50</vt:i4>
      </vt:variant>
    </vt:vector>
  </HeadingPairs>
  <TitlesOfParts>
    <vt:vector size="64" baseType="lpstr">
      <vt:lpstr>等线</vt:lpstr>
      <vt:lpstr>仿宋</vt:lpstr>
      <vt:lpstr>黑体</vt:lpstr>
      <vt:lpstr>微软雅黑</vt:lpstr>
      <vt:lpstr>Arial</vt:lpstr>
      <vt:lpstr>Calibri</vt:lpstr>
      <vt:lpstr>Times New Roman</vt:lpstr>
      <vt:lpstr>Wingdings</vt:lpstr>
      <vt:lpstr>2_Office 主题</vt:lpstr>
      <vt:lpstr>3_Office 主题</vt:lpstr>
      <vt:lpstr>1_Office 主题</vt:lpstr>
      <vt:lpstr>4_Office 主题</vt:lpstr>
      <vt:lpstr>5_Office 主题</vt:lpstr>
      <vt:lpstr>Microsoft Visio Drawing</vt:lpstr>
      <vt:lpstr>处理新零售智能销售数据分析项目的数据</vt:lpstr>
      <vt:lpstr>目录</vt:lpstr>
      <vt:lpstr>背景</vt:lpstr>
      <vt:lpstr>任务描述</vt:lpstr>
      <vt:lpstr>任务分析</vt:lpstr>
      <vt:lpstr>分析新零售智能销售的现状</vt:lpstr>
      <vt:lpstr>分析新零售智能销售的现状</vt:lpstr>
      <vt:lpstr>分析新零售智能销售的现状</vt:lpstr>
      <vt:lpstr>分析新零售智能销售的现状</vt:lpstr>
      <vt:lpstr>熟悉新零售智能销售数据分析流程</vt:lpstr>
      <vt:lpstr>熟悉新零售智能销售数据分析流程</vt:lpstr>
      <vt:lpstr>目录</vt:lpstr>
      <vt:lpstr>任务描述</vt:lpstr>
      <vt:lpstr>任务分析</vt:lpstr>
      <vt:lpstr>查找重复值</vt:lpstr>
      <vt:lpstr>查找重复值</vt:lpstr>
      <vt:lpstr>查找重复值</vt:lpstr>
      <vt:lpstr>查找重复值</vt:lpstr>
      <vt:lpstr>删除重复值</vt:lpstr>
      <vt:lpstr>删除重复值</vt:lpstr>
      <vt:lpstr>删除重复值</vt:lpstr>
      <vt:lpstr>删除重复值</vt:lpstr>
      <vt:lpstr>目录</vt:lpstr>
      <vt:lpstr>任务描述</vt:lpstr>
      <vt:lpstr>任务分析</vt:lpstr>
      <vt:lpstr>处理缺失值</vt:lpstr>
      <vt:lpstr>处理缺失值</vt:lpstr>
      <vt:lpstr>处理缺失值</vt:lpstr>
      <vt:lpstr>处理异常值</vt:lpstr>
      <vt:lpstr>处理异常值</vt:lpstr>
      <vt:lpstr>处理异常值</vt:lpstr>
      <vt:lpstr>处理异常值</vt:lpstr>
      <vt:lpstr>处理异常值</vt:lpstr>
      <vt:lpstr>处理异常值</vt:lpstr>
      <vt:lpstr>处理异常值</vt:lpstr>
      <vt:lpstr>处理异常值</vt:lpstr>
      <vt:lpstr>处理异常值</vt:lpstr>
      <vt:lpstr>处理异常值</vt:lpstr>
      <vt:lpstr>处理异常值</vt:lpstr>
      <vt:lpstr>处理异常值</vt:lpstr>
      <vt:lpstr>处理异常值</vt:lpstr>
      <vt:lpstr>处理异常值</vt:lpstr>
      <vt:lpstr>处理异常值</vt:lpstr>
      <vt:lpstr>提取日期</vt:lpstr>
      <vt:lpstr>提取日期</vt:lpstr>
      <vt:lpstr>提取日期</vt:lpstr>
      <vt:lpstr>提取日期</vt:lpstr>
      <vt:lpstr>目录</vt:lpstr>
      <vt:lpstr>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liu xiaoling</cp:lastModifiedBy>
  <cp:revision>333</cp:revision>
  <dcterms:created xsi:type="dcterms:W3CDTF">2017-01-10T15:44:52Z</dcterms:created>
  <dcterms:modified xsi:type="dcterms:W3CDTF">2021-04-15T08:46:01Z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