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7" r:id="rId4"/>
    <p:sldId id="258" r:id="rId5"/>
    <p:sldId id="259" r:id="rId6"/>
    <p:sldId id="261" r:id="rId7"/>
    <p:sldId id="262" r:id="rId8"/>
    <p:sldId id="263" r:id="rId9"/>
    <p:sldId id="264" r:id="rId10"/>
    <p:sldId id="265" r:id="rId11"/>
    <p:sldId id="266" r:id="rId12"/>
    <p:sldId id="267" r:id="rId13"/>
    <p:sldId id="274" r:id="rId14"/>
    <p:sldId id="26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2048"/>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1185"/>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4438650" y="3308350"/>
            <a:ext cx="7045325" cy="1063625"/>
          </a:xfrm>
        </p:spPr>
        <p:txBody>
          <a:bodyPr/>
          <a:lstStyle/>
          <a:p>
            <a:pPr>
              <a:lnSpc>
                <a:spcPct val="100000"/>
              </a:lnSpc>
            </a:pPr>
            <a:r>
              <a:rPr lang="en-US" b="1" smtClean="0">
                <a:solidFill>
                  <a:srgbClr val="00B683"/>
                </a:solidFill>
                <a:latin typeface="微软雅黑" panose="020B0503020204020204" charset="-122"/>
                <a:ea typeface="微软雅黑" panose="020B0503020204020204" charset="-122"/>
              </a:rPr>
              <a:t>Sqlmap</a:t>
            </a:r>
            <a:r>
              <a:rPr lang="zh-CN" altLang="en-US" b="1" smtClean="0">
                <a:solidFill>
                  <a:srgbClr val="00B683"/>
                </a:solidFill>
                <a:latin typeface="微软雅黑" panose="020B0503020204020204" charset="-122"/>
                <a:ea typeface="微软雅黑" panose="020B0503020204020204" charset="-122"/>
              </a:rPr>
              <a:t> 视频课程</a:t>
            </a:r>
            <a:endParaRPr lang="zh-CN" altLang="en-US" b="1" smtClean="0">
              <a:latin typeface="微软雅黑" panose="020B0503020204020204" charset="-122"/>
              <a:ea typeface="微软雅黑" panose="020B0503020204020204" charset="-122"/>
            </a:endParaRPr>
          </a:p>
        </p:txBody>
      </p:sp>
      <p:sp>
        <p:nvSpPr>
          <p:cNvPr id="6147" name="副标题 2"/>
          <p:cNvSpPr>
            <a:spLocks noGrp="1"/>
          </p:cNvSpPr>
          <p:nvPr>
            <p:ph type="subTitle" idx="1"/>
          </p:nvPr>
        </p:nvSpPr>
        <p:spPr/>
        <p:txBody>
          <a:bodyPr/>
          <a:lstStyle/>
          <a:p>
            <a:pPr algn="l">
              <a:lnSpc>
                <a:spcPct val="100000"/>
              </a:lnSpc>
              <a:spcBef>
                <a:spcPct val="0"/>
              </a:spcBef>
            </a:pPr>
            <a:r>
              <a:rPr lang="en-US" smtClean="0">
                <a:latin typeface="微软雅黑" panose="020B0503020204020204" charset="-122"/>
                <a:ea typeface="微软雅黑" panose="020B0503020204020204" charset="-122"/>
              </a:rPr>
              <a:t>Sqlmap</a:t>
            </a:r>
            <a:r>
              <a:rPr lang="zh-CN" altLang="en-US" smtClean="0">
                <a:latin typeface="微软雅黑" panose="020B0503020204020204" charset="-122"/>
                <a:ea typeface="微软雅黑" panose="020B0503020204020204" charset="-122"/>
              </a:rPr>
              <a:t>注入参数介绍</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文本框 1"/>
          <p:cNvSpPr txBox="1"/>
          <p:nvPr/>
        </p:nvSpPr>
        <p:spPr>
          <a:xfrm>
            <a:off x="731520" y="570865"/>
            <a:ext cx="9692005" cy="368300"/>
          </a:xfrm>
          <a:prstGeom prst="rect">
            <a:avLst/>
          </a:prstGeom>
          <a:noFill/>
        </p:spPr>
        <p:txBody>
          <a:bodyPr wrap="square" rtlCol="0" anchor="t">
            <a:spAutoFit/>
          </a:bodyPr>
          <a:p>
            <a:r>
              <a:rPr lang="en-US" altLang="zh-CN" b="1">
                <a:solidFill>
                  <a:schemeClr val="bg1"/>
                </a:solidFill>
                <a:latin typeface="微软雅黑" panose="020B0503020204020204" charset="-122"/>
                <a:ea typeface="微软雅黑" panose="020B0503020204020204" charset="-122"/>
                <a:sym typeface="+mn-ea"/>
              </a:rPr>
              <a:t>Sqlmap</a:t>
            </a:r>
            <a:r>
              <a:rPr lang="zh-CN" altLang="en-US" b="1">
                <a:solidFill>
                  <a:schemeClr val="bg1"/>
                </a:solidFill>
                <a:latin typeface="微软雅黑" panose="020B0503020204020204" charset="-122"/>
                <a:ea typeface="微软雅黑" panose="020B0503020204020204" charset="-122"/>
                <a:sym typeface="+mn-ea"/>
              </a:rPr>
              <a:t>设置</a:t>
            </a:r>
            <a:r>
              <a:rPr lang="en-US" altLang="zh-CN" b="1">
                <a:solidFill>
                  <a:schemeClr val="bg1"/>
                </a:solidFill>
                <a:latin typeface="微软雅黑" panose="020B0503020204020204" charset="-122"/>
                <a:ea typeface="微软雅黑" panose="020B0503020204020204" charset="-122"/>
                <a:sym typeface="+mn-ea"/>
              </a:rPr>
              <a:t>DBMS</a:t>
            </a:r>
            <a:r>
              <a:rPr lang="zh-CN" altLang="en-US" b="1">
                <a:solidFill>
                  <a:schemeClr val="bg1"/>
                </a:solidFill>
                <a:latin typeface="微软雅黑" panose="020B0503020204020204" charset="-122"/>
                <a:ea typeface="微软雅黑" panose="020B0503020204020204" charset="-122"/>
                <a:sym typeface="+mn-ea"/>
              </a:rPr>
              <a:t>认证</a:t>
            </a:r>
            <a:endParaRPr>
              <a:solidFill>
                <a:schemeClr val="bg1"/>
              </a:solidFill>
            </a:endParaRPr>
          </a:p>
        </p:txBody>
      </p:sp>
      <p:sp>
        <p:nvSpPr>
          <p:cNvPr id="7" name="文本框 6"/>
          <p:cNvSpPr txBox="1"/>
          <p:nvPr/>
        </p:nvSpPr>
        <p:spPr>
          <a:xfrm>
            <a:off x="1117600" y="1456690"/>
            <a:ext cx="9692005" cy="922020"/>
          </a:xfrm>
          <a:prstGeom prst="rect">
            <a:avLst/>
          </a:prstGeom>
          <a:noFill/>
        </p:spPr>
        <p:txBody>
          <a:bodyPr wrap="square" rtlCol="0" anchor="t">
            <a:spAutoFit/>
          </a:bodyPr>
          <a:p>
            <a:r>
              <a:rPr lang="zh-CN" altLang="en-US" b="1">
                <a:solidFill>
                  <a:schemeClr val="bg1"/>
                </a:solidFill>
              </a:rPr>
              <a:t>设置</a:t>
            </a:r>
            <a:r>
              <a:rPr lang="en-US" altLang="zh-CN" b="1">
                <a:solidFill>
                  <a:schemeClr val="bg1"/>
                </a:solidFill>
              </a:rPr>
              <a:t>DBMS</a:t>
            </a:r>
            <a:r>
              <a:rPr lang="zh-CN" altLang="en-US" b="1">
                <a:solidFill>
                  <a:schemeClr val="bg1"/>
                </a:solidFill>
              </a:rPr>
              <a:t>认证方式通过以下命令：</a:t>
            </a:r>
            <a:endParaRPr lang="zh-CN" altLang="en-US" b="1">
              <a:solidFill>
                <a:schemeClr val="bg1"/>
              </a:solidFill>
            </a:endParaRPr>
          </a:p>
          <a:p>
            <a:endParaRPr lang="zh-CN" altLang="en-US" b="1">
              <a:solidFill>
                <a:schemeClr val="bg1"/>
              </a:solidFill>
            </a:endParaRPr>
          </a:p>
          <a:p>
            <a:r>
              <a:rPr lang="en-US" b="1">
                <a:solidFill>
                  <a:schemeClr val="bg1"/>
                </a:solidFill>
              </a:rPr>
              <a:t>--dbms-cred = username:password</a:t>
            </a:r>
            <a:endParaRPr lang="en-US" b="1">
              <a:solidFill>
                <a:schemeClr val="bg1"/>
              </a:solidFill>
            </a:endParaRPr>
          </a:p>
        </p:txBody>
      </p:sp>
      <p:pic>
        <p:nvPicPr>
          <p:cNvPr id="3" name="图片 2" descr="1"/>
          <p:cNvPicPr>
            <a:picLocks noChangeAspect="1"/>
          </p:cNvPicPr>
          <p:nvPr/>
        </p:nvPicPr>
        <p:blipFill>
          <a:blip r:embed="rId1"/>
          <a:stretch>
            <a:fillRect/>
          </a:stretch>
        </p:blipFill>
        <p:spPr>
          <a:xfrm>
            <a:off x="2634615" y="2483485"/>
            <a:ext cx="6922770" cy="349694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290195" y="2916555"/>
            <a:ext cx="5741035" cy="1490345"/>
            <a:chOff x="4298950" y="2273618"/>
            <a:chExt cx="5741035" cy="1490345"/>
          </a:xfrm>
        </p:grpSpPr>
        <p:grpSp>
          <p:nvGrpSpPr>
            <p:cNvPr id="7183" name="组合 29"/>
            <p:cNvGrpSpPr/>
            <p:nvPr/>
          </p:nvGrpSpPr>
          <p:grpSpPr bwMode="auto">
            <a:xfrm>
              <a:off x="4313238" y="2273618"/>
              <a:ext cx="5726747" cy="550545"/>
              <a:chOff x="3702051" y="2079943"/>
              <a:chExt cx="5726744" cy="55054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79943"/>
                <a:ext cx="515683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Sqlmap</a:t>
                </a:r>
                <a:r>
                  <a:rPr lang="zh-CN" altLang="en-US" sz="2800" b="1">
                    <a:solidFill>
                      <a:schemeClr val="bg1"/>
                    </a:solidFill>
                    <a:latin typeface="微软雅黑" panose="020B0503020204020204" charset="-122"/>
                    <a:ea typeface="微软雅黑" panose="020B0503020204020204" charset="-122"/>
                  </a:rPr>
                  <a:t>强制设置无效值替换</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182938"/>
              <a:ext cx="51568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Sqlmap</a:t>
              </a:r>
              <a:r>
                <a:rPr lang="zh-CN" altLang="en-US" sz="2800" b="1">
                  <a:solidFill>
                    <a:schemeClr val="bg1"/>
                  </a:solidFill>
                  <a:latin typeface="微软雅黑" panose="020B0503020204020204" charset="-122"/>
                  <a:ea typeface="微软雅黑" panose="020B0503020204020204" charset="-122"/>
                </a:rPr>
                <a:t>自定义注入负载位置</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749733" y="2916238"/>
            <a:ext cx="5246370" cy="1458912"/>
            <a:chOff x="4298950" y="4113213"/>
            <a:chExt cx="5246371" cy="1458912"/>
          </a:xfrm>
        </p:grpSpPr>
        <p:sp>
          <p:nvSpPr>
            <p:cNvPr id="7179" name="文本框 8"/>
            <p:cNvSpPr txBox="1">
              <a:spLocks noChangeArrowheads="1"/>
            </p:cNvSpPr>
            <p:nvPr/>
          </p:nvSpPr>
          <p:spPr bwMode="auto">
            <a:xfrm>
              <a:off x="4829175" y="4113213"/>
              <a:ext cx="471614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l">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Sqlmap</a:t>
              </a:r>
              <a:r>
                <a:rPr lang="zh-CN" sz="2800" b="1">
                  <a:solidFill>
                    <a:schemeClr val="bg1"/>
                  </a:solidFill>
                  <a:latin typeface="微软雅黑" panose="020B0503020204020204" charset="-122"/>
                  <a:ea typeface="微软雅黑" panose="020B0503020204020204" charset="-122"/>
                </a:rPr>
                <a:t>设置</a:t>
              </a:r>
              <a:r>
                <a:rPr lang="en-US" altLang="zh-CN" sz="2800" b="1">
                  <a:solidFill>
                    <a:schemeClr val="bg1"/>
                  </a:solidFill>
                  <a:latin typeface="微软雅黑" panose="020B0503020204020204" charset="-122"/>
                  <a:ea typeface="微软雅黑" panose="020B0503020204020204" charset="-122"/>
                </a:rPr>
                <a:t>Tamper</a:t>
              </a:r>
              <a:r>
                <a:rPr lang="zh-CN" altLang="en-US" sz="2800" b="1">
                  <a:solidFill>
                    <a:schemeClr val="bg1"/>
                  </a:solidFill>
                  <a:latin typeface="微软雅黑" panose="020B0503020204020204" charset="-122"/>
                  <a:ea typeface="微软雅黑" panose="020B0503020204020204" charset="-122"/>
                </a:rPr>
                <a:t>脚本</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29175" y="5024438"/>
              <a:ext cx="448310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Sqlmap</a:t>
              </a:r>
              <a:r>
                <a:rPr lang="zh-CN" altLang="en-US" sz="2800" b="1">
                  <a:solidFill>
                    <a:schemeClr val="bg1"/>
                  </a:solidFill>
                  <a:latin typeface="微软雅黑" panose="020B0503020204020204" charset="-122"/>
                  <a:ea typeface="微软雅黑" panose="020B0503020204020204" charset="-122"/>
                </a:rPr>
                <a:t>设置</a:t>
              </a:r>
              <a:r>
                <a:rPr lang="en-US" altLang="zh-CN" sz="2800" b="1">
                  <a:solidFill>
                    <a:schemeClr val="bg1"/>
                  </a:solidFill>
                  <a:latin typeface="微软雅黑" panose="020B0503020204020204" charset="-122"/>
                  <a:ea typeface="微软雅黑" panose="020B0503020204020204" charset="-122"/>
                </a:rPr>
                <a:t>DBMS</a:t>
              </a:r>
              <a:r>
                <a:rPr lang="zh-CN" altLang="en-US" sz="2800" b="1">
                  <a:solidFill>
                    <a:schemeClr val="bg1"/>
                  </a:solidFill>
                  <a:latin typeface="微软雅黑" panose="020B0503020204020204" charset="-122"/>
                  <a:ea typeface="微软雅黑" panose="020B0503020204020204" charset="-122"/>
                </a:rPr>
                <a:t>认证</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7770"/>
            <a:ext cx="4281487" cy="706755"/>
            <a:chOff x="3875085" y="1207055"/>
            <a:chExt cx="4280697" cy="708204"/>
          </a:xfrm>
        </p:grpSpPr>
        <p:sp>
          <p:nvSpPr>
            <p:cNvPr id="7176" name="文本框 26"/>
            <p:cNvSpPr txBox="1">
              <a:spLocks noChangeArrowheads="1"/>
            </p:cNvSpPr>
            <p:nvPr/>
          </p:nvSpPr>
          <p:spPr bwMode="auto">
            <a:xfrm>
              <a:off x="5462463" y="1207055"/>
              <a:ext cx="1198659"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总结</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nSpc>
                <a:spcPct val="100000"/>
              </a:lnSpc>
            </a:pPr>
            <a:r>
              <a:rPr lang="zh-CN" b="1" smtClean="0">
                <a:latin typeface="微软雅黑" panose="020B0503020204020204" charset="-122"/>
                <a:ea typeface="微软雅黑" panose="020B0503020204020204" charset="-122"/>
              </a:rPr>
              <a:t>谢谢</a:t>
            </a:r>
            <a:endParaRPr lang="zh-CN" b="1" smtClean="0">
              <a:latin typeface="微软雅黑" panose="020B0503020204020204" charset="-122"/>
              <a:ea typeface="微软雅黑" panose="020B0503020204020204" charset="-122"/>
            </a:endParaRPr>
          </a:p>
        </p:txBody>
      </p:sp>
      <p:sp>
        <p:nvSpPr>
          <p:cNvPr id="29699" name="副标题 2"/>
          <p:cNvSpPr>
            <a:spLocks noGrp="1"/>
          </p:cNvSpPr>
          <p:nvPr>
            <p:ph type="subTitle" idx="1"/>
          </p:nvPr>
        </p:nvSpPr>
        <p:spPr/>
        <p:txBody>
          <a:bodyPr/>
          <a:lstStyle/>
          <a:p>
            <a:pPr algn="l" eaLnBrk="1" hangingPunct="1">
              <a:lnSpc>
                <a:spcPct val="100000"/>
              </a:lnSpc>
              <a:spcBef>
                <a:spcPct val="0"/>
              </a:spcBef>
            </a:pPr>
            <a:r>
              <a:rPr lang="zh-CN" smtClean="0">
                <a:latin typeface="微软雅黑" panose="020B0503020204020204" charset="-122"/>
                <a:ea typeface="微软雅黑" panose="020B0503020204020204" charset="-122"/>
              </a:rPr>
              <a:t>欢迎关注   后续课程</a:t>
            </a:r>
            <a:endParaRPr lang="zh-CN"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290195" y="2916555"/>
            <a:ext cx="5741035" cy="1490345"/>
            <a:chOff x="4298950" y="2273618"/>
            <a:chExt cx="5741035" cy="1490345"/>
          </a:xfrm>
        </p:grpSpPr>
        <p:grpSp>
          <p:nvGrpSpPr>
            <p:cNvPr id="7183" name="组合 29"/>
            <p:cNvGrpSpPr/>
            <p:nvPr/>
          </p:nvGrpSpPr>
          <p:grpSpPr bwMode="auto">
            <a:xfrm>
              <a:off x="4313238" y="2273618"/>
              <a:ext cx="5726747" cy="550545"/>
              <a:chOff x="3702051" y="2079943"/>
              <a:chExt cx="5726744" cy="55054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79943"/>
                <a:ext cx="515683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Sqlmap</a:t>
                </a:r>
                <a:r>
                  <a:rPr lang="zh-CN" altLang="en-US" sz="2800" b="1">
                    <a:solidFill>
                      <a:schemeClr val="bg1"/>
                    </a:solidFill>
                    <a:latin typeface="微软雅黑" panose="020B0503020204020204" charset="-122"/>
                    <a:ea typeface="微软雅黑" panose="020B0503020204020204" charset="-122"/>
                  </a:rPr>
                  <a:t>强制设置无效值替换</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182938"/>
              <a:ext cx="51568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Sqlmap</a:t>
              </a:r>
              <a:r>
                <a:rPr lang="zh-CN" altLang="en-US" sz="2800" b="1">
                  <a:solidFill>
                    <a:schemeClr val="bg1"/>
                  </a:solidFill>
                  <a:latin typeface="微软雅黑" panose="020B0503020204020204" charset="-122"/>
                  <a:ea typeface="微软雅黑" panose="020B0503020204020204" charset="-122"/>
                </a:rPr>
                <a:t>自定义注入负载位置</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749733" y="2916238"/>
            <a:ext cx="5246370" cy="1458912"/>
            <a:chOff x="4298950" y="4113213"/>
            <a:chExt cx="5246371" cy="1458912"/>
          </a:xfrm>
        </p:grpSpPr>
        <p:sp>
          <p:nvSpPr>
            <p:cNvPr id="7179" name="文本框 8"/>
            <p:cNvSpPr txBox="1">
              <a:spLocks noChangeArrowheads="1"/>
            </p:cNvSpPr>
            <p:nvPr/>
          </p:nvSpPr>
          <p:spPr bwMode="auto">
            <a:xfrm>
              <a:off x="4829175" y="4113213"/>
              <a:ext cx="471614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gn="l">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Sqlmap</a:t>
              </a:r>
              <a:r>
                <a:rPr lang="zh-CN" sz="2800" b="1">
                  <a:solidFill>
                    <a:schemeClr val="bg1"/>
                  </a:solidFill>
                  <a:latin typeface="微软雅黑" panose="020B0503020204020204" charset="-122"/>
                  <a:ea typeface="微软雅黑" panose="020B0503020204020204" charset="-122"/>
                </a:rPr>
                <a:t>设置</a:t>
              </a:r>
              <a:r>
                <a:rPr lang="en-US" altLang="zh-CN" sz="2800" b="1">
                  <a:solidFill>
                    <a:schemeClr val="bg1"/>
                  </a:solidFill>
                  <a:latin typeface="微软雅黑" panose="020B0503020204020204" charset="-122"/>
                  <a:ea typeface="微软雅黑" panose="020B0503020204020204" charset="-122"/>
                </a:rPr>
                <a:t>Tamper</a:t>
              </a:r>
              <a:r>
                <a:rPr lang="zh-CN" altLang="en-US" sz="2800" b="1">
                  <a:solidFill>
                    <a:schemeClr val="bg1"/>
                  </a:solidFill>
                  <a:latin typeface="微软雅黑" panose="020B0503020204020204" charset="-122"/>
                  <a:ea typeface="微软雅黑" panose="020B0503020204020204" charset="-122"/>
                </a:rPr>
                <a:t>脚本</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29175" y="5024438"/>
              <a:ext cx="448310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Sqlmap</a:t>
              </a:r>
              <a:r>
                <a:rPr lang="zh-CN" altLang="en-US" sz="2800" b="1">
                  <a:solidFill>
                    <a:schemeClr val="bg1"/>
                  </a:solidFill>
                  <a:latin typeface="微软雅黑" panose="020B0503020204020204" charset="-122"/>
                  <a:ea typeface="微软雅黑" panose="020B0503020204020204" charset="-122"/>
                </a:rPr>
                <a:t>设置</a:t>
              </a:r>
              <a:r>
                <a:rPr lang="en-US" altLang="zh-CN" sz="2800" b="1">
                  <a:solidFill>
                    <a:schemeClr val="bg1"/>
                  </a:solidFill>
                  <a:latin typeface="微软雅黑" panose="020B0503020204020204" charset="-122"/>
                  <a:ea typeface="微软雅黑" panose="020B0503020204020204" charset="-122"/>
                </a:rPr>
                <a:t>DBMS</a:t>
              </a:r>
              <a:r>
                <a:rPr lang="zh-CN" altLang="en-US" sz="2800" b="1">
                  <a:solidFill>
                    <a:schemeClr val="bg1"/>
                  </a:solidFill>
                  <a:latin typeface="微软雅黑" panose="020B0503020204020204" charset="-122"/>
                  <a:ea typeface="微软雅黑" panose="020B0503020204020204" charset="-122"/>
                </a:rPr>
                <a:t>认证</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4954557" y="1202601"/>
              <a:ext cx="2214471"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课程内容</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01</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2829560" y="3163570"/>
            <a:ext cx="6532245" cy="695325"/>
          </a:xfrm>
        </p:spPr>
        <p:txBody>
          <a:bodyPr/>
          <a:lstStyle/>
          <a:p>
            <a:pPr>
              <a:lnSpc>
                <a:spcPct val="100000"/>
              </a:lnSpc>
            </a:pPr>
            <a:r>
              <a:rPr lang="en-US" altLang="zh-CN" b="1">
                <a:latin typeface="微软雅黑" panose="020B0503020204020204" charset="-122"/>
                <a:ea typeface="微软雅黑" panose="020B0503020204020204" charset="-122"/>
                <a:sym typeface="+mn-ea"/>
              </a:rPr>
              <a:t>Sqlmap</a:t>
            </a:r>
            <a:r>
              <a:rPr lang="zh-CN" altLang="en-US" b="1">
                <a:latin typeface="微软雅黑" panose="020B0503020204020204" charset="-122"/>
                <a:ea typeface="微软雅黑" panose="020B0503020204020204" charset="-122"/>
                <a:sym typeface="+mn-ea"/>
              </a:rPr>
              <a:t>强制设置无效值替换</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文本框 1"/>
          <p:cNvSpPr txBox="1"/>
          <p:nvPr/>
        </p:nvSpPr>
        <p:spPr>
          <a:xfrm>
            <a:off x="604520" y="882015"/>
            <a:ext cx="10982960" cy="368300"/>
          </a:xfrm>
          <a:prstGeom prst="rect">
            <a:avLst/>
          </a:prstGeom>
          <a:noFill/>
        </p:spPr>
        <p:txBody>
          <a:bodyPr wrap="square" rtlCol="0" anchor="t">
            <a:spAutoFit/>
          </a:bodyPr>
          <a:p>
            <a:pPr>
              <a:lnSpc>
                <a:spcPct val="100000"/>
              </a:lnSpc>
              <a:spcBef>
                <a:spcPct val="0"/>
              </a:spcBef>
              <a:buFontTx/>
              <a:buNone/>
            </a:pPr>
            <a:r>
              <a:rPr lang="en-US" altLang="zh-CN" b="1">
                <a:solidFill>
                  <a:schemeClr val="bg1"/>
                </a:solidFill>
                <a:latin typeface="微软雅黑" panose="020B0503020204020204" charset="-122"/>
                <a:ea typeface="微软雅黑" panose="020B0503020204020204" charset="-122"/>
                <a:sym typeface="+mn-ea"/>
              </a:rPr>
              <a:t>Sqlmap</a:t>
            </a:r>
            <a:r>
              <a:rPr lang="zh-CN" altLang="en-US" b="1">
                <a:solidFill>
                  <a:schemeClr val="bg1"/>
                </a:solidFill>
                <a:latin typeface="微软雅黑" panose="020B0503020204020204" charset="-122"/>
                <a:ea typeface="微软雅黑" panose="020B0503020204020204" charset="-122"/>
                <a:sym typeface="+mn-ea"/>
              </a:rPr>
              <a:t>强制设置无效值替换</a:t>
            </a:r>
            <a:endParaRPr lang="zh-CN" altLang="en-US">
              <a:solidFill>
                <a:schemeClr val="bg1"/>
              </a:solidFill>
            </a:endParaRPr>
          </a:p>
        </p:txBody>
      </p:sp>
      <p:sp>
        <p:nvSpPr>
          <p:cNvPr id="3" name="文本框 2"/>
          <p:cNvSpPr txBox="1"/>
          <p:nvPr/>
        </p:nvSpPr>
        <p:spPr>
          <a:xfrm>
            <a:off x="756285" y="1711325"/>
            <a:ext cx="10611485" cy="645160"/>
          </a:xfrm>
          <a:prstGeom prst="rect">
            <a:avLst/>
          </a:prstGeom>
          <a:noFill/>
        </p:spPr>
        <p:txBody>
          <a:bodyPr wrap="square" rtlCol="0" anchor="t">
            <a:spAutoFit/>
          </a:bodyPr>
          <a:p>
            <a:r>
              <a:rPr>
                <a:solidFill>
                  <a:schemeClr val="bg1"/>
                </a:solidFill>
              </a:rPr>
              <a:t>在sqlmap需要使原始参数值无效(例如id=13)时，它使用经典的否定(例如id=-13)。有了这个开关，就可以强制使用大整数值来实现相同的目标(例如id=99999999)。</a:t>
            </a:r>
            <a:endParaRPr>
              <a:solidFill>
                <a:schemeClr val="bg1"/>
              </a:solidFill>
            </a:endParaRPr>
          </a:p>
        </p:txBody>
      </p:sp>
      <p:sp>
        <p:nvSpPr>
          <p:cNvPr id="4" name="文本框 3"/>
          <p:cNvSpPr txBox="1"/>
          <p:nvPr/>
        </p:nvSpPr>
        <p:spPr>
          <a:xfrm>
            <a:off x="756920" y="2521585"/>
            <a:ext cx="10611485" cy="368300"/>
          </a:xfrm>
          <a:prstGeom prst="rect">
            <a:avLst/>
          </a:prstGeom>
          <a:noFill/>
        </p:spPr>
        <p:txBody>
          <a:bodyPr wrap="square" rtlCol="0" anchor="t">
            <a:spAutoFit/>
          </a:bodyPr>
          <a:p>
            <a:r>
              <a:rPr lang="en-US">
                <a:solidFill>
                  <a:schemeClr val="bg1"/>
                </a:solidFill>
              </a:rPr>
              <a:t>--invalid-bignum</a:t>
            </a:r>
            <a:endParaRPr lang="en-US">
              <a:solidFill>
                <a:schemeClr val="bg1"/>
              </a:solidFill>
            </a:endParaRPr>
          </a:p>
        </p:txBody>
      </p:sp>
      <p:sp>
        <p:nvSpPr>
          <p:cNvPr id="6" name="文本框 5"/>
          <p:cNvSpPr txBox="1"/>
          <p:nvPr/>
        </p:nvSpPr>
        <p:spPr>
          <a:xfrm>
            <a:off x="756285" y="3106420"/>
            <a:ext cx="10611485" cy="645160"/>
          </a:xfrm>
          <a:prstGeom prst="rect">
            <a:avLst/>
          </a:prstGeom>
          <a:noFill/>
        </p:spPr>
        <p:txBody>
          <a:bodyPr wrap="square" rtlCol="0" anchor="t">
            <a:spAutoFit/>
          </a:bodyPr>
          <a:p>
            <a:r>
              <a:rPr>
                <a:solidFill>
                  <a:schemeClr val="bg1"/>
                </a:solidFill>
              </a:rPr>
              <a:t>在sqlmap需要使原始参数值无效(例如id=13)时，它使用经典的否定(例如id=-13)。有了这个开关，就可以强制使用布尔操作来实现相同的目标(例如id=13 </a:t>
            </a:r>
            <a:r>
              <a:rPr lang="en-US">
                <a:solidFill>
                  <a:schemeClr val="bg1"/>
                </a:solidFill>
              </a:rPr>
              <a:t>and</a:t>
            </a:r>
            <a:r>
              <a:rPr>
                <a:solidFill>
                  <a:schemeClr val="bg1"/>
                </a:solidFill>
              </a:rPr>
              <a:t>18=19)。</a:t>
            </a:r>
            <a:endParaRPr>
              <a:solidFill>
                <a:schemeClr val="bg1"/>
              </a:solidFill>
            </a:endParaRPr>
          </a:p>
        </p:txBody>
      </p:sp>
      <p:sp>
        <p:nvSpPr>
          <p:cNvPr id="7" name="文本框 6"/>
          <p:cNvSpPr txBox="1"/>
          <p:nvPr/>
        </p:nvSpPr>
        <p:spPr>
          <a:xfrm>
            <a:off x="790575" y="3837940"/>
            <a:ext cx="10611485" cy="368300"/>
          </a:xfrm>
          <a:prstGeom prst="rect">
            <a:avLst/>
          </a:prstGeom>
          <a:noFill/>
        </p:spPr>
        <p:txBody>
          <a:bodyPr wrap="square" rtlCol="0" anchor="t">
            <a:spAutoFit/>
          </a:bodyPr>
          <a:p>
            <a:r>
              <a:rPr lang="en-US">
                <a:solidFill>
                  <a:schemeClr val="bg1"/>
                </a:solidFill>
              </a:rPr>
              <a:t>--invalid-logical</a:t>
            </a:r>
            <a:endParaRPr lang="en-US">
              <a:solidFill>
                <a:schemeClr val="bg1"/>
              </a:solidFill>
            </a:endParaRPr>
          </a:p>
        </p:txBody>
      </p:sp>
      <p:sp>
        <p:nvSpPr>
          <p:cNvPr id="8" name="文本框 7"/>
          <p:cNvSpPr txBox="1"/>
          <p:nvPr/>
        </p:nvSpPr>
        <p:spPr>
          <a:xfrm>
            <a:off x="756285" y="4328160"/>
            <a:ext cx="10611485" cy="645160"/>
          </a:xfrm>
          <a:prstGeom prst="rect">
            <a:avLst/>
          </a:prstGeom>
          <a:noFill/>
        </p:spPr>
        <p:txBody>
          <a:bodyPr wrap="square" rtlCol="0" anchor="t">
            <a:spAutoFit/>
          </a:bodyPr>
          <a:p>
            <a:r>
              <a:rPr>
                <a:solidFill>
                  <a:schemeClr val="bg1"/>
                </a:solidFill>
              </a:rPr>
              <a:t>在sqlmap需要使原始参数值无效(例如id=13)时，它使用经典的否定(例如id=-13)。有了这个开关，就可以强制使用随机字符串来实现相同的目标(例如id=akewmc)。</a:t>
            </a:r>
            <a:endParaRPr>
              <a:solidFill>
                <a:schemeClr val="bg1"/>
              </a:solidFill>
            </a:endParaRPr>
          </a:p>
        </p:txBody>
      </p:sp>
      <p:sp>
        <p:nvSpPr>
          <p:cNvPr id="9" name="文本框 8"/>
          <p:cNvSpPr txBox="1"/>
          <p:nvPr/>
        </p:nvSpPr>
        <p:spPr>
          <a:xfrm>
            <a:off x="756920" y="5050155"/>
            <a:ext cx="10611485" cy="368300"/>
          </a:xfrm>
          <a:prstGeom prst="rect">
            <a:avLst/>
          </a:prstGeom>
          <a:noFill/>
        </p:spPr>
        <p:txBody>
          <a:bodyPr wrap="square" rtlCol="0" anchor="t">
            <a:spAutoFit/>
          </a:bodyPr>
          <a:p>
            <a:r>
              <a:rPr lang="en-US">
                <a:solidFill>
                  <a:schemeClr val="bg1"/>
                </a:solidFill>
              </a:rPr>
              <a:t>--invalid-string</a:t>
            </a:r>
            <a:endParaRPr lang="en-US">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02</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2867025" y="3163570"/>
            <a:ext cx="6457950" cy="695325"/>
          </a:xfrm>
        </p:spPr>
        <p:txBody>
          <a:bodyPr/>
          <a:lstStyle/>
          <a:p>
            <a:pPr>
              <a:lnSpc>
                <a:spcPct val="100000"/>
              </a:lnSpc>
            </a:pPr>
            <a:r>
              <a:rPr lang="en-US" altLang="zh-CN" b="1">
                <a:latin typeface="微软雅黑" panose="020B0503020204020204" charset="-122"/>
                <a:ea typeface="微软雅黑" panose="020B0503020204020204" charset="-122"/>
                <a:sym typeface="+mn-ea"/>
              </a:rPr>
              <a:t>Sqlmap</a:t>
            </a:r>
            <a:r>
              <a:rPr lang="zh-CN" altLang="en-US" b="1">
                <a:latin typeface="微软雅黑" panose="020B0503020204020204" charset="-122"/>
                <a:ea typeface="微软雅黑" panose="020B0503020204020204" charset="-122"/>
                <a:sym typeface="+mn-ea"/>
              </a:rPr>
              <a:t>自定义注入负载位置</a:t>
            </a:r>
            <a:endParaRPr lang="zh-CN" altLang="en-US" b="1">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文本框 1"/>
          <p:cNvSpPr txBox="1"/>
          <p:nvPr/>
        </p:nvSpPr>
        <p:spPr>
          <a:xfrm>
            <a:off x="1005205" y="777240"/>
            <a:ext cx="10181590" cy="368300"/>
          </a:xfrm>
          <a:prstGeom prst="rect">
            <a:avLst/>
          </a:prstGeom>
          <a:noFill/>
        </p:spPr>
        <p:txBody>
          <a:bodyPr wrap="square" rtlCol="0" anchor="t">
            <a:spAutoFit/>
          </a:bodyPr>
          <a:p>
            <a:r>
              <a:rPr lang="en-US" altLang="zh-CN" b="1">
                <a:solidFill>
                  <a:schemeClr val="bg1"/>
                </a:solidFill>
                <a:latin typeface="微软雅黑" panose="020B0503020204020204" charset="-122"/>
                <a:ea typeface="微软雅黑" panose="020B0503020204020204" charset="-122"/>
                <a:sym typeface="+mn-ea"/>
              </a:rPr>
              <a:t>Sqlmap</a:t>
            </a:r>
            <a:r>
              <a:rPr lang="zh-CN" altLang="en-US" b="1">
                <a:solidFill>
                  <a:schemeClr val="bg1"/>
                </a:solidFill>
                <a:latin typeface="微软雅黑" panose="020B0503020204020204" charset="-122"/>
                <a:ea typeface="微软雅黑" panose="020B0503020204020204" charset="-122"/>
                <a:sym typeface="+mn-ea"/>
              </a:rPr>
              <a:t>自定义注入负载位置</a:t>
            </a:r>
            <a:endParaRPr lang="zh-CN" altLang="en-US" b="1">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1005205" y="2523490"/>
            <a:ext cx="10181590" cy="922020"/>
          </a:xfrm>
          <a:prstGeom prst="rect">
            <a:avLst/>
          </a:prstGeom>
          <a:noFill/>
        </p:spPr>
        <p:txBody>
          <a:bodyPr wrap="square" rtlCol="0" anchor="t">
            <a:spAutoFit/>
          </a:bodyPr>
          <a:p>
            <a:r>
              <a:rPr>
                <a:solidFill>
                  <a:schemeClr val="bg1"/>
                </a:solidFill>
              </a:rPr>
              <a:t>--prefix  </a:t>
            </a:r>
            <a:r>
              <a:rPr lang="zh-CN">
                <a:solidFill>
                  <a:schemeClr val="bg1"/>
                </a:solidFill>
              </a:rPr>
              <a:t>设置</a:t>
            </a:r>
            <a:r>
              <a:rPr lang="en-US" altLang="zh-CN">
                <a:solidFill>
                  <a:schemeClr val="bg1"/>
                </a:solidFill>
              </a:rPr>
              <a:t>SQL</a:t>
            </a:r>
            <a:r>
              <a:rPr lang="zh-CN" altLang="en-US">
                <a:solidFill>
                  <a:schemeClr val="bg1"/>
                </a:solidFill>
              </a:rPr>
              <a:t>注入</a:t>
            </a:r>
            <a:r>
              <a:rPr lang="en-US" altLang="zh-CN">
                <a:solidFill>
                  <a:schemeClr val="bg1"/>
                </a:solidFill>
              </a:rPr>
              <a:t>Payload</a:t>
            </a:r>
            <a:r>
              <a:rPr lang="zh-CN" altLang="en-US">
                <a:solidFill>
                  <a:schemeClr val="bg1"/>
                </a:solidFill>
              </a:rPr>
              <a:t>前缀</a:t>
            </a:r>
            <a:endParaRPr>
              <a:solidFill>
                <a:schemeClr val="bg1"/>
              </a:solidFill>
            </a:endParaRPr>
          </a:p>
          <a:p>
            <a:endParaRPr>
              <a:solidFill>
                <a:schemeClr val="bg1"/>
              </a:solidFill>
            </a:endParaRPr>
          </a:p>
          <a:p>
            <a:r>
              <a:rPr>
                <a:solidFill>
                  <a:schemeClr val="bg1"/>
                </a:solidFill>
              </a:rPr>
              <a:t>--suffix  </a:t>
            </a:r>
            <a:r>
              <a:rPr lang="zh-CN">
                <a:solidFill>
                  <a:schemeClr val="bg1"/>
                </a:solidFill>
              </a:rPr>
              <a:t>设置</a:t>
            </a:r>
            <a:r>
              <a:rPr lang="en-US" altLang="zh-CN">
                <a:solidFill>
                  <a:schemeClr val="bg1"/>
                </a:solidFill>
              </a:rPr>
              <a:t>SQL</a:t>
            </a:r>
            <a:r>
              <a:rPr lang="zh-CN" altLang="en-US">
                <a:solidFill>
                  <a:schemeClr val="bg1"/>
                </a:solidFill>
              </a:rPr>
              <a:t>注入</a:t>
            </a:r>
            <a:r>
              <a:rPr lang="en-US" altLang="zh-CN">
                <a:solidFill>
                  <a:schemeClr val="bg1"/>
                </a:solidFill>
              </a:rPr>
              <a:t>Payload</a:t>
            </a:r>
            <a:r>
              <a:rPr lang="zh-CN" altLang="en-US">
                <a:solidFill>
                  <a:schemeClr val="bg1"/>
                </a:solidFill>
              </a:rPr>
              <a:t>后缀</a:t>
            </a:r>
            <a:endParaRPr lang="zh-CN" altLang="en-US">
              <a:solidFill>
                <a:schemeClr val="bg1"/>
              </a:solidFill>
            </a:endParaRPr>
          </a:p>
        </p:txBody>
      </p:sp>
      <p:sp>
        <p:nvSpPr>
          <p:cNvPr id="4" name="文本框 3"/>
          <p:cNvSpPr txBox="1"/>
          <p:nvPr/>
        </p:nvSpPr>
        <p:spPr>
          <a:xfrm>
            <a:off x="1005205" y="1601470"/>
            <a:ext cx="10181590" cy="922020"/>
          </a:xfrm>
          <a:prstGeom prst="rect">
            <a:avLst/>
          </a:prstGeom>
          <a:noFill/>
        </p:spPr>
        <p:txBody>
          <a:bodyPr wrap="square" rtlCol="0" anchor="t">
            <a:spAutoFit/>
          </a:bodyPr>
          <a:p>
            <a:r>
              <a:rPr>
                <a:solidFill>
                  <a:schemeClr val="bg1"/>
                </a:solidFill>
              </a:rPr>
              <a:t>在某些情况下，只有当用户提供要附加到注入负载的特定后缀时，易受攻击的参数才可被利用。当用户已经知道查询语法并希望通过直接提供注入有效负载前缀和后缀来检测和利用SQL注入时，这些选项就派上用场了。</a:t>
            </a:r>
            <a:endParaRPr>
              <a:solidFill>
                <a:schemeClr val="bg1"/>
              </a:solidFill>
            </a:endParaRPr>
          </a:p>
        </p:txBody>
      </p:sp>
      <p:sp>
        <p:nvSpPr>
          <p:cNvPr id="5" name="文本框 4"/>
          <p:cNvSpPr txBox="1"/>
          <p:nvPr/>
        </p:nvSpPr>
        <p:spPr>
          <a:xfrm>
            <a:off x="1005205" y="3689350"/>
            <a:ext cx="10181590" cy="2030095"/>
          </a:xfrm>
          <a:prstGeom prst="rect">
            <a:avLst/>
          </a:prstGeom>
          <a:noFill/>
        </p:spPr>
        <p:txBody>
          <a:bodyPr wrap="square" rtlCol="0" anchor="t">
            <a:spAutoFit/>
          </a:bodyPr>
          <a:p>
            <a:r>
              <a:rPr lang="zh-CN">
                <a:solidFill>
                  <a:schemeClr val="bg1"/>
                </a:solidFill>
              </a:rPr>
              <a:t>例如：</a:t>
            </a:r>
            <a:endParaRPr>
              <a:solidFill>
                <a:schemeClr val="bg1"/>
              </a:solidFill>
            </a:endParaRPr>
          </a:p>
          <a:p>
            <a:r>
              <a:rPr>
                <a:solidFill>
                  <a:schemeClr val="bg1"/>
                </a:solidFill>
              </a:rPr>
              <a:t>$query = "SELECT * FROM users WHERE id=(' . $_GET['id'] . ') LIMIT 0, 1";</a:t>
            </a:r>
            <a:endParaRPr>
              <a:solidFill>
                <a:schemeClr val="bg1"/>
              </a:solidFill>
            </a:endParaRPr>
          </a:p>
          <a:p>
            <a:endParaRPr>
              <a:solidFill>
                <a:schemeClr val="bg1"/>
              </a:solidFill>
            </a:endParaRPr>
          </a:p>
          <a:p>
            <a:r>
              <a:rPr>
                <a:solidFill>
                  <a:schemeClr val="bg1"/>
                </a:solidFill>
              </a:rPr>
              <a:t>python sqlmap.py -u "http://</a:t>
            </a:r>
            <a:r>
              <a:rPr lang="en-US">
                <a:solidFill>
                  <a:schemeClr val="bg1"/>
                </a:solidFill>
              </a:rPr>
              <a:t>ip</a:t>
            </a:r>
            <a:r>
              <a:rPr>
                <a:solidFill>
                  <a:schemeClr val="bg1"/>
                </a:solidFill>
              </a:rPr>
              <a:t>/sqlmap/mysql/get_str_brackets.php\</a:t>
            </a:r>
            <a:endParaRPr>
              <a:solidFill>
                <a:schemeClr val="bg1"/>
              </a:solidFill>
            </a:endParaRPr>
          </a:p>
          <a:p>
            <a:r>
              <a:rPr>
                <a:solidFill>
                  <a:schemeClr val="bg1"/>
                </a:solidFill>
              </a:rPr>
              <a:t>?id=1" -p id --prefix "</a:t>
            </a:r>
            <a:r>
              <a:rPr lang="en-US">
                <a:solidFill>
                  <a:schemeClr val="bg1"/>
                </a:solidFill>
              </a:rPr>
              <a:t>'</a:t>
            </a:r>
            <a:r>
              <a:rPr>
                <a:solidFill>
                  <a:schemeClr val="bg1"/>
                </a:solidFill>
              </a:rPr>
              <a:t>)" --suffix "AND ('abc'='abc"</a:t>
            </a:r>
            <a:endParaRPr>
              <a:solidFill>
                <a:schemeClr val="bg1"/>
              </a:solidFill>
            </a:endParaRPr>
          </a:p>
          <a:p>
            <a:endParaRPr>
              <a:solidFill>
                <a:schemeClr val="bg1"/>
              </a:solidFill>
            </a:endParaRPr>
          </a:p>
          <a:p>
            <a:r>
              <a:rPr>
                <a:solidFill>
                  <a:schemeClr val="bg1"/>
                </a:solidFill>
              </a:rPr>
              <a:t>$query = "SELECT * FROM users WHERE id=('1') &lt;PAYLOAD&gt; AND ('abc'='abc') LIMIT 0, 1";</a:t>
            </a:r>
            <a:endParaRPr>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03</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329940" y="3081655"/>
            <a:ext cx="5531485" cy="695325"/>
          </a:xfrm>
        </p:spPr>
        <p:txBody>
          <a:bodyPr/>
          <a:lstStyle/>
          <a:p>
            <a:pPr>
              <a:lnSpc>
                <a:spcPct val="100000"/>
              </a:lnSpc>
            </a:pPr>
            <a:r>
              <a:rPr lang="en-US" altLang="zh-CN" b="1">
                <a:latin typeface="微软雅黑" panose="020B0503020204020204" charset="-122"/>
                <a:ea typeface="微软雅黑" panose="020B0503020204020204" charset="-122"/>
                <a:sym typeface="+mn-ea"/>
              </a:rPr>
              <a:t>Sqlmap</a:t>
            </a:r>
            <a:r>
              <a:rPr lang="zh-CN" b="1">
                <a:latin typeface="微软雅黑" panose="020B0503020204020204" charset="-122"/>
                <a:ea typeface="微软雅黑" panose="020B0503020204020204" charset="-122"/>
                <a:sym typeface="+mn-ea"/>
              </a:rPr>
              <a:t>设置</a:t>
            </a:r>
            <a:r>
              <a:rPr lang="en-US" altLang="zh-CN" b="1">
                <a:latin typeface="微软雅黑" panose="020B0503020204020204" charset="-122"/>
                <a:ea typeface="微软雅黑" panose="020B0503020204020204" charset="-122"/>
                <a:sym typeface="+mn-ea"/>
              </a:rPr>
              <a:t>Tamper</a:t>
            </a:r>
            <a:r>
              <a:rPr lang="zh-CN" altLang="en-US" b="1">
                <a:latin typeface="微软雅黑" panose="020B0503020204020204" charset="-122"/>
                <a:ea typeface="微软雅黑" panose="020B0503020204020204" charset="-122"/>
                <a:sym typeface="+mn-ea"/>
              </a:rPr>
              <a:t>脚本</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文本框 1"/>
          <p:cNvSpPr txBox="1"/>
          <p:nvPr/>
        </p:nvSpPr>
        <p:spPr>
          <a:xfrm>
            <a:off x="626110" y="731520"/>
            <a:ext cx="10948670" cy="368300"/>
          </a:xfrm>
          <a:prstGeom prst="rect">
            <a:avLst/>
          </a:prstGeom>
          <a:noFill/>
        </p:spPr>
        <p:txBody>
          <a:bodyPr wrap="square" rtlCol="0" anchor="t">
            <a:spAutoFit/>
          </a:bodyPr>
          <a:p>
            <a:pPr algn="l">
              <a:lnSpc>
                <a:spcPct val="100000"/>
              </a:lnSpc>
              <a:spcBef>
                <a:spcPct val="0"/>
              </a:spcBef>
              <a:buFontTx/>
              <a:buNone/>
            </a:pPr>
            <a:r>
              <a:rPr lang="en-US" altLang="zh-CN" b="1">
                <a:solidFill>
                  <a:schemeClr val="bg1"/>
                </a:solidFill>
                <a:latin typeface="微软雅黑" panose="020B0503020204020204" charset="-122"/>
                <a:ea typeface="微软雅黑" panose="020B0503020204020204" charset="-122"/>
                <a:sym typeface="+mn-ea"/>
              </a:rPr>
              <a:t>Sqlmap</a:t>
            </a:r>
            <a:r>
              <a:rPr lang="zh-CN" b="1">
                <a:solidFill>
                  <a:schemeClr val="bg1"/>
                </a:solidFill>
                <a:latin typeface="微软雅黑" panose="020B0503020204020204" charset="-122"/>
                <a:ea typeface="微软雅黑" panose="020B0503020204020204" charset="-122"/>
                <a:sym typeface="+mn-ea"/>
              </a:rPr>
              <a:t>设置</a:t>
            </a:r>
            <a:r>
              <a:rPr lang="en-US" altLang="zh-CN" b="1">
                <a:solidFill>
                  <a:schemeClr val="bg1"/>
                </a:solidFill>
                <a:latin typeface="微软雅黑" panose="020B0503020204020204" charset="-122"/>
                <a:ea typeface="微软雅黑" panose="020B0503020204020204" charset="-122"/>
                <a:sym typeface="+mn-ea"/>
              </a:rPr>
              <a:t>Tamper</a:t>
            </a:r>
            <a:r>
              <a:rPr lang="zh-CN" altLang="en-US" b="1">
                <a:solidFill>
                  <a:schemeClr val="bg1"/>
                </a:solidFill>
                <a:latin typeface="微软雅黑" panose="020B0503020204020204" charset="-122"/>
                <a:ea typeface="微软雅黑" panose="020B0503020204020204" charset="-122"/>
                <a:sym typeface="+mn-ea"/>
              </a:rPr>
              <a:t>脚本</a:t>
            </a:r>
            <a:endParaRPr>
              <a:solidFill>
                <a:schemeClr val="bg1"/>
              </a:solidFill>
            </a:endParaRPr>
          </a:p>
        </p:txBody>
      </p:sp>
      <p:sp>
        <p:nvSpPr>
          <p:cNvPr id="3" name="文本框 2"/>
          <p:cNvSpPr txBox="1"/>
          <p:nvPr/>
        </p:nvSpPr>
        <p:spPr>
          <a:xfrm>
            <a:off x="621665" y="1367790"/>
            <a:ext cx="10948670" cy="922020"/>
          </a:xfrm>
          <a:prstGeom prst="rect">
            <a:avLst/>
          </a:prstGeom>
          <a:noFill/>
        </p:spPr>
        <p:txBody>
          <a:bodyPr wrap="square" rtlCol="0" anchor="t">
            <a:spAutoFit/>
          </a:bodyPr>
          <a:p>
            <a:r>
              <a:rPr lang="en-US">
                <a:solidFill>
                  <a:schemeClr val="bg1"/>
                </a:solidFill>
              </a:rPr>
              <a:t>sqlmap本身不会混淆发送的有效负载，除了单引号之间的字符串被CHAR()类似的表示形式所取代之外。sqlmap</a:t>
            </a:r>
            <a:r>
              <a:rPr lang="zh-CN" altLang="en-US">
                <a:solidFill>
                  <a:schemeClr val="bg1"/>
                </a:solidFill>
              </a:rPr>
              <a:t>通过</a:t>
            </a:r>
            <a:r>
              <a:rPr lang="en-US" altLang="zh-CN">
                <a:solidFill>
                  <a:schemeClr val="bg1"/>
                </a:solidFill>
              </a:rPr>
              <a:t>Tamper</a:t>
            </a:r>
            <a:r>
              <a:rPr lang="zh-CN" altLang="en-US">
                <a:solidFill>
                  <a:schemeClr val="bg1"/>
                </a:solidFill>
              </a:rPr>
              <a:t>脚本来绕过</a:t>
            </a:r>
            <a:r>
              <a:rPr lang="en-US" altLang="zh-CN">
                <a:solidFill>
                  <a:schemeClr val="bg1"/>
                </a:solidFill>
              </a:rPr>
              <a:t>WAF</a:t>
            </a:r>
            <a:r>
              <a:rPr lang="zh-CN" altLang="en-US">
                <a:solidFill>
                  <a:schemeClr val="bg1"/>
                </a:solidFill>
              </a:rPr>
              <a:t>等防御措施，可以在</a:t>
            </a:r>
            <a:r>
              <a:rPr lang="en-US" altLang="zh-CN">
                <a:solidFill>
                  <a:schemeClr val="bg1"/>
                </a:solidFill>
              </a:rPr>
              <a:t>tamper</a:t>
            </a:r>
            <a:r>
              <a:rPr lang="zh-CN" altLang="en-US">
                <a:solidFill>
                  <a:schemeClr val="bg1"/>
                </a:solidFill>
              </a:rPr>
              <a:t>文件夹下找到所有</a:t>
            </a:r>
            <a:r>
              <a:rPr lang="en-US" altLang="zh-CN">
                <a:solidFill>
                  <a:schemeClr val="bg1"/>
                </a:solidFill>
              </a:rPr>
              <a:t>sqlmap</a:t>
            </a:r>
            <a:r>
              <a:rPr lang="zh-CN" altLang="en-US">
                <a:solidFill>
                  <a:schemeClr val="bg1"/>
                </a:solidFill>
              </a:rPr>
              <a:t>自带的</a:t>
            </a:r>
            <a:r>
              <a:rPr lang="en-US" altLang="zh-CN">
                <a:solidFill>
                  <a:schemeClr val="bg1"/>
                </a:solidFill>
              </a:rPr>
              <a:t>tamper</a:t>
            </a:r>
            <a:r>
              <a:rPr lang="zh-CN" altLang="en-US">
                <a:solidFill>
                  <a:schemeClr val="bg1"/>
                </a:solidFill>
              </a:rPr>
              <a:t>脚本。</a:t>
            </a:r>
            <a:endParaRPr lang="zh-CN" altLang="en-US">
              <a:solidFill>
                <a:schemeClr val="bg1"/>
              </a:solidFill>
            </a:endParaRPr>
          </a:p>
        </p:txBody>
      </p:sp>
      <p:sp>
        <p:nvSpPr>
          <p:cNvPr id="4" name="文本框 3"/>
          <p:cNvSpPr txBox="1"/>
          <p:nvPr/>
        </p:nvSpPr>
        <p:spPr>
          <a:xfrm>
            <a:off x="367665" y="2572385"/>
            <a:ext cx="11465560" cy="337185"/>
          </a:xfrm>
          <a:prstGeom prst="rect">
            <a:avLst/>
          </a:prstGeom>
          <a:noFill/>
        </p:spPr>
        <p:txBody>
          <a:bodyPr wrap="square" rtlCol="0" anchor="t">
            <a:spAutoFit/>
          </a:bodyPr>
          <a:p>
            <a:r>
              <a:rPr sz="1600">
                <a:solidFill>
                  <a:schemeClr val="bg1"/>
                </a:solidFill>
              </a:rPr>
              <a:t> sqlmap.py -u "http://</a:t>
            </a:r>
            <a:r>
              <a:rPr lang="en-US" sz="1600">
                <a:solidFill>
                  <a:schemeClr val="bg1"/>
                </a:solidFill>
              </a:rPr>
              <a:t>ip</a:t>
            </a:r>
            <a:r>
              <a:rPr sz="1600">
                <a:solidFill>
                  <a:schemeClr val="bg1"/>
                </a:solidFill>
              </a:rPr>
              <a:t>/sqlmap/mysql/get_int.php?id=1" </a:t>
            </a:r>
            <a:r>
              <a:rPr lang="en-US" sz="1600">
                <a:solidFill>
                  <a:schemeClr val="bg1"/>
                </a:solidFill>
              </a:rPr>
              <a:t>--</a:t>
            </a:r>
            <a:r>
              <a:rPr sz="1600">
                <a:solidFill>
                  <a:schemeClr val="bg1"/>
                </a:solidFill>
              </a:rPr>
              <a:t>tamper</a:t>
            </a:r>
            <a:r>
              <a:rPr lang="en-US" sz="1600">
                <a:solidFill>
                  <a:schemeClr val="bg1"/>
                </a:solidFill>
              </a:rPr>
              <a:t>“</a:t>
            </a:r>
            <a:r>
              <a:rPr sz="1600">
                <a:solidFill>
                  <a:schemeClr val="bg1"/>
                </a:solidFill>
              </a:rPr>
              <a:t>between.py,randomcase.py,space2comment.py</a:t>
            </a:r>
            <a:r>
              <a:rPr lang="en-US" sz="1600">
                <a:solidFill>
                  <a:schemeClr val="bg1"/>
                </a:solidFill>
              </a:rPr>
              <a:t>”</a:t>
            </a:r>
            <a:r>
              <a:rPr sz="1600">
                <a:solidFill>
                  <a:schemeClr val="bg1"/>
                </a:solidFill>
              </a:rPr>
              <a:t> -v 3</a:t>
            </a:r>
            <a:endParaRPr sz="1600">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04</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221355" y="3163570"/>
            <a:ext cx="5137785" cy="695325"/>
          </a:xfrm>
        </p:spPr>
        <p:txBody>
          <a:bodyPr/>
          <a:lstStyle/>
          <a:p>
            <a:pPr>
              <a:lnSpc>
                <a:spcPct val="100000"/>
              </a:lnSpc>
            </a:pPr>
            <a:r>
              <a:rPr lang="en-US" altLang="zh-CN" b="1">
                <a:latin typeface="微软雅黑" panose="020B0503020204020204" charset="-122"/>
                <a:ea typeface="微软雅黑" panose="020B0503020204020204" charset="-122"/>
                <a:sym typeface="+mn-ea"/>
              </a:rPr>
              <a:t>Sqlmap</a:t>
            </a:r>
            <a:r>
              <a:rPr lang="zh-CN" altLang="en-US" b="1">
                <a:latin typeface="微软雅黑" panose="020B0503020204020204" charset="-122"/>
                <a:ea typeface="微软雅黑" panose="020B0503020204020204" charset="-122"/>
                <a:sym typeface="+mn-ea"/>
              </a:rPr>
              <a:t>设置</a:t>
            </a:r>
            <a:r>
              <a:rPr lang="en-US" altLang="zh-CN" b="1">
                <a:latin typeface="微软雅黑" panose="020B0503020204020204" charset="-122"/>
                <a:ea typeface="微软雅黑" panose="020B0503020204020204" charset="-122"/>
                <a:sym typeface="+mn-ea"/>
              </a:rPr>
              <a:t>DBMS</a:t>
            </a:r>
            <a:r>
              <a:rPr lang="zh-CN" altLang="en-US" b="1">
                <a:latin typeface="微软雅黑" panose="020B0503020204020204" charset="-122"/>
                <a:ea typeface="微软雅黑" panose="020B0503020204020204" charset="-122"/>
                <a:sym typeface="+mn-ea"/>
              </a:rPr>
              <a:t>认证</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617"/>
</p:tagLst>
</file>

<file path=ppt/tags/tag10.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1.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2.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3.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4.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6.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3617"/>
  <p:tag name="KSO_WM_TAG_VERSION" val="1.0"/>
  <p:tag name="KSO_WM_SLIDE_ID" val="basetag20163617_35"/>
  <p:tag name="KSO_WM_SLIDE_INDEX" val="35"/>
  <p:tag name="KSO_WM_SLIDE_ITEM_CNT" val="0"/>
  <p:tag name="KSO_WM_SLIDE_TYPE" val="endPage"/>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3617"/>
</p:tagLst>
</file>

<file path=ppt/tags/tag3.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4.xml><?xml version="1.0" encoding="utf-8"?>
<p:tagLst xmlns:p="http://schemas.openxmlformats.org/presentationml/2006/main">
  <p:tag name="KSO_WM_TAG_VERSION" val="1.0"/>
  <p:tag name="KSO_WM_TEMPLATE_CATEGORY" val="basetag"/>
  <p:tag name="KSO_WM_TEMPLATE_INDEX" val="20163617"/>
</p:tagLst>
</file>

<file path=ppt/tags/tag5.xml><?xml version="1.0" encoding="utf-8"?>
<p:tagLst xmlns:p="http://schemas.openxmlformats.org/presentationml/2006/main">
  <p:tag name="KSO_WM_TAG_VERSION" val="1.0"/>
  <p:tag name="KSO_WM_TEMPLATE_CATEGORY" val="basetag"/>
  <p:tag name="KSO_WM_TEMPLATE_INDEX" val="20163617"/>
</p:tagLst>
</file>

<file path=ppt/tags/tag6.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7.xml><?xml version="1.0" encoding="utf-8"?>
<p:tagLst xmlns:p="http://schemas.openxmlformats.org/presentationml/2006/main">
  <p:tag name="KSO_WM_TEMPLATE_CATEGORY" val="basetag"/>
  <p:tag name="KSO_WM_TEMPLATE_INDEX" val="20163617"/>
  <p:tag name="KSO_WM_TAG_VERSION" val="1.0"/>
  <p:tag name="KSO_WM_SLIDE_ID" val="basetag20163617_1"/>
  <p:tag name="KSO_WM_SLIDE_INDEX" val="1"/>
  <p:tag name="KSO_WM_SLIDE_ITEM_CNT" val="0"/>
  <p:tag name="KSO_WM_SLIDE_TYPE" val="title"/>
  <p:tag name="KSO_WM_TEMPLATE_THUMBS_INDEX" val="1、5、6、7、8、11、13、14、17、20、25、35"/>
  <p:tag name="KSO_WM_BEAUTIFY_FLAG" val="#wm#"/>
</p:tagLst>
</file>

<file path=ppt/tags/tag8.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9.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1334</Words>
  <Application>WPS 演示</Application>
  <PresentationFormat>宽屏</PresentationFormat>
  <Paragraphs>86</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Arial</vt:lpstr>
      <vt:lpstr>宋体</vt:lpstr>
      <vt:lpstr>Wingdings</vt:lpstr>
      <vt:lpstr>黑体</vt:lpstr>
      <vt:lpstr>Calibri Light</vt:lpstr>
      <vt:lpstr>Adobe Gothic Std B</vt:lpstr>
      <vt:lpstr>微软雅黑</vt:lpstr>
      <vt:lpstr>Impact</vt:lpstr>
      <vt:lpstr>Yu Gothic UI Semibold</vt:lpstr>
      <vt:lpstr>Arial Unicode MS</vt:lpstr>
      <vt:lpstr>Calibri</vt:lpstr>
      <vt:lpstr>1_Office 主题</vt:lpstr>
      <vt:lpstr>2_Office 主题</vt:lpstr>
      <vt:lpstr>Sqlmap 视频课程</vt:lpstr>
      <vt:lpstr>PowerPoint 演示文稿</vt:lpstr>
      <vt:lpstr>Sqlmap强制设置无效值替换</vt:lpstr>
      <vt:lpstr>PowerPoint 演示文稿</vt:lpstr>
      <vt:lpstr>Sqlmap自定义注入负载位置</vt:lpstr>
      <vt:lpstr>PowerPoint 演示文稿</vt:lpstr>
      <vt:lpstr>Sqlmap设置Tamper脚本</vt:lpstr>
      <vt:lpstr>PowerPoint 演示文稿</vt:lpstr>
      <vt:lpstr>Sqlmap设置DBMS认证</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1414395541</cp:lastModifiedBy>
  <cp:revision>90</cp:revision>
  <dcterms:created xsi:type="dcterms:W3CDTF">2018-08-20T13:57:00Z</dcterms:created>
  <dcterms:modified xsi:type="dcterms:W3CDTF">2018-09-23T23:37:48Z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