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2" r:id="rId7"/>
    <p:sldId id="263" r:id="rId8"/>
    <p:sldId id="264" r:id="rId9"/>
    <p:sldId id="265" r:id="rId10"/>
    <p:sldId id="266" r:id="rId11"/>
    <p:sldId id="267" r:id="rId12"/>
    <p:sldId id="268" r:id="rId13"/>
    <p:sldId id="272"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zh-CN" altLang="en-US" smtClean="0">
                <a:latin typeface="微软雅黑" panose="020B0503020204020204" charset="-122"/>
                <a:ea typeface="微软雅黑" panose="020B0503020204020204" charset="-122"/>
              </a:rPr>
              <a:t>收集敏感信息</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1476375"/>
          </a:xfrm>
          <a:prstGeom prst="rect">
            <a:avLst/>
          </a:prstGeom>
          <a:noFill/>
        </p:spPr>
        <p:txBody>
          <a:bodyPr wrap="square" rtlCol="0">
            <a:spAutoFit/>
          </a:bodyPr>
          <a:p>
            <a:r>
              <a:rPr>
                <a:solidFill>
                  <a:schemeClr val="bg1"/>
                </a:solidFill>
              </a:rPr>
              <a:t>Github是一个分布式的版本控制系统，目前拥有140多万开发者用户。随着越来越多的应用程序转移到了云上，Github已经成为了管理软件开发以及发现已有代码的首选方法。众所周知，当今是大数据时代，大规模数据泄露事情一直在发生，从未停止过，但有些人不知道的是很多时候一些敏感信息的泄露其实是我们自己无意中造成的，然而一个小疏忽，往往却造成一系列连锁反应</a:t>
            </a:r>
            <a:r>
              <a:rPr lang="zh-CN">
                <a:solidFill>
                  <a:schemeClr val="bg1"/>
                </a:solidFill>
              </a:rPr>
              <a:t>。</a:t>
            </a:r>
            <a:r>
              <a:rPr>
                <a:solidFill>
                  <a:schemeClr val="bg1"/>
                </a:solidFill>
              </a:rPr>
              <a:t>Github上敏感信息的泄露，就是一个典型的例子,Github虽然方便开发者，但其中也埋藏着一些安全隐患</a:t>
            </a:r>
            <a:r>
              <a:rPr lang="zh-CN">
                <a:solidFill>
                  <a:schemeClr val="bg1"/>
                </a:solidFill>
              </a:rPr>
              <a:t>。</a:t>
            </a:r>
            <a:endParaRPr lang="zh-CN">
              <a:solidFill>
                <a:schemeClr val="bg1"/>
              </a:solidFill>
            </a:endParaRPr>
          </a:p>
        </p:txBody>
      </p:sp>
      <p:sp>
        <p:nvSpPr>
          <p:cNvPr id="2" name="文本框 1"/>
          <p:cNvSpPr txBox="1"/>
          <p:nvPr/>
        </p:nvSpPr>
        <p:spPr>
          <a:xfrm>
            <a:off x="762000" y="2559685"/>
            <a:ext cx="10600690" cy="368300"/>
          </a:xfrm>
          <a:prstGeom prst="rect">
            <a:avLst/>
          </a:prstGeom>
          <a:noFill/>
        </p:spPr>
        <p:txBody>
          <a:bodyPr wrap="square" rtlCol="0">
            <a:spAutoFit/>
          </a:bodyPr>
          <a:p>
            <a:r>
              <a:rPr lang="zh-CN">
                <a:solidFill>
                  <a:schemeClr val="bg1"/>
                </a:solidFill>
              </a:rPr>
              <a:t>Github之邮件配置信息泄露：site:Github.com smtp、site:Github.com smtp @qq.com</a:t>
            </a:r>
            <a:endParaRPr lang="zh-CN">
              <a:solidFill>
                <a:schemeClr val="bg1"/>
              </a:solidFill>
            </a:endParaRPr>
          </a:p>
        </p:txBody>
      </p:sp>
      <p:sp>
        <p:nvSpPr>
          <p:cNvPr id="5" name="文本框 4"/>
          <p:cNvSpPr txBox="1"/>
          <p:nvPr/>
        </p:nvSpPr>
        <p:spPr>
          <a:xfrm>
            <a:off x="762000" y="3106420"/>
            <a:ext cx="10600690" cy="645160"/>
          </a:xfrm>
          <a:prstGeom prst="rect">
            <a:avLst/>
          </a:prstGeom>
          <a:noFill/>
        </p:spPr>
        <p:txBody>
          <a:bodyPr wrap="square" rtlCol="0">
            <a:spAutoFit/>
          </a:bodyPr>
          <a:p>
            <a:r>
              <a:rPr lang="zh-CN">
                <a:solidFill>
                  <a:schemeClr val="bg1"/>
                </a:solidFill>
              </a:rPr>
              <a:t>Github之数据库信息泄露：site:Github.com sa passwor</a:t>
            </a:r>
            <a:r>
              <a:rPr lang="en-US" altLang="zh-CN">
                <a:solidFill>
                  <a:schemeClr val="bg1"/>
                </a:solidFill>
              </a:rPr>
              <a:t>d</a:t>
            </a:r>
            <a:r>
              <a:rPr lang="zh-CN" altLang="en-US">
                <a:solidFill>
                  <a:schemeClr val="bg1"/>
                </a:solidFill>
              </a:rPr>
              <a:t>、</a:t>
            </a:r>
            <a:r>
              <a:rPr lang="zh-CN">
                <a:solidFill>
                  <a:schemeClr val="bg1"/>
                </a:solidFill>
              </a:rPr>
              <a:t>site:Github.com root password、</a:t>
            </a:r>
            <a:endParaRPr lang="zh-CN">
              <a:solidFill>
                <a:schemeClr val="bg1"/>
              </a:solidFill>
            </a:endParaRPr>
          </a:p>
          <a:p>
            <a:r>
              <a:rPr lang="zh-CN">
                <a:solidFill>
                  <a:schemeClr val="bg1"/>
                </a:solidFill>
              </a:rPr>
              <a:t>site:Github.com User ID=’sa’;Password</a:t>
            </a:r>
            <a:endParaRPr lang="zh-CN">
              <a:solidFill>
                <a:schemeClr val="bg1"/>
              </a:solidFill>
            </a:endParaRPr>
          </a:p>
        </p:txBody>
      </p:sp>
      <p:sp>
        <p:nvSpPr>
          <p:cNvPr id="6" name="文本框 5"/>
          <p:cNvSpPr txBox="1"/>
          <p:nvPr/>
        </p:nvSpPr>
        <p:spPr>
          <a:xfrm>
            <a:off x="762000" y="3889375"/>
            <a:ext cx="10600690" cy="645160"/>
          </a:xfrm>
          <a:prstGeom prst="rect">
            <a:avLst/>
          </a:prstGeom>
          <a:noFill/>
        </p:spPr>
        <p:txBody>
          <a:bodyPr wrap="square" rtlCol="0">
            <a:spAutoFit/>
          </a:bodyPr>
          <a:p>
            <a:r>
              <a:rPr lang="zh-CN">
                <a:solidFill>
                  <a:schemeClr val="bg1"/>
                </a:solidFill>
              </a:rPr>
              <a:t>Github之svn信息泄露：site:Github.com svn、site:Github.com svn username</a:t>
            </a:r>
            <a:endParaRPr lang="zh-CN">
              <a:solidFill>
                <a:schemeClr val="bg1"/>
              </a:solidFill>
            </a:endParaRPr>
          </a:p>
          <a:p>
            <a:endParaRPr lang="zh-CN">
              <a:solidFill>
                <a:schemeClr val="bg1"/>
              </a:solidFill>
            </a:endParaRPr>
          </a:p>
        </p:txBody>
      </p:sp>
      <p:sp>
        <p:nvSpPr>
          <p:cNvPr id="7" name="文本框 6"/>
          <p:cNvSpPr txBox="1"/>
          <p:nvPr/>
        </p:nvSpPr>
        <p:spPr>
          <a:xfrm>
            <a:off x="762000" y="4457065"/>
            <a:ext cx="10600690" cy="645160"/>
          </a:xfrm>
          <a:prstGeom prst="rect">
            <a:avLst/>
          </a:prstGeom>
          <a:noFill/>
        </p:spPr>
        <p:txBody>
          <a:bodyPr wrap="square" rtlCol="0">
            <a:spAutoFit/>
          </a:bodyPr>
          <a:p>
            <a:r>
              <a:rPr lang="zh-CN">
                <a:solidFill>
                  <a:schemeClr val="bg1"/>
                </a:solidFill>
              </a:rPr>
              <a:t>Github之综合信息泄露：site:Github.com password、site:Github.com ftp ftppassword、</a:t>
            </a:r>
            <a:endParaRPr lang="zh-CN">
              <a:solidFill>
                <a:schemeClr val="bg1"/>
              </a:solidFill>
            </a:endParaRPr>
          </a:p>
          <a:p>
            <a:r>
              <a:rPr lang="zh-CN">
                <a:solidFill>
                  <a:schemeClr val="bg1"/>
                </a:solidFill>
              </a:rPr>
              <a:t>site:Github.com 密码、site:Github.com 内部</a:t>
            </a:r>
            <a:endParaRPr lang="zh-CN">
              <a:solidFill>
                <a:schemeClr val="bg1"/>
              </a:solidFill>
            </a:endParaRPr>
          </a:p>
        </p:txBody>
      </p:sp>
      <p:pic>
        <p:nvPicPr>
          <p:cNvPr id="8" name="图片 7"/>
          <p:cNvPicPr>
            <a:picLocks noChangeAspect="1"/>
          </p:cNvPicPr>
          <p:nvPr/>
        </p:nvPicPr>
        <p:blipFill>
          <a:blip r:embed="rId1"/>
          <a:stretch>
            <a:fillRect/>
          </a:stretch>
        </p:blipFill>
        <p:spPr>
          <a:xfrm>
            <a:off x="2085340" y="746760"/>
            <a:ext cx="7173595" cy="574611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099820" y="2916555"/>
            <a:ext cx="4763770" cy="1489075"/>
            <a:chOff x="4298950" y="2274888"/>
            <a:chExt cx="4763770" cy="1489075"/>
          </a:xfrm>
        </p:grpSpPr>
        <p:grpSp>
          <p:nvGrpSpPr>
            <p:cNvPr id="7183" name="组合 29"/>
            <p:cNvGrpSpPr/>
            <p:nvPr/>
          </p:nvGrpSpPr>
          <p:grpSpPr bwMode="auto">
            <a:xfrm>
              <a:off x="4313238" y="2274888"/>
              <a:ext cx="4379912" cy="549275"/>
              <a:chOff x="3702051" y="2081213"/>
              <a:chExt cx="43799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3810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敏感信息收集重要性</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41795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sz="2800" b="1">
                  <a:solidFill>
                    <a:schemeClr val="bg1"/>
                  </a:solidFill>
                  <a:latin typeface="微软雅黑" panose="020B0503020204020204" charset="-122"/>
                  <a:ea typeface="微软雅黑" panose="020B0503020204020204" charset="-122"/>
                </a:rPr>
                <a:t>2. Google Hacking</a:t>
              </a:r>
              <a:r>
                <a:rPr lang="zh-CN" altLang="en-US" sz="2800" b="1">
                  <a:solidFill>
                    <a:schemeClr val="bg1"/>
                  </a:solidFill>
                  <a:latin typeface="微软雅黑" panose="020B0503020204020204" charset="-122"/>
                  <a:ea typeface="微软雅黑" panose="020B0503020204020204" charset="-122"/>
                </a:rPr>
                <a:t>语法</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047423" y="2916238"/>
            <a:ext cx="5449569" cy="1458912"/>
            <a:chOff x="4298950" y="4113213"/>
            <a:chExt cx="5449571" cy="1458912"/>
          </a:xfrm>
        </p:grpSpPr>
        <p:sp>
          <p:nvSpPr>
            <p:cNvPr id="7179" name="文本框 8"/>
            <p:cNvSpPr txBox="1">
              <a:spLocks noChangeArrowheads="1"/>
            </p:cNvSpPr>
            <p:nvPr/>
          </p:nvSpPr>
          <p:spPr bwMode="auto">
            <a:xfrm>
              <a:off x="4883150" y="4113213"/>
              <a:ext cx="48653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HTTP</a:t>
              </a:r>
              <a:r>
                <a:rPr lang="zh-CN" altLang="en-US" sz="2800" b="1">
                  <a:solidFill>
                    <a:schemeClr val="bg1"/>
                  </a:solidFill>
                  <a:latin typeface="微软雅黑" panose="020B0503020204020204" charset="-122"/>
                  <a:ea typeface="微软雅黑" panose="020B0503020204020204" charset="-122"/>
                </a:rPr>
                <a:t>响应收集</a:t>
              </a:r>
              <a:r>
                <a:rPr lang="en-US" altLang="zh-CN" sz="2800" b="1">
                  <a:solidFill>
                    <a:schemeClr val="bg1"/>
                  </a:solidFill>
                  <a:latin typeface="微软雅黑" panose="020B0503020204020204" charset="-122"/>
                  <a:ea typeface="微软雅黑" panose="020B0503020204020204" charset="-122"/>
                </a:rPr>
                <a:t>Server</a:t>
              </a:r>
              <a:r>
                <a:rPr lang="zh-CN" altLang="en-US" sz="2800" b="1">
                  <a:solidFill>
                    <a:schemeClr val="bg1"/>
                  </a:solidFill>
                  <a:latin typeface="微软雅黑" panose="020B0503020204020204" charset="-122"/>
                  <a:ea typeface="微软雅黑" panose="020B0503020204020204" charset="-122"/>
                </a:rPr>
                <a:t>信息</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325310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Github</a:t>
              </a:r>
              <a:r>
                <a:rPr lang="zh-CN" altLang="en-US" sz="2800" b="1">
                  <a:solidFill>
                    <a:schemeClr val="bg1"/>
                  </a:solidFill>
                  <a:latin typeface="微软雅黑" panose="020B0503020204020204" charset="-122"/>
                  <a:ea typeface="微软雅黑" panose="020B0503020204020204" charset="-122"/>
                </a:rPr>
                <a:t>信息泄露</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5432624" y="1202601"/>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099820" y="2916555"/>
            <a:ext cx="4763770" cy="1489075"/>
            <a:chOff x="4298950" y="2274888"/>
            <a:chExt cx="4763770" cy="1489075"/>
          </a:xfrm>
        </p:grpSpPr>
        <p:grpSp>
          <p:nvGrpSpPr>
            <p:cNvPr id="7183" name="组合 29"/>
            <p:cNvGrpSpPr/>
            <p:nvPr/>
          </p:nvGrpSpPr>
          <p:grpSpPr bwMode="auto">
            <a:xfrm>
              <a:off x="4313238" y="2274888"/>
              <a:ext cx="4379912" cy="549275"/>
              <a:chOff x="3702051" y="2081213"/>
              <a:chExt cx="43799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3810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敏感信息收集重要性</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41795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sz="2800" b="1">
                  <a:solidFill>
                    <a:schemeClr val="bg1"/>
                  </a:solidFill>
                  <a:latin typeface="微软雅黑" panose="020B0503020204020204" charset="-122"/>
                  <a:ea typeface="微软雅黑" panose="020B0503020204020204" charset="-122"/>
                </a:rPr>
                <a:t>2. Google Hacking</a:t>
              </a:r>
              <a:r>
                <a:rPr lang="zh-CN" altLang="en-US" sz="2800" b="1">
                  <a:solidFill>
                    <a:schemeClr val="bg1"/>
                  </a:solidFill>
                  <a:latin typeface="微软雅黑" panose="020B0503020204020204" charset="-122"/>
                  <a:ea typeface="微软雅黑" panose="020B0503020204020204" charset="-122"/>
                </a:rPr>
                <a:t>语法</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047423" y="2916238"/>
            <a:ext cx="5449569" cy="1458912"/>
            <a:chOff x="4298950" y="4113213"/>
            <a:chExt cx="5449571" cy="1458912"/>
          </a:xfrm>
        </p:grpSpPr>
        <p:sp>
          <p:nvSpPr>
            <p:cNvPr id="7179" name="文本框 8"/>
            <p:cNvSpPr txBox="1">
              <a:spLocks noChangeArrowheads="1"/>
            </p:cNvSpPr>
            <p:nvPr/>
          </p:nvSpPr>
          <p:spPr bwMode="auto">
            <a:xfrm>
              <a:off x="4883150" y="4113213"/>
              <a:ext cx="486537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HTTP</a:t>
              </a:r>
              <a:r>
                <a:rPr lang="zh-CN" altLang="en-US" sz="2800" b="1">
                  <a:solidFill>
                    <a:schemeClr val="bg1"/>
                  </a:solidFill>
                  <a:latin typeface="微软雅黑" panose="020B0503020204020204" charset="-122"/>
                  <a:ea typeface="微软雅黑" panose="020B0503020204020204" charset="-122"/>
                </a:rPr>
                <a:t>响应收集</a:t>
              </a:r>
              <a:r>
                <a:rPr lang="en-US" altLang="zh-CN" sz="2800" b="1">
                  <a:solidFill>
                    <a:schemeClr val="bg1"/>
                  </a:solidFill>
                  <a:latin typeface="微软雅黑" panose="020B0503020204020204" charset="-122"/>
                  <a:ea typeface="微软雅黑" panose="020B0503020204020204" charset="-122"/>
                </a:rPr>
                <a:t>Server</a:t>
              </a:r>
              <a:r>
                <a:rPr lang="zh-CN" altLang="en-US" sz="2800" b="1">
                  <a:solidFill>
                    <a:schemeClr val="bg1"/>
                  </a:solidFill>
                  <a:latin typeface="微软雅黑" panose="020B0503020204020204" charset="-122"/>
                  <a:ea typeface="微软雅黑" panose="020B0503020204020204" charset="-122"/>
                </a:rPr>
                <a:t>信息</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325310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Github</a:t>
              </a:r>
              <a:r>
                <a:rPr lang="zh-CN" altLang="en-US" sz="2800" b="1">
                  <a:solidFill>
                    <a:schemeClr val="bg1"/>
                  </a:solidFill>
                  <a:latin typeface="微软雅黑" panose="020B0503020204020204" charset="-122"/>
                  <a:ea typeface="微软雅黑" panose="020B0503020204020204" charset="-122"/>
                </a:rPr>
                <a:t>信息泄露</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888740" y="3081655"/>
            <a:ext cx="4352925"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敏感信息收集重要性</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1369695"/>
            <a:ext cx="10600690" cy="922020"/>
          </a:xfrm>
          <a:prstGeom prst="rect">
            <a:avLst/>
          </a:prstGeom>
          <a:noFill/>
        </p:spPr>
        <p:txBody>
          <a:bodyPr wrap="square" rtlCol="0">
            <a:spAutoFit/>
          </a:bodyPr>
          <a:p>
            <a:r>
              <a:rPr lang="zh-CN" altLang="en-US">
                <a:solidFill>
                  <a:schemeClr val="bg1"/>
                </a:solidFill>
              </a:rPr>
              <a:t>针对某些安全做的很好的目标，直接通过技术层面是无法完成渗透测试。在这种情况下，可以利用搜索引擎搜索目标暴露在互联网上的关联信息。例如：数据库文件、</a:t>
            </a:r>
            <a:r>
              <a:rPr lang="en-US" altLang="zh-CN">
                <a:solidFill>
                  <a:schemeClr val="bg1"/>
                </a:solidFill>
              </a:rPr>
              <a:t>SQL</a:t>
            </a:r>
            <a:r>
              <a:rPr lang="zh-CN" altLang="en-US">
                <a:solidFill>
                  <a:schemeClr val="bg1"/>
                </a:solidFill>
              </a:rPr>
              <a:t>注入、服务器配置信息、甚至是通过</a:t>
            </a:r>
            <a:r>
              <a:rPr lang="en-US" altLang="zh-CN">
                <a:solidFill>
                  <a:schemeClr val="bg1"/>
                </a:solidFill>
              </a:rPr>
              <a:t>Git</a:t>
            </a:r>
            <a:r>
              <a:rPr lang="zh-CN" altLang="en-US">
                <a:solidFill>
                  <a:schemeClr val="bg1"/>
                </a:solidFill>
              </a:rPr>
              <a:t>找到站点泄露源代码、以及</a:t>
            </a:r>
            <a:r>
              <a:rPr lang="en-US" altLang="zh-CN">
                <a:solidFill>
                  <a:schemeClr val="bg1"/>
                </a:solidFill>
              </a:rPr>
              <a:t>Redis</a:t>
            </a:r>
            <a:r>
              <a:rPr lang="zh-CN" altLang="en-US">
                <a:solidFill>
                  <a:schemeClr val="bg1"/>
                </a:solidFill>
              </a:rPr>
              <a:t>等未授权访问、</a:t>
            </a:r>
            <a:r>
              <a:rPr lang="en-US" altLang="zh-CN">
                <a:solidFill>
                  <a:schemeClr val="bg1"/>
                </a:solidFill>
              </a:rPr>
              <a:t>robots.txt</a:t>
            </a:r>
            <a:r>
              <a:rPr lang="zh-CN" altLang="en-US">
                <a:solidFill>
                  <a:schemeClr val="bg1"/>
                </a:solidFill>
              </a:rPr>
              <a:t>等敏感信息。从而达到渗透测试的目的。</a:t>
            </a:r>
            <a:endParaRPr lang="en-US" altLang="zh-CN">
              <a:solidFill>
                <a:schemeClr val="bg1"/>
              </a:solidFill>
            </a:endParaRPr>
          </a:p>
        </p:txBody>
      </p:sp>
      <p:sp>
        <p:nvSpPr>
          <p:cNvPr id="7" name="文本框 6"/>
          <p:cNvSpPr txBox="1"/>
          <p:nvPr/>
        </p:nvSpPr>
        <p:spPr>
          <a:xfrm>
            <a:off x="795655" y="3059430"/>
            <a:ext cx="10600690" cy="922020"/>
          </a:xfrm>
          <a:prstGeom prst="rect">
            <a:avLst/>
          </a:prstGeom>
          <a:noFill/>
        </p:spPr>
        <p:txBody>
          <a:bodyPr wrap="square" rtlCol="0">
            <a:spAutoFit/>
          </a:bodyPr>
          <a:p>
            <a:r>
              <a:rPr lang="zh-CN">
                <a:solidFill>
                  <a:schemeClr val="bg1"/>
                </a:solidFill>
                <a:sym typeface="+mn-ea"/>
              </a:rPr>
              <a:t>知己知彼，百战不殆。某些情况下，收集到的信息会对后期进行测试起到帮助重要。</a:t>
            </a:r>
            <a:r>
              <a:rPr lang="zh-CN">
                <a:solidFill>
                  <a:schemeClr val="bg1"/>
                </a:solidFill>
              </a:rPr>
              <a:t>如果通过收集敏感信息直接获得了目标系统的数据库访问权限，那么渗透测试任务也就结束一大半了。因此在进行技术层面情况下的测试之前，应该先进行更多的信息收集。</a:t>
            </a:r>
            <a:endParaRPr lang="zh-CN">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785870" y="3163570"/>
            <a:ext cx="4297680" cy="695325"/>
          </a:xfrm>
        </p:spPr>
        <p:txBody>
          <a:bodyPr/>
          <a:lstStyle/>
          <a:p>
            <a:pPr>
              <a:lnSpc>
                <a:spcPct val="100000"/>
              </a:lnSpc>
            </a:pPr>
            <a:r>
              <a:rPr lang="en-US" b="1" smtClean="0">
                <a:latin typeface="微软雅黑" panose="020B0503020204020204" charset="-122"/>
                <a:ea typeface="微软雅黑" panose="020B0503020204020204" charset="-122"/>
              </a:rPr>
              <a:t>Google Hacking</a:t>
            </a:r>
            <a:r>
              <a:rPr lang="zh-CN" altLang="en-US" b="1" smtClean="0">
                <a:latin typeface="微软雅黑" panose="020B0503020204020204" charset="-122"/>
                <a:ea typeface="微软雅黑" panose="020B0503020204020204" charset="-122"/>
              </a:rPr>
              <a:t>语法</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645160"/>
          </a:xfrm>
          <a:prstGeom prst="rect">
            <a:avLst/>
          </a:prstGeom>
          <a:noFill/>
        </p:spPr>
        <p:txBody>
          <a:bodyPr wrap="square" rtlCol="0">
            <a:spAutoFit/>
          </a:bodyPr>
          <a:p>
            <a:r>
              <a:rPr lang="zh-CN" altLang="en-US">
                <a:solidFill>
                  <a:schemeClr val="bg1"/>
                </a:solidFill>
              </a:rPr>
              <a:t>google hack是指使用Google等搜索引擎对某些特定的网络主机漏洞（通常是服务器上的脚本漏洞）进行搜索，以达到快速找到漏洞主机或特定主机的漏洞的目的。</a:t>
            </a:r>
            <a:endParaRPr lang="zh-CN" altLang="en-US">
              <a:solidFill>
                <a:schemeClr val="bg1"/>
              </a:solidFill>
            </a:endParaRPr>
          </a:p>
        </p:txBody>
      </p:sp>
      <p:graphicFrame>
        <p:nvGraphicFramePr>
          <p:cNvPr id="2" name="表格 1"/>
          <p:cNvGraphicFramePr/>
          <p:nvPr/>
        </p:nvGraphicFramePr>
        <p:xfrm>
          <a:off x="1234440" y="1582420"/>
          <a:ext cx="9723120" cy="3048000"/>
        </p:xfrm>
        <a:graphic>
          <a:graphicData uri="http://schemas.openxmlformats.org/drawingml/2006/table">
            <a:tbl>
              <a:tblPr firstRow="1" bandRow="1">
                <a:tableStyleId>{5C22544A-7EE6-4342-B048-85BDC9FD1C3A}</a:tableStyleId>
              </a:tblPr>
              <a:tblGrid>
                <a:gridCol w="1123950"/>
                <a:gridCol w="8599170"/>
              </a:tblGrid>
              <a:tr h="381000">
                <a:tc>
                  <a:txBody>
                    <a:bodyPr/>
                    <a:p>
                      <a:pPr>
                        <a:buNone/>
                      </a:pPr>
                      <a:r>
                        <a:rPr lang="zh-CN" altLang="en-US"/>
                        <a:t>关键字</a:t>
                      </a:r>
                      <a:endParaRPr lang="zh-CN" altLang="en-US"/>
                    </a:p>
                  </a:txBody>
                  <a:tcPr/>
                </a:tc>
                <a:tc>
                  <a:txBody>
                    <a:bodyPr/>
                    <a:p>
                      <a:pPr>
                        <a:buNone/>
                      </a:pPr>
                      <a:r>
                        <a:rPr lang="zh-CN" altLang="en-US"/>
                        <a:t>含义</a:t>
                      </a:r>
                      <a:endParaRPr lang="zh-CN" altLang="en-US"/>
                    </a:p>
                  </a:txBody>
                  <a:tcPr/>
                </a:tc>
              </a:tr>
              <a:tr h="381000">
                <a:tc>
                  <a:txBody>
                    <a:bodyPr/>
                    <a:p>
                      <a:pPr>
                        <a:buNone/>
                      </a:pPr>
                      <a:r>
                        <a:rPr lang="en-US" altLang="zh-CN"/>
                        <a:t>site</a:t>
                      </a:r>
                      <a:endParaRPr lang="en-US" altLang="zh-CN"/>
                    </a:p>
                  </a:txBody>
                  <a:tcPr/>
                </a:tc>
                <a:tc>
                  <a:txBody>
                    <a:bodyPr/>
                    <a:p>
                      <a:pPr>
                        <a:buNone/>
                      </a:pPr>
                      <a:r>
                        <a:rPr lang="zh-CN" altLang="en-US"/>
                        <a:t>指定搜索域名 例如：</a:t>
                      </a:r>
                      <a:r>
                        <a:rPr lang="en-US" altLang="zh-CN"/>
                        <a:t>site:</a:t>
                      </a:r>
                      <a:r>
                        <a:rPr lang="en-US" altLang="zh-CN">
                          <a:solidFill>
                            <a:srgbClr val="FF0000"/>
                          </a:solidFill>
                        </a:rPr>
                        <a:t>baidu.com</a:t>
                      </a:r>
                      <a:endParaRPr lang="en-US" altLang="zh-CN">
                        <a:solidFill>
                          <a:srgbClr val="FF0000"/>
                        </a:solidFill>
                      </a:endParaRPr>
                    </a:p>
                  </a:txBody>
                  <a:tcPr/>
                </a:tc>
              </a:tr>
              <a:tr h="381000">
                <a:tc>
                  <a:txBody>
                    <a:bodyPr/>
                    <a:p>
                      <a:pPr>
                        <a:buNone/>
                      </a:pPr>
                      <a:r>
                        <a:rPr lang="en-US" altLang="zh-CN"/>
                        <a:t>inurl</a:t>
                      </a:r>
                      <a:endParaRPr lang="en-US" altLang="zh-CN"/>
                    </a:p>
                  </a:txBody>
                  <a:tcPr/>
                </a:tc>
                <a:tc>
                  <a:txBody>
                    <a:bodyPr/>
                    <a:p>
                      <a:pPr>
                        <a:buNone/>
                      </a:pPr>
                      <a:r>
                        <a:rPr lang="zh-CN" altLang="en-US"/>
                        <a:t>指定</a:t>
                      </a:r>
                      <a:r>
                        <a:rPr lang="en-US" altLang="zh-CN"/>
                        <a:t>URL</a:t>
                      </a:r>
                      <a:r>
                        <a:rPr lang="zh-CN" altLang="en-US"/>
                        <a:t>中是否存在某些关键字 例如：</a:t>
                      </a:r>
                      <a:r>
                        <a:rPr lang="en-US" altLang="zh-CN"/>
                        <a:t>inurl:</a:t>
                      </a:r>
                      <a:r>
                        <a:rPr lang="en-US" altLang="zh-CN">
                          <a:solidFill>
                            <a:srgbClr val="FF0000"/>
                          </a:solidFill>
                        </a:rPr>
                        <a:t>.php?id=</a:t>
                      </a:r>
                      <a:endParaRPr lang="en-US" altLang="zh-CN">
                        <a:solidFill>
                          <a:srgbClr val="FF0000"/>
                        </a:solidFill>
                      </a:endParaRPr>
                    </a:p>
                  </a:txBody>
                  <a:tcPr/>
                </a:tc>
              </a:tr>
              <a:tr h="381000">
                <a:tc>
                  <a:txBody>
                    <a:bodyPr/>
                    <a:p>
                      <a:pPr>
                        <a:buNone/>
                      </a:pPr>
                      <a:r>
                        <a:rPr lang="en-US" altLang="zh-CN"/>
                        <a:t>intext</a:t>
                      </a:r>
                      <a:endParaRPr lang="en-US" altLang="zh-CN"/>
                    </a:p>
                  </a:txBody>
                  <a:tcPr/>
                </a:tc>
                <a:tc>
                  <a:txBody>
                    <a:bodyPr/>
                    <a:p>
                      <a:pPr>
                        <a:buNone/>
                      </a:pPr>
                      <a:r>
                        <a:rPr lang="zh-CN" altLang="en-US"/>
                        <a:t>指定网页中是否存在某些关键字 例如：</a:t>
                      </a:r>
                      <a:r>
                        <a:rPr lang="en-US" altLang="zh-CN"/>
                        <a:t>intext:</a:t>
                      </a:r>
                      <a:r>
                        <a:rPr lang="zh-CN" altLang="en-US">
                          <a:solidFill>
                            <a:srgbClr val="FF0000"/>
                          </a:solidFill>
                        </a:rPr>
                        <a:t>网站管理</a:t>
                      </a:r>
                      <a:endParaRPr lang="zh-CN" altLang="en-US">
                        <a:solidFill>
                          <a:srgbClr val="FF0000"/>
                        </a:solidFill>
                      </a:endParaRPr>
                    </a:p>
                  </a:txBody>
                  <a:tcPr/>
                </a:tc>
              </a:tr>
              <a:tr h="381000">
                <a:tc>
                  <a:txBody>
                    <a:bodyPr/>
                    <a:p>
                      <a:pPr>
                        <a:buNone/>
                      </a:pPr>
                      <a:r>
                        <a:rPr lang="en-US" altLang="zh-CN"/>
                        <a:t>filetype</a:t>
                      </a:r>
                      <a:endParaRPr lang="en-US" altLang="zh-CN"/>
                    </a:p>
                  </a:txBody>
                  <a:tcPr/>
                </a:tc>
                <a:tc>
                  <a:txBody>
                    <a:bodyPr/>
                    <a:p>
                      <a:pPr>
                        <a:buNone/>
                      </a:pPr>
                      <a:r>
                        <a:rPr lang="zh-CN" altLang="en-US"/>
                        <a:t>指定搜索文件类型 例如：</a:t>
                      </a:r>
                      <a:r>
                        <a:rPr lang="en-US" altLang="zh-CN"/>
                        <a:t>filetype:</a:t>
                      </a:r>
                      <a:r>
                        <a:rPr lang="en-US" altLang="zh-CN">
                          <a:solidFill>
                            <a:srgbClr val="FF0000"/>
                          </a:solidFill>
                        </a:rPr>
                        <a:t>txt</a:t>
                      </a:r>
                      <a:endParaRPr lang="en-US" altLang="zh-CN">
                        <a:solidFill>
                          <a:srgbClr val="FF0000"/>
                        </a:solidFill>
                      </a:endParaRPr>
                    </a:p>
                  </a:txBody>
                  <a:tcPr/>
                </a:tc>
              </a:tr>
              <a:tr h="381000">
                <a:tc>
                  <a:txBody>
                    <a:bodyPr/>
                    <a:p>
                      <a:pPr>
                        <a:buNone/>
                      </a:pPr>
                      <a:r>
                        <a:rPr lang="en-US" altLang="zh-CN"/>
                        <a:t>intitle</a:t>
                      </a:r>
                      <a:endParaRPr lang="en-US" altLang="zh-CN"/>
                    </a:p>
                  </a:txBody>
                  <a:tcPr/>
                </a:tc>
                <a:tc>
                  <a:txBody>
                    <a:bodyPr/>
                    <a:p>
                      <a:pPr>
                        <a:buNone/>
                      </a:pPr>
                      <a:r>
                        <a:rPr lang="zh-CN" altLang="en-US"/>
                        <a:t>指定网页标题是否存在某些关键字 例如：</a:t>
                      </a:r>
                      <a:r>
                        <a:rPr lang="en-US" altLang="zh-CN"/>
                        <a:t>intitle:</a:t>
                      </a:r>
                      <a:r>
                        <a:rPr lang="zh-CN" altLang="en-US">
                          <a:solidFill>
                            <a:srgbClr val="FF0000"/>
                          </a:solidFill>
                        </a:rPr>
                        <a:t>后台管理</a:t>
                      </a:r>
                      <a:endParaRPr lang="zh-CN" altLang="en-US">
                        <a:solidFill>
                          <a:srgbClr val="FF0000"/>
                        </a:solidFill>
                      </a:endParaRPr>
                    </a:p>
                  </a:txBody>
                  <a:tcPr/>
                </a:tc>
              </a:tr>
              <a:tr h="381000">
                <a:tc>
                  <a:txBody>
                    <a:bodyPr/>
                    <a:p>
                      <a:pPr>
                        <a:buNone/>
                      </a:pPr>
                      <a:r>
                        <a:rPr lang="en-US" altLang="zh-CN"/>
                        <a:t>link</a:t>
                      </a:r>
                      <a:endParaRPr lang="en-US" altLang="zh-CN"/>
                    </a:p>
                  </a:txBody>
                  <a:tcPr/>
                </a:tc>
                <a:tc>
                  <a:txBody>
                    <a:bodyPr/>
                    <a:p>
                      <a:pPr>
                        <a:buNone/>
                      </a:pPr>
                      <a:r>
                        <a:rPr lang="zh-CN" altLang="en-US"/>
                        <a:t>指定网页链接 例如：</a:t>
                      </a:r>
                      <a:r>
                        <a:rPr lang="en-US" altLang="zh-CN"/>
                        <a:t>link:baidu.com </a:t>
                      </a:r>
                      <a:r>
                        <a:rPr lang="zh-CN" altLang="en-US"/>
                        <a:t>指定与百度做了外链的站点</a:t>
                      </a:r>
                      <a:endParaRPr lang="zh-CN" altLang="en-US"/>
                    </a:p>
                  </a:txBody>
                  <a:tcPr/>
                </a:tc>
              </a:tr>
              <a:tr h="381000">
                <a:tc>
                  <a:txBody>
                    <a:bodyPr/>
                    <a:p>
                      <a:pPr>
                        <a:buNone/>
                      </a:pPr>
                      <a:r>
                        <a:rPr lang="en-US" altLang="zh-CN"/>
                        <a:t>info</a:t>
                      </a:r>
                      <a:endParaRPr lang="en-US" altLang="zh-CN"/>
                    </a:p>
                  </a:txBody>
                  <a:tcPr/>
                </a:tc>
                <a:tc>
                  <a:txBody>
                    <a:bodyPr/>
                    <a:p>
                      <a:pPr>
                        <a:buNone/>
                      </a:pPr>
                      <a:r>
                        <a:rPr lang="zh-CN" altLang="en-US"/>
                        <a:t>指定搜索网页信息  </a:t>
                      </a:r>
                      <a:r>
                        <a:rPr lang="en-US" altLang="zh-CN"/>
                        <a:t>info:baidu.com</a:t>
                      </a:r>
                      <a:endParaRPr lang="en-US" altLang="zh-CN"/>
                    </a:p>
                  </a:txBody>
                  <a:tcPr/>
                </a:tc>
              </a:tr>
            </a:tbl>
          </a:graphicData>
        </a:graphic>
      </p:graphicFrame>
      <p:sp>
        <p:nvSpPr>
          <p:cNvPr id="6" name="文本框 5"/>
          <p:cNvSpPr txBox="1"/>
          <p:nvPr/>
        </p:nvSpPr>
        <p:spPr>
          <a:xfrm>
            <a:off x="795655" y="5042535"/>
            <a:ext cx="10600690" cy="645160"/>
          </a:xfrm>
          <a:prstGeom prst="rect">
            <a:avLst/>
          </a:prstGeom>
          <a:noFill/>
        </p:spPr>
        <p:txBody>
          <a:bodyPr wrap="square" rtlCol="0">
            <a:spAutoFit/>
          </a:bodyPr>
          <a:p>
            <a:r>
              <a:rPr lang="en-US" altLang="zh-CN">
                <a:solidFill>
                  <a:schemeClr val="bg1"/>
                </a:solidFill>
              </a:rPr>
              <a:t>Google hacking</a:t>
            </a:r>
            <a:r>
              <a:rPr lang="zh-CN" altLang="en-US">
                <a:solidFill>
                  <a:schemeClr val="bg1"/>
                </a:solidFill>
              </a:rPr>
              <a:t>数据库：https://www.exploit-db.com/google-hacking-database/</a:t>
            </a:r>
            <a:endParaRPr lang="zh-CN" altLang="en-US">
              <a:solidFill>
                <a:schemeClr val="bg1"/>
              </a:solidFill>
            </a:endParaRPr>
          </a:p>
          <a:p>
            <a:r>
              <a:rPr lang="zh-CN" altLang="en-US">
                <a:solidFill>
                  <a:schemeClr val="bg1"/>
                </a:solidFill>
              </a:rPr>
              <a:t>例如：查询</a:t>
            </a:r>
            <a:r>
              <a:rPr lang="en-US" altLang="zh-CN">
                <a:solidFill>
                  <a:schemeClr val="bg1"/>
                </a:solidFill>
              </a:rPr>
              <a:t>Access</a:t>
            </a:r>
            <a:r>
              <a:rPr lang="zh-CN" altLang="en-US">
                <a:solidFill>
                  <a:schemeClr val="bg1"/>
                </a:solidFill>
              </a:rPr>
              <a:t>数据：filetype:mdb "standard jet" (password | username | user | pass)</a:t>
            </a:r>
            <a:endParaRPr lang="zh-CN" alt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230245" y="3163570"/>
            <a:ext cx="5553710" cy="695325"/>
          </a:xfrm>
        </p:spPr>
        <p:txBody>
          <a:bodyPr/>
          <a:lstStyle/>
          <a:p>
            <a:pPr>
              <a:lnSpc>
                <a:spcPct val="100000"/>
              </a:lnSpc>
            </a:pPr>
            <a:r>
              <a:rPr lang="en-US" b="1" smtClean="0">
                <a:latin typeface="微软雅黑" panose="020B0503020204020204" charset="-122"/>
                <a:ea typeface="微软雅黑" panose="020B0503020204020204" charset="-122"/>
              </a:rPr>
              <a:t>HTTP</a:t>
            </a:r>
            <a:r>
              <a:rPr lang="zh-CN" altLang="en-US" b="1" smtClean="0">
                <a:latin typeface="微软雅黑" panose="020B0503020204020204" charset="-122"/>
                <a:ea typeface="微软雅黑" panose="020B0503020204020204" charset="-122"/>
              </a:rPr>
              <a:t>响应收集</a:t>
            </a:r>
            <a:r>
              <a:rPr lang="en-US" altLang="zh-CN" b="1" smtClean="0">
                <a:latin typeface="微软雅黑" panose="020B0503020204020204" charset="-122"/>
                <a:ea typeface="微软雅黑" panose="020B0503020204020204" charset="-122"/>
              </a:rPr>
              <a:t>Server</a:t>
            </a:r>
            <a:r>
              <a:rPr lang="zh-CN" altLang="en-US" b="1" smtClean="0">
                <a:latin typeface="微软雅黑" panose="020B0503020204020204" charset="-122"/>
                <a:ea typeface="微软雅黑" panose="020B0503020204020204" charset="-122"/>
              </a:rPr>
              <a:t>信息</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57555"/>
            <a:ext cx="10600690" cy="645160"/>
          </a:xfrm>
          <a:prstGeom prst="rect">
            <a:avLst/>
          </a:prstGeom>
          <a:noFill/>
        </p:spPr>
        <p:txBody>
          <a:bodyPr wrap="square" rtlCol="0">
            <a:spAutoFit/>
          </a:bodyPr>
          <a:p>
            <a:r>
              <a:rPr lang="zh-CN">
                <a:solidFill>
                  <a:schemeClr val="bg1"/>
                </a:solidFill>
              </a:rPr>
              <a:t>通过</a:t>
            </a:r>
            <a:r>
              <a:rPr lang="en-US" altLang="zh-CN">
                <a:solidFill>
                  <a:schemeClr val="bg1"/>
                </a:solidFill>
              </a:rPr>
              <a:t>HTTP</a:t>
            </a:r>
            <a:r>
              <a:rPr lang="zh-CN" altLang="en-US">
                <a:solidFill>
                  <a:schemeClr val="bg1"/>
                </a:solidFill>
              </a:rPr>
              <a:t>或</a:t>
            </a:r>
            <a:r>
              <a:rPr lang="en-US" altLang="zh-CN">
                <a:solidFill>
                  <a:schemeClr val="bg1"/>
                </a:solidFill>
              </a:rPr>
              <a:t>HTTPS</a:t>
            </a:r>
            <a:r>
              <a:rPr lang="zh-CN" altLang="en-US">
                <a:solidFill>
                  <a:schemeClr val="bg1"/>
                </a:solidFill>
              </a:rPr>
              <a:t>与目标站点进行通信中，目标响应的报文中</a:t>
            </a:r>
            <a:r>
              <a:rPr lang="en-US" altLang="zh-CN">
                <a:solidFill>
                  <a:schemeClr val="bg1"/>
                </a:solidFill>
              </a:rPr>
              <a:t>Server</a:t>
            </a:r>
            <a:r>
              <a:rPr lang="zh-CN" altLang="en-US">
                <a:solidFill>
                  <a:schemeClr val="bg1"/>
                </a:solidFill>
              </a:rPr>
              <a:t>头和</a:t>
            </a:r>
            <a:r>
              <a:rPr lang="en-US" altLang="zh-CN">
                <a:solidFill>
                  <a:schemeClr val="bg1"/>
                </a:solidFill>
              </a:rPr>
              <a:t>X-Powered-By</a:t>
            </a:r>
            <a:r>
              <a:rPr lang="zh-CN" altLang="en-US">
                <a:solidFill>
                  <a:schemeClr val="bg1"/>
                </a:solidFill>
              </a:rPr>
              <a:t>头会暴露目标服务器和使用的编程语言信息，通过这些信息可以有针对的利用漏洞尝试。</a:t>
            </a:r>
            <a:endParaRPr lang="zh-CN" altLang="en-US">
              <a:solidFill>
                <a:schemeClr val="bg1"/>
              </a:solidFill>
            </a:endParaRPr>
          </a:p>
        </p:txBody>
      </p:sp>
      <p:sp>
        <p:nvSpPr>
          <p:cNvPr id="2" name="文本框 1"/>
          <p:cNvSpPr txBox="1"/>
          <p:nvPr/>
        </p:nvSpPr>
        <p:spPr>
          <a:xfrm>
            <a:off x="762000" y="2059305"/>
            <a:ext cx="10600690" cy="1476375"/>
          </a:xfrm>
          <a:prstGeom prst="rect">
            <a:avLst/>
          </a:prstGeom>
          <a:noFill/>
        </p:spPr>
        <p:txBody>
          <a:bodyPr wrap="square" rtlCol="0">
            <a:spAutoFit/>
          </a:bodyPr>
          <a:p>
            <a:r>
              <a:rPr lang="zh-CN">
                <a:solidFill>
                  <a:schemeClr val="bg1"/>
                </a:solidFill>
              </a:rPr>
              <a:t>获取</a:t>
            </a:r>
            <a:r>
              <a:rPr lang="en-US" altLang="zh-CN">
                <a:solidFill>
                  <a:schemeClr val="bg1"/>
                </a:solidFill>
              </a:rPr>
              <a:t>HTTP</a:t>
            </a:r>
            <a:r>
              <a:rPr lang="zh-CN" altLang="en-US">
                <a:solidFill>
                  <a:schemeClr val="bg1"/>
                </a:solidFill>
              </a:rPr>
              <a:t>响应的方法：</a:t>
            </a:r>
            <a:endParaRPr lang="zh-CN" altLang="en-US">
              <a:solidFill>
                <a:schemeClr val="bg1"/>
              </a:solidFill>
            </a:endParaRPr>
          </a:p>
          <a:p>
            <a:r>
              <a:rPr lang="en-US" altLang="zh-CN">
                <a:solidFill>
                  <a:schemeClr val="bg1"/>
                </a:solidFill>
              </a:rPr>
              <a:t>1</a:t>
            </a:r>
            <a:r>
              <a:rPr lang="zh-CN" altLang="en-US">
                <a:solidFill>
                  <a:schemeClr val="bg1"/>
                </a:solidFill>
              </a:rPr>
              <a:t>、利用工具 如：浏览器审计工具、</a:t>
            </a:r>
            <a:r>
              <a:rPr lang="en-US" altLang="zh-CN">
                <a:solidFill>
                  <a:schemeClr val="bg1"/>
                </a:solidFill>
              </a:rPr>
              <a:t>Burpsuite</a:t>
            </a:r>
            <a:r>
              <a:rPr lang="zh-CN" altLang="en-US">
                <a:solidFill>
                  <a:schemeClr val="bg1"/>
                </a:solidFill>
              </a:rPr>
              <a:t>等代理截断工具。</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en-US" altLang="zh-CN">
                <a:solidFill>
                  <a:schemeClr val="bg1"/>
                </a:solidFill>
              </a:rPr>
              <a:t>2</a:t>
            </a:r>
            <a:r>
              <a:rPr lang="zh-CN" altLang="en-US">
                <a:solidFill>
                  <a:schemeClr val="bg1"/>
                </a:solidFill>
              </a:rPr>
              <a:t>、编写</a:t>
            </a:r>
            <a:r>
              <a:rPr lang="en-US" altLang="zh-CN">
                <a:solidFill>
                  <a:schemeClr val="bg1"/>
                </a:solidFill>
              </a:rPr>
              <a:t>Python</a:t>
            </a:r>
            <a:r>
              <a:rPr lang="zh-CN" altLang="en-US">
                <a:solidFill>
                  <a:schemeClr val="bg1"/>
                </a:solidFill>
              </a:rPr>
              <a:t>脚本  </a:t>
            </a:r>
            <a:r>
              <a:rPr lang="en-US" altLang="zh-CN">
                <a:solidFill>
                  <a:schemeClr val="bg1"/>
                </a:solidFill>
              </a:rPr>
              <a:t>requests</a:t>
            </a:r>
            <a:r>
              <a:rPr lang="zh-CN" altLang="en-US">
                <a:solidFill>
                  <a:schemeClr val="bg1"/>
                </a:solidFill>
              </a:rPr>
              <a:t>库  参考链接：http://www.python-requests.org/en/master/</a:t>
            </a:r>
            <a:endParaRPr lang="zh-CN" altLang="en-US">
              <a:solidFill>
                <a:schemeClr val="bg1"/>
              </a:solidFill>
            </a:endParaRPr>
          </a:p>
        </p:txBody>
      </p:sp>
      <p:sp>
        <p:nvSpPr>
          <p:cNvPr id="6" name="文本框 5"/>
          <p:cNvSpPr txBox="1"/>
          <p:nvPr/>
        </p:nvSpPr>
        <p:spPr>
          <a:xfrm>
            <a:off x="1051560" y="3761105"/>
            <a:ext cx="10600690" cy="922020"/>
          </a:xfrm>
          <a:prstGeom prst="rect">
            <a:avLst/>
          </a:prstGeom>
          <a:noFill/>
        </p:spPr>
        <p:txBody>
          <a:bodyPr wrap="square" rtlCol="0">
            <a:spAutoFit/>
          </a:bodyPr>
          <a:p>
            <a:r>
              <a:rPr>
                <a:solidFill>
                  <a:schemeClr val="bg1"/>
                </a:solidFill>
                <a:latin typeface="Consolas" panose="020B0609020204030204" charset="0"/>
                <a:cs typeface="Consolas" panose="020B0609020204030204" charset="0"/>
              </a:rPr>
              <a:t>import requests</a:t>
            </a:r>
            <a:endParaRPr>
              <a:solidFill>
                <a:schemeClr val="bg1"/>
              </a:solidFill>
              <a:latin typeface="Consolas" panose="020B0609020204030204" charset="0"/>
              <a:cs typeface="Consolas" panose="020B0609020204030204" charset="0"/>
            </a:endParaRPr>
          </a:p>
          <a:p>
            <a:r>
              <a:rPr>
                <a:solidFill>
                  <a:schemeClr val="bg1"/>
                </a:solidFill>
                <a:latin typeface="Consolas" panose="020B0609020204030204" charset="0"/>
                <a:cs typeface="Consolas" panose="020B0609020204030204" charset="0"/>
              </a:rPr>
              <a:t>r = requests.get('</a:t>
            </a:r>
            <a:r>
              <a:rPr lang="zh-CN">
                <a:solidFill>
                  <a:schemeClr val="bg1"/>
                </a:solidFill>
                <a:latin typeface="Consolas" panose="020B0609020204030204" charset="0"/>
                <a:cs typeface="Consolas" panose="020B0609020204030204" charset="0"/>
              </a:rPr>
              <a:t>目标</a:t>
            </a:r>
            <a:r>
              <a:rPr>
                <a:solidFill>
                  <a:schemeClr val="bg1"/>
                </a:solidFill>
                <a:latin typeface="Consolas" panose="020B0609020204030204" charset="0"/>
                <a:cs typeface="Consolas" panose="020B0609020204030204" charset="0"/>
              </a:rPr>
              <a:t>')</a:t>
            </a:r>
            <a:endParaRPr>
              <a:solidFill>
                <a:schemeClr val="bg1"/>
              </a:solidFill>
              <a:latin typeface="Consolas" panose="020B0609020204030204" charset="0"/>
              <a:cs typeface="Consolas" panose="020B0609020204030204" charset="0"/>
            </a:endParaRPr>
          </a:p>
          <a:p>
            <a:r>
              <a:rPr lang="en-US">
                <a:solidFill>
                  <a:schemeClr val="bg1"/>
                </a:solidFill>
                <a:latin typeface="Consolas" panose="020B0609020204030204" charset="0"/>
                <a:cs typeface="Consolas" panose="020B0609020204030204" charset="0"/>
              </a:rPr>
              <a:t>print(r.headers)</a:t>
            </a:r>
            <a:endParaRPr lang="en-US">
              <a:solidFill>
                <a:schemeClr val="bg1"/>
              </a:solidFill>
              <a:latin typeface="Consolas" panose="020B0609020204030204" charset="0"/>
              <a:cs typeface="Consolas" panose="020B06090202040302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081655"/>
            <a:ext cx="3352800" cy="695325"/>
          </a:xfrm>
        </p:spPr>
        <p:txBody>
          <a:bodyPr/>
          <a:lstStyle/>
          <a:p>
            <a:pPr>
              <a:lnSpc>
                <a:spcPct val="100000"/>
              </a:lnSpc>
            </a:pPr>
            <a:r>
              <a:rPr lang="en-US" altLang="zh-CN" b="1" smtClean="0">
                <a:latin typeface="微软雅黑" panose="020B0503020204020204" charset="-122"/>
                <a:ea typeface="微软雅黑" panose="020B0503020204020204" charset="-122"/>
              </a:rPr>
              <a:t>Github</a:t>
            </a:r>
            <a:r>
              <a:rPr lang="zh-CN" altLang="en-US" b="1" smtClean="0">
                <a:latin typeface="微软雅黑" panose="020B0503020204020204" charset="-122"/>
                <a:ea typeface="微软雅黑" panose="020B0503020204020204" charset="-122"/>
              </a:rPr>
              <a:t>信息泄露</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1791</Words>
  <Application>WPS 演示</Application>
  <PresentationFormat>宽屏</PresentationFormat>
  <Paragraphs>110</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宋体</vt:lpstr>
      <vt:lpstr>Wingdings</vt:lpstr>
      <vt:lpstr>黑体</vt:lpstr>
      <vt:lpstr>Calibri Light</vt:lpstr>
      <vt:lpstr>Adobe Gothic Std B</vt:lpstr>
      <vt:lpstr>微软雅黑</vt:lpstr>
      <vt:lpstr>Impact</vt:lpstr>
      <vt:lpstr>Consolas</vt:lpstr>
      <vt:lpstr>Yu Gothic UI Semibold</vt:lpstr>
      <vt:lpstr>Arial Unicode MS</vt:lpstr>
      <vt:lpstr>Calibri</vt:lpstr>
      <vt:lpstr>1_Office 主题</vt:lpstr>
      <vt:lpstr>2_Office 主题</vt:lpstr>
      <vt:lpstr>Web攻防 训练营</vt:lpstr>
      <vt:lpstr>PowerPoint 演示文稿</vt:lpstr>
      <vt:lpstr>敏感信息收集重要性</vt:lpstr>
      <vt:lpstr>PowerPoint 演示文稿</vt:lpstr>
      <vt:lpstr>Google Hacking语法</vt:lpstr>
      <vt:lpstr>PowerPoint 演示文稿</vt:lpstr>
      <vt:lpstr>HTTP响应收集Server信息</vt:lpstr>
      <vt:lpstr>PowerPoint 演示文稿</vt:lpstr>
      <vt:lpstr>Github信息泄露</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81</cp:revision>
  <dcterms:created xsi:type="dcterms:W3CDTF">2018-08-20T13:57:00Z</dcterms:created>
  <dcterms:modified xsi:type="dcterms:W3CDTF">2018-08-25T00:35:25Z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