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sldIdLst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2" r:id="rId14"/>
    <p:sldId id="260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175147" y="1552664"/>
            <a:ext cx="5308827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1500" b="1" dirty="0" smtClean="0">
                <a:gradFill>
                  <a:gsLst>
                    <a:gs pos="0">
                      <a:srgbClr val="7DD5B1"/>
                    </a:gs>
                    <a:gs pos="100000">
                      <a:srgbClr val="1F352C"/>
                    </a:gs>
                  </a:gsLst>
                  <a:lin ang="5400000" scaled="1"/>
                </a:gra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2018</a:t>
            </a:r>
            <a:endParaRPr lang="zh-CN" altLang="en-US" sz="11500" b="1" dirty="0">
              <a:gradFill>
                <a:gsLst>
                  <a:gs pos="0">
                    <a:srgbClr val="7DD5B1"/>
                  </a:gs>
                  <a:gs pos="100000">
                    <a:srgbClr val="1F352C"/>
                  </a:gs>
                </a:gsLst>
                <a:lin ang="5400000" scaled="1"/>
              </a:gradFill>
              <a:latin typeface="Adobe Gothic Std B" panose="020B0800000000000000" pitchFamily="34" charset="-128"/>
            </a:endParaRPr>
          </a:p>
        </p:txBody>
      </p:sp>
      <p:sp>
        <p:nvSpPr>
          <p:cNvPr id="5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5292725" y="4406900"/>
            <a:ext cx="61912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029201" y="3308349"/>
            <a:ext cx="6454774" cy="1063625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92725" y="4406900"/>
            <a:ext cx="6191250" cy="850900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B8277-F295-4F6C-AB0E-FDB2692B0415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99C834-9BBB-4CDA-8D99-03C04A2819F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652463"/>
            <a:ext cx="105156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953CC5-B0FB-4DAA-942A-7F43EE3E537F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1180E-2B95-46B3-BB1C-3C91311E7BC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175147" y="1552664"/>
            <a:ext cx="5308827" cy="1861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1500" b="1" dirty="0" smtClean="0">
                <a:gradFill>
                  <a:gsLst>
                    <a:gs pos="0">
                      <a:srgbClr val="7DD5B1"/>
                    </a:gs>
                    <a:gs pos="100000">
                      <a:srgbClr val="1F352C"/>
                    </a:gs>
                  </a:gsLst>
                  <a:lin ang="5400000" scaled="1"/>
                </a:gra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2018</a:t>
            </a:r>
            <a:endParaRPr lang="zh-CN" altLang="en-US" sz="11500" b="1" dirty="0">
              <a:gradFill>
                <a:gsLst>
                  <a:gs pos="0">
                    <a:srgbClr val="7DD5B1"/>
                  </a:gs>
                  <a:gs pos="100000">
                    <a:srgbClr val="1F352C"/>
                  </a:gs>
                </a:gsLst>
                <a:lin ang="5400000" scaled="1"/>
              </a:gradFill>
              <a:latin typeface="Adobe Gothic Std B" panose="020B0800000000000000" pitchFamily="34" charset="-128"/>
            </a:endParaRPr>
          </a:p>
        </p:txBody>
      </p:sp>
      <p:sp>
        <p:nvSpPr>
          <p:cNvPr id="5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5292725" y="4406900"/>
            <a:ext cx="61912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029201" y="3308349"/>
            <a:ext cx="6454774" cy="1063625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92725" y="4406900"/>
            <a:ext cx="6191250" cy="850900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B8277-F295-4F6C-AB0E-FDB2692B0415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99C834-9BBB-4CDA-8D99-03C04A2819F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D3E00F-55BB-485E-8EF7-AE1B50AF66F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FA5BE1-3942-47A9-893B-FA967778B28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H="1">
            <a:off x="3500438" y="2211388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6754813" y="3122613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276725" y="3130550"/>
            <a:ext cx="3352800" cy="695325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C603B-3B31-47AC-AEE9-79C26789A923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EC5CE-6D15-4499-B970-C0D87B64A45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E0797D-3859-405B-B9D9-5EAE4AA5E8E0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4B14D-6A07-44EE-955A-CB638E02C6E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9DF7F7-FE35-4CFB-BFE5-91E7ED9D27EE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486924-8C7B-4F86-9F8D-72173A4EA2A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6334125" y="3672567"/>
            <a:ext cx="4184650" cy="222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168628" y="2276701"/>
            <a:ext cx="4516436" cy="1325563"/>
          </a:xfrm>
        </p:spPr>
        <p:txBody>
          <a:bodyPr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6168628" y="3790950"/>
            <a:ext cx="4516436" cy="85090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A0711-113B-4E7F-A2FE-D0D26434726B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AE3A9-B448-4B7B-8901-859B5A20490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8468FD-FA67-41A8-9D0A-4DC8BA551B06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DB1F9-A5AE-475E-8694-87C70B03E99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2E531-C830-4365-BAB0-6648F089779D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03D24-F4EB-45BB-B402-B0488F90AD2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E1CB42-26F3-41EC-A8D5-98600AD9D23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0D3DF7-17ED-4C15-82D4-F36FCCE3ECE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D3E00F-55BB-485E-8EF7-AE1B50AF66F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FA5BE1-3942-47A9-893B-FA967778B28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652463"/>
            <a:ext cx="105156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953CC5-B0FB-4DAA-942A-7F43EE3E537F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1180E-2B95-46B3-BB1C-3C91311E7BC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H="1">
            <a:off x="3500438" y="2211388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6754813" y="3122613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276725" y="3130550"/>
            <a:ext cx="3352800" cy="695325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C603B-3B31-47AC-AEE9-79C26789A923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EC5CE-6D15-4499-B970-C0D87B64A45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E0797D-3859-405B-B9D9-5EAE4AA5E8E0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4B14D-6A07-44EE-955A-CB638E02C6E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9DF7F7-FE35-4CFB-BFE5-91E7ED9D27EE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486924-8C7B-4F86-9F8D-72173A4EA2A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6334125" y="3672567"/>
            <a:ext cx="4184650" cy="222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168628" y="2276701"/>
            <a:ext cx="4516436" cy="1325563"/>
          </a:xfrm>
        </p:spPr>
        <p:txBody>
          <a:bodyPr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6168628" y="3790950"/>
            <a:ext cx="4516436" cy="85090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A0711-113B-4E7F-A2FE-D0D26434726B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AE3A9-B448-4B7B-8901-859B5A20490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8468FD-FA67-41A8-9D0A-4DC8BA551B06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DB1F9-A5AE-475E-8694-87C70B03E99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2E531-C830-4365-BAB0-6648F089779D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03D24-F4EB-45BB-B402-B0488F90AD2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E1CB42-26F3-41EC-A8D5-98600AD9D23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0D3DF7-17ED-4C15-82D4-F36FCCE3ECE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5" Type="http://schemas.openxmlformats.org/officeDocument/2006/relationships/theme" Target="../theme/theme2.xml"/><Relationship Id="rId14" Type="http://schemas.openxmlformats.org/officeDocument/2006/relationships/tags" Target="../tags/tag6.xml"/><Relationship Id="rId13" Type="http://schemas.openxmlformats.org/officeDocument/2006/relationships/tags" Target="../tags/tag5.xml"/><Relationship Id="rId12" Type="http://schemas.openxmlformats.org/officeDocument/2006/relationships/tags" Target="../tags/tag4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27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091575B-DFED-4CC8-A870-B96A91CFAAA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C13F164-98D7-4393-970F-6AE6117ABFB7}" type="slidenum">
              <a:rPr lang="zh-CN" altLang="en-US"/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rgbClr val="00B68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27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091575B-DFED-4CC8-A870-B96A91CFAAA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C13F164-98D7-4393-970F-6AE6117ABFB7}" type="slidenum">
              <a:rPr lang="zh-CN" altLang="en-US"/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rgbClr val="00B68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6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14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ctrTitle"/>
          </p:nvPr>
        </p:nvSpPr>
        <p:spPr>
          <a:xfrm>
            <a:off x="4438650" y="3308350"/>
            <a:ext cx="7045325" cy="10636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 smtClean="0">
                <a:latin typeface="微软雅黑" panose="020B0503020204020204" charset="-122"/>
                <a:ea typeface="微软雅黑" panose="020B0503020204020204" charset="-122"/>
              </a:rPr>
              <a:t>Shodan</a:t>
            </a:r>
            <a:r>
              <a:rPr lang="zh-CN" altLang="en-US" b="1" smtClean="0">
                <a:latin typeface="微软雅黑" panose="020B0503020204020204" charset="-122"/>
                <a:ea typeface="微软雅黑" panose="020B0503020204020204" charset="-122"/>
              </a:rPr>
              <a:t>信息收集</a:t>
            </a:r>
            <a:endParaRPr lang="zh-CN" altLang="en-US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47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zh-CN" smtClean="0">
                <a:latin typeface="微软雅黑" panose="020B0503020204020204" charset="-122"/>
                <a:ea typeface="微软雅黑" panose="020B0503020204020204" charset="-122"/>
              </a:rPr>
              <a:t>shodan</a:t>
            </a:r>
            <a:r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命令行搜索</a:t>
            </a:r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96595" y="725170"/>
            <a:ext cx="50393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Shodan</a:t>
            </a:r>
            <a:r>
              <a: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命令行搜索功能</a:t>
            </a:r>
            <a:endParaRPr lang="zh-CN" altLang="en-US" sz="2800" b="1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97915" y="1490980"/>
            <a:ext cx="1095438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利用 </a:t>
            </a:r>
            <a:r>
              <a:rPr lang="en-US" altLang="zh-CN">
                <a:solidFill>
                  <a:schemeClr val="bg1"/>
                </a:solidFill>
              </a:rPr>
              <a:t>shodan search microsoft iis 6.0</a:t>
            </a:r>
            <a:endParaRPr lang="en-US" altLang="zh-CN">
              <a:solidFill>
                <a:schemeClr val="bg1"/>
              </a:solidFill>
            </a:endParaRPr>
          </a:p>
        </p:txBody>
      </p:sp>
      <p:pic>
        <p:nvPicPr>
          <p:cNvPr id="3" name="图片 2" descr="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92375" y="1953895"/>
            <a:ext cx="8166100" cy="415544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2" name="组合 2"/>
          <p:cNvGrpSpPr/>
          <p:nvPr/>
        </p:nvGrpSpPr>
        <p:grpSpPr bwMode="auto">
          <a:xfrm>
            <a:off x="930910" y="3027045"/>
            <a:ext cx="4676140" cy="1379855"/>
            <a:chOff x="4298950" y="2384108"/>
            <a:chExt cx="4676140" cy="1379855"/>
          </a:xfrm>
        </p:grpSpPr>
        <p:grpSp>
          <p:nvGrpSpPr>
            <p:cNvPr id="7183" name="组合 29"/>
            <p:cNvGrpSpPr/>
            <p:nvPr/>
          </p:nvGrpSpPr>
          <p:grpSpPr bwMode="auto">
            <a:xfrm>
              <a:off x="4313238" y="2384108"/>
              <a:ext cx="4297363" cy="521970"/>
              <a:chOff x="3702051" y="2190433"/>
              <a:chExt cx="4297360" cy="521970"/>
            </a:xfrm>
          </p:grpSpPr>
          <p:sp>
            <p:nvSpPr>
              <p:cNvPr id="18" name="任意多边形 17"/>
              <p:cNvSpPr/>
              <p:nvPr/>
            </p:nvSpPr>
            <p:spPr>
              <a:xfrm>
                <a:off x="3702051" y="2281238"/>
                <a:ext cx="392112" cy="349250"/>
              </a:xfrm>
              <a:custGeom>
                <a:avLst/>
                <a:gdLst>
                  <a:gd name="connsiteX0" fmla="*/ 0 w 637309"/>
                  <a:gd name="connsiteY0" fmla="*/ 235527 h 568036"/>
                  <a:gd name="connsiteX1" fmla="*/ 637309 w 637309"/>
                  <a:gd name="connsiteY1" fmla="*/ 0 h 568036"/>
                  <a:gd name="connsiteX2" fmla="*/ 318655 w 637309"/>
                  <a:gd name="connsiteY2" fmla="*/ 568036 h 568036"/>
                  <a:gd name="connsiteX3" fmla="*/ 318655 w 637309"/>
                  <a:gd name="connsiteY3" fmla="*/ 332509 h 568036"/>
                  <a:gd name="connsiteX4" fmla="*/ 0 w 637309"/>
                  <a:gd name="connsiteY4" fmla="*/ 235527 h 568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7309" h="568036">
                    <a:moveTo>
                      <a:pt x="0" y="235527"/>
                    </a:moveTo>
                    <a:lnTo>
                      <a:pt x="637309" y="0"/>
                    </a:lnTo>
                    <a:lnTo>
                      <a:pt x="318655" y="568036"/>
                    </a:lnTo>
                    <a:lnTo>
                      <a:pt x="318655" y="332509"/>
                    </a:lnTo>
                    <a:lnTo>
                      <a:pt x="0" y="23552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600">
                  <a:solidFill>
                    <a:prstClr val="white"/>
                  </a:solidFill>
                </a:endParaRPr>
              </a:p>
            </p:txBody>
          </p:sp>
          <p:sp>
            <p:nvSpPr>
              <p:cNvPr id="7187" name="文本框 6"/>
              <p:cNvSpPr txBox="1">
                <a:spLocks noChangeArrowheads="1"/>
              </p:cNvSpPr>
              <p:nvPr/>
            </p:nvSpPr>
            <p:spPr bwMode="auto">
              <a:xfrm>
                <a:off x="4263073" y="2190433"/>
                <a:ext cx="3736338" cy="5219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1. Shodan</a:t>
                </a:r>
                <a:r>
                  <a:rPr lang="zh-CN" altLang="en-US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安装命令行</a:t>
                </a:r>
                <a:endPara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7184" name="文本框 7"/>
            <p:cNvSpPr txBox="1">
              <a:spLocks noChangeArrowheads="1"/>
            </p:cNvSpPr>
            <p:nvPr/>
          </p:nvSpPr>
          <p:spPr bwMode="auto">
            <a:xfrm>
              <a:off x="4883150" y="3182938"/>
              <a:ext cx="4091940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2. Shodan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初始化命令行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 14"/>
            <p:cNvSpPr/>
            <p:nvPr/>
          </p:nvSpPr>
          <p:spPr bwMode="auto">
            <a:xfrm>
              <a:off x="4298950" y="341471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3" name="组合 1"/>
          <p:cNvGrpSpPr/>
          <p:nvPr/>
        </p:nvGrpSpPr>
        <p:grpSpPr bwMode="auto">
          <a:xfrm>
            <a:off x="5780088" y="2944813"/>
            <a:ext cx="6400165" cy="1462087"/>
            <a:chOff x="4298950" y="4110038"/>
            <a:chExt cx="6400166" cy="1462087"/>
          </a:xfrm>
        </p:grpSpPr>
        <p:sp>
          <p:nvSpPr>
            <p:cNvPr id="7179" name="文本框 8"/>
            <p:cNvSpPr txBox="1">
              <a:spLocks noChangeArrowheads="1"/>
            </p:cNvSpPr>
            <p:nvPr/>
          </p:nvSpPr>
          <p:spPr bwMode="auto">
            <a:xfrm>
              <a:off x="4829175" y="4110038"/>
              <a:ext cx="5869941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3. Shodan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启动与查找具体服务数量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180" name="文本框 9"/>
            <p:cNvSpPr txBox="1">
              <a:spLocks noChangeArrowheads="1"/>
            </p:cNvSpPr>
            <p:nvPr/>
          </p:nvSpPr>
          <p:spPr bwMode="auto">
            <a:xfrm>
              <a:off x="4829175" y="5024438"/>
              <a:ext cx="4447541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4. Shodan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命令行搜索功能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 15"/>
            <p:cNvSpPr/>
            <p:nvPr/>
          </p:nvSpPr>
          <p:spPr bwMode="auto">
            <a:xfrm>
              <a:off x="4322762" y="431006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17" name="任意多边形 16"/>
            <p:cNvSpPr/>
            <p:nvPr/>
          </p:nvSpPr>
          <p:spPr bwMode="auto">
            <a:xfrm>
              <a:off x="4298950" y="5222875"/>
              <a:ext cx="392112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4" name="组合 22"/>
          <p:cNvGrpSpPr/>
          <p:nvPr/>
        </p:nvGrpSpPr>
        <p:grpSpPr bwMode="auto">
          <a:xfrm>
            <a:off x="3875088" y="1207770"/>
            <a:ext cx="4281487" cy="706755"/>
            <a:chOff x="3875085" y="1207055"/>
            <a:chExt cx="4280697" cy="708204"/>
          </a:xfrm>
        </p:grpSpPr>
        <p:sp>
          <p:nvSpPr>
            <p:cNvPr id="7176" name="文本框 26"/>
            <p:cNvSpPr txBox="1">
              <a:spLocks noChangeArrowheads="1"/>
            </p:cNvSpPr>
            <p:nvPr/>
          </p:nvSpPr>
          <p:spPr bwMode="auto">
            <a:xfrm>
              <a:off x="5400245" y="1207055"/>
              <a:ext cx="1198659" cy="708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4000">
                  <a:solidFill>
                    <a:srgbClr val="00B683"/>
                  </a:solidFill>
                  <a:latin typeface="Impact" panose="020B0806030902050204" pitchFamily="34" charset="0"/>
                  <a:ea typeface="宋体" panose="02010600030101010101" pitchFamily="2" charset="-122"/>
                </a:rPr>
                <a:t>总结</a:t>
              </a:r>
              <a:endParaRPr lang="zh-CN" altLang="en-US" sz="4000">
                <a:solidFill>
                  <a:srgbClr val="00B683"/>
                </a:solidFill>
                <a:latin typeface="Impact" panose="020B080603090205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 bwMode="auto">
            <a:xfrm flipH="1">
              <a:off x="3875085" y="1560521"/>
              <a:ext cx="8856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auto">
            <a:xfrm flipH="1">
              <a:off x="7270120" y="1555748"/>
              <a:ext cx="885662" cy="15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b="1" smtClean="0">
                <a:latin typeface="微软雅黑" panose="020B0503020204020204" charset="-122"/>
                <a:ea typeface="微软雅黑" panose="020B0503020204020204" charset="-122"/>
              </a:rPr>
              <a:t>谢谢</a:t>
            </a:r>
            <a:endParaRPr lang="zh-CN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699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smtClean="0">
                <a:latin typeface="微软雅黑" panose="020B0503020204020204" charset="-122"/>
                <a:ea typeface="微软雅黑" panose="020B0503020204020204" charset="-122"/>
              </a:rPr>
              <a:t>欢迎关注</a:t>
            </a:r>
            <a:endParaRPr lang="zh-CN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2" name="组合 2"/>
          <p:cNvGrpSpPr/>
          <p:nvPr/>
        </p:nvGrpSpPr>
        <p:grpSpPr bwMode="auto">
          <a:xfrm>
            <a:off x="930910" y="3027045"/>
            <a:ext cx="4676140" cy="1379855"/>
            <a:chOff x="4298950" y="2384108"/>
            <a:chExt cx="4676140" cy="1379855"/>
          </a:xfrm>
        </p:grpSpPr>
        <p:grpSp>
          <p:nvGrpSpPr>
            <p:cNvPr id="7183" name="组合 29"/>
            <p:cNvGrpSpPr/>
            <p:nvPr/>
          </p:nvGrpSpPr>
          <p:grpSpPr bwMode="auto">
            <a:xfrm>
              <a:off x="4313238" y="2384108"/>
              <a:ext cx="4297363" cy="521970"/>
              <a:chOff x="3702051" y="2190433"/>
              <a:chExt cx="4297360" cy="521970"/>
            </a:xfrm>
          </p:grpSpPr>
          <p:sp>
            <p:nvSpPr>
              <p:cNvPr id="18" name="任意多边形 17"/>
              <p:cNvSpPr/>
              <p:nvPr/>
            </p:nvSpPr>
            <p:spPr>
              <a:xfrm>
                <a:off x="3702051" y="2281238"/>
                <a:ext cx="392112" cy="349250"/>
              </a:xfrm>
              <a:custGeom>
                <a:avLst/>
                <a:gdLst>
                  <a:gd name="connsiteX0" fmla="*/ 0 w 637309"/>
                  <a:gd name="connsiteY0" fmla="*/ 235527 h 568036"/>
                  <a:gd name="connsiteX1" fmla="*/ 637309 w 637309"/>
                  <a:gd name="connsiteY1" fmla="*/ 0 h 568036"/>
                  <a:gd name="connsiteX2" fmla="*/ 318655 w 637309"/>
                  <a:gd name="connsiteY2" fmla="*/ 568036 h 568036"/>
                  <a:gd name="connsiteX3" fmla="*/ 318655 w 637309"/>
                  <a:gd name="connsiteY3" fmla="*/ 332509 h 568036"/>
                  <a:gd name="connsiteX4" fmla="*/ 0 w 637309"/>
                  <a:gd name="connsiteY4" fmla="*/ 235527 h 568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7309" h="568036">
                    <a:moveTo>
                      <a:pt x="0" y="235527"/>
                    </a:moveTo>
                    <a:lnTo>
                      <a:pt x="637309" y="0"/>
                    </a:lnTo>
                    <a:lnTo>
                      <a:pt x="318655" y="568036"/>
                    </a:lnTo>
                    <a:lnTo>
                      <a:pt x="318655" y="332509"/>
                    </a:lnTo>
                    <a:lnTo>
                      <a:pt x="0" y="23552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600">
                  <a:solidFill>
                    <a:prstClr val="white"/>
                  </a:solidFill>
                </a:endParaRPr>
              </a:p>
            </p:txBody>
          </p:sp>
          <p:sp>
            <p:nvSpPr>
              <p:cNvPr id="7187" name="文本框 6"/>
              <p:cNvSpPr txBox="1">
                <a:spLocks noChangeArrowheads="1"/>
              </p:cNvSpPr>
              <p:nvPr/>
            </p:nvSpPr>
            <p:spPr bwMode="auto">
              <a:xfrm>
                <a:off x="4263073" y="2190433"/>
                <a:ext cx="3736338" cy="5219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1. Shodan</a:t>
                </a:r>
                <a:r>
                  <a:rPr lang="zh-CN" altLang="en-US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安装命令行</a:t>
                </a:r>
                <a:endPara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7184" name="文本框 7"/>
            <p:cNvSpPr txBox="1">
              <a:spLocks noChangeArrowheads="1"/>
            </p:cNvSpPr>
            <p:nvPr/>
          </p:nvSpPr>
          <p:spPr bwMode="auto">
            <a:xfrm>
              <a:off x="4883150" y="3182938"/>
              <a:ext cx="4091940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2. Shodan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初始化命令行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 14"/>
            <p:cNvSpPr/>
            <p:nvPr/>
          </p:nvSpPr>
          <p:spPr bwMode="auto">
            <a:xfrm>
              <a:off x="4298950" y="341471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3" name="组合 1"/>
          <p:cNvGrpSpPr/>
          <p:nvPr/>
        </p:nvGrpSpPr>
        <p:grpSpPr bwMode="auto">
          <a:xfrm>
            <a:off x="5780088" y="2944813"/>
            <a:ext cx="6400165" cy="1462087"/>
            <a:chOff x="4298950" y="4110038"/>
            <a:chExt cx="6400166" cy="1462087"/>
          </a:xfrm>
        </p:grpSpPr>
        <p:sp>
          <p:nvSpPr>
            <p:cNvPr id="7179" name="文本框 8"/>
            <p:cNvSpPr txBox="1">
              <a:spLocks noChangeArrowheads="1"/>
            </p:cNvSpPr>
            <p:nvPr/>
          </p:nvSpPr>
          <p:spPr bwMode="auto">
            <a:xfrm>
              <a:off x="4829175" y="4110038"/>
              <a:ext cx="5869941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3. Shodan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启动与查找具体服务数量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180" name="文本框 9"/>
            <p:cNvSpPr txBox="1">
              <a:spLocks noChangeArrowheads="1"/>
            </p:cNvSpPr>
            <p:nvPr/>
          </p:nvSpPr>
          <p:spPr bwMode="auto">
            <a:xfrm>
              <a:off x="4829175" y="5024438"/>
              <a:ext cx="4447541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4. Shodan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命令行搜索功能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 15"/>
            <p:cNvSpPr/>
            <p:nvPr/>
          </p:nvSpPr>
          <p:spPr bwMode="auto">
            <a:xfrm>
              <a:off x="4322762" y="431006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17" name="任意多边形 16"/>
            <p:cNvSpPr/>
            <p:nvPr/>
          </p:nvSpPr>
          <p:spPr bwMode="auto">
            <a:xfrm>
              <a:off x="4298950" y="5222875"/>
              <a:ext cx="392112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4" name="组合 22"/>
          <p:cNvGrpSpPr/>
          <p:nvPr/>
        </p:nvGrpSpPr>
        <p:grpSpPr bwMode="auto">
          <a:xfrm>
            <a:off x="3875088" y="1203325"/>
            <a:ext cx="4281487" cy="706755"/>
            <a:chOff x="3875085" y="1202601"/>
            <a:chExt cx="4280697" cy="708204"/>
          </a:xfrm>
        </p:grpSpPr>
        <p:sp>
          <p:nvSpPr>
            <p:cNvPr id="7176" name="文本框 26"/>
            <p:cNvSpPr txBox="1">
              <a:spLocks noChangeArrowheads="1"/>
            </p:cNvSpPr>
            <p:nvPr/>
          </p:nvSpPr>
          <p:spPr bwMode="auto">
            <a:xfrm>
              <a:off x="4954557" y="1202601"/>
              <a:ext cx="2214471" cy="708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4000">
                  <a:solidFill>
                    <a:srgbClr val="00B683"/>
                  </a:solidFill>
                  <a:latin typeface="Impact" panose="020B0806030902050204" pitchFamily="34" charset="0"/>
                  <a:ea typeface="宋体" panose="02010600030101010101" pitchFamily="2" charset="-122"/>
                </a:rPr>
                <a:t>课程内容</a:t>
              </a:r>
              <a:endParaRPr lang="zh-CN" altLang="en-US" sz="4000">
                <a:solidFill>
                  <a:srgbClr val="00B683"/>
                </a:solidFill>
                <a:latin typeface="Impact" panose="020B080603090205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 bwMode="auto">
            <a:xfrm flipH="1">
              <a:off x="3875085" y="1560521"/>
              <a:ext cx="8856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auto">
            <a:xfrm flipH="1">
              <a:off x="7270120" y="1555748"/>
              <a:ext cx="885662" cy="15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01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3564890" y="3328670"/>
            <a:ext cx="4865370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Shodan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安装命令行</a:t>
            </a:r>
            <a:b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</a:br>
            <a:endParaRPr lang="zh-CN" altLang="en-US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96595" y="725170"/>
            <a:ext cx="51828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Shodan</a:t>
            </a:r>
            <a:r>
              <a: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安装命令行</a:t>
            </a:r>
            <a:endParaRPr lang="en-US" altLang="zh-CN" sz="2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63930" y="1329055"/>
            <a:ext cx="9844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>
                <a:solidFill>
                  <a:schemeClr val="bg1"/>
                </a:solidFill>
              </a:rPr>
              <a:t>easy_install shodan</a:t>
            </a:r>
            <a:endParaRPr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8385" y="1760220"/>
            <a:ext cx="10095230" cy="411734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02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3930650" y="3163570"/>
            <a:ext cx="4330700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Shodan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初始化命令行</a:t>
            </a:r>
            <a:endParaRPr lang="zh-CN" altLang="en-US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63930" y="1581785"/>
            <a:ext cx="104343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>
                <a:solidFill>
                  <a:schemeClr val="bg1"/>
                </a:solidFill>
              </a:rPr>
              <a:t>初始化</a:t>
            </a:r>
            <a:r>
              <a:rPr lang="en-US" altLang="zh-CN">
                <a:solidFill>
                  <a:schemeClr val="bg1"/>
                </a:solidFill>
              </a:rPr>
              <a:t>Shodan</a:t>
            </a:r>
            <a:r>
              <a:rPr lang="zh-CN" altLang="en-US">
                <a:solidFill>
                  <a:schemeClr val="bg1"/>
                </a:solidFill>
              </a:rPr>
              <a:t>就是给</a:t>
            </a:r>
            <a:r>
              <a:rPr lang="en-US" altLang="zh-CN">
                <a:solidFill>
                  <a:schemeClr val="bg1"/>
                </a:solidFill>
              </a:rPr>
              <a:t>Shodan</a:t>
            </a:r>
            <a:r>
              <a:rPr lang="zh-CN" altLang="en-US">
                <a:solidFill>
                  <a:schemeClr val="bg1"/>
                </a:solidFill>
              </a:rPr>
              <a:t>初始化</a:t>
            </a:r>
            <a:r>
              <a:rPr lang="en-US" altLang="zh-CN">
                <a:solidFill>
                  <a:schemeClr val="bg1"/>
                </a:solidFill>
              </a:rPr>
              <a:t>API Key</a:t>
            </a:r>
            <a:r>
              <a:rPr lang="zh-CN" altLang="en-US">
                <a:solidFill>
                  <a:schemeClr val="bg1"/>
                </a:solidFill>
              </a:rPr>
              <a:t>。API Key: hHg9HmLgZuqBc1VsNqWGd10ilpyveesb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96595" y="725170"/>
            <a:ext cx="36931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Shodan</a:t>
            </a:r>
            <a:r>
              <a: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初始化命令行</a:t>
            </a:r>
            <a:endParaRPr lang="zh-CN" altLang="en-US" sz="2800" b="1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5" name="图片 4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60750" y="1950085"/>
            <a:ext cx="5270500" cy="41021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03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2609850" y="3081655"/>
            <a:ext cx="6560185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Shodan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启动与查找具体服务数量</a:t>
            </a:r>
            <a:endParaRPr lang="zh-CN" altLang="en-US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96595" y="725170"/>
            <a:ext cx="64877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</a:pPr>
            <a:r>
              <a:rPr lang="en-US" alt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Shodan</a:t>
            </a:r>
            <a:r>
              <a: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启动与查找具体服务数量</a:t>
            </a:r>
            <a:endParaRPr lang="zh-CN" altLang="en-US" sz="2800" b="1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63930" y="1570355"/>
            <a:ext cx="9844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>
                <a:solidFill>
                  <a:schemeClr val="bg1"/>
                </a:solidFill>
                <a:sym typeface="+mn-ea"/>
              </a:rPr>
              <a:t>使用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shodan count Apache</a:t>
            </a:r>
            <a:endParaRPr lang="en-US" altLang="zh-CN">
              <a:solidFill>
                <a:schemeClr val="bg1"/>
              </a:solidFill>
              <a:sym typeface="+mn-ea"/>
            </a:endParaRPr>
          </a:p>
        </p:txBody>
      </p:sp>
      <p:pic>
        <p:nvPicPr>
          <p:cNvPr id="4" name="图片 3" descr="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52015" y="2212340"/>
            <a:ext cx="7468235" cy="7048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62660" y="3421380"/>
            <a:ext cx="9844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>
                <a:solidFill>
                  <a:schemeClr val="bg1"/>
                </a:solidFill>
                <a:sym typeface="+mn-ea"/>
              </a:rPr>
              <a:t>使用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shodan count  tomcat</a:t>
            </a:r>
            <a:endParaRPr lang="en-US" altLang="zh-CN">
              <a:solidFill>
                <a:schemeClr val="bg1"/>
              </a:solidFill>
              <a:sym typeface="+mn-ea"/>
            </a:endParaRPr>
          </a:p>
        </p:txBody>
      </p:sp>
      <p:pic>
        <p:nvPicPr>
          <p:cNvPr id="7" name="图片 6" descr="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015" y="4148455"/>
            <a:ext cx="7466330" cy="84772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</a:t>
            </a:r>
            <a:r>
              <a:rPr lang="en-US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  <a:endParaRPr 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3291205" y="3326765"/>
            <a:ext cx="5409565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Shodan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命令行搜索功能</a:t>
            </a:r>
            <a:endParaRPr lang="zh-CN" altLang="en-US" b="1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10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1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ags/tag12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3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ags/tag14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5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ags/tag16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7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8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35"/>
  <p:tag name="KSO_WM_SLIDE_INDEX" val="35"/>
  <p:tag name="KSO_WM_SLIDE_ITEM_CNT" val="0"/>
  <p:tag name="KSO_WM_SLIDE_TYPE" val="endPage"/>
  <p:tag name="KSO_WM_BEAUTIFY_FLAG" val="#wm#"/>
</p:tagLst>
</file>

<file path=ppt/tags/tag2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3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TEMPLATE_THUMBS_INDEX" val="1、2、3、4、5、7、9、12、13、14、15、17、19、20、24"/>
  <p:tag name="KSO_WM_BEAUTIFY_FLAG" val="#wm#"/>
</p:tagLst>
</file>

<file path=ppt/tags/tag4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5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6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TEMPLATE_THUMBS_INDEX" val="1、2、3、4、5、7、9、12、13、14、15、17、19、20、24"/>
  <p:tag name="KSO_WM_BEAUTIFY_FLAG" val="#wm#"/>
</p:tagLst>
</file>

<file path=ppt/tags/tag7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1"/>
  <p:tag name="KSO_WM_SLIDE_INDEX" val="1"/>
  <p:tag name="KSO_WM_SLIDE_ITEM_CNT" val="0"/>
  <p:tag name="KSO_WM_SLIDE_TYPE" val="title"/>
  <p:tag name="KSO_WM_TEMPLATE_THUMBS_INDEX" val="1、5、6、7、8、11、13、14、17、20、25、35"/>
  <p:tag name="KSO_WM_BEAUTIFY_FLAG" val="#wm#"/>
</p:tagLst>
</file>

<file path=ppt/tags/tag8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9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444</Words>
  <Application>WPS 演示</Application>
  <PresentationFormat>宽屏</PresentationFormat>
  <Paragraphs>62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5" baseType="lpstr">
      <vt:lpstr>Arial</vt:lpstr>
      <vt:lpstr>宋体</vt:lpstr>
      <vt:lpstr>Wingdings</vt:lpstr>
      <vt:lpstr>黑体</vt:lpstr>
      <vt:lpstr>Calibri Light</vt:lpstr>
      <vt:lpstr>Adobe Gothic Std B</vt:lpstr>
      <vt:lpstr>微软雅黑</vt:lpstr>
      <vt:lpstr>Impact</vt:lpstr>
      <vt:lpstr>Yu Gothic UI Semibold</vt:lpstr>
      <vt:lpstr>Arial Unicode MS</vt:lpstr>
      <vt:lpstr>Calibri</vt:lpstr>
      <vt:lpstr>1_Office 主题</vt:lpstr>
      <vt:lpstr>2_Office 主题</vt:lpstr>
      <vt:lpstr>Shodan信息收集</vt:lpstr>
      <vt:lpstr>PowerPoint 演示文稿</vt:lpstr>
      <vt:lpstr>Shodan安装命令行 </vt:lpstr>
      <vt:lpstr>PowerPoint 演示文稿</vt:lpstr>
      <vt:lpstr>Shodan初始化命令行</vt:lpstr>
      <vt:lpstr>PowerPoint 演示文稿</vt:lpstr>
      <vt:lpstr>Shodan启动与查找具体服务数量</vt:lpstr>
      <vt:lpstr>PowerPoint 演示文稿</vt:lpstr>
      <vt:lpstr>Shodan命令行搜索功能</vt:lpstr>
      <vt:lpstr>PowerPoint 演示文稿</vt:lpstr>
      <vt:lpstr>PowerPoint 演示文稿</vt:lpstr>
      <vt:lpstr>谢谢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1414395541</cp:lastModifiedBy>
  <cp:revision>48</cp:revision>
  <dcterms:created xsi:type="dcterms:W3CDTF">2018-08-20T13:57:00Z</dcterms:created>
  <dcterms:modified xsi:type="dcterms:W3CDTF">2018-09-09T09:27:47Z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