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sldIdLst>
    <p:sldId id="257" r:id="rId4"/>
    <p:sldId id="258" r:id="rId5"/>
    <p:sldId id="259" r:id="rId6"/>
    <p:sldId id="261" r:id="rId7"/>
    <p:sldId id="262" r:id="rId8"/>
    <p:sldId id="263" r:id="rId9"/>
    <p:sldId id="264" r:id="rId10"/>
    <p:sldId id="265" r:id="rId11"/>
    <p:sldId id="266" r:id="rId12"/>
    <p:sldId id="267" r:id="rId13"/>
    <p:sldId id="276" r:id="rId14"/>
    <p:sldId id="26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175147" y="1552664"/>
            <a:ext cx="5308827" cy="1862048"/>
          </a:xfrm>
          <a:prstGeom prst="rect">
            <a:avLst/>
          </a:prstGeom>
          <a:noFill/>
        </p:spPr>
        <p:txBody>
          <a:bodyPr wrap="square">
            <a:spAutoFit/>
          </a:bodyPr>
          <a:lstStyle/>
          <a:p>
            <a:pPr algn="r">
              <a:defRPr/>
            </a:pPr>
            <a:r>
              <a:rPr lang="en-US" altLang="zh-CN" sz="11500" b="1" dirty="0" smtClean="0">
                <a:gradFill>
                  <a:gsLst>
                    <a:gs pos="0">
                      <a:srgbClr val="7DD5B1"/>
                    </a:gs>
                    <a:gs pos="100000">
                      <a:srgbClr val="1F352C"/>
                    </a:gs>
                  </a:gsLst>
                  <a:lin ang="5400000" scaled="1"/>
                </a:gradFill>
                <a:latin typeface="Adobe Gothic Std B" panose="020B0800000000000000" pitchFamily="34" charset="-128"/>
                <a:ea typeface="Adobe Gothic Std B" panose="020B0800000000000000" pitchFamily="34" charset="-128"/>
              </a:rPr>
              <a:t>2018</a:t>
            </a:r>
            <a:endParaRPr lang="zh-CN" altLang="en-US" sz="11500" b="1" dirty="0">
              <a:gradFill>
                <a:gsLst>
                  <a:gs pos="0">
                    <a:srgbClr val="7DD5B1"/>
                  </a:gs>
                  <a:gs pos="100000">
                    <a:srgbClr val="1F352C"/>
                  </a:gs>
                </a:gsLst>
                <a:lin ang="5400000" scaled="1"/>
              </a:gradFill>
              <a:latin typeface="Adobe Gothic Std B" panose="020B0800000000000000" pitchFamily="34" charset="-128"/>
            </a:endParaRPr>
          </a:p>
        </p:txBody>
      </p:sp>
      <p:sp>
        <p:nvSpPr>
          <p:cNvPr id="5"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6" name="直接连接符 5"/>
          <p:cNvCxnSpPr/>
          <p:nvPr/>
        </p:nvCxnSpPr>
        <p:spPr>
          <a:xfrm flipV="1">
            <a:off x="5292725" y="4406900"/>
            <a:ext cx="61912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029201" y="3308349"/>
            <a:ext cx="6454774" cy="1063625"/>
          </a:xfrm>
        </p:spPr>
        <p:txBody>
          <a:bodyPr anchor="b"/>
          <a:lstStyle>
            <a:lvl1pPr algn="r">
              <a:defRPr sz="6000">
                <a:solidFill>
                  <a:schemeClr val="bg1"/>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5292725" y="4406900"/>
            <a:ext cx="6191250" cy="850900"/>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4D9B8277-F295-4F6C-AB0E-FDB2692B041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699C834-9BBB-4CDA-8D99-03C04A2819F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52463"/>
            <a:ext cx="105156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DB953CC5-B0FB-4DAA-942A-7F43EE3E537F}"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79B1180E-2B95-46B3-BB1C-3C91311E7BCB}"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175147" y="1552664"/>
            <a:ext cx="5308827" cy="1861185"/>
          </a:xfrm>
          <a:prstGeom prst="rect">
            <a:avLst/>
          </a:prstGeom>
          <a:noFill/>
        </p:spPr>
        <p:txBody>
          <a:bodyPr wrap="square">
            <a:spAutoFit/>
          </a:bodyPr>
          <a:lstStyle/>
          <a:p>
            <a:pPr algn="r">
              <a:defRPr/>
            </a:pPr>
            <a:r>
              <a:rPr lang="en-US" altLang="zh-CN" sz="11500" b="1" dirty="0" smtClean="0">
                <a:gradFill>
                  <a:gsLst>
                    <a:gs pos="0">
                      <a:srgbClr val="7DD5B1"/>
                    </a:gs>
                    <a:gs pos="100000">
                      <a:srgbClr val="1F352C"/>
                    </a:gs>
                  </a:gsLst>
                  <a:lin ang="5400000" scaled="1"/>
                </a:gradFill>
                <a:latin typeface="Adobe Gothic Std B" panose="020B0800000000000000" pitchFamily="34" charset="-128"/>
                <a:ea typeface="Adobe Gothic Std B" panose="020B0800000000000000" pitchFamily="34" charset="-128"/>
              </a:rPr>
              <a:t>2018</a:t>
            </a:r>
            <a:endParaRPr lang="zh-CN" altLang="en-US" sz="11500" b="1" dirty="0">
              <a:gradFill>
                <a:gsLst>
                  <a:gs pos="0">
                    <a:srgbClr val="7DD5B1"/>
                  </a:gs>
                  <a:gs pos="100000">
                    <a:srgbClr val="1F352C"/>
                  </a:gs>
                </a:gsLst>
                <a:lin ang="5400000" scaled="1"/>
              </a:gradFill>
              <a:latin typeface="Adobe Gothic Std B" panose="020B0800000000000000" pitchFamily="34" charset="-128"/>
            </a:endParaRPr>
          </a:p>
        </p:txBody>
      </p:sp>
      <p:sp>
        <p:nvSpPr>
          <p:cNvPr id="5"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6" name="直接连接符 5"/>
          <p:cNvCxnSpPr/>
          <p:nvPr/>
        </p:nvCxnSpPr>
        <p:spPr>
          <a:xfrm flipV="1">
            <a:off x="5292725" y="4406900"/>
            <a:ext cx="61912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029201" y="3308349"/>
            <a:ext cx="6454774" cy="1063625"/>
          </a:xfrm>
        </p:spPr>
        <p:txBody>
          <a:bodyPr anchor="b"/>
          <a:lstStyle>
            <a:lvl1pPr algn="r">
              <a:defRPr sz="6000">
                <a:solidFill>
                  <a:schemeClr val="bg1"/>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5292725" y="4406900"/>
            <a:ext cx="6191250" cy="850900"/>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4D9B8277-F295-4F6C-AB0E-FDB2692B041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699C834-9BBB-4CDA-8D99-03C04A2819F8}"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0D3E00F-55BB-485E-8EF7-AE1B50AF66F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FA5BE1-3942-47A9-893B-FA967778B283}"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3500438" y="2211388"/>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6754813" y="3122613"/>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标题 1"/>
          <p:cNvSpPr>
            <a:spLocks noGrp="1"/>
          </p:cNvSpPr>
          <p:nvPr>
            <p:ph type="title" hasCustomPrompt="1"/>
          </p:nvPr>
        </p:nvSpPr>
        <p:spPr>
          <a:xfrm>
            <a:off x="4276725" y="3130550"/>
            <a:ext cx="3352800" cy="695325"/>
          </a:xfrm>
        </p:spPr>
        <p:txBody>
          <a:bodyPr/>
          <a:lstStyle>
            <a:lvl1pPr algn="ctr">
              <a:defRPr sz="3200">
                <a:solidFill>
                  <a:schemeClr val="bg1"/>
                </a:solidFill>
              </a:defRPr>
            </a:lvl1pPr>
          </a:lstStyle>
          <a:p>
            <a:r>
              <a:rPr lang="zh-CN" altLang="en-US" dirty="0" smtClean="0"/>
              <a:t>编辑标题</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13BC603B-3B31-47AC-AEE9-79C26789A923}"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3FEC5CE-6D15-4499-B970-C0D87B64A45B}"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CE0797D-3859-405B-B9D9-5EAE4AA5E8E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C4B14D-6A07-44EE-955A-CB638E02C6E4}"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99DF7F7-FE35-4CFB-BFE5-91E7ED9D27EE}"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486924-8C7B-4F86-9F8D-72173A4EA2A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5" name="直接连接符 4"/>
          <p:cNvCxnSpPr/>
          <p:nvPr/>
        </p:nvCxnSpPr>
        <p:spPr bwMode="auto">
          <a:xfrm>
            <a:off x="6334125" y="3672567"/>
            <a:ext cx="4184650" cy="22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168628" y="2276701"/>
            <a:ext cx="4516436" cy="1325563"/>
          </a:xfrm>
        </p:spPr>
        <p:txBody>
          <a:bodyPr/>
          <a:lstStyle>
            <a:lvl1pPr algn="ctr">
              <a:defRPr sz="5400">
                <a:solidFill>
                  <a:schemeClr val="bg1"/>
                </a:solidFill>
              </a:defRPr>
            </a:lvl1pPr>
          </a:lstStyle>
          <a:p>
            <a:r>
              <a:rPr lang="zh-CN" altLang="en-US" dirty="0" smtClean="0"/>
              <a:t>编辑标题</a:t>
            </a:r>
            <a:endParaRPr lang="zh-CN" altLang="en-US" dirty="0"/>
          </a:p>
        </p:txBody>
      </p:sp>
      <p:sp>
        <p:nvSpPr>
          <p:cNvPr id="8" name="副标题 2"/>
          <p:cNvSpPr>
            <a:spLocks noGrp="1"/>
          </p:cNvSpPr>
          <p:nvPr>
            <p:ph type="subTitle" idx="1"/>
          </p:nvPr>
        </p:nvSpPr>
        <p:spPr>
          <a:xfrm>
            <a:off x="6168628" y="3790950"/>
            <a:ext cx="4516436" cy="850900"/>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C39A0711-113B-4E7F-A2FE-D0D26434726B}"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4FAE3A9-B448-4B7B-8901-859B5A204900}"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3"/>
          <p:cNvSpPr>
            <a:spLocks noGrp="1"/>
          </p:cNvSpPr>
          <p:nvPr>
            <p:ph type="dt" sz="half" idx="10"/>
          </p:nvPr>
        </p:nvSpPr>
        <p:spPr/>
        <p:txBody>
          <a:bodyPr/>
          <a:lstStyle>
            <a:lvl1pPr>
              <a:defRPr/>
            </a:lvl1pPr>
          </a:lstStyle>
          <a:p>
            <a:pPr>
              <a:defRPr/>
            </a:pPr>
            <a:fld id="{D18468FD-FA67-41A8-9D0A-4DC8BA551B0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8ADB1F9-A5AE-475E-8694-87C70B03E99D}"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8022E531-C830-4365-BAB0-6648F089779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5703D24-F4EB-45BB-B402-B0488F90AD22}"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4E1CB42-26F3-41EC-A8D5-98600AD9D23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D0D3DF7-17ED-4C15-82D4-F36FCCE3ECE3}"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0D3E00F-55BB-485E-8EF7-AE1B50AF66F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FA5BE1-3942-47A9-893B-FA967778B283}"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52463"/>
            <a:ext cx="105156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DB953CC5-B0FB-4DAA-942A-7F43EE3E537F}"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79B1180E-2B95-46B3-BB1C-3C91311E7BC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3500438" y="2211388"/>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6754813" y="3122613"/>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标题 1"/>
          <p:cNvSpPr>
            <a:spLocks noGrp="1"/>
          </p:cNvSpPr>
          <p:nvPr>
            <p:ph type="title" hasCustomPrompt="1"/>
          </p:nvPr>
        </p:nvSpPr>
        <p:spPr>
          <a:xfrm>
            <a:off x="4276725" y="3130550"/>
            <a:ext cx="3352800" cy="695325"/>
          </a:xfrm>
        </p:spPr>
        <p:txBody>
          <a:bodyPr/>
          <a:lstStyle>
            <a:lvl1pPr algn="ctr">
              <a:defRPr sz="3200">
                <a:solidFill>
                  <a:schemeClr val="bg1"/>
                </a:solidFill>
              </a:defRPr>
            </a:lvl1pPr>
          </a:lstStyle>
          <a:p>
            <a:r>
              <a:rPr lang="zh-CN" altLang="en-US" dirty="0" smtClean="0"/>
              <a:t>编辑标题</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13BC603B-3B31-47AC-AEE9-79C26789A923}"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3FEC5CE-6D15-4499-B970-C0D87B64A45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CE0797D-3859-405B-B9D9-5EAE4AA5E8E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C4B14D-6A07-44EE-955A-CB638E02C6E4}"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99DF7F7-FE35-4CFB-BFE5-91E7ED9D27EE}"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486924-8C7B-4F86-9F8D-72173A4EA2A1}"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5" name="直接连接符 4"/>
          <p:cNvCxnSpPr/>
          <p:nvPr/>
        </p:nvCxnSpPr>
        <p:spPr bwMode="auto">
          <a:xfrm>
            <a:off x="6334125" y="3672567"/>
            <a:ext cx="4184650" cy="22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168628" y="2276701"/>
            <a:ext cx="4516436" cy="1325563"/>
          </a:xfrm>
        </p:spPr>
        <p:txBody>
          <a:bodyPr/>
          <a:lstStyle>
            <a:lvl1pPr algn="ctr">
              <a:defRPr sz="5400">
                <a:solidFill>
                  <a:schemeClr val="bg1"/>
                </a:solidFill>
              </a:defRPr>
            </a:lvl1pPr>
          </a:lstStyle>
          <a:p>
            <a:r>
              <a:rPr lang="zh-CN" altLang="en-US" dirty="0" smtClean="0"/>
              <a:t>编辑标题</a:t>
            </a:r>
            <a:endParaRPr lang="zh-CN" altLang="en-US" dirty="0"/>
          </a:p>
        </p:txBody>
      </p:sp>
      <p:sp>
        <p:nvSpPr>
          <p:cNvPr id="8" name="副标题 2"/>
          <p:cNvSpPr>
            <a:spLocks noGrp="1"/>
          </p:cNvSpPr>
          <p:nvPr>
            <p:ph type="subTitle" idx="1"/>
          </p:nvPr>
        </p:nvSpPr>
        <p:spPr>
          <a:xfrm>
            <a:off x="6168628" y="3790950"/>
            <a:ext cx="4516436" cy="850900"/>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C39A0711-113B-4E7F-A2FE-D0D26434726B}"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4FAE3A9-B448-4B7B-8901-859B5A204900}"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3"/>
          <p:cNvSpPr>
            <a:spLocks noGrp="1"/>
          </p:cNvSpPr>
          <p:nvPr>
            <p:ph type="dt" sz="half" idx="10"/>
          </p:nvPr>
        </p:nvSpPr>
        <p:spPr/>
        <p:txBody>
          <a:bodyPr/>
          <a:lstStyle>
            <a:lvl1pPr>
              <a:defRPr/>
            </a:lvl1pPr>
          </a:lstStyle>
          <a:p>
            <a:pPr>
              <a:defRPr/>
            </a:pPr>
            <a:fld id="{D18468FD-FA67-41A8-9D0A-4DC8BA551B0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8ADB1F9-A5AE-475E-8694-87C70B03E99D}"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8022E531-C830-4365-BAB0-6648F089779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5703D24-F4EB-45BB-B402-B0488F90AD2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4E1CB42-26F3-41EC-A8D5-98600AD9D23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D0D3DF7-17ED-4C15-82D4-F36FCCE3ECE3}"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tags" Target="../tags/tag6.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image" Target="../media/image2.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7"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091575B-DFED-4CC8-A870-B96A91CFAAA4}"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C13F164-98D7-4393-970F-6AE6117ABFB7}"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lnSpc>
          <a:spcPct val="90000"/>
        </a:lnSpc>
        <a:spcBef>
          <a:spcPct val="0"/>
        </a:spcBef>
        <a:spcAft>
          <a:spcPct val="0"/>
        </a:spcAft>
        <a:defRPr sz="3600" kern="1200">
          <a:solidFill>
            <a:srgbClr val="00B683"/>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7"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091575B-DFED-4CC8-A870-B96A91CFAAA4}"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C13F164-98D7-4393-970F-6AE6117ABFB7}"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rtl="0" eaLnBrk="0" fontAlgn="base" hangingPunct="0">
        <a:lnSpc>
          <a:spcPct val="90000"/>
        </a:lnSpc>
        <a:spcBef>
          <a:spcPct val="0"/>
        </a:spcBef>
        <a:spcAft>
          <a:spcPct val="0"/>
        </a:spcAft>
        <a:defRPr sz="3600" kern="1200">
          <a:solidFill>
            <a:srgbClr val="00B683"/>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p:nvPr>
        </p:nvSpPr>
        <p:spPr>
          <a:xfrm>
            <a:off x="4438650" y="3308350"/>
            <a:ext cx="7045325" cy="1063625"/>
          </a:xfrm>
        </p:spPr>
        <p:txBody>
          <a:bodyPr/>
          <a:lstStyle/>
          <a:p>
            <a:pPr>
              <a:lnSpc>
                <a:spcPct val="100000"/>
              </a:lnSpc>
            </a:pPr>
            <a:r>
              <a:rPr lang="en-US" b="1" smtClean="0">
                <a:solidFill>
                  <a:srgbClr val="00B683"/>
                </a:solidFill>
                <a:latin typeface="微软雅黑" panose="020B0503020204020204" charset="-122"/>
                <a:ea typeface="微软雅黑" panose="020B0503020204020204" charset="-122"/>
              </a:rPr>
              <a:t>Sqlmap</a:t>
            </a:r>
            <a:r>
              <a:rPr lang="zh-CN" altLang="en-US" b="1" smtClean="0">
                <a:solidFill>
                  <a:srgbClr val="00B683"/>
                </a:solidFill>
                <a:latin typeface="微软雅黑" panose="020B0503020204020204" charset="-122"/>
                <a:ea typeface="微软雅黑" panose="020B0503020204020204" charset="-122"/>
              </a:rPr>
              <a:t> 视频课程</a:t>
            </a:r>
            <a:endParaRPr lang="zh-CN" altLang="en-US" b="1" smtClean="0">
              <a:latin typeface="微软雅黑" panose="020B0503020204020204" charset="-122"/>
              <a:ea typeface="微软雅黑" panose="020B0503020204020204" charset="-122"/>
            </a:endParaRPr>
          </a:p>
        </p:txBody>
      </p:sp>
      <p:sp>
        <p:nvSpPr>
          <p:cNvPr id="6147" name="副标题 2"/>
          <p:cNvSpPr>
            <a:spLocks noGrp="1"/>
          </p:cNvSpPr>
          <p:nvPr>
            <p:ph type="subTitle" idx="1"/>
          </p:nvPr>
        </p:nvSpPr>
        <p:spPr/>
        <p:txBody>
          <a:bodyPr/>
          <a:lstStyle/>
          <a:p>
            <a:pPr algn="l">
              <a:lnSpc>
                <a:spcPct val="100000"/>
              </a:lnSpc>
              <a:spcBef>
                <a:spcPct val="0"/>
              </a:spcBef>
            </a:pPr>
            <a:r>
              <a:rPr lang="en-US" smtClean="0">
                <a:latin typeface="微软雅黑" panose="020B0503020204020204" charset="-122"/>
                <a:ea typeface="微软雅黑" panose="020B0503020204020204" charset="-122"/>
              </a:rPr>
              <a:t>Sqlmap</a:t>
            </a:r>
            <a:r>
              <a:rPr lang="zh-CN" altLang="en-US" smtClean="0">
                <a:latin typeface="微软雅黑" panose="020B0503020204020204" charset="-122"/>
                <a:ea typeface="微软雅黑" panose="020B0503020204020204" charset="-122"/>
              </a:rPr>
              <a:t>自定义检测参数</a:t>
            </a:r>
            <a:endParaRPr lang="zh-CN" altLang="en-US"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文本框 1"/>
          <p:cNvSpPr txBox="1"/>
          <p:nvPr/>
        </p:nvSpPr>
        <p:spPr>
          <a:xfrm>
            <a:off x="742315" y="570865"/>
            <a:ext cx="9692005" cy="368300"/>
          </a:xfrm>
          <a:prstGeom prst="rect">
            <a:avLst/>
          </a:prstGeom>
          <a:noFill/>
        </p:spPr>
        <p:txBody>
          <a:bodyPr wrap="square" rtlCol="0" anchor="t">
            <a:spAutoFit/>
          </a:bodyPr>
          <a:p>
            <a:r>
              <a:rPr lang="en-US" altLang="zh-CN" b="1">
                <a:solidFill>
                  <a:schemeClr val="bg1"/>
                </a:solidFill>
                <a:latin typeface="微软雅黑" panose="020B0503020204020204" charset="-122"/>
                <a:ea typeface="微软雅黑" panose="020B0503020204020204" charset="-122"/>
                <a:sym typeface="+mn-ea"/>
              </a:rPr>
              <a:t>Sqlmap</a:t>
            </a:r>
            <a:r>
              <a:rPr lang="zh-CN" altLang="en-US" b="1">
                <a:solidFill>
                  <a:schemeClr val="bg1"/>
                </a:solidFill>
                <a:latin typeface="微软雅黑" panose="020B0503020204020204" charset="-122"/>
                <a:ea typeface="微软雅黑" panose="020B0503020204020204" charset="-122"/>
                <a:sym typeface="+mn-ea"/>
              </a:rPr>
              <a:t>设置内容比较参数</a:t>
            </a:r>
            <a:endParaRPr>
              <a:solidFill>
                <a:schemeClr val="bg1"/>
              </a:solidFill>
            </a:endParaRPr>
          </a:p>
        </p:txBody>
      </p:sp>
      <p:sp>
        <p:nvSpPr>
          <p:cNvPr id="7" name="文本框 6"/>
          <p:cNvSpPr txBox="1"/>
          <p:nvPr/>
        </p:nvSpPr>
        <p:spPr>
          <a:xfrm>
            <a:off x="1117600" y="1456690"/>
            <a:ext cx="9692005" cy="2030095"/>
          </a:xfrm>
          <a:prstGeom prst="rect">
            <a:avLst/>
          </a:prstGeom>
          <a:noFill/>
        </p:spPr>
        <p:txBody>
          <a:bodyPr wrap="square" rtlCol="0" anchor="t">
            <a:spAutoFit/>
          </a:bodyPr>
          <a:p>
            <a:r>
              <a:rPr b="1">
                <a:solidFill>
                  <a:schemeClr val="bg1"/>
                </a:solidFill>
              </a:rPr>
              <a:t>--text-only</a:t>
            </a:r>
            <a:r>
              <a:rPr lang="zh-CN" b="1">
                <a:solidFill>
                  <a:schemeClr val="bg1"/>
                </a:solidFill>
              </a:rPr>
              <a:t>：设置页面内容中包含文本。</a:t>
            </a:r>
            <a:r>
              <a:rPr b="1">
                <a:solidFill>
                  <a:schemeClr val="bg1"/>
                </a:solidFill>
              </a:rPr>
              <a:t> </a:t>
            </a:r>
            <a:endParaRPr b="1">
              <a:solidFill>
                <a:schemeClr val="bg1"/>
              </a:solidFill>
            </a:endParaRPr>
          </a:p>
          <a:p>
            <a:r>
              <a:rPr lang="zh-CN" b="1">
                <a:solidFill>
                  <a:schemeClr val="bg1"/>
                </a:solidFill>
              </a:rPr>
              <a:t>例如：</a:t>
            </a:r>
            <a:r>
              <a:rPr lang="en-US" altLang="zh-CN" b="1">
                <a:solidFill>
                  <a:schemeClr val="bg1"/>
                </a:solidFill>
              </a:rPr>
              <a:t>--text-only = “</a:t>
            </a:r>
            <a:r>
              <a:rPr lang="zh-CN" b="1">
                <a:solidFill>
                  <a:schemeClr val="bg1"/>
                </a:solidFill>
              </a:rPr>
              <a:t>Welcome for True and Forbidden for False</a:t>
            </a:r>
            <a:r>
              <a:rPr lang="en-US" altLang="zh-CN" b="1">
                <a:solidFill>
                  <a:schemeClr val="bg1"/>
                </a:solidFill>
              </a:rPr>
              <a:t>”</a:t>
            </a:r>
            <a:endParaRPr lang="zh-CN" b="1">
              <a:solidFill>
                <a:schemeClr val="bg1"/>
              </a:solidFill>
            </a:endParaRPr>
          </a:p>
          <a:p>
            <a:endParaRPr b="1">
              <a:solidFill>
                <a:schemeClr val="bg1"/>
              </a:solidFill>
            </a:endParaRPr>
          </a:p>
          <a:p>
            <a:endParaRPr b="1">
              <a:solidFill>
                <a:schemeClr val="bg1"/>
              </a:solidFill>
            </a:endParaRPr>
          </a:p>
          <a:p>
            <a:r>
              <a:rPr b="1">
                <a:solidFill>
                  <a:schemeClr val="bg1"/>
                </a:solidFill>
              </a:rPr>
              <a:t>--titles</a:t>
            </a:r>
            <a:r>
              <a:rPr lang="zh-CN" b="1">
                <a:solidFill>
                  <a:schemeClr val="bg1"/>
                </a:solidFill>
              </a:rPr>
              <a:t>：设置页面</a:t>
            </a:r>
            <a:r>
              <a:rPr lang="en-US" altLang="zh-CN" b="1">
                <a:solidFill>
                  <a:schemeClr val="bg1"/>
                </a:solidFill>
              </a:rPr>
              <a:t>title</a:t>
            </a:r>
            <a:r>
              <a:rPr lang="zh-CN" altLang="en-US" b="1">
                <a:solidFill>
                  <a:schemeClr val="bg1"/>
                </a:solidFill>
              </a:rPr>
              <a:t>中包含文本。前提需要知道如何区分查询的真与假，根据返回字符串内容不同。</a:t>
            </a:r>
            <a:endParaRPr lang="zh-CN" altLang="en-US" b="1">
              <a:solidFill>
                <a:schemeClr val="bg1"/>
              </a:solidFill>
            </a:endParaRPr>
          </a:p>
          <a:p>
            <a:r>
              <a:rPr lang="en-US" altLang="zh-CN" b="1">
                <a:solidFill>
                  <a:schemeClr val="bg1"/>
                </a:solidFill>
              </a:rPr>
              <a:t>--titles=”Login”</a:t>
            </a:r>
            <a:endParaRPr lang="en-US" altLang="zh-CN" b="1">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组合 2"/>
          <p:cNvGrpSpPr/>
          <p:nvPr/>
        </p:nvGrpSpPr>
        <p:grpSpPr bwMode="auto">
          <a:xfrm>
            <a:off x="290195" y="2916555"/>
            <a:ext cx="4674235" cy="1490345"/>
            <a:chOff x="4298950" y="2273618"/>
            <a:chExt cx="4674235" cy="1490345"/>
          </a:xfrm>
        </p:grpSpPr>
        <p:grpSp>
          <p:nvGrpSpPr>
            <p:cNvPr id="7183" name="组合 29"/>
            <p:cNvGrpSpPr/>
            <p:nvPr/>
          </p:nvGrpSpPr>
          <p:grpSpPr bwMode="auto">
            <a:xfrm>
              <a:off x="4313238" y="2273618"/>
              <a:ext cx="4659947" cy="550545"/>
              <a:chOff x="3702051" y="2079943"/>
              <a:chExt cx="4659945" cy="550545"/>
            </a:xfrm>
          </p:grpSpPr>
          <p:sp>
            <p:nvSpPr>
              <p:cNvPr id="18" name="任意多边形 17"/>
              <p:cNvSpPr/>
              <p:nvPr/>
            </p:nvSpPr>
            <p:spPr>
              <a:xfrm>
                <a:off x="3702051" y="2281238"/>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7187" name="文本框 6"/>
              <p:cNvSpPr txBox="1">
                <a:spLocks noChangeArrowheads="1"/>
              </p:cNvSpPr>
              <p:nvPr/>
            </p:nvSpPr>
            <p:spPr bwMode="auto">
              <a:xfrm>
                <a:off x="4271963" y="2079943"/>
                <a:ext cx="409003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1. Sqlmap</a:t>
                </a:r>
                <a:r>
                  <a:rPr lang="zh-CN" altLang="en-US" sz="2800" b="1">
                    <a:solidFill>
                      <a:schemeClr val="bg1"/>
                    </a:solidFill>
                    <a:latin typeface="微软雅黑" panose="020B0503020204020204" charset="-122"/>
                    <a:ea typeface="微软雅黑" panose="020B0503020204020204" charset="-122"/>
                  </a:rPr>
                  <a:t>设置探测等级</a:t>
                </a:r>
                <a:endParaRPr lang="zh-CN" altLang="en-US" sz="2800" b="1">
                  <a:solidFill>
                    <a:schemeClr val="bg1"/>
                  </a:solidFill>
                  <a:latin typeface="微软雅黑" panose="020B0503020204020204" charset="-122"/>
                  <a:ea typeface="微软雅黑" panose="020B0503020204020204" charset="-122"/>
                </a:endParaRPr>
              </a:p>
            </p:txBody>
          </p:sp>
        </p:grpSp>
        <p:sp>
          <p:nvSpPr>
            <p:cNvPr id="7184" name="文本框 7"/>
            <p:cNvSpPr txBox="1">
              <a:spLocks noChangeArrowheads="1"/>
            </p:cNvSpPr>
            <p:nvPr/>
          </p:nvSpPr>
          <p:spPr bwMode="auto">
            <a:xfrm>
              <a:off x="4883150" y="3182938"/>
              <a:ext cx="409003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2. Sqlmap</a:t>
              </a:r>
              <a:r>
                <a:rPr lang="zh-CN" altLang="en-US" sz="2800" b="1">
                  <a:solidFill>
                    <a:schemeClr val="bg1"/>
                  </a:solidFill>
                  <a:latin typeface="微软雅黑" panose="020B0503020204020204" charset="-122"/>
                  <a:ea typeface="微软雅黑" panose="020B0503020204020204" charset="-122"/>
                </a:rPr>
                <a:t>设置风险参数</a:t>
              </a:r>
              <a:endParaRPr lang="zh-CN" altLang="en-US" sz="2800" b="1">
                <a:solidFill>
                  <a:schemeClr val="bg1"/>
                </a:solidFill>
                <a:latin typeface="微软雅黑" panose="020B0503020204020204" charset="-122"/>
                <a:ea typeface="微软雅黑" panose="020B0503020204020204" charset="-122"/>
              </a:endParaRPr>
            </a:p>
          </p:txBody>
        </p:sp>
        <p:sp>
          <p:nvSpPr>
            <p:cNvPr id="15" name="任意多边形 14"/>
            <p:cNvSpPr/>
            <p:nvPr/>
          </p:nvSpPr>
          <p:spPr bwMode="auto">
            <a:xfrm>
              <a:off x="4298950" y="341471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3" name="组合 1"/>
          <p:cNvGrpSpPr/>
          <p:nvPr/>
        </p:nvGrpSpPr>
        <p:grpSpPr bwMode="auto">
          <a:xfrm>
            <a:off x="6749733" y="2916238"/>
            <a:ext cx="5331460" cy="1458912"/>
            <a:chOff x="4298950" y="4113213"/>
            <a:chExt cx="5331461" cy="1458912"/>
          </a:xfrm>
        </p:grpSpPr>
        <p:sp>
          <p:nvSpPr>
            <p:cNvPr id="7179" name="文本框 8"/>
            <p:cNvSpPr txBox="1">
              <a:spLocks noChangeArrowheads="1"/>
            </p:cNvSpPr>
            <p:nvPr/>
          </p:nvSpPr>
          <p:spPr bwMode="auto">
            <a:xfrm>
              <a:off x="4829175" y="4113213"/>
              <a:ext cx="480123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l">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3. Sqlmap</a:t>
              </a:r>
              <a:r>
                <a:rPr lang="zh-CN" sz="2800" b="1">
                  <a:solidFill>
                    <a:schemeClr val="bg1"/>
                  </a:solidFill>
                  <a:latin typeface="微软雅黑" panose="020B0503020204020204" charset="-122"/>
                  <a:ea typeface="微软雅黑" panose="020B0503020204020204" charset="-122"/>
                </a:rPr>
                <a:t>设置</a:t>
              </a:r>
              <a:r>
                <a:rPr lang="zh-CN" altLang="en-US" sz="2800" b="1">
                  <a:solidFill>
                    <a:schemeClr val="bg1"/>
                  </a:solidFill>
                  <a:latin typeface="微软雅黑" panose="020B0503020204020204" charset="-122"/>
                  <a:ea typeface="微软雅黑" panose="020B0503020204020204" charset="-122"/>
                </a:rPr>
                <a:t>页面比较参数</a:t>
              </a:r>
              <a:endParaRPr lang="zh-CN" altLang="en-US" sz="2800" b="1">
                <a:solidFill>
                  <a:schemeClr val="bg1"/>
                </a:solidFill>
                <a:latin typeface="微软雅黑" panose="020B0503020204020204" charset="-122"/>
                <a:ea typeface="微软雅黑" panose="020B0503020204020204" charset="-122"/>
              </a:endParaRPr>
            </a:p>
          </p:txBody>
        </p:sp>
        <p:sp>
          <p:nvSpPr>
            <p:cNvPr id="7180" name="文本框 9"/>
            <p:cNvSpPr txBox="1">
              <a:spLocks noChangeArrowheads="1"/>
            </p:cNvSpPr>
            <p:nvPr/>
          </p:nvSpPr>
          <p:spPr bwMode="auto">
            <a:xfrm>
              <a:off x="4829175" y="5024438"/>
              <a:ext cx="480123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4. Sqlmap</a:t>
              </a:r>
              <a:r>
                <a:rPr lang="zh-CN" altLang="en-US" sz="2800" b="1">
                  <a:solidFill>
                    <a:schemeClr val="bg1"/>
                  </a:solidFill>
                  <a:latin typeface="微软雅黑" panose="020B0503020204020204" charset="-122"/>
                  <a:ea typeface="微软雅黑" panose="020B0503020204020204" charset="-122"/>
                </a:rPr>
                <a:t>设置内容比较参数</a:t>
              </a:r>
              <a:endParaRPr lang="zh-CN" altLang="en-US" sz="2800" b="1">
                <a:solidFill>
                  <a:schemeClr val="bg1"/>
                </a:solidFill>
                <a:latin typeface="微软雅黑" panose="020B0503020204020204" charset="-122"/>
                <a:ea typeface="微软雅黑" panose="020B0503020204020204" charset="-122"/>
              </a:endParaRPr>
            </a:p>
          </p:txBody>
        </p:sp>
        <p:sp>
          <p:nvSpPr>
            <p:cNvPr id="16" name="任意多边形 15"/>
            <p:cNvSpPr/>
            <p:nvPr/>
          </p:nvSpPr>
          <p:spPr bwMode="auto">
            <a:xfrm>
              <a:off x="4322762" y="431006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17" name="任意多边形 16"/>
            <p:cNvSpPr/>
            <p:nvPr/>
          </p:nvSpPr>
          <p:spPr bwMode="auto">
            <a:xfrm>
              <a:off x="4298950" y="5222875"/>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4" name="组合 22"/>
          <p:cNvGrpSpPr/>
          <p:nvPr/>
        </p:nvGrpSpPr>
        <p:grpSpPr bwMode="auto">
          <a:xfrm>
            <a:off x="3875088" y="1207770"/>
            <a:ext cx="4281487" cy="706755"/>
            <a:chOff x="3875085" y="1207055"/>
            <a:chExt cx="4280697" cy="708204"/>
          </a:xfrm>
        </p:grpSpPr>
        <p:sp>
          <p:nvSpPr>
            <p:cNvPr id="7176" name="文本框 26"/>
            <p:cNvSpPr txBox="1">
              <a:spLocks noChangeArrowheads="1"/>
            </p:cNvSpPr>
            <p:nvPr/>
          </p:nvSpPr>
          <p:spPr bwMode="auto">
            <a:xfrm>
              <a:off x="5462463" y="1207055"/>
              <a:ext cx="1198659" cy="70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zh-CN" altLang="en-US" sz="4000">
                  <a:solidFill>
                    <a:srgbClr val="00B683"/>
                  </a:solidFill>
                  <a:latin typeface="Impact" panose="020B0806030902050204" pitchFamily="34" charset="0"/>
                  <a:ea typeface="宋体" panose="02010600030101010101" pitchFamily="2" charset="-122"/>
                </a:rPr>
                <a:t>总结</a:t>
              </a:r>
              <a:endParaRPr lang="zh-CN" altLang="en-US" sz="4000">
                <a:solidFill>
                  <a:srgbClr val="00B683"/>
                </a:solidFill>
                <a:latin typeface="Impact" panose="020B0806030902050204" pitchFamily="34" charset="0"/>
                <a:ea typeface="宋体" panose="02010600030101010101" pitchFamily="2" charset="-122"/>
              </a:endParaRPr>
            </a:p>
          </p:txBody>
        </p:sp>
        <p:cxnSp>
          <p:nvCxnSpPr>
            <p:cNvPr id="9" name="直接连接符 8"/>
            <p:cNvCxnSpPr/>
            <p:nvPr/>
          </p:nvCxnSpPr>
          <p:spPr bwMode="auto">
            <a:xfrm flipH="1">
              <a:off x="3875085" y="1560521"/>
              <a:ext cx="8856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flipH="1">
              <a:off x="7270120" y="1555748"/>
              <a:ext cx="885662" cy="15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等腰三角形 4"/>
          <p:cNvSpPr/>
          <p:nvPr/>
        </p:nvSpPr>
        <p:spPr>
          <a:xfrm rot="10956726">
            <a:off x="-46038" y="594423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a:lnSpc>
                <a:spcPct val="100000"/>
              </a:lnSpc>
            </a:pPr>
            <a:r>
              <a:rPr lang="zh-CN" b="1" smtClean="0">
                <a:latin typeface="微软雅黑" panose="020B0503020204020204" charset="-122"/>
                <a:ea typeface="微软雅黑" panose="020B0503020204020204" charset="-122"/>
              </a:rPr>
              <a:t>谢谢</a:t>
            </a:r>
            <a:endParaRPr lang="zh-CN" b="1" smtClean="0">
              <a:latin typeface="微软雅黑" panose="020B0503020204020204" charset="-122"/>
              <a:ea typeface="微软雅黑" panose="020B0503020204020204" charset="-122"/>
            </a:endParaRPr>
          </a:p>
        </p:txBody>
      </p:sp>
      <p:sp>
        <p:nvSpPr>
          <p:cNvPr id="29699" name="副标题 2"/>
          <p:cNvSpPr>
            <a:spLocks noGrp="1"/>
          </p:cNvSpPr>
          <p:nvPr>
            <p:ph type="subTitle" idx="1"/>
          </p:nvPr>
        </p:nvSpPr>
        <p:spPr/>
        <p:txBody>
          <a:bodyPr/>
          <a:lstStyle/>
          <a:p>
            <a:pPr algn="l" eaLnBrk="1" hangingPunct="1">
              <a:lnSpc>
                <a:spcPct val="100000"/>
              </a:lnSpc>
              <a:spcBef>
                <a:spcPct val="0"/>
              </a:spcBef>
            </a:pPr>
            <a:r>
              <a:rPr lang="zh-CN" smtClean="0">
                <a:latin typeface="微软雅黑" panose="020B0503020204020204" charset="-122"/>
                <a:ea typeface="微软雅黑" panose="020B0503020204020204" charset="-122"/>
              </a:rPr>
              <a:t>欢迎关注   后续课程</a:t>
            </a:r>
            <a:endParaRPr lang="zh-CN"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组合 2"/>
          <p:cNvGrpSpPr/>
          <p:nvPr/>
        </p:nvGrpSpPr>
        <p:grpSpPr bwMode="auto">
          <a:xfrm>
            <a:off x="290195" y="2916555"/>
            <a:ext cx="4674235" cy="1490345"/>
            <a:chOff x="4298950" y="2273618"/>
            <a:chExt cx="4674235" cy="1490345"/>
          </a:xfrm>
        </p:grpSpPr>
        <p:grpSp>
          <p:nvGrpSpPr>
            <p:cNvPr id="7183" name="组合 29"/>
            <p:cNvGrpSpPr/>
            <p:nvPr/>
          </p:nvGrpSpPr>
          <p:grpSpPr bwMode="auto">
            <a:xfrm>
              <a:off x="4313238" y="2273618"/>
              <a:ext cx="4659947" cy="550545"/>
              <a:chOff x="3702051" y="2079943"/>
              <a:chExt cx="4659945" cy="550545"/>
            </a:xfrm>
          </p:grpSpPr>
          <p:sp>
            <p:nvSpPr>
              <p:cNvPr id="18" name="任意多边形 17"/>
              <p:cNvSpPr/>
              <p:nvPr/>
            </p:nvSpPr>
            <p:spPr>
              <a:xfrm>
                <a:off x="3702051" y="2281238"/>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7187" name="文本框 6"/>
              <p:cNvSpPr txBox="1">
                <a:spLocks noChangeArrowheads="1"/>
              </p:cNvSpPr>
              <p:nvPr/>
            </p:nvSpPr>
            <p:spPr bwMode="auto">
              <a:xfrm>
                <a:off x="4271963" y="2079943"/>
                <a:ext cx="409003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1. Sqlmap</a:t>
                </a:r>
                <a:r>
                  <a:rPr lang="zh-CN" altLang="en-US" sz="2800" b="1">
                    <a:solidFill>
                      <a:schemeClr val="bg1"/>
                    </a:solidFill>
                    <a:latin typeface="微软雅黑" panose="020B0503020204020204" charset="-122"/>
                    <a:ea typeface="微软雅黑" panose="020B0503020204020204" charset="-122"/>
                  </a:rPr>
                  <a:t>设置探测等级</a:t>
                </a:r>
                <a:endParaRPr lang="zh-CN" altLang="en-US" sz="2800" b="1">
                  <a:solidFill>
                    <a:schemeClr val="bg1"/>
                  </a:solidFill>
                  <a:latin typeface="微软雅黑" panose="020B0503020204020204" charset="-122"/>
                  <a:ea typeface="微软雅黑" panose="020B0503020204020204" charset="-122"/>
                </a:endParaRPr>
              </a:p>
            </p:txBody>
          </p:sp>
        </p:grpSp>
        <p:sp>
          <p:nvSpPr>
            <p:cNvPr id="7184" name="文本框 7"/>
            <p:cNvSpPr txBox="1">
              <a:spLocks noChangeArrowheads="1"/>
            </p:cNvSpPr>
            <p:nvPr/>
          </p:nvSpPr>
          <p:spPr bwMode="auto">
            <a:xfrm>
              <a:off x="4883150" y="3182938"/>
              <a:ext cx="409003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2. Sqlmap</a:t>
              </a:r>
              <a:r>
                <a:rPr lang="zh-CN" altLang="en-US" sz="2800" b="1">
                  <a:solidFill>
                    <a:schemeClr val="bg1"/>
                  </a:solidFill>
                  <a:latin typeface="微软雅黑" panose="020B0503020204020204" charset="-122"/>
                  <a:ea typeface="微软雅黑" panose="020B0503020204020204" charset="-122"/>
                </a:rPr>
                <a:t>设置风险参数</a:t>
              </a:r>
              <a:endParaRPr lang="zh-CN" altLang="en-US" sz="2800" b="1">
                <a:solidFill>
                  <a:schemeClr val="bg1"/>
                </a:solidFill>
                <a:latin typeface="微软雅黑" panose="020B0503020204020204" charset="-122"/>
                <a:ea typeface="微软雅黑" panose="020B0503020204020204" charset="-122"/>
              </a:endParaRPr>
            </a:p>
          </p:txBody>
        </p:sp>
        <p:sp>
          <p:nvSpPr>
            <p:cNvPr id="15" name="任意多边形 14"/>
            <p:cNvSpPr/>
            <p:nvPr/>
          </p:nvSpPr>
          <p:spPr bwMode="auto">
            <a:xfrm>
              <a:off x="4298950" y="341471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3" name="组合 1"/>
          <p:cNvGrpSpPr/>
          <p:nvPr/>
        </p:nvGrpSpPr>
        <p:grpSpPr bwMode="auto">
          <a:xfrm>
            <a:off x="6749733" y="2916238"/>
            <a:ext cx="5331460" cy="1458912"/>
            <a:chOff x="4298950" y="4113213"/>
            <a:chExt cx="5331461" cy="1458912"/>
          </a:xfrm>
        </p:grpSpPr>
        <p:sp>
          <p:nvSpPr>
            <p:cNvPr id="7179" name="文本框 8"/>
            <p:cNvSpPr txBox="1">
              <a:spLocks noChangeArrowheads="1"/>
            </p:cNvSpPr>
            <p:nvPr/>
          </p:nvSpPr>
          <p:spPr bwMode="auto">
            <a:xfrm>
              <a:off x="4829175" y="4113213"/>
              <a:ext cx="480123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l">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3. Sqlmap</a:t>
              </a:r>
              <a:r>
                <a:rPr lang="zh-CN" sz="2800" b="1">
                  <a:solidFill>
                    <a:schemeClr val="bg1"/>
                  </a:solidFill>
                  <a:latin typeface="微软雅黑" panose="020B0503020204020204" charset="-122"/>
                  <a:ea typeface="微软雅黑" panose="020B0503020204020204" charset="-122"/>
                </a:rPr>
                <a:t>设置</a:t>
              </a:r>
              <a:r>
                <a:rPr lang="zh-CN" altLang="en-US" sz="2800" b="1">
                  <a:solidFill>
                    <a:schemeClr val="bg1"/>
                  </a:solidFill>
                  <a:latin typeface="微软雅黑" panose="020B0503020204020204" charset="-122"/>
                  <a:ea typeface="微软雅黑" panose="020B0503020204020204" charset="-122"/>
                </a:rPr>
                <a:t>页面比较参数</a:t>
              </a:r>
              <a:endParaRPr lang="zh-CN" altLang="en-US" sz="2800" b="1">
                <a:solidFill>
                  <a:schemeClr val="bg1"/>
                </a:solidFill>
                <a:latin typeface="微软雅黑" panose="020B0503020204020204" charset="-122"/>
                <a:ea typeface="微软雅黑" panose="020B0503020204020204" charset="-122"/>
              </a:endParaRPr>
            </a:p>
          </p:txBody>
        </p:sp>
        <p:sp>
          <p:nvSpPr>
            <p:cNvPr id="7180" name="文本框 9"/>
            <p:cNvSpPr txBox="1">
              <a:spLocks noChangeArrowheads="1"/>
            </p:cNvSpPr>
            <p:nvPr/>
          </p:nvSpPr>
          <p:spPr bwMode="auto">
            <a:xfrm>
              <a:off x="4829175" y="5024438"/>
              <a:ext cx="480123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4. Sqlmap</a:t>
              </a:r>
              <a:r>
                <a:rPr lang="zh-CN" altLang="en-US" sz="2800" b="1">
                  <a:solidFill>
                    <a:schemeClr val="bg1"/>
                  </a:solidFill>
                  <a:latin typeface="微软雅黑" panose="020B0503020204020204" charset="-122"/>
                  <a:ea typeface="微软雅黑" panose="020B0503020204020204" charset="-122"/>
                </a:rPr>
                <a:t>设置内容比较参数</a:t>
              </a:r>
              <a:endParaRPr lang="zh-CN" altLang="en-US" sz="2800" b="1">
                <a:solidFill>
                  <a:schemeClr val="bg1"/>
                </a:solidFill>
                <a:latin typeface="微软雅黑" panose="020B0503020204020204" charset="-122"/>
                <a:ea typeface="微软雅黑" panose="020B0503020204020204" charset="-122"/>
              </a:endParaRPr>
            </a:p>
          </p:txBody>
        </p:sp>
        <p:sp>
          <p:nvSpPr>
            <p:cNvPr id="16" name="任意多边形 15"/>
            <p:cNvSpPr/>
            <p:nvPr/>
          </p:nvSpPr>
          <p:spPr bwMode="auto">
            <a:xfrm>
              <a:off x="4322762" y="431006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17" name="任意多边形 16"/>
            <p:cNvSpPr/>
            <p:nvPr/>
          </p:nvSpPr>
          <p:spPr bwMode="auto">
            <a:xfrm>
              <a:off x="4298950" y="5222875"/>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4" name="组合 22"/>
          <p:cNvGrpSpPr/>
          <p:nvPr/>
        </p:nvGrpSpPr>
        <p:grpSpPr bwMode="auto">
          <a:xfrm>
            <a:off x="3875088" y="1203325"/>
            <a:ext cx="4281487" cy="706755"/>
            <a:chOff x="3875085" y="1202601"/>
            <a:chExt cx="4280697" cy="708204"/>
          </a:xfrm>
        </p:grpSpPr>
        <p:sp>
          <p:nvSpPr>
            <p:cNvPr id="7176" name="文本框 26"/>
            <p:cNvSpPr txBox="1">
              <a:spLocks noChangeArrowheads="1"/>
            </p:cNvSpPr>
            <p:nvPr/>
          </p:nvSpPr>
          <p:spPr bwMode="auto">
            <a:xfrm>
              <a:off x="4954557" y="1202601"/>
              <a:ext cx="2214471" cy="70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zh-CN" altLang="en-US" sz="4000">
                  <a:solidFill>
                    <a:srgbClr val="00B683"/>
                  </a:solidFill>
                  <a:latin typeface="Impact" panose="020B0806030902050204" pitchFamily="34" charset="0"/>
                  <a:ea typeface="宋体" panose="02010600030101010101" pitchFamily="2" charset="-122"/>
                </a:rPr>
                <a:t>课程内容</a:t>
              </a:r>
              <a:endParaRPr lang="zh-CN" altLang="en-US" sz="4000">
                <a:solidFill>
                  <a:srgbClr val="00B683"/>
                </a:solidFill>
                <a:latin typeface="Impact" panose="020B0806030902050204" pitchFamily="34" charset="0"/>
                <a:ea typeface="宋体" panose="02010600030101010101" pitchFamily="2" charset="-122"/>
              </a:endParaRPr>
            </a:p>
          </p:txBody>
        </p:sp>
        <p:cxnSp>
          <p:nvCxnSpPr>
            <p:cNvPr id="9" name="直接连接符 8"/>
            <p:cNvCxnSpPr/>
            <p:nvPr/>
          </p:nvCxnSpPr>
          <p:spPr bwMode="auto">
            <a:xfrm flipH="1">
              <a:off x="3875085" y="1560521"/>
              <a:ext cx="8856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flipH="1">
              <a:off x="7270120" y="1555748"/>
              <a:ext cx="885662" cy="15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等腰三角形 4"/>
          <p:cNvSpPr/>
          <p:nvPr/>
        </p:nvSpPr>
        <p:spPr>
          <a:xfrm rot="10956726">
            <a:off x="-46038" y="594423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01</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2829560" y="3163570"/>
            <a:ext cx="6532245" cy="695325"/>
          </a:xfrm>
        </p:spPr>
        <p:txBody>
          <a:bodyPr/>
          <a:lstStyle/>
          <a:p>
            <a:pPr>
              <a:lnSpc>
                <a:spcPct val="100000"/>
              </a:lnSpc>
            </a:pPr>
            <a:r>
              <a:rPr lang="en-US" altLang="zh-CN" b="1">
                <a:latin typeface="微软雅黑" panose="020B0503020204020204" charset="-122"/>
                <a:ea typeface="微软雅黑" panose="020B0503020204020204" charset="-122"/>
                <a:sym typeface="+mn-ea"/>
              </a:rPr>
              <a:t>Sqlmap</a:t>
            </a:r>
            <a:r>
              <a:rPr lang="zh-CN" altLang="en-US" b="1">
                <a:latin typeface="微软雅黑" panose="020B0503020204020204" charset="-122"/>
                <a:ea typeface="微软雅黑" panose="020B0503020204020204" charset="-122"/>
                <a:sym typeface="+mn-ea"/>
              </a:rPr>
              <a:t>设置探测等级</a:t>
            </a: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文本框 1"/>
          <p:cNvSpPr txBox="1"/>
          <p:nvPr/>
        </p:nvSpPr>
        <p:spPr>
          <a:xfrm>
            <a:off x="604520" y="882015"/>
            <a:ext cx="10982960" cy="368300"/>
          </a:xfrm>
          <a:prstGeom prst="rect">
            <a:avLst/>
          </a:prstGeom>
          <a:noFill/>
        </p:spPr>
        <p:txBody>
          <a:bodyPr wrap="square" rtlCol="0" anchor="t">
            <a:spAutoFit/>
          </a:bodyPr>
          <a:p>
            <a:pPr>
              <a:lnSpc>
                <a:spcPct val="100000"/>
              </a:lnSpc>
              <a:spcBef>
                <a:spcPct val="0"/>
              </a:spcBef>
              <a:buFontTx/>
              <a:buNone/>
            </a:pPr>
            <a:r>
              <a:rPr lang="en-US" altLang="zh-CN" b="1">
                <a:solidFill>
                  <a:schemeClr val="bg1"/>
                </a:solidFill>
                <a:latin typeface="微软雅黑" panose="020B0503020204020204" charset="-122"/>
                <a:ea typeface="微软雅黑" panose="020B0503020204020204" charset="-122"/>
                <a:sym typeface="+mn-ea"/>
              </a:rPr>
              <a:t>Sqlmap</a:t>
            </a:r>
            <a:r>
              <a:rPr lang="zh-CN" altLang="en-US" b="1">
                <a:solidFill>
                  <a:schemeClr val="bg1"/>
                </a:solidFill>
                <a:latin typeface="微软雅黑" panose="020B0503020204020204" charset="-122"/>
                <a:ea typeface="微软雅黑" panose="020B0503020204020204" charset="-122"/>
                <a:sym typeface="+mn-ea"/>
              </a:rPr>
              <a:t>设置探测等级</a:t>
            </a:r>
            <a:endParaRPr lang="zh-CN" altLang="en-US">
              <a:solidFill>
                <a:schemeClr val="bg1"/>
              </a:solidFill>
            </a:endParaRPr>
          </a:p>
        </p:txBody>
      </p:sp>
      <p:sp>
        <p:nvSpPr>
          <p:cNvPr id="3" name="文本框 2"/>
          <p:cNvSpPr txBox="1"/>
          <p:nvPr/>
        </p:nvSpPr>
        <p:spPr>
          <a:xfrm>
            <a:off x="756285" y="1711325"/>
            <a:ext cx="10611485" cy="645160"/>
          </a:xfrm>
          <a:prstGeom prst="rect">
            <a:avLst/>
          </a:prstGeom>
          <a:noFill/>
        </p:spPr>
        <p:txBody>
          <a:bodyPr wrap="square" rtlCol="0" anchor="t">
            <a:spAutoFit/>
          </a:bodyPr>
          <a:p>
            <a:r>
              <a:rPr lang="en-US">
                <a:solidFill>
                  <a:schemeClr val="bg1"/>
                </a:solidFill>
              </a:rPr>
              <a:t>--level 此选项需要指定要执行的测试</a:t>
            </a:r>
            <a:r>
              <a:rPr lang="zh-CN" altLang="en-US">
                <a:solidFill>
                  <a:schemeClr val="bg1"/>
                </a:solidFill>
              </a:rPr>
              <a:t>等级</a:t>
            </a:r>
            <a:r>
              <a:rPr lang="en-US">
                <a:solidFill>
                  <a:schemeClr val="bg1"/>
                </a:solidFill>
              </a:rPr>
              <a:t>的参数。有五个层次。在执行有限数量的测试(请求)时，默认值为1。1~5</a:t>
            </a:r>
            <a:r>
              <a:rPr lang="zh-CN" altLang="en-US">
                <a:solidFill>
                  <a:schemeClr val="bg1"/>
                </a:solidFill>
              </a:rPr>
              <a:t>探测复杂逐步提升。</a:t>
            </a:r>
            <a:endParaRPr lang="zh-CN" altLang="en-US">
              <a:solidFill>
                <a:schemeClr val="bg1"/>
              </a:solidFill>
            </a:endParaRPr>
          </a:p>
        </p:txBody>
      </p:sp>
      <p:sp>
        <p:nvSpPr>
          <p:cNvPr id="4" name="文本框 3"/>
          <p:cNvSpPr txBox="1"/>
          <p:nvPr/>
        </p:nvSpPr>
        <p:spPr>
          <a:xfrm>
            <a:off x="756920" y="2521585"/>
            <a:ext cx="10611485" cy="645160"/>
          </a:xfrm>
          <a:prstGeom prst="rect">
            <a:avLst/>
          </a:prstGeom>
          <a:noFill/>
        </p:spPr>
        <p:txBody>
          <a:bodyPr wrap="square" rtlCol="0" anchor="t">
            <a:spAutoFit/>
          </a:bodyPr>
          <a:p>
            <a:r>
              <a:rPr lang="en-US">
                <a:solidFill>
                  <a:schemeClr val="bg1"/>
                </a:solidFill>
              </a:rPr>
              <a:t>sqlmap使用的有效负载在文本文件xml/payload .xml中指定。按照文件顶部的说明，如果sqlmap错过了注入，您也应该能够添加自己的有效负载来进行测试!</a:t>
            </a:r>
            <a:endParaRPr lang="en-US">
              <a:solidFill>
                <a:schemeClr val="bg1"/>
              </a:solidFill>
            </a:endParaRPr>
          </a:p>
        </p:txBody>
      </p:sp>
      <p:sp>
        <p:nvSpPr>
          <p:cNvPr id="7" name="文本框 6"/>
          <p:cNvSpPr txBox="1"/>
          <p:nvPr/>
        </p:nvSpPr>
        <p:spPr>
          <a:xfrm>
            <a:off x="756285" y="3265805"/>
            <a:ext cx="10611485" cy="645160"/>
          </a:xfrm>
          <a:prstGeom prst="rect">
            <a:avLst/>
          </a:prstGeom>
          <a:noFill/>
        </p:spPr>
        <p:txBody>
          <a:bodyPr wrap="square" rtlCol="0" anchor="t">
            <a:spAutoFit/>
          </a:bodyPr>
          <a:p>
            <a:r>
              <a:rPr lang="en-US">
                <a:solidFill>
                  <a:schemeClr val="bg1"/>
                </a:solidFill>
              </a:rPr>
              <a:t>这个选项不仅会影响到哪个有效负载sqlmap尝试，还会影响到在考试中取哪个注入点:GET和POST参数总是被测试，HTTP Cookie头值从第2级测试，HTTP用户代理/引用头值从第3级测试。</a:t>
            </a:r>
            <a:endParaRPr lang="en-US">
              <a:solidFill>
                <a:schemeClr val="bg1"/>
              </a:solidFill>
            </a:endParaRPr>
          </a:p>
        </p:txBody>
      </p:sp>
      <p:sp>
        <p:nvSpPr>
          <p:cNvPr id="8" name="文本框 7"/>
          <p:cNvSpPr txBox="1"/>
          <p:nvPr/>
        </p:nvSpPr>
        <p:spPr>
          <a:xfrm>
            <a:off x="756285" y="4296410"/>
            <a:ext cx="10611485" cy="368300"/>
          </a:xfrm>
          <a:prstGeom prst="rect">
            <a:avLst/>
          </a:prstGeom>
          <a:noFill/>
        </p:spPr>
        <p:txBody>
          <a:bodyPr wrap="square" rtlCol="0" anchor="t">
            <a:spAutoFit/>
          </a:bodyPr>
          <a:p>
            <a:r>
              <a:rPr>
                <a:solidFill>
                  <a:schemeClr val="bg1"/>
                </a:solidFill>
              </a:rPr>
              <a:t>总之，检测SQL注入越困难，必须设置的——级别就越高。</a:t>
            </a:r>
            <a:endParaRPr>
              <a:solidFill>
                <a:schemeClr val="bg1"/>
              </a:solidFill>
            </a:endParaRPr>
          </a:p>
        </p:txBody>
      </p:sp>
      <p:sp>
        <p:nvSpPr>
          <p:cNvPr id="9" name="文本框 8"/>
          <p:cNvSpPr txBox="1"/>
          <p:nvPr/>
        </p:nvSpPr>
        <p:spPr>
          <a:xfrm>
            <a:off x="756920" y="5050155"/>
            <a:ext cx="10611485" cy="368300"/>
          </a:xfrm>
          <a:prstGeom prst="rect">
            <a:avLst/>
          </a:prstGeom>
          <a:noFill/>
        </p:spPr>
        <p:txBody>
          <a:bodyPr wrap="square" rtlCol="0" anchor="t">
            <a:spAutoFit/>
          </a:bodyPr>
          <a:p>
            <a:r>
              <a:rPr lang="zh-CN" altLang="en-US">
                <a:solidFill>
                  <a:schemeClr val="bg1"/>
                </a:solidFill>
              </a:rPr>
              <a:t>在显示无法注册时，可以设置 </a:t>
            </a:r>
            <a:r>
              <a:rPr lang="en-US" altLang="zh-CN">
                <a:solidFill>
                  <a:schemeClr val="bg1"/>
                </a:solidFill>
              </a:rPr>
              <a:t>--level 5 </a:t>
            </a:r>
            <a:r>
              <a:rPr lang="zh-CN" altLang="en-US">
                <a:solidFill>
                  <a:schemeClr val="bg1"/>
                </a:solidFill>
              </a:rPr>
              <a:t>来进行更强大的探测。</a:t>
            </a:r>
            <a:endParaRPr lang="zh-CN" altLang="en-US">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02</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2867025" y="3163570"/>
            <a:ext cx="6457950" cy="695325"/>
          </a:xfrm>
        </p:spPr>
        <p:txBody>
          <a:bodyPr/>
          <a:lstStyle/>
          <a:p>
            <a:pPr>
              <a:lnSpc>
                <a:spcPct val="100000"/>
              </a:lnSpc>
            </a:pPr>
            <a:r>
              <a:rPr lang="en-US" altLang="zh-CN" b="1">
                <a:latin typeface="微软雅黑" panose="020B0503020204020204" charset="-122"/>
                <a:ea typeface="微软雅黑" panose="020B0503020204020204" charset="-122"/>
                <a:sym typeface="+mn-ea"/>
              </a:rPr>
              <a:t>Sqlmap</a:t>
            </a:r>
            <a:r>
              <a:rPr lang="zh-CN" altLang="en-US" b="1">
                <a:latin typeface="微软雅黑" panose="020B0503020204020204" charset="-122"/>
                <a:ea typeface="微软雅黑" panose="020B0503020204020204" charset="-122"/>
                <a:sym typeface="+mn-ea"/>
              </a:rPr>
              <a:t>设置风险参数</a:t>
            </a:r>
            <a:endParaRPr lang="zh-CN" altLang="en-US" b="1">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文本框 1"/>
          <p:cNvSpPr txBox="1"/>
          <p:nvPr/>
        </p:nvSpPr>
        <p:spPr>
          <a:xfrm>
            <a:off x="1005205" y="777240"/>
            <a:ext cx="10181590" cy="368300"/>
          </a:xfrm>
          <a:prstGeom prst="rect">
            <a:avLst/>
          </a:prstGeom>
          <a:noFill/>
        </p:spPr>
        <p:txBody>
          <a:bodyPr wrap="square" rtlCol="0" anchor="t">
            <a:spAutoFit/>
          </a:bodyPr>
          <a:p>
            <a:pPr>
              <a:lnSpc>
                <a:spcPct val="100000"/>
              </a:lnSpc>
              <a:spcBef>
                <a:spcPct val="0"/>
              </a:spcBef>
              <a:buFontTx/>
              <a:buNone/>
            </a:pPr>
            <a:r>
              <a:rPr lang="en-US" altLang="zh-CN" b="1">
                <a:solidFill>
                  <a:schemeClr val="bg1"/>
                </a:solidFill>
                <a:latin typeface="微软雅黑" panose="020B0503020204020204" charset="-122"/>
                <a:ea typeface="微软雅黑" panose="020B0503020204020204" charset="-122"/>
                <a:sym typeface="+mn-ea"/>
              </a:rPr>
              <a:t>Sqlmap</a:t>
            </a:r>
            <a:r>
              <a:rPr lang="zh-CN" altLang="en-US" b="1">
                <a:solidFill>
                  <a:schemeClr val="bg1"/>
                </a:solidFill>
                <a:latin typeface="微软雅黑" panose="020B0503020204020204" charset="-122"/>
                <a:ea typeface="微软雅黑" panose="020B0503020204020204" charset="-122"/>
                <a:sym typeface="+mn-ea"/>
              </a:rPr>
              <a:t>设置风险参数</a:t>
            </a:r>
            <a:endParaRPr lang="zh-CN" altLang="en-US" b="1">
              <a:solidFill>
                <a:schemeClr val="bg1"/>
              </a:solidFill>
              <a:latin typeface="微软雅黑" panose="020B0503020204020204" charset="-122"/>
              <a:ea typeface="微软雅黑" panose="020B0503020204020204" charset="-122"/>
              <a:sym typeface="+mn-ea"/>
            </a:endParaRPr>
          </a:p>
        </p:txBody>
      </p:sp>
      <p:sp>
        <p:nvSpPr>
          <p:cNvPr id="3" name="文本框 2"/>
          <p:cNvSpPr txBox="1"/>
          <p:nvPr/>
        </p:nvSpPr>
        <p:spPr>
          <a:xfrm>
            <a:off x="1005205" y="2523490"/>
            <a:ext cx="10181590" cy="922020"/>
          </a:xfrm>
          <a:prstGeom prst="rect">
            <a:avLst/>
          </a:prstGeom>
          <a:noFill/>
        </p:spPr>
        <p:txBody>
          <a:bodyPr wrap="square" rtlCol="0" anchor="t">
            <a:spAutoFit/>
          </a:bodyPr>
          <a:p>
            <a:r>
              <a:rPr>
                <a:solidFill>
                  <a:schemeClr val="bg1"/>
                </a:solidFill>
              </a:rPr>
              <a:t>在某些情况下，比如UPDATE语句中的SQL注入，注入基于or的有效负载可能导致表的所有条目的更新，这肯定不是攻击者想要的。出于这个原因和其他原因，我们引入了这个选项:用户可以控制测试的有效负载，用户可以任意选择使用也有潜在危险的负载。</a:t>
            </a:r>
            <a:endParaRPr>
              <a:solidFill>
                <a:schemeClr val="bg1"/>
              </a:solidFill>
            </a:endParaRPr>
          </a:p>
        </p:txBody>
      </p:sp>
      <p:sp>
        <p:nvSpPr>
          <p:cNvPr id="4" name="文本框 3"/>
          <p:cNvSpPr txBox="1"/>
          <p:nvPr/>
        </p:nvSpPr>
        <p:spPr>
          <a:xfrm>
            <a:off x="1005205" y="1601470"/>
            <a:ext cx="10181590" cy="922020"/>
          </a:xfrm>
          <a:prstGeom prst="rect">
            <a:avLst/>
          </a:prstGeom>
          <a:noFill/>
        </p:spPr>
        <p:txBody>
          <a:bodyPr wrap="square" rtlCol="0" anchor="t">
            <a:spAutoFit/>
          </a:bodyPr>
          <a:p>
            <a:r>
              <a:rPr>
                <a:solidFill>
                  <a:schemeClr val="bg1"/>
                </a:solidFill>
              </a:rPr>
              <a:t>此选项需要指定要执行测试的风险的参数。有三个风险值。默认值为1，这对于大多数SQL注入点来说是无害的。风险值2增加了大量基于查询时间的SQL注入测试的默认级别，值3也增加了基于or的SQL注入测试。</a:t>
            </a:r>
            <a:endParaRPr>
              <a:solidFill>
                <a:schemeClr val="bg1"/>
              </a:solidFill>
            </a:endParaRPr>
          </a:p>
        </p:txBody>
      </p:sp>
      <p:sp>
        <p:nvSpPr>
          <p:cNvPr id="5" name="文本框 4"/>
          <p:cNvSpPr txBox="1"/>
          <p:nvPr/>
        </p:nvSpPr>
        <p:spPr>
          <a:xfrm>
            <a:off x="1005205" y="4008755"/>
            <a:ext cx="10181590" cy="645160"/>
          </a:xfrm>
          <a:prstGeom prst="rect">
            <a:avLst/>
          </a:prstGeom>
          <a:noFill/>
        </p:spPr>
        <p:txBody>
          <a:bodyPr wrap="square" rtlCol="0" anchor="t">
            <a:spAutoFit/>
          </a:bodyPr>
          <a:p>
            <a:r>
              <a:rPr lang="zh-CN">
                <a:solidFill>
                  <a:schemeClr val="bg1"/>
                </a:solidFill>
              </a:rPr>
              <a:t>例如：</a:t>
            </a:r>
            <a:endParaRPr>
              <a:solidFill>
                <a:schemeClr val="bg1"/>
              </a:solidFill>
            </a:endParaRPr>
          </a:p>
          <a:p>
            <a:r>
              <a:rPr lang="en-US">
                <a:solidFill>
                  <a:schemeClr val="bg1"/>
                </a:solidFill>
              </a:rPr>
              <a:t>--risk num   num</a:t>
            </a:r>
            <a:r>
              <a:rPr lang="zh-CN" altLang="en-US">
                <a:solidFill>
                  <a:schemeClr val="bg1"/>
                </a:solidFill>
              </a:rPr>
              <a:t>范围 </a:t>
            </a:r>
            <a:r>
              <a:rPr lang="en-US" altLang="zh-CN">
                <a:solidFill>
                  <a:schemeClr val="bg1"/>
                </a:solidFill>
              </a:rPr>
              <a:t>1~3</a:t>
            </a:r>
            <a:endParaRPr lang="en-US" altLang="zh-CN">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03</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3329940" y="3081655"/>
            <a:ext cx="5531485" cy="695325"/>
          </a:xfrm>
        </p:spPr>
        <p:txBody>
          <a:bodyPr/>
          <a:lstStyle/>
          <a:p>
            <a:pPr>
              <a:lnSpc>
                <a:spcPct val="100000"/>
              </a:lnSpc>
            </a:pPr>
            <a:r>
              <a:rPr lang="en-US" altLang="zh-CN" b="1">
                <a:latin typeface="微软雅黑" panose="020B0503020204020204" charset="-122"/>
                <a:ea typeface="微软雅黑" panose="020B0503020204020204" charset="-122"/>
                <a:sym typeface="+mn-ea"/>
              </a:rPr>
              <a:t>Sqlmap</a:t>
            </a:r>
            <a:r>
              <a:rPr lang="zh-CN" b="1">
                <a:latin typeface="微软雅黑" panose="020B0503020204020204" charset="-122"/>
                <a:ea typeface="微软雅黑" panose="020B0503020204020204" charset="-122"/>
                <a:sym typeface="+mn-ea"/>
              </a:rPr>
              <a:t>设置</a:t>
            </a:r>
            <a:r>
              <a:rPr lang="zh-CN" altLang="en-US" b="1">
                <a:latin typeface="微软雅黑" panose="020B0503020204020204" charset="-122"/>
                <a:ea typeface="微软雅黑" panose="020B0503020204020204" charset="-122"/>
                <a:sym typeface="+mn-ea"/>
              </a:rPr>
              <a:t>页面比较参数</a:t>
            </a: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文本框 1"/>
          <p:cNvSpPr txBox="1"/>
          <p:nvPr/>
        </p:nvSpPr>
        <p:spPr>
          <a:xfrm>
            <a:off x="626110" y="731520"/>
            <a:ext cx="10948670" cy="368300"/>
          </a:xfrm>
          <a:prstGeom prst="rect">
            <a:avLst/>
          </a:prstGeom>
          <a:noFill/>
        </p:spPr>
        <p:txBody>
          <a:bodyPr wrap="square" rtlCol="0" anchor="t">
            <a:spAutoFit/>
          </a:bodyPr>
          <a:p>
            <a:pPr algn="l">
              <a:lnSpc>
                <a:spcPct val="100000"/>
              </a:lnSpc>
              <a:spcBef>
                <a:spcPct val="0"/>
              </a:spcBef>
              <a:buFontTx/>
              <a:buNone/>
            </a:pPr>
            <a:r>
              <a:rPr lang="en-US" altLang="zh-CN" b="1">
                <a:solidFill>
                  <a:schemeClr val="bg1"/>
                </a:solidFill>
                <a:latin typeface="微软雅黑" panose="020B0503020204020204" charset="-122"/>
                <a:ea typeface="微软雅黑" panose="020B0503020204020204" charset="-122"/>
                <a:sym typeface="+mn-ea"/>
              </a:rPr>
              <a:t>Sqlmap</a:t>
            </a:r>
            <a:r>
              <a:rPr lang="zh-CN" b="1">
                <a:solidFill>
                  <a:schemeClr val="bg1"/>
                </a:solidFill>
                <a:latin typeface="微软雅黑" panose="020B0503020204020204" charset="-122"/>
                <a:ea typeface="微软雅黑" panose="020B0503020204020204" charset="-122"/>
                <a:sym typeface="+mn-ea"/>
              </a:rPr>
              <a:t>设置</a:t>
            </a:r>
            <a:r>
              <a:rPr lang="zh-CN" altLang="en-US" b="1">
                <a:solidFill>
                  <a:schemeClr val="bg1"/>
                </a:solidFill>
                <a:latin typeface="微软雅黑" panose="020B0503020204020204" charset="-122"/>
                <a:ea typeface="微软雅黑" panose="020B0503020204020204" charset="-122"/>
                <a:sym typeface="+mn-ea"/>
              </a:rPr>
              <a:t>页面比较参数</a:t>
            </a:r>
            <a:endParaRPr>
              <a:solidFill>
                <a:schemeClr val="bg1"/>
              </a:solidFill>
            </a:endParaRPr>
          </a:p>
        </p:txBody>
      </p:sp>
      <p:sp>
        <p:nvSpPr>
          <p:cNvPr id="3" name="文本框 2"/>
          <p:cNvSpPr txBox="1"/>
          <p:nvPr/>
        </p:nvSpPr>
        <p:spPr>
          <a:xfrm>
            <a:off x="626110" y="3094990"/>
            <a:ext cx="10948670" cy="1198880"/>
          </a:xfrm>
          <a:prstGeom prst="rect">
            <a:avLst/>
          </a:prstGeom>
          <a:noFill/>
        </p:spPr>
        <p:txBody>
          <a:bodyPr wrap="square" rtlCol="0" anchor="t">
            <a:spAutoFit/>
          </a:bodyPr>
          <a:p>
            <a:r>
              <a:rPr>
                <a:solidFill>
                  <a:schemeClr val="bg1"/>
                </a:solidFill>
              </a:rPr>
              <a:t>--string</a:t>
            </a:r>
            <a:r>
              <a:rPr lang="zh-CN">
                <a:solidFill>
                  <a:schemeClr val="bg1"/>
                </a:solidFill>
              </a:rPr>
              <a:t>：指定包含字符串 查询为</a:t>
            </a:r>
            <a:r>
              <a:rPr lang="en-US" altLang="zh-CN">
                <a:solidFill>
                  <a:schemeClr val="bg1"/>
                </a:solidFill>
              </a:rPr>
              <a:t>True</a:t>
            </a:r>
            <a:endParaRPr>
              <a:solidFill>
                <a:schemeClr val="bg1"/>
              </a:solidFill>
            </a:endParaRPr>
          </a:p>
          <a:p>
            <a:r>
              <a:rPr>
                <a:solidFill>
                  <a:schemeClr val="bg1"/>
                </a:solidFill>
              </a:rPr>
              <a:t>--not-string</a:t>
            </a:r>
            <a:r>
              <a:rPr lang="zh-CN">
                <a:solidFill>
                  <a:schemeClr val="bg1"/>
                </a:solidFill>
              </a:rPr>
              <a:t>：指定包含字符串 查询为</a:t>
            </a:r>
            <a:r>
              <a:rPr lang="en-US" altLang="zh-CN">
                <a:solidFill>
                  <a:schemeClr val="bg1"/>
                </a:solidFill>
              </a:rPr>
              <a:t>False</a:t>
            </a:r>
            <a:endParaRPr lang="zh-CN">
              <a:solidFill>
                <a:schemeClr val="bg1"/>
              </a:solidFill>
            </a:endParaRPr>
          </a:p>
          <a:p>
            <a:r>
              <a:rPr>
                <a:solidFill>
                  <a:schemeClr val="bg1"/>
                </a:solidFill>
              </a:rPr>
              <a:t>--regexp</a:t>
            </a:r>
            <a:r>
              <a:rPr lang="zh-CN">
                <a:solidFill>
                  <a:schemeClr val="bg1"/>
                </a:solidFill>
              </a:rPr>
              <a:t>：指定通过正则表达式匹配字符串</a:t>
            </a:r>
            <a:r>
              <a:rPr lang="en-US" altLang="zh-CN">
                <a:solidFill>
                  <a:schemeClr val="bg1"/>
                </a:solidFill>
              </a:rPr>
              <a:t>,</a:t>
            </a:r>
            <a:r>
              <a:rPr lang="zh-CN" altLang="en-US">
                <a:solidFill>
                  <a:schemeClr val="bg1"/>
                </a:solidFill>
              </a:rPr>
              <a:t>查询为</a:t>
            </a:r>
            <a:r>
              <a:rPr lang="en-US" altLang="zh-CN">
                <a:solidFill>
                  <a:schemeClr val="bg1"/>
                </a:solidFill>
              </a:rPr>
              <a:t>True</a:t>
            </a:r>
            <a:endParaRPr lang="zh-CN">
              <a:solidFill>
                <a:schemeClr val="bg1"/>
              </a:solidFill>
            </a:endParaRPr>
          </a:p>
          <a:p>
            <a:r>
              <a:rPr>
                <a:solidFill>
                  <a:schemeClr val="bg1"/>
                </a:solidFill>
              </a:rPr>
              <a:t>--code</a:t>
            </a:r>
            <a:r>
              <a:rPr lang="zh-CN">
                <a:solidFill>
                  <a:schemeClr val="bg1"/>
                </a:solidFill>
              </a:rPr>
              <a:t>：指定匹配</a:t>
            </a:r>
            <a:r>
              <a:rPr lang="en-US" altLang="zh-CN">
                <a:solidFill>
                  <a:schemeClr val="bg1"/>
                </a:solidFill>
              </a:rPr>
              <a:t>HTTP</a:t>
            </a:r>
            <a:r>
              <a:rPr lang="zh-CN" altLang="en-US">
                <a:solidFill>
                  <a:schemeClr val="bg1"/>
                </a:solidFill>
              </a:rPr>
              <a:t>状态响应码，查询为</a:t>
            </a:r>
            <a:r>
              <a:rPr lang="en-US" altLang="zh-CN">
                <a:solidFill>
                  <a:schemeClr val="bg1"/>
                </a:solidFill>
              </a:rPr>
              <a:t>True</a:t>
            </a:r>
            <a:endParaRPr lang="en-US" altLang="zh-CN">
              <a:solidFill>
                <a:schemeClr val="bg1"/>
              </a:solidFill>
            </a:endParaRPr>
          </a:p>
        </p:txBody>
      </p:sp>
      <p:sp>
        <p:nvSpPr>
          <p:cNvPr id="4" name="文本框 3"/>
          <p:cNvSpPr txBox="1"/>
          <p:nvPr/>
        </p:nvSpPr>
        <p:spPr>
          <a:xfrm>
            <a:off x="626110" y="1471930"/>
            <a:ext cx="10849610" cy="1076325"/>
          </a:xfrm>
          <a:prstGeom prst="rect">
            <a:avLst/>
          </a:prstGeom>
          <a:noFill/>
        </p:spPr>
        <p:txBody>
          <a:bodyPr wrap="square" rtlCol="0" anchor="t">
            <a:spAutoFit/>
          </a:bodyPr>
          <a:p>
            <a:r>
              <a:rPr lang="zh-CN" sz="1600">
                <a:solidFill>
                  <a:schemeClr val="bg1"/>
                </a:solidFill>
              </a:rPr>
              <a:t>默认情况下，通过比较注入的请求页面内容和未注入的原始页面内容，可以区分真查询和假查询。这种观念并不总是起作用是因为在每次刷新页面内容的变化有时甚至没有注射,例如当页面有一个计数器,一个动态广告横幅或任何其他HTML的一部分呈现动态和可能改变时间不仅因此用户的输入。为了绕过这个限制，sqlmap努力识别响应体的这些片段并进行相应处理。</a:t>
            </a:r>
            <a:endParaRPr lang="zh-CN" sz="1600">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04</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3221355" y="3163570"/>
            <a:ext cx="5137785" cy="695325"/>
          </a:xfrm>
        </p:spPr>
        <p:txBody>
          <a:bodyPr/>
          <a:lstStyle/>
          <a:p>
            <a:pPr>
              <a:lnSpc>
                <a:spcPct val="100000"/>
              </a:lnSpc>
            </a:pPr>
            <a:r>
              <a:rPr lang="en-US" altLang="zh-CN" b="1">
                <a:latin typeface="微软雅黑" panose="020B0503020204020204" charset="-122"/>
                <a:ea typeface="微软雅黑" panose="020B0503020204020204" charset="-122"/>
                <a:sym typeface="+mn-ea"/>
              </a:rPr>
              <a:t>Sqlmap</a:t>
            </a:r>
            <a:r>
              <a:rPr lang="zh-CN" altLang="en-US" b="1">
                <a:latin typeface="微软雅黑" panose="020B0503020204020204" charset="-122"/>
                <a:ea typeface="微软雅黑" panose="020B0503020204020204" charset="-122"/>
                <a:sym typeface="+mn-ea"/>
              </a:rPr>
              <a:t>设置内容比较参数</a:t>
            </a: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basetag"/>
  <p:tag name="KSO_WM_TEMPLATE_INDEX" val="20163617"/>
</p:tagLst>
</file>

<file path=ppt/tags/tag10.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1.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2.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3.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4.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6.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3617"/>
  <p:tag name="KSO_WM_TAG_VERSION" val="1.0"/>
  <p:tag name="KSO_WM_SLIDE_ID" val="basetag20163617_35"/>
  <p:tag name="KSO_WM_SLIDE_INDEX" val="35"/>
  <p:tag name="KSO_WM_SLIDE_ITEM_CNT" val="0"/>
  <p:tag name="KSO_WM_SLIDE_TYPE" val="endPage"/>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3617"/>
</p:tagLst>
</file>

<file path=ppt/tags/tag3.xml><?xml version="1.0" encoding="utf-8"?>
<p:tagLst xmlns:p="http://schemas.openxmlformats.org/presentationml/2006/main">
  <p:tag name="KSO_WM_TEMPLATE_CATEGORY" val="basetag"/>
  <p:tag name="KSO_WM_TEMPLATE_INDEX" val="20163617"/>
  <p:tag name="KSO_WM_TAG_VERSION" val="1.0"/>
  <p:tag name="KSO_WM_TEMPLATE_THUMBS_INDEX" val="1、2、3、4、5、7、9、12、13、14、15、17、19、20、24"/>
  <p:tag name="KSO_WM_BEAUTIFY_FLAG" val="#wm#"/>
</p:tagLst>
</file>

<file path=ppt/tags/tag4.xml><?xml version="1.0" encoding="utf-8"?>
<p:tagLst xmlns:p="http://schemas.openxmlformats.org/presentationml/2006/main">
  <p:tag name="KSO_WM_TAG_VERSION" val="1.0"/>
  <p:tag name="KSO_WM_TEMPLATE_CATEGORY" val="basetag"/>
  <p:tag name="KSO_WM_TEMPLATE_INDEX" val="20163617"/>
</p:tagLst>
</file>

<file path=ppt/tags/tag5.xml><?xml version="1.0" encoding="utf-8"?>
<p:tagLst xmlns:p="http://schemas.openxmlformats.org/presentationml/2006/main">
  <p:tag name="KSO_WM_TAG_VERSION" val="1.0"/>
  <p:tag name="KSO_WM_TEMPLATE_CATEGORY" val="basetag"/>
  <p:tag name="KSO_WM_TEMPLATE_INDEX" val="20163617"/>
</p:tagLst>
</file>

<file path=ppt/tags/tag6.xml><?xml version="1.0" encoding="utf-8"?>
<p:tagLst xmlns:p="http://schemas.openxmlformats.org/presentationml/2006/main">
  <p:tag name="KSO_WM_TEMPLATE_CATEGORY" val="basetag"/>
  <p:tag name="KSO_WM_TEMPLATE_INDEX" val="20163617"/>
  <p:tag name="KSO_WM_TAG_VERSION" val="1.0"/>
  <p:tag name="KSO_WM_TEMPLATE_THUMBS_INDEX" val="1、2、3、4、5、7、9、12、13、14、15、17、19、20、24"/>
  <p:tag name="KSO_WM_BEAUTIFY_FLAG" val="#wm#"/>
</p:tagLst>
</file>

<file path=ppt/tags/tag7.xml><?xml version="1.0" encoding="utf-8"?>
<p:tagLst xmlns:p="http://schemas.openxmlformats.org/presentationml/2006/main">
  <p:tag name="KSO_WM_TEMPLATE_CATEGORY" val="basetag"/>
  <p:tag name="KSO_WM_TEMPLATE_INDEX" val="20163617"/>
  <p:tag name="KSO_WM_TAG_VERSION" val="1.0"/>
  <p:tag name="KSO_WM_SLIDE_ID" val="basetag20163617_1"/>
  <p:tag name="KSO_WM_SLIDE_INDEX" val="1"/>
  <p:tag name="KSO_WM_SLIDE_ITEM_CNT" val="0"/>
  <p:tag name="KSO_WM_SLIDE_TYPE" val="title"/>
  <p:tag name="KSO_WM_TEMPLATE_THUMBS_INDEX" val="1、5、6、7、8、11、13、14、17、20、25、35"/>
  <p:tag name="KSO_WM_BEAUTIFY_FLAG" val="#wm#"/>
</p:tagLst>
</file>

<file path=ppt/tags/tag8.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9.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1265</Words>
  <Application>WPS 演示</Application>
  <PresentationFormat>宽屏</PresentationFormat>
  <Paragraphs>83</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12</vt:i4>
      </vt:variant>
    </vt:vector>
  </HeadingPairs>
  <TitlesOfParts>
    <vt:vector size="25" baseType="lpstr">
      <vt:lpstr>Arial</vt:lpstr>
      <vt:lpstr>宋体</vt:lpstr>
      <vt:lpstr>Wingdings</vt:lpstr>
      <vt:lpstr>黑体</vt:lpstr>
      <vt:lpstr>Calibri Light</vt:lpstr>
      <vt:lpstr>Adobe Gothic Std B</vt:lpstr>
      <vt:lpstr>微软雅黑</vt:lpstr>
      <vt:lpstr>Impact</vt:lpstr>
      <vt:lpstr>Yu Gothic UI Semibold</vt:lpstr>
      <vt:lpstr>Arial Unicode MS</vt:lpstr>
      <vt:lpstr>Calibri</vt:lpstr>
      <vt:lpstr>1_Office 主题</vt:lpstr>
      <vt:lpstr>2_Office 主题</vt:lpstr>
      <vt:lpstr>Sqlmap 视频课程</vt:lpstr>
      <vt:lpstr>PowerPoint 演示文稿</vt:lpstr>
      <vt:lpstr>Sqlmap设置探测等级</vt:lpstr>
      <vt:lpstr>PowerPoint 演示文稿</vt:lpstr>
      <vt:lpstr>Sqlmap设置风险参数</vt:lpstr>
      <vt:lpstr>PowerPoint 演示文稿</vt:lpstr>
      <vt:lpstr>Sqlmap设置页面比较参数</vt:lpstr>
      <vt:lpstr>PowerPoint 演示文稿</vt:lpstr>
      <vt:lpstr>Sqlmap设置内容比较参数</vt:lpstr>
      <vt:lpstr>PowerPoint 演示文稿</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1414395541</cp:lastModifiedBy>
  <cp:revision>110</cp:revision>
  <dcterms:created xsi:type="dcterms:W3CDTF">2018-08-20T13:57:00Z</dcterms:created>
  <dcterms:modified xsi:type="dcterms:W3CDTF">2018-09-24T00:17:15Z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