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304" r:id="rId5"/>
    <p:sldId id="282" r:id="rId6"/>
    <p:sldId id="287" r:id="rId7"/>
    <p:sldId id="288" r:id="rId8"/>
    <p:sldId id="289" r:id="rId9"/>
    <p:sldId id="305" r:id="rId10"/>
    <p:sldId id="291" r:id="rId11"/>
    <p:sldId id="293" r:id="rId12"/>
    <p:sldId id="292" r:id="rId13"/>
    <p:sldId id="290" r:id="rId14"/>
    <p:sldId id="294" r:id="rId15"/>
    <p:sldId id="306" r:id="rId16"/>
    <p:sldId id="311" r:id="rId17"/>
    <p:sldId id="312" r:id="rId18"/>
    <p:sldId id="295" r:id="rId19"/>
    <p:sldId id="297" r:id="rId20"/>
    <p:sldId id="30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l" initials="w" lastIdx="4" clrIdx="0">
    <p:extLst>
      <p:ext uri="{19B8F6BF-5375-455C-9EA6-DF929625EA0E}">
        <p15:presenceInfo xmlns:p15="http://schemas.microsoft.com/office/powerpoint/2012/main" userId="wf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DB6"/>
    <a:srgbClr val="3A6166"/>
    <a:srgbClr val="2F3A49"/>
    <a:srgbClr val="3F4E63"/>
    <a:srgbClr val="222A35"/>
    <a:srgbClr val="252D39"/>
    <a:srgbClr val="435369"/>
    <a:srgbClr val="404F64"/>
    <a:srgbClr val="2E2A2B"/>
    <a:srgbClr val="5C4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14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3T15:19:53.130" idx="2">
    <p:pos x="10" y="10"/>
    <p:text>cmake 手写cmakelist</p:text>
    <p:extLst>
      <p:ext uri="{C676402C-5697-4E1C-873F-D02D1690AC5C}">
        <p15:threadingInfo xmlns:p15="http://schemas.microsoft.com/office/powerpoint/2012/main" timeZoneBias="-480"/>
      </p:ext>
    </p:extLst>
  </p:cm>
  <p:cm authorId="1" dt="2021-01-23T15:20:25.146" idx="3">
    <p:pos x="146" y="146"/>
    <p:text>控制debug开关，非debug版本对我们测试有帮助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3T15:21:22.418" idx="4">
    <p:pos x="7036" y="1939"/>
    <p:text>cmakelist定义变量用set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1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9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4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8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943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7614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04894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4075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FFDAE1-EB67-42CF-B593-56AA292DA8C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天逸黑" panose="02000500000000000000" pitchFamily="2" charset="-122"/>
          <a:ea typeface="印品天逸黑" panose="02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2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C69E53F-3476-4C15-8FC0-CC6AD198E5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4255"/>
          <a:stretch/>
        </p:blipFill>
        <p:spPr>
          <a:xfrm>
            <a:off x="-242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105FDF9-AA9B-434D-9CCD-B4A037C8DE98}"/>
              </a:ext>
            </a:extLst>
          </p:cNvPr>
          <p:cNvSpPr txBox="1"/>
          <p:nvPr/>
        </p:nvSpPr>
        <p:spPr>
          <a:xfrm>
            <a:off x="1615156" y="2556262"/>
            <a:ext cx="8955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Make</a:t>
            </a:r>
            <a:r>
              <a:rPr lang="zh-CN" altLang="en-US" sz="6600" dirty="0" smtClean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、</a:t>
            </a:r>
            <a:r>
              <a:rPr lang="en-US" altLang="zh-CN" sz="6600" dirty="0" err="1" smtClean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cmake</a:t>
            </a:r>
            <a:r>
              <a:rPr lang="zh-CN" altLang="en-US" sz="6600" dirty="0" smtClean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、</a:t>
            </a:r>
            <a:r>
              <a:rPr lang="en-US" altLang="zh-CN" sz="6600" dirty="0" smtClean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configure</a:t>
            </a:r>
            <a:endParaRPr lang="en-US" altLang="zh-CN" sz="6600" dirty="0" smtClean="0">
              <a:solidFill>
                <a:srgbClr val="3A6166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08C5916-2628-4917-8B99-FBBEF08E965F}"/>
              </a:ext>
            </a:extLst>
          </p:cNvPr>
          <p:cNvSpPr txBox="1"/>
          <p:nvPr/>
        </p:nvSpPr>
        <p:spPr>
          <a:xfrm>
            <a:off x="300160" y="1191746"/>
            <a:ext cx="292388" cy="4561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YOUR TITLE,ADD YOUR TITLE.</a:t>
            </a:r>
          </a:p>
        </p:txBody>
      </p:sp>
      <p:sp>
        <p:nvSpPr>
          <p:cNvPr id="16" name="PA_十字形 9" descr="e7d195523061f1c0d318120d6aeaf1b6ccceb6ba3da59c0775C5DE19DDDEBC09ED96DBD9900D9848D623ECAD1D4904B78047D0015C22C8BE97228BE8B5BFF08FE7A3AE04126DA07312A96C0F69F9BAB7B8762A2F02ECB167EB1D3D935132D44A03185F23F8625673A228DA0C7DA620D0616217B810CE4DCA0BDC2CD812D5F48220C6184BA351E466">
            <a:extLst>
              <a:ext uri="{FF2B5EF4-FFF2-40B4-BE49-F238E27FC236}">
                <a16:creationId xmlns="" xmlns:a16="http://schemas.microsoft.com/office/drawing/2014/main" id="{2BD27872-477B-4E8E-AB6B-B7B93FCEDA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1006" y="300398"/>
            <a:ext cx="241542" cy="241540"/>
          </a:xfrm>
          <a:prstGeom prst="plus">
            <a:avLst>
              <a:gd name="adj" fmla="val 4369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6FFAB9B-2E53-45F6-BC18-48CD8DC88222}"/>
              </a:ext>
            </a:extLst>
          </p:cNvPr>
          <p:cNvSpPr txBox="1"/>
          <p:nvPr/>
        </p:nvSpPr>
        <p:spPr>
          <a:xfrm>
            <a:off x="11584745" y="1191746"/>
            <a:ext cx="292388" cy="4561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YOUR TITLE,ADD YOUR TITLE.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299F602C-D498-418E-994D-BDC9D4A7E350}"/>
              </a:ext>
            </a:extLst>
          </p:cNvPr>
          <p:cNvCxnSpPr/>
          <p:nvPr/>
        </p:nvCxnSpPr>
        <p:spPr>
          <a:xfrm flipV="1">
            <a:off x="8413115" y="6430010"/>
            <a:ext cx="1673225" cy="508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3A70CF85-BA6F-45B8-B334-B2AF388B4F9E}"/>
              </a:ext>
            </a:extLst>
          </p:cNvPr>
          <p:cNvCxnSpPr/>
          <p:nvPr/>
        </p:nvCxnSpPr>
        <p:spPr>
          <a:xfrm flipV="1">
            <a:off x="2254885" y="6424930"/>
            <a:ext cx="1673225" cy="508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4A206E59-23C2-4F6B-AEDC-D43E9D131FD3}"/>
              </a:ext>
            </a:extLst>
          </p:cNvPr>
          <p:cNvSpPr/>
          <p:nvPr/>
        </p:nvSpPr>
        <p:spPr>
          <a:xfrm>
            <a:off x="3151159" y="428691"/>
            <a:ext cx="91226" cy="91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343B7711-D1E4-4B29-B101-60D64A2B364E}"/>
              </a:ext>
            </a:extLst>
          </p:cNvPr>
          <p:cNvSpPr/>
          <p:nvPr/>
        </p:nvSpPr>
        <p:spPr>
          <a:xfrm>
            <a:off x="3365764" y="429326"/>
            <a:ext cx="91226" cy="91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A808D01E-F76E-4332-BDEE-841AE1CA8591}"/>
              </a:ext>
            </a:extLst>
          </p:cNvPr>
          <p:cNvSpPr/>
          <p:nvPr/>
        </p:nvSpPr>
        <p:spPr>
          <a:xfrm>
            <a:off x="3589894" y="429326"/>
            <a:ext cx="91226" cy="91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PA_十字形 9" descr="e7d195523061f1c0d318120d6aeaf1b6ccceb6ba3da59c0775C5DE19DDDEBC09ED96DBD9900D9848D623ECAD1D4904B78047D0015C22C8BE97228BE8B5BFF08FE7A3AE04126DA07312A96C0F69F9BAB7B8762A2F02ECB167EB1D3D935132D44A03185F23F8625673A228DA0C7DA620D0616217B810CE4DCA0BDC2CD812D5F48220C6184BA351E466">
            <a:extLst>
              <a:ext uri="{FF2B5EF4-FFF2-40B4-BE49-F238E27FC236}">
                <a16:creationId xmlns="" xmlns:a16="http://schemas.microsoft.com/office/drawing/2014/main" id="{E8B7B43E-A3D7-40DE-9E50-3563B9A45D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720223" y="300398"/>
            <a:ext cx="241542" cy="241540"/>
          </a:xfrm>
          <a:prstGeom prst="plus">
            <a:avLst>
              <a:gd name="adj" fmla="val 4369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301DB255-3328-4F90-B790-65F0AE6EF781}"/>
              </a:ext>
            </a:extLst>
          </p:cNvPr>
          <p:cNvGrpSpPr/>
          <p:nvPr/>
        </p:nvGrpSpPr>
        <p:grpSpPr>
          <a:xfrm>
            <a:off x="8859078" y="421168"/>
            <a:ext cx="529961" cy="91861"/>
            <a:chOff x="3303559" y="581091"/>
            <a:chExt cx="529961" cy="91861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BD8ECCF7-50D1-41ED-8623-0B2C30BE11D3}"/>
                </a:ext>
              </a:extLst>
            </p:cNvPr>
            <p:cNvSpPr/>
            <p:nvPr/>
          </p:nvSpPr>
          <p:spPr>
            <a:xfrm>
              <a:off x="3303559" y="581091"/>
              <a:ext cx="91226" cy="91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B86C56AE-D12C-4C7D-B12D-AE1E641CE354}"/>
                </a:ext>
              </a:extLst>
            </p:cNvPr>
            <p:cNvSpPr/>
            <p:nvPr/>
          </p:nvSpPr>
          <p:spPr>
            <a:xfrm>
              <a:off x="3518164" y="581726"/>
              <a:ext cx="91226" cy="91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64C8F317-B252-42AF-BBDF-9DD7DFE8AF87}"/>
                </a:ext>
              </a:extLst>
            </p:cNvPr>
            <p:cNvSpPr/>
            <p:nvPr/>
          </p:nvSpPr>
          <p:spPr>
            <a:xfrm>
              <a:off x="3742294" y="581726"/>
              <a:ext cx="91226" cy="91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604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DCDBF741-D520-42DB-95BB-A062DEAC4EAC}"/>
              </a:ext>
            </a:extLst>
          </p:cNvPr>
          <p:cNvSpPr/>
          <p:nvPr/>
        </p:nvSpPr>
        <p:spPr>
          <a:xfrm>
            <a:off x="76487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="" xmlns:a16="http://schemas.microsoft.com/office/drawing/2014/main" id="{D50B7034-C108-4260-A269-989D1B8F0B34}"/>
              </a:ext>
            </a:extLst>
          </p:cNvPr>
          <p:cNvSpPr/>
          <p:nvPr/>
        </p:nvSpPr>
        <p:spPr>
          <a:xfrm rot="16200000">
            <a:off x="-2994135" y="1780187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973BE41-D638-4C81-BE13-C04323E703B2}"/>
              </a:ext>
            </a:extLst>
          </p:cNvPr>
          <p:cNvSpPr txBox="1"/>
          <p:nvPr/>
        </p:nvSpPr>
        <p:spPr>
          <a:xfrm>
            <a:off x="1223265" y="142684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3A6166"/>
                </a:solidFill>
                <a:cs typeface="+mn-ea"/>
                <a:sym typeface="+mn-lt"/>
              </a:rPr>
              <a:t>PROUDECT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45F20A9-3A42-44BB-86CB-F0A96AE1665F}"/>
              </a:ext>
            </a:extLst>
          </p:cNvPr>
          <p:cNvSpPr txBox="1"/>
          <p:nvPr/>
        </p:nvSpPr>
        <p:spPr>
          <a:xfrm>
            <a:off x="97120" y="1373268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3A6166"/>
                </a:solidFill>
                <a:cs typeface="+mn-ea"/>
                <a:sym typeface="+mn-lt"/>
              </a:rPr>
              <a:t>ONE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8956D0B-DE41-4CA4-8CA8-49716BD48B55}"/>
              </a:ext>
            </a:extLst>
          </p:cNvPr>
          <p:cNvSpPr txBox="1"/>
          <p:nvPr/>
        </p:nvSpPr>
        <p:spPr>
          <a:xfrm>
            <a:off x="3457406" y="3078117"/>
            <a:ext cx="771213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set(DBoW2_SRCS "${PROJECT_SOURCE_DIR}/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ThirdParty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DBow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-master/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src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")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生成可执行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add_executable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(${PROJECT_NAME}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src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/loop_closure.cpp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src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/run_main.cpp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${DBoW2_SRCS}/BowVector.cpp ${DBoW2_SRCS}/FBrief.cpp ${DBoW2_SRCS}/FeatureVector.cpp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${DBoW2_SRCS}/FORB.cpp ${DBoW2_SRCS}/FSurf64.cpp ${DBoW2_SRCS}/QueryResults.cpp ${DBoW2_SRCS}/ScoringObject.cpp)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28AA71C5-ECF0-4B12-9920-5BE9B01DAA71}"/>
              </a:ext>
            </a:extLst>
          </p:cNvPr>
          <p:cNvSpPr txBox="1"/>
          <p:nvPr/>
        </p:nvSpPr>
        <p:spPr>
          <a:xfrm>
            <a:off x="3457406" y="485419"/>
            <a:ext cx="7056752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#</a:t>
            </a:r>
            <a:r>
              <a:rPr lang="zh-CN" altLang="en-US" sz="1600" dirty="0"/>
              <a:t>设置</a:t>
            </a:r>
            <a:r>
              <a:rPr lang="en-US" altLang="zh-CN" sz="1600" dirty="0"/>
              <a:t>.h</a:t>
            </a:r>
            <a:r>
              <a:rPr lang="zh-CN" altLang="en-US" sz="1600" dirty="0"/>
              <a:t>文件对应的路径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DBoW2_INCLUDE_DIRS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${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PROJECT_SOURCE_DIR}/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ThirdParty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DBow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-master/include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路径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include_directories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${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OpenCV_INCLUDE_DIRS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${DBoW2_INCLUDE_DIRS} ${DBoW2_INCLUDE_DIRS}/DBoW2/)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669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3" grpId="0" bldLvl="0"/>
      <p:bldP spid="2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46">
            <a:extLst>
              <a:ext uri="{FF2B5EF4-FFF2-40B4-BE49-F238E27FC236}">
                <a16:creationId xmlns="" xmlns:a16="http://schemas.microsoft.com/office/drawing/2014/main" id="{59EA6929-5254-46C0-895E-055B81562FF9}"/>
              </a:ext>
            </a:extLst>
          </p:cNvPr>
          <p:cNvCxnSpPr/>
          <p:nvPr/>
        </p:nvCxnSpPr>
        <p:spPr>
          <a:xfrm>
            <a:off x="0" y="3520165"/>
            <a:ext cx="12355633" cy="0"/>
          </a:xfrm>
          <a:prstGeom prst="straightConnector1">
            <a:avLst/>
          </a:prstGeom>
          <a:noFill/>
          <a:ln w="9525" cap="flat" cmpd="sng">
            <a:solidFill>
              <a:srgbClr val="CBCBC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双波形 2">
            <a:extLst>
              <a:ext uri="{FF2B5EF4-FFF2-40B4-BE49-F238E27FC236}">
                <a16:creationId xmlns="" xmlns:a16="http://schemas.microsoft.com/office/drawing/2014/main" id="{AB238DE7-8353-40E4-BDAF-227A7F504CD1}"/>
              </a:ext>
            </a:extLst>
          </p:cNvPr>
          <p:cNvSpPr/>
          <p:nvPr/>
        </p:nvSpPr>
        <p:spPr>
          <a:xfrm rot="16200000">
            <a:off x="6803166" y="1545018"/>
            <a:ext cx="6858000" cy="3767965"/>
          </a:xfrm>
          <a:prstGeom prst="doubleWave">
            <a:avLst>
              <a:gd name="adj1" fmla="val 3295"/>
              <a:gd name="adj2" fmla="val -18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8BBAC39B-3CDB-4E6F-A55F-2DBA39D11E5E}"/>
              </a:ext>
            </a:extLst>
          </p:cNvPr>
          <p:cNvSpPr txBox="1"/>
          <p:nvPr/>
        </p:nvSpPr>
        <p:spPr>
          <a:xfrm>
            <a:off x="9100621" y="1499508"/>
            <a:ext cx="1569660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dirty="0">
                <a:solidFill>
                  <a:srgbClr val="3A6166"/>
                </a:solidFill>
                <a:cs typeface="+mn-ea"/>
                <a:sym typeface="+mn-lt"/>
              </a:rPr>
              <a:t>TWO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A5DFE5C7-D8D2-4599-ABE4-D7EBEFEE55F2}"/>
              </a:ext>
            </a:extLst>
          </p:cNvPr>
          <p:cNvSpPr txBox="1"/>
          <p:nvPr/>
        </p:nvSpPr>
        <p:spPr>
          <a:xfrm>
            <a:off x="10378574" y="1553085"/>
            <a:ext cx="830997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800" dirty="0">
                <a:solidFill>
                  <a:srgbClr val="3A6166"/>
                </a:solidFill>
                <a:cs typeface="+mn-ea"/>
                <a:sym typeface="+mn-lt"/>
              </a:rPr>
              <a:t>PROUDECT</a:t>
            </a:r>
          </a:p>
        </p:txBody>
      </p:sp>
      <p:sp>
        <p:nvSpPr>
          <p:cNvPr id="2" name="矩形 1"/>
          <p:cNvSpPr/>
          <p:nvPr/>
        </p:nvSpPr>
        <p:spPr>
          <a:xfrm>
            <a:off x="882651" y="1415875"/>
            <a:ext cx="9911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DejaVu Sans Mono" panose="020B0609030804020204" pitchFamily="49" charset="0"/>
              </a:rPr>
              <a:t>set( </a:t>
            </a:r>
            <a:r>
              <a:rPr lang="en-US" altLang="zh-CN" b="1" dirty="0">
                <a:solidFill>
                  <a:srgbClr val="008000"/>
                </a:solidFill>
                <a:latin typeface="DejaVu Sans Mono" panose="020B0609030804020204" pitchFamily="49" charset="0"/>
              </a:rPr>
              <a:t>DBoW3_LIBS </a:t>
            </a:r>
            <a:r>
              <a:rPr lang="en-US" altLang="zh-CN" dirty="0">
                <a:solidFill>
                  <a:srgbClr val="000000"/>
                </a:solidFill>
                <a:latin typeface="DejaVu Sans Mono" panose="020B0609030804020204" pitchFamily="49" charset="0"/>
              </a:rPr>
              <a:t>"</a:t>
            </a:r>
            <a:r>
              <a:rPr lang="en-US" altLang="zh-CN" b="1" dirty="0">
                <a:solidFill>
                  <a:srgbClr val="008000"/>
                </a:solidFill>
                <a:latin typeface="DejaVu Sans Mono" panose="020B0609030804020204" pitchFamily="49" charset="0"/>
              </a:rPr>
              <a:t>/</a:t>
            </a:r>
            <a:r>
              <a:rPr lang="en-US" altLang="zh-CN" b="1" dirty="0" err="1">
                <a:solidFill>
                  <a:srgbClr val="008000"/>
                </a:solidFill>
                <a:latin typeface="DejaVu Sans Mono" panose="020B06090308040202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latin typeface="DejaVu Sans Mono" panose="020B0609030804020204" pitchFamily="49" charset="0"/>
              </a:rPr>
              <a:t>/local/lib/libDBoW3.a</a:t>
            </a:r>
            <a:r>
              <a:rPr lang="en-US" altLang="zh-CN" dirty="0">
                <a:solidFill>
                  <a:srgbClr val="000000"/>
                </a:solidFill>
                <a:latin typeface="DejaVu Sans Mono" panose="020B0609030804020204" pitchFamily="49" charset="0"/>
              </a:rPr>
              <a:t>")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DejaVu Sans Mono" panose="020B0609030804020204" pitchFamily="49" charset="0"/>
              </a:rPr>
              <a:t>target_link_libraries</a:t>
            </a:r>
            <a:r>
              <a:rPr lang="en-US" altLang="zh-CN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(</a:t>
            </a:r>
            <a:r>
              <a:rPr lang="en-US" altLang="zh-CN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${</a:t>
            </a:r>
            <a:r>
              <a:rPr lang="en-US" altLang="zh-CN" b="1" dirty="0">
                <a:solidFill>
                  <a:srgbClr val="008000"/>
                </a:solidFill>
                <a:latin typeface="DejaVu Sans Mono" panose="020B0609030804020204" pitchFamily="49" charset="0"/>
              </a:rPr>
              <a:t>DBoW3_LIBS</a:t>
            </a:r>
            <a:r>
              <a:rPr lang="en-US" altLang="zh-CN" b="1" dirty="0" smtClean="0">
                <a:solidFill>
                  <a:srgbClr val="000080"/>
                </a:solidFill>
                <a:latin typeface="DejaVu Sans Mono" panose="020B0609030804020204" pitchFamily="49" charset="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2651" y="428945"/>
            <a:ext cx="104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DejaVu Sans Mono" panose="020B0609030804020204" pitchFamily="49" charset="0"/>
              </a:rPr>
              <a:t>添加库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66" y="3520165"/>
            <a:ext cx="4819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E2B62F6B-E46F-49D5-B5A3-38D111EFA304}"/>
              </a:ext>
            </a:extLst>
          </p:cNvPr>
          <p:cNvSpPr/>
          <p:nvPr/>
        </p:nvSpPr>
        <p:spPr>
          <a:xfrm>
            <a:off x="8028890" y="0"/>
            <a:ext cx="4163110" cy="6858000"/>
          </a:xfrm>
          <a:prstGeom prst="rect">
            <a:avLst/>
          </a:prstGeom>
          <a:blipFill dpi="0" rotWithShape="1">
            <a:blip r:embed="rId3"/>
            <a:srcRect/>
            <a:stretch>
              <a:fillRect r="-1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705A17D-054F-4999-AADA-8EC771510C73}"/>
              </a:ext>
            </a:extLst>
          </p:cNvPr>
          <p:cNvSpPr txBox="1"/>
          <p:nvPr/>
        </p:nvSpPr>
        <p:spPr>
          <a:xfrm>
            <a:off x="1040922" y="451986"/>
            <a:ext cx="167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configure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FA47AC7F-D810-4445-9E60-1E3DB27D445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4886" y="1613556"/>
            <a:ext cx="2133918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rgbClr val="222226"/>
                </a:solidFill>
                <a:latin typeface="PingFang SC"/>
              </a:rPr>
              <a:t>Autotools</a:t>
            </a:r>
            <a:r>
              <a:rPr lang="zh-CN" altLang="en-US" sz="1600" dirty="0" smtClean="0"/>
              <a:t>包含</a:t>
            </a:r>
            <a:r>
              <a:rPr lang="zh-CN" altLang="en-US" sz="1600" dirty="0"/>
              <a:t>的工具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1.aclocal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smtClean="0"/>
              <a:t>2.autoscan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smtClean="0"/>
              <a:t>3.autoheader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smtClean="0"/>
              <a:t>4.automake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smtClean="0"/>
              <a:t>5.autoconf</a:t>
            </a:r>
            <a:endParaRPr lang="en-US" altLang="zh-CN" sz="1600" dirty="0"/>
          </a:p>
          <a:p>
            <a:pPr latinLnBrk="1"/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2050" name="Picture 2" descr="https://img-blog.csdn.net/201510162107097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4" y="1288083"/>
            <a:ext cx="5996530" cy="483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1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="" xmlns:a16="http://schemas.microsoft.com/office/drawing/2014/main" id="{25B89298-C2EB-491B-B8D1-0A853F763F42}"/>
              </a:ext>
            </a:extLst>
          </p:cNvPr>
          <p:cNvSpPr/>
          <p:nvPr/>
        </p:nvSpPr>
        <p:spPr>
          <a:xfrm>
            <a:off x="6567169" y="1189458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" name="矩形: 圆角 6">
            <a:extLst>
              <a:ext uri="{FF2B5EF4-FFF2-40B4-BE49-F238E27FC236}">
                <a16:creationId xmlns="" xmlns:a16="http://schemas.microsoft.com/office/drawing/2014/main" id="{3387E6FD-0E8A-4AD1-8D5A-090DB3A5EF4B}"/>
              </a:ext>
            </a:extLst>
          </p:cNvPr>
          <p:cNvSpPr/>
          <p:nvPr/>
        </p:nvSpPr>
        <p:spPr>
          <a:xfrm>
            <a:off x="6567169" y="236433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E90E1A5-D0E4-471A-AB9C-A887A05E63C7}"/>
              </a:ext>
            </a:extLst>
          </p:cNvPr>
          <p:cNvSpPr txBox="1"/>
          <p:nvPr/>
        </p:nvSpPr>
        <p:spPr>
          <a:xfrm>
            <a:off x="7609503" y="5082100"/>
            <a:ext cx="3547745" cy="7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automake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命令的主要作用是创建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Makefile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Makefile.am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configure.ac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为输入，以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Makefile.in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为输出。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Makefile.in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执行时用于生成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Makefile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FA08F98-43BE-45FF-A947-8D17A9D18F64}"/>
              </a:ext>
            </a:extLst>
          </p:cNvPr>
          <p:cNvSpPr txBox="1"/>
          <p:nvPr/>
        </p:nvSpPr>
        <p:spPr>
          <a:xfrm>
            <a:off x="7609504" y="4714092"/>
            <a:ext cx="2050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automake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5A42F2C-1941-491B-AC4D-EA73DED2D4EB}"/>
              </a:ext>
            </a:extLst>
          </p:cNvPr>
          <p:cNvSpPr txBox="1"/>
          <p:nvPr/>
        </p:nvSpPr>
        <p:spPr>
          <a:xfrm>
            <a:off x="7609504" y="3849751"/>
            <a:ext cx="3547745" cy="57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autoconf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命令的主要作用是创建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它基于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configure.ac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文件生成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文件。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1149635-70F0-4E58-9940-D28A6AB41668}"/>
              </a:ext>
            </a:extLst>
          </p:cNvPr>
          <p:cNvSpPr txBox="1"/>
          <p:nvPr/>
        </p:nvSpPr>
        <p:spPr>
          <a:xfrm>
            <a:off x="7609504" y="3537566"/>
            <a:ext cx="27343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autoconf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6">
            <a:extLst>
              <a:ext uri="{FF2B5EF4-FFF2-40B4-BE49-F238E27FC236}">
                <a16:creationId xmlns="" xmlns:a16="http://schemas.microsoft.com/office/drawing/2014/main" id="{4C487811-0012-4A72-9809-BA1DF92B5EFE}"/>
              </a:ext>
            </a:extLst>
          </p:cNvPr>
          <p:cNvSpPr/>
          <p:nvPr/>
        </p:nvSpPr>
        <p:spPr>
          <a:xfrm>
            <a:off x="6567169" y="3539214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1FA6B7-3FA6-4412-B2EE-0E9B169BA18D}"/>
              </a:ext>
            </a:extLst>
          </p:cNvPr>
          <p:cNvSpPr txBox="1"/>
          <p:nvPr/>
        </p:nvSpPr>
        <p:spPr>
          <a:xfrm>
            <a:off x="7609504" y="2739287"/>
            <a:ext cx="3547745" cy="57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autoheader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也是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autoconf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的辅助命令，用于生成一个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的模版头文件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config.h.in。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9EB63E-C2D0-46A5-BC9E-2ABC1D5140B2}"/>
              </a:ext>
            </a:extLst>
          </p:cNvPr>
          <p:cNvSpPr txBox="1"/>
          <p:nvPr/>
        </p:nvSpPr>
        <p:spPr>
          <a:xfrm>
            <a:off x="7609503" y="2362247"/>
            <a:ext cx="27343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autoheader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5B37DA73-C6C0-4853-97B4-5D02CAC9B6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5"/>
          <a:stretch/>
        </p:blipFill>
        <p:spPr>
          <a:xfrm>
            <a:off x="0" y="0"/>
            <a:ext cx="6179537" cy="6858000"/>
          </a:xfrm>
          <a:prstGeom prst="rect">
            <a:avLst/>
          </a:prstGeom>
        </p:spPr>
      </p:pic>
      <p:sp>
        <p:nvSpPr>
          <p:cNvPr id="16" name="矩形: 圆角 6">
            <a:extLst>
              <a:ext uri="{FF2B5EF4-FFF2-40B4-BE49-F238E27FC236}">
                <a16:creationId xmlns="" xmlns:a16="http://schemas.microsoft.com/office/drawing/2014/main" id="{4C487811-0012-4A72-9809-BA1DF92B5EFE}"/>
              </a:ext>
            </a:extLst>
          </p:cNvPr>
          <p:cNvSpPr/>
          <p:nvPr/>
        </p:nvSpPr>
        <p:spPr>
          <a:xfrm>
            <a:off x="6567169" y="4714092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5A42F2C-1941-491B-AC4D-EA73DED2D4EB}"/>
              </a:ext>
            </a:extLst>
          </p:cNvPr>
          <p:cNvSpPr txBox="1"/>
          <p:nvPr/>
        </p:nvSpPr>
        <p:spPr>
          <a:xfrm>
            <a:off x="7609504" y="1555271"/>
            <a:ext cx="4518289" cy="5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autoscan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autoconf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的辅助命令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，创建</a:t>
            </a:r>
            <a:r>
              <a:rPr 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configure.scan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作为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autoconf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命令的输入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。这个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文件上进行添加内容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，修改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名字变成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configure.ac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1149635-70F0-4E58-9940-D28A6AB41668}"/>
              </a:ext>
            </a:extLst>
          </p:cNvPr>
          <p:cNvSpPr txBox="1"/>
          <p:nvPr/>
        </p:nvSpPr>
        <p:spPr>
          <a:xfrm>
            <a:off x="7609504" y="1187045"/>
            <a:ext cx="27343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autoscan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1261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  <p:bldP spid="8" grpId="0" bldLvl="0"/>
      <p:bldP spid="9" grpId="0" bldLvl="0"/>
      <p:bldP spid="11" grpId="0" bldLvl="0"/>
      <p:bldP spid="12" grpId="0" bldLvl="0"/>
      <p:bldP spid="18" grpId="0" bldLvl="0"/>
      <p:bldP spid="19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AC079D-C0E5-47B2-96F8-8F0090F0A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36EFA75-865D-4026-8F21-D967C0C98ABE}"/>
              </a:ext>
            </a:extLst>
          </p:cNvPr>
          <p:cNvSpPr txBox="1"/>
          <p:nvPr/>
        </p:nvSpPr>
        <p:spPr>
          <a:xfrm>
            <a:off x="3808228" y="2671010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tx1">
                    <a:lumMod val="85000"/>
                    <a:lumOff val="1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endParaRPr lang="zh-CN" altLang="en-US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0ED3B8D-F94F-4168-A08A-75A7E7806528}"/>
              </a:ext>
            </a:extLst>
          </p:cNvPr>
          <p:cNvSpPr txBox="1"/>
          <p:nvPr/>
        </p:nvSpPr>
        <p:spPr>
          <a:xfrm>
            <a:off x="883122" y="1232674"/>
            <a:ext cx="56792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检查</a:t>
            </a:r>
            <a:r>
              <a:rPr lang="zh-CN" altLang="en-US" sz="1200" b="1" dirty="0"/>
              <a:t>头文件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AC_CHECK_HEADERS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([headers]) 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例如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AC_CHECK_HEADERS([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unistd.h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windows.h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])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这个宏将在当前建造环境下检查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unistd.h,windows.h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是否存在。并将两个参数写入到配置头文件中。一般是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config.h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，你可以使用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AC_CONFIG_HEADERS([headers])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来指定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AC_CONFIG_HEADERS([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config.h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如果存在就会出现在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config.h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中例如下面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/* Define to 1 if you have the &lt;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unistd.h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&gt; header file. */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#define HAVE_UNISTD_H 1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/* Define to 1 if you have the &lt;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windows.h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&gt; header file. */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#define HAVE_WINDOWS_H 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122" y="446897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configure.ac</a:t>
            </a: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09900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AC079D-C0E5-47B2-96F8-8F0090F0A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36EFA75-865D-4026-8F21-D967C0C98ABE}"/>
              </a:ext>
            </a:extLst>
          </p:cNvPr>
          <p:cNvSpPr txBox="1"/>
          <p:nvPr/>
        </p:nvSpPr>
        <p:spPr>
          <a:xfrm>
            <a:off x="3808228" y="2671010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tx1">
                    <a:lumMod val="85000"/>
                    <a:lumOff val="1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endParaRPr lang="zh-CN" altLang="en-US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0ED3B8D-F94F-4168-A08A-75A7E7806528}"/>
              </a:ext>
            </a:extLst>
          </p:cNvPr>
          <p:cNvSpPr txBox="1"/>
          <p:nvPr/>
        </p:nvSpPr>
        <p:spPr>
          <a:xfrm>
            <a:off x="883122" y="1232674"/>
            <a:ext cx="5679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检查函数</a:t>
            </a: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AC_CHECK_FUNC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(function, [action-if-found], [action-if-not-found])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AC_CHECK_FUNCS (function…, [action-if-found], [action-if-not-found]) </a:t>
            </a: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存在执行动作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action-if-found,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没有发现执行动作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action-if-not-found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 </a:t>
            </a: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你没给出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action-if-found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action-if-not-found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，在发现函数的时候回定义对应的变量，以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HAVE_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开头，函数的名称都转换成大写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发现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clock_gettime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将会定义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变量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define HAVE_CLOCK_GETTIME 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在对应的配置头文件中。 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如果没发现将不会定义。但是也会有一个注释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/*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HAVE_CLOCK_GETTIME */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122" y="446897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configure.ac</a:t>
            </a: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900800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AC079D-C0E5-47B2-96F8-8F0090F0A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36EFA75-865D-4026-8F21-D967C0C98ABE}"/>
              </a:ext>
            </a:extLst>
          </p:cNvPr>
          <p:cNvSpPr txBox="1"/>
          <p:nvPr/>
        </p:nvSpPr>
        <p:spPr>
          <a:xfrm>
            <a:off x="3808228" y="2671010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tx1">
                    <a:lumMod val="85000"/>
                    <a:lumOff val="1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endParaRPr lang="zh-CN" altLang="en-US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0ED3B8D-F94F-4168-A08A-75A7E7806528}"/>
              </a:ext>
            </a:extLst>
          </p:cNvPr>
          <p:cNvSpPr txBox="1"/>
          <p:nvPr/>
        </p:nvSpPr>
        <p:spPr>
          <a:xfrm>
            <a:off x="883122" y="1232674"/>
            <a:ext cx="56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增加</a:t>
            </a:r>
            <a:r>
              <a:rPr lang="en-US" altLang="zh-CN" sz="1200" b="1" dirty="0" smtClean="0"/>
              <a:t>configure</a:t>
            </a:r>
            <a:r>
              <a:rPr lang="zh-CN" altLang="en-US" sz="1200" b="1" dirty="0" smtClean="0"/>
              <a:t>参数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AC_ARG_WITH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(package, help-string, [action-if-given], [action-if-not-given]) 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这个宏可以给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–with-package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这样模式的参数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的第一参数给出扩展包的名称，出现在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–with-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后面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个参数给出一个参数说明，用在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./configure –help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122" y="446897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configure.ac</a:t>
            </a:r>
            <a:endParaRPr lang="en-US" altLang="zh-CN" sz="2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68351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E4B4655-EFEA-429D-BBAF-03D9FF59693E}"/>
              </a:ext>
            </a:extLst>
          </p:cNvPr>
          <p:cNvSpPr txBox="1"/>
          <p:nvPr/>
        </p:nvSpPr>
        <p:spPr>
          <a:xfrm>
            <a:off x="1040922" y="379416"/>
            <a:ext cx="2564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Makefile.am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B1B0C2BF-AD34-44CE-81C2-413BFD2FFCE3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CB6E12C-AC2E-4C0B-AAFC-E34B9DB29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7"/>
          <a:stretch/>
        </p:blipFill>
        <p:spPr>
          <a:xfrm>
            <a:off x="8617206" y="0"/>
            <a:ext cx="3589554" cy="68968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2541" y="1710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PROGRAMS           </a:t>
            </a:r>
            <a:r>
              <a:rPr lang="zh-CN" altLang="en-US" dirty="0"/>
              <a:t>表示可执行文件</a:t>
            </a:r>
          </a:p>
          <a:p>
            <a:r>
              <a:rPr lang="en-US" altLang="zh-CN" dirty="0"/>
              <a:t>SOURCES              </a:t>
            </a:r>
            <a:r>
              <a:rPr lang="zh-CN" altLang="en-US" dirty="0"/>
              <a:t>表示源文件</a:t>
            </a:r>
          </a:p>
          <a:p>
            <a:r>
              <a:rPr lang="en-US" altLang="zh-CN" dirty="0"/>
              <a:t>HEADERS              </a:t>
            </a:r>
            <a:r>
              <a:rPr lang="zh-CN" altLang="en-US" dirty="0"/>
              <a:t>头文件。</a:t>
            </a:r>
          </a:p>
          <a:p>
            <a:r>
              <a:rPr lang="en-US" altLang="zh-CN" dirty="0"/>
              <a:t>LIBRARIES             </a:t>
            </a:r>
            <a:r>
              <a:rPr lang="zh-CN" altLang="en-US" dirty="0"/>
              <a:t>表示库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100" name="Picture 4" descr="http://121.img.pp.sohu.com/images/blog/2007/10/29/17/29/116867af7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41" y="3657599"/>
            <a:ext cx="4762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27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D11846D-F586-4356-85F1-0830FD184A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5"/>
          <a:stretch/>
        </p:blipFill>
        <p:spPr>
          <a:xfrm>
            <a:off x="6620569" y="2112952"/>
            <a:ext cx="4110210" cy="2687648"/>
          </a:xfrm>
          <a:prstGeom prst="rect">
            <a:avLst/>
          </a:prstGeom>
        </p:spPr>
      </p:pic>
      <p:pic>
        <p:nvPicPr>
          <p:cNvPr id="5122" name="Picture 2" descr="http://121.img.pp.sohu.com/images/blog/2007/10/29/17/0/116867b39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22" y="2112952"/>
            <a:ext cx="4762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040922" y="989777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Makefile.am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还提供了一些全局变量供所有的目标体使用：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1711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C69E53F-3476-4C15-8FC0-CC6AD198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105FDF9-AA9B-434D-9CCD-B4A037C8DE98}"/>
              </a:ext>
            </a:extLst>
          </p:cNvPr>
          <p:cNvSpPr txBox="1"/>
          <p:nvPr/>
        </p:nvSpPr>
        <p:spPr>
          <a:xfrm>
            <a:off x="2042556" y="2539422"/>
            <a:ext cx="8106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A616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非常感谢您的观看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11CB973-AB1E-42B6-9DDF-4728B075A121}"/>
              </a:ext>
            </a:extLst>
          </p:cNvPr>
          <p:cNvSpPr txBox="1"/>
          <p:nvPr/>
        </p:nvSpPr>
        <p:spPr>
          <a:xfrm>
            <a:off x="2042556" y="3671720"/>
            <a:ext cx="803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751521-2FFA-44F7-8518-EAC7D224C8D4}"/>
              </a:ext>
            </a:extLst>
          </p:cNvPr>
          <p:cNvSpPr txBox="1"/>
          <p:nvPr/>
        </p:nvSpPr>
        <p:spPr>
          <a:xfrm>
            <a:off x="3511381" y="4413194"/>
            <a:ext cx="487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海坤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2021.1.23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619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FD5D1CD-2078-41A3-952C-0C401A2FB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27973" r="48811"/>
          <a:stretch/>
        </p:blipFill>
        <p:spPr>
          <a:xfrm rot="5400000">
            <a:off x="-1002782" y="1002782"/>
            <a:ext cx="6858000" cy="485243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B92178F6-EF02-476A-B3AF-6BBA38DF3068}"/>
              </a:ext>
            </a:extLst>
          </p:cNvPr>
          <p:cNvSpPr/>
          <p:nvPr/>
        </p:nvSpPr>
        <p:spPr>
          <a:xfrm>
            <a:off x="4420619" y="714375"/>
            <a:ext cx="6895082" cy="1152525"/>
          </a:xfrm>
          <a:prstGeom prst="roundRect">
            <a:avLst>
              <a:gd name="adj" fmla="val 10735"/>
            </a:avLst>
          </a:prstGeom>
          <a:solidFill>
            <a:srgbClr val="74A0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CD5AD656-3B82-4E6E-A3E4-2D69656D3C32}"/>
              </a:ext>
            </a:extLst>
          </p:cNvPr>
          <p:cNvSpPr/>
          <p:nvPr/>
        </p:nvSpPr>
        <p:spPr>
          <a:xfrm>
            <a:off x="4420618" y="2171700"/>
            <a:ext cx="6895082" cy="1152525"/>
          </a:xfrm>
          <a:prstGeom prst="roundRect">
            <a:avLst>
              <a:gd name="adj" fmla="val 10735"/>
            </a:avLst>
          </a:prstGeom>
          <a:solidFill>
            <a:srgbClr val="74A0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233F610C-DD86-4C71-AB3F-C69589EA7008}"/>
              </a:ext>
            </a:extLst>
          </p:cNvPr>
          <p:cNvSpPr/>
          <p:nvPr/>
        </p:nvSpPr>
        <p:spPr>
          <a:xfrm>
            <a:off x="4420618" y="3652005"/>
            <a:ext cx="6895082" cy="1152525"/>
          </a:xfrm>
          <a:prstGeom prst="roundRect">
            <a:avLst>
              <a:gd name="adj" fmla="val 10735"/>
            </a:avLst>
          </a:prstGeom>
          <a:solidFill>
            <a:srgbClr val="74A0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A78407CD-6D6A-4C32-8EC6-E9677401C832}"/>
              </a:ext>
            </a:extLst>
          </p:cNvPr>
          <p:cNvSpPr/>
          <p:nvPr/>
        </p:nvSpPr>
        <p:spPr>
          <a:xfrm>
            <a:off x="4420617" y="5109330"/>
            <a:ext cx="6895082" cy="1152525"/>
          </a:xfrm>
          <a:prstGeom prst="roundRect">
            <a:avLst>
              <a:gd name="adj" fmla="val 10735"/>
            </a:avLst>
          </a:prstGeom>
          <a:solidFill>
            <a:srgbClr val="74A0A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82CB4E0-2C08-4394-9FE2-695675009B68}"/>
              </a:ext>
            </a:extLst>
          </p:cNvPr>
          <p:cNvSpPr txBox="1"/>
          <p:nvPr/>
        </p:nvSpPr>
        <p:spPr>
          <a:xfrm>
            <a:off x="4420617" y="1135383"/>
            <a:ext cx="319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01makefile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B0FFA02-55A1-4839-A78C-ECA35E43AEFF}"/>
              </a:ext>
            </a:extLst>
          </p:cNvPr>
          <p:cNvSpPr txBox="1"/>
          <p:nvPr/>
        </p:nvSpPr>
        <p:spPr>
          <a:xfrm>
            <a:off x="7443524" y="1203070"/>
            <a:ext cx="400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Loem ipsum dolor sameman tanam casectetur adipiscing elit tamam dalam qoue sampe. dolor sameman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2CD110F-65B7-478A-92CB-82E899790E9F}"/>
              </a:ext>
            </a:extLst>
          </p:cNvPr>
          <p:cNvSpPr txBox="1"/>
          <p:nvPr/>
        </p:nvSpPr>
        <p:spPr>
          <a:xfrm>
            <a:off x="4305556" y="2412376"/>
            <a:ext cx="336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02cmakelist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203671D-6634-4446-90BE-F0368A783DFC}"/>
              </a:ext>
            </a:extLst>
          </p:cNvPr>
          <p:cNvSpPr txBox="1"/>
          <p:nvPr/>
        </p:nvSpPr>
        <p:spPr>
          <a:xfrm>
            <a:off x="7466796" y="2686376"/>
            <a:ext cx="400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Loem ipsum dolor sameman tanam casectetur adipiscing elit tamam dalam qoue sampe. dolor sameman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FB90CD2-1062-4D50-857E-11C4DBA7448F}"/>
              </a:ext>
            </a:extLst>
          </p:cNvPr>
          <p:cNvSpPr txBox="1"/>
          <p:nvPr/>
        </p:nvSpPr>
        <p:spPr>
          <a:xfrm>
            <a:off x="4323425" y="4065263"/>
            <a:ext cx="336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03configure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1C1F7BE-C15C-48B3-8ADE-00C2202FC299}"/>
              </a:ext>
            </a:extLst>
          </p:cNvPr>
          <p:cNvSpPr txBox="1"/>
          <p:nvPr/>
        </p:nvSpPr>
        <p:spPr>
          <a:xfrm>
            <a:off x="7443523" y="4169682"/>
            <a:ext cx="400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Loem ipsum dolor sameman tanam casectetur adipiscing elit tamam dalam qoue sampe. dolor sameman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7D71473-70F4-4F57-8015-DD1C86C052FE}"/>
              </a:ext>
            </a:extLst>
          </p:cNvPr>
          <p:cNvSpPr txBox="1"/>
          <p:nvPr/>
        </p:nvSpPr>
        <p:spPr>
          <a:xfrm>
            <a:off x="4346698" y="5502402"/>
            <a:ext cx="336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明年计划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44F5135-72D7-4C3F-99DE-52A8DDCAF8C9}"/>
              </a:ext>
            </a:extLst>
          </p:cNvPr>
          <p:cNvSpPr txBox="1"/>
          <p:nvPr/>
        </p:nvSpPr>
        <p:spPr>
          <a:xfrm>
            <a:off x="7466796" y="5606821"/>
            <a:ext cx="400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Loem ipsum dolor sameman tanam casectetur adipiscing elit tamam dalam qoue sampe. dolor sameman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B4C2E5A-D8A9-4F52-849F-363AC2A1E2B1}"/>
              </a:ext>
            </a:extLst>
          </p:cNvPr>
          <p:cNvSpPr txBox="1"/>
          <p:nvPr/>
        </p:nvSpPr>
        <p:spPr>
          <a:xfrm>
            <a:off x="2265519" y="817458"/>
            <a:ext cx="1107996" cy="20988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b="1" dirty="0">
                <a:solidFill>
                  <a:srgbClr val="252D39"/>
                </a:solidFill>
                <a:cs typeface="+mn-ea"/>
                <a:sym typeface="+mn-lt"/>
              </a:rPr>
              <a:t>目录</a:t>
            </a:r>
            <a:endParaRPr lang="zh-CN" altLang="en-US" sz="6000" b="1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91972F9-F4E7-4AE8-8F24-729A3E168C68}"/>
              </a:ext>
            </a:extLst>
          </p:cNvPr>
          <p:cNvSpPr txBox="1"/>
          <p:nvPr/>
        </p:nvSpPr>
        <p:spPr>
          <a:xfrm>
            <a:off x="3312756" y="1982217"/>
            <a:ext cx="800219" cy="2246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>
                <a:solidFill>
                  <a:srgbClr val="252D39"/>
                </a:solidFill>
                <a:cs typeface="+mn-ea"/>
                <a:sym typeface="+mn-lt"/>
              </a:rPr>
              <a:t>content</a:t>
            </a:r>
            <a:endParaRPr lang="zh-CN" altLang="en-US" sz="4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775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AC079D-C0E5-47B2-96F8-8F0090F0A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="" xmlns:a16="http://schemas.microsoft.com/office/drawing/2014/main" id="{00750371-0321-47CA-93B1-766D71E2D562}"/>
              </a:ext>
            </a:extLst>
          </p:cNvPr>
          <p:cNvSpPr/>
          <p:nvPr/>
        </p:nvSpPr>
        <p:spPr>
          <a:xfrm>
            <a:off x="2741136" y="1293920"/>
            <a:ext cx="6542842" cy="42701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1) </a:t>
            </a:r>
            <a:r>
              <a:rPr lang="zh-CN" altLang="en-US" dirty="0"/>
              <a:t>编译的时候需要链接库的的问题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2E61706C-BE49-4DB2-9787-6D81DA2C5685}"/>
              </a:ext>
            </a:extLst>
          </p:cNvPr>
          <p:cNvSpPr/>
          <p:nvPr/>
        </p:nvSpPr>
        <p:spPr>
          <a:xfrm>
            <a:off x="2893536" y="1446320"/>
            <a:ext cx="6239832" cy="3976285"/>
          </a:xfrm>
          <a:prstGeom prst="ellipse">
            <a:avLst/>
          </a:prstGeom>
          <a:noFill/>
          <a:ln w="41275">
            <a:solidFill>
              <a:srgbClr val="3A61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3029CB-F034-4B52-9C28-99C30379F99C}"/>
              </a:ext>
            </a:extLst>
          </p:cNvPr>
          <p:cNvSpPr txBox="1"/>
          <p:nvPr/>
        </p:nvSpPr>
        <p:spPr>
          <a:xfrm>
            <a:off x="3538668" y="2080306"/>
            <a:ext cx="4109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Makefile</a:t>
            </a:r>
            <a:r>
              <a:rPr lang="zh-CN" altLang="en-US" sz="2000" dirty="0"/>
              <a:t>文件是什么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228600" indent="-228600">
              <a:buAutoNum type="arabicParenR"/>
            </a:pPr>
            <a:r>
              <a:rPr lang="zh-CN" altLang="en-US" sz="1200" dirty="0" smtClean="0"/>
              <a:t>编译</a:t>
            </a:r>
            <a:r>
              <a:rPr lang="zh-CN" altLang="en-US" sz="1200" dirty="0"/>
              <a:t>的时候需要链接库的的问题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28600" indent="-228600">
              <a:buAutoNum type="arabicParenR"/>
            </a:pPr>
            <a:r>
              <a:rPr lang="zh-CN" altLang="en-US" sz="1200" dirty="0" smtClean="0"/>
              <a:t>编译</a:t>
            </a:r>
            <a:r>
              <a:rPr lang="zh-CN" altLang="en-US" sz="1200" dirty="0"/>
              <a:t>大的工程会花费很长的</a:t>
            </a:r>
            <a:r>
              <a:rPr lang="zh-CN" altLang="en-US" sz="1200" dirty="0" smtClean="0"/>
              <a:t>时间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1154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双波形 6">
            <a:extLst>
              <a:ext uri="{FF2B5EF4-FFF2-40B4-BE49-F238E27FC236}">
                <a16:creationId xmlns="" xmlns:a16="http://schemas.microsoft.com/office/drawing/2014/main" id="{98A7B251-3FE9-4281-8AE4-6B0D489730D9}"/>
              </a:ext>
            </a:extLst>
          </p:cNvPr>
          <p:cNvSpPr/>
          <p:nvPr/>
        </p:nvSpPr>
        <p:spPr>
          <a:xfrm>
            <a:off x="-429043" y="3980327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rgbClr val="3A6166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918B8D-B265-4CF6-B6E2-733A1D097C18}"/>
              </a:ext>
            </a:extLst>
          </p:cNvPr>
          <p:cNvSpPr txBox="1"/>
          <p:nvPr/>
        </p:nvSpPr>
        <p:spPr>
          <a:xfrm>
            <a:off x="1040922" y="1221904"/>
            <a:ext cx="349786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/>
              <a:t>targets : prerequisites</a:t>
            </a:r>
            <a:br>
              <a:rPr lang="en-US" altLang="zh-CN" dirty="0"/>
            </a:br>
            <a:r>
              <a:rPr lang="en-US" altLang="zh-CN" dirty="0"/>
              <a:t>    command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98D49F8-0D66-4B15-9460-1E40AF34F97E}"/>
              </a:ext>
            </a:extLst>
          </p:cNvPr>
          <p:cNvSpPr txBox="1"/>
          <p:nvPr/>
        </p:nvSpPr>
        <p:spPr>
          <a:xfrm>
            <a:off x="1040922" y="2060449"/>
            <a:ext cx="878294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targets</a:t>
            </a:r>
            <a:r>
              <a:rPr lang="zh-CN" altLang="en-US" sz="1200" dirty="0"/>
              <a:t>：规则的目标，可以是 </a:t>
            </a:r>
            <a:r>
              <a:rPr lang="en-US" altLang="zh-CN" sz="1200" dirty="0"/>
              <a:t>Object File</a:t>
            </a:r>
            <a:r>
              <a:rPr lang="zh-CN" altLang="en-US" sz="1200" dirty="0"/>
              <a:t>（一般称它为中间文件），也可以是可执行文件，还可以是一个标签；</a:t>
            </a:r>
          </a:p>
          <a:p>
            <a:r>
              <a:rPr lang="en-US" altLang="zh-CN" sz="1200" dirty="0"/>
              <a:t>prerequisites</a:t>
            </a:r>
            <a:r>
              <a:rPr lang="zh-CN" altLang="en-US" sz="1200" dirty="0"/>
              <a:t>：是我们的依赖文件，要生成 </a:t>
            </a:r>
            <a:r>
              <a:rPr lang="en-US" altLang="zh-CN" sz="1200" dirty="0"/>
              <a:t>targets </a:t>
            </a:r>
            <a:r>
              <a:rPr lang="zh-CN" altLang="en-US" sz="1200" dirty="0"/>
              <a:t>需要的文件或者是目标。可以是多个，也可以是没有；</a:t>
            </a:r>
          </a:p>
          <a:p>
            <a:r>
              <a:rPr lang="en-US" altLang="zh-CN" sz="1200" dirty="0"/>
              <a:t>command</a:t>
            </a:r>
            <a:r>
              <a:rPr lang="zh-CN" altLang="en-US" sz="1200" dirty="0"/>
              <a:t>：</a:t>
            </a:r>
            <a:r>
              <a:rPr lang="en-US" altLang="zh-CN" sz="1200" dirty="0"/>
              <a:t>make </a:t>
            </a:r>
            <a:r>
              <a:rPr lang="zh-CN" altLang="en-US" sz="1200" dirty="0"/>
              <a:t>需要执行的命令（任意的 </a:t>
            </a:r>
            <a:r>
              <a:rPr lang="en-US" altLang="zh-CN" sz="1200" dirty="0"/>
              <a:t>shell </a:t>
            </a:r>
            <a:r>
              <a:rPr lang="zh-CN" altLang="en-US" sz="1200" dirty="0"/>
              <a:t>命令）。可以有多条命令，每一条命令占一行。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76DD044-38CE-4F36-8552-71291049980A}"/>
              </a:ext>
            </a:extLst>
          </p:cNvPr>
          <p:cNvSpPr txBox="1"/>
          <p:nvPr/>
        </p:nvSpPr>
        <p:spPr>
          <a:xfrm>
            <a:off x="1040922" y="379416"/>
            <a:ext cx="5956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Makefile</a:t>
            </a:r>
            <a:r>
              <a:rPr lang="zh-CN" altLang="en-US" sz="3200" dirty="0"/>
              <a:t>文件中</a:t>
            </a:r>
            <a:r>
              <a:rPr lang="zh-CN" altLang="en-US" sz="3200" dirty="0" smtClean="0"/>
              <a:t>包含的简单规则</a:t>
            </a:r>
            <a:endParaRPr lang="zh-CN" altLang="en-US" sz="3200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E919D61A-E91B-4B5C-8CC1-A257A6E4B891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0922" y="3064546"/>
            <a:ext cx="769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注意：我们的目标和依赖文件之间要使用冒号分隔开，命令的开始一定要使用</a:t>
            </a:r>
            <a:r>
              <a:rPr lang="en-US" altLang="zh-CN" sz="1100" dirty="0">
                <a:solidFill>
                  <a:srgbClr val="FF0000"/>
                </a:solidFill>
              </a:rPr>
              <a:t>Tab</a:t>
            </a:r>
            <a:r>
              <a:rPr lang="zh-CN" altLang="en-US" sz="1100" dirty="0">
                <a:solidFill>
                  <a:srgbClr val="FF0000"/>
                </a:solidFill>
              </a:rPr>
              <a:t>键。</a:t>
            </a:r>
          </a:p>
        </p:txBody>
      </p:sp>
    </p:spTree>
    <p:extLst>
      <p:ext uri="{BB962C8B-B14F-4D97-AF65-F5344CB8AC3E}">
        <p14:creationId xmlns:p14="http://schemas.microsoft.com/office/powerpoint/2010/main" val="1975843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ldLvl="0"/>
      <p:bldP spid="15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0BAEF46-1E83-42FE-AC4C-D6F478756411}"/>
              </a:ext>
            </a:extLst>
          </p:cNvPr>
          <p:cNvSpPr/>
          <p:nvPr/>
        </p:nvSpPr>
        <p:spPr>
          <a:xfrm>
            <a:off x="1040922" y="1650874"/>
            <a:ext cx="4016099" cy="4488024"/>
          </a:xfrm>
          <a:prstGeom prst="rect">
            <a:avLst/>
          </a:prstGeom>
          <a:solidFill>
            <a:srgbClr val="3A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DBE0102-EBB5-416C-B4F8-25AAFC71A1CB}"/>
              </a:ext>
            </a:extLst>
          </p:cNvPr>
          <p:cNvSpPr txBox="1"/>
          <p:nvPr/>
        </p:nvSpPr>
        <p:spPr>
          <a:xfrm>
            <a:off x="1040922" y="379416"/>
            <a:ext cx="1852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Makefile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895D206-7AC9-4DBC-985A-CDE0D38817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63"/>
          <a:stretch/>
        </p:blipFill>
        <p:spPr>
          <a:xfrm>
            <a:off x="1040922" y="1643402"/>
            <a:ext cx="6094060" cy="4495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910A38D-4251-41F7-8CD2-D483184194A4}"/>
              </a:ext>
            </a:extLst>
          </p:cNvPr>
          <p:cNvSpPr txBox="1"/>
          <p:nvPr/>
        </p:nvSpPr>
        <p:spPr>
          <a:xfrm>
            <a:off x="7849100" y="1643402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终极目标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E90959B-B824-483C-8E34-860C85338BFD}"/>
              </a:ext>
            </a:extLst>
          </p:cNvPr>
          <p:cNvSpPr txBox="1"/>
          <p:nvPr/>
        </p:nvSpPr>
        <p:spPr>
          <a:xfrm>
            <a:off x="7849100" y="2268059"/>
            <a:ext cx="3460894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将 </a:t>
            </a:r>
            <a:r>
              <a:rPr lang="en-US" altLang="zh-CN" sz="1200" dirty="0" err="1"/>
              <a:t>Makefile</a:t>
            </a:r>
            <a:r>
              <a:rPr lang="en-US" altLang="zh-CN" sz="1200" dirty="0"/>
              <a:t> </a:t>
            </a:r>
            <a:r>
              <a:rPr lang="zh-CN" altLang="en-US" sz="1200" dirty="0"/>
              <a:t>文件中的第一个目标作为其执行的</a:t>
            </a:r>
            <a:r>
              <a:rPr lang="zh-CN" altLang="en-US" sz="1200" dirty="0" smtClean="0"/>
              <a:t>“终极目标”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开始处理第一个规则（终极目标所在的规则）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62E9BA28-210D-47C4-AFE2-CB7192FC3889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3742" y="1714061"/>
            <a:ext cx="58481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CC=clang</a:t>
            </a:r>
          </a:p>
          <a:p>
            <a:r>
              <a:rPr lang="zh-CN" altLang="en-US" dirty="0"/>
              <a:t>main:main.o test1.o test2.o</a:t>
            </a:r>
          </a:p>
          <a:p>
            <a:r>
              <a:rPr lang="zh-CN" altLang="en-US" dirty="0"/>
              <a:t>        $(CC) main.o test1.o test2.o -o main</a:t>
            </a:r>
          </a:p>
          <a:p>
            <a:r>
              <a:rPr lang="zh-CN" altLang="en-US" dirty="0"/>
              <a:t>main.o:main.c test.h</a:t>
            </a:r>
          </a:p>
          <a:p>
            <a:r>
              <a:rPr lang="zh-CN" altLang="en-US" dirty="0"/>
              <a:t>        $(CC) -c main.c -o main.o</a:t>
            </a:r>
          </a:p>
          <a:p>
            <a:r>
              <a:rPr lang="zh-CN" altLang="en-US" dirty="0"/>
              <a:t>test1.o:test1.c test.h</a:t>
            </a:r>
          </a:p>
          <a:p>
            <a:r>
              <a:rPr lang="zh-CN" altLang="en-US" dirty="0"/>
              <a:t>        $(CC) -c test1.c -o test1.o</a:t>
            </a:r>
          </a:p>
          <a:p>
            <a:r>
              <a:rPr lang="zh-CN" altLang="en-US" dirty="0"/>
              <a:t>test2.o:test2.c test.h</a:t>
            </a:r>
          </a:p>
          <a:p>
            <a:r>
              <a:rPr lang="zh-CN" altLang="en-US" dirty="0"/>
              <a:t>        $(CC) -c test2.c -o test2.o</a:t>
            </a:r>
          </a:p>
          <a:p>
            <a:r>
              <a:rPr lang="zh-CN" altLang="en-US" dirty="0"/>
              <a:t>clean:</a:t>
            </a:r>
          </a:p>
          <a:p>
            <a:r>
              <a:rPr lang="zh-CN" altLang="en-US" dirty="0"/>
              <a:t>        rm -rf *.o main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90318" y="3990886"/>
            <a:ext cx="3452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all:test1 test2 test3</a:t>
            </a:r>
          </a:p>
          <a:p>
            <a:r>
              <a:rPr lang="en-US" altLang="zh-CN" sz="1400" dirty="0"/>
              <a:t>test1:test1.o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gcc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-o $@ $^</a:t>
            </a:r>
          </a:p>
          <a:p>
            <a:r>
              <a:rPr lang="en-US" altLang="zh-CN" sz="1400" dirty="0"/>
              <a:t>test2:test2.o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gcc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-o $@ $^</a:t>
            </a:r>
          </a:p>
          <a:p>
            <a:r>
              <a:rPr lang="en-US" altLang="zh-CN" sz="1400" dirty="0"/>
              <a:t>test3:test3.o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gcc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-o $@ $^</a:t>
            </a:r>
          </a:p>
        </p:txBody>
      </p:sp>
    </p:spTree>
    <p:extLst>
      <p:ext uri="{BB962C8B-B14F-4D97-AF65-F5344CB8AC3E}">
        <p14:creationId xmlns:p14="http://schemas.microsoft.com/office/powerpoint/2010/main" val="1881104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6FBCC77-F355-48F5-A435-F84303DA65FD}"/>
              </a:ext>
            </a:extLst>
          </p:cNvPr>
          <p:cNvSpPr txBox="1"/>
          <p:nvPr/>
        </p:nvSpPr>
        <p:spPr>
          <a:xfrm>
            <a:off x="1040922" y="3794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执行和更新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94838478-30F6-463D-A623-66BF3A4A8C3E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7506E7D-D7BF-4A84-9992-F495949D8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6"/>
          <a:stretch/>
        </p:blipFill>
        <p:spPr>
          <a:xfrm>
            <a:off x="4766035" y="1709710"/>
            <a:ext cx="4371489" cy="37938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1D34664-616C-45DD-9FE5-FD206E619A32}"/>
              </a:ext>
            </a:extLst>
          </p:cNvPr>
          <p:cNvSpPr txBox="1"/>
          <p:nvPr/>
        </p:nvSpPr>
        <p:spPr>
          <a:xfrm>
            <a:off x="1024218" y="1731437"/>
            <a:ext cx="3599444" cy="9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对这些 </a:t>
            </a:r>
            <a:r>
              <a:rPr lang="en-US" altLang="zh-CN" sz="1100" dirty="0"/>
              <a:t>".o" </a:t>
            </a:r>
            <a:r>
              <a:rPr lang="zh-CN" altLang="en-US" sz="1100" dirty="0"/>
              <a:t>文件为目标的规则处理有下列三种情况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）目标 </a:t>
            </a:r>
            <a:r>
              <a:rPr lang="en-US" altLang="zh-CN" sz="1100" dirty="0"/>
              <a:t>".o" </a:t>
            </a:r>
            <a:r>
              <a:rPr lang="zh-CN" altLang="en-US" sz="1100" dirty="0"/>
              <a:t>文件不</a:t>
            </a:r>
            <a:r>
              <a:rPr lang="zh-CN" altLang="en-US" sz="1100" dirty="0" smtClean="0"/>
              <a:t>存在</a:t>
            </a:r>
            <a:endParaRPr lang="en-US" altLang="zh-CN" sz="1100" dirty="0" smtClean="0"/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）目标 </a:t>
            </a:r>
            <a:r>
              <a:rPr lang="en-US" altLang="zh-CN" sz="1100" dirty="0" smtClean="0"/>
              <a:t>“.o” </a:t>
            </a:r>
            <a:r>
              <a:rPr lang="zh-CN" altLang="en-US" sz="1100" dirty="0"/>
              <a:t>文件存在</a:t>
            </a:r>
            <a:r>
              <a:rPr lang="zh-CN" altLang="en-US" sz="1100" dirty="0" smtClean="0"/>
              <a:t>，文件</a:t>
            </a:r>
            <a:r>
              <a:rPr lang="zh-CN" altLang="en-US" sz="1100" dirty="0"/>
              <a:t>所</a:t>
            </a:r>
            <a:r>
              <a:rPr lang="zh-CN" altLang="en-US" sz="1100" dirty="0" smtClean="0"/>
              <a:t>依赖“更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四声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新”</a:t>
            </a:r>
            <a:endParaRPr lang="en-US" altLang="zh-CN" sz="1100" dirty="0" smtClean="0"/>
          </a:p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）目标 </a:t>
            </a:r>
            <a:r>
              <a:rPr lang="en-US" altLang="zh-CN" sz="1100" dirty="0" smtClean="0"/>
              <a:t>“.o” </a:t>
            </a:r>
            <a:r>
              <a:rPr lang="zh-CN" altLang="en-US" sz="1100" dirty="0"/>
              <a:t>文件存在</a:t>
            </a:r>
            <a:r>
              <a:rPr lang="zh-CN" altLang="en-US" sz="1100" dirty="0" smtClean="0"/>
              <a:t>，目标文件“更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四声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新”</a:t>
            </a:r>
            <a:endParaRPr lang="zh-CN" altLang="en-US" sz="1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782" y="1974662"/>
            <a:ext cx="3543300" cy="91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782" y="3161527"/>
            <a:ext cx="3543300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782" y="3839835"/>
            <a:ext cx="3543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6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31492A1-4313-46E9-B4BE-7103247D7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10A50321-445F-4C01-8F02-46292617194D}"/>
              </a:ext>
            </a:extLst>
          </p:cNvPr>
          <p:cNvSpPr txBox="1">
            <a:spLocks/>
          </p:cNvSpPr>
          <p:nvPr/>
        </p:nvSpPr>
        <p:spPr>
          <a:xfrm>
            <a:off x="894524" y="1266500"/>
            <a:ext cx="5361760" cy="178818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CC=clang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main:main.o test1.o test2.o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$(CC) -o $@ $^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%.o:%.c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$(CC) -o $@ $^ -c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AE24E41F-88A8-4F5A-BF49-492AAF481EE5}"/>
              </a:ext>
            </a:extLst>
          </p:cNvPr>
          <p:cNvSpPr txBox="1">
            <a:spLocks/>
          </p:cNvSpPr>
          <p:nvPr/>
        </p:nvSpPr>
        <p:spPr>
          <a:xfrm>
            <a:off x="894524" y="3678808"/>
            <a:ext cx="3817430" cy="10556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CC=clang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main:*.c</a:t>
            </a: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$(CC) -o $@ $^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CE616C7-D720-4DF5-B885-3BE5F4575962}"/>
              </a:ext>
            </a:extLst>
          </p:cNvPr>
          <p:cNvSpPr txBox="1"/>
          <p:nvPr/>
        </p:nvSpPr>
        <p:spPr>
          <a:xfrm>
            <a:off x="1040922" y="3794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通配符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5C48C110-61F0-469B-985A-0E5A9AE79DED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4265" y="1100740"/>
            <a:ext cx="1974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1400" dirty="0"/>
              <a:t>OBJ=*.c</a:t>
            </a:r>
          </a:p>
          <a:p>
            <a:r>
              <a:rPr lang="pl-PL" altLang="zh-CN" sz="1400" dirty="0"/>
              <a:t>test:$(OBJ)</a:t>
            </a:r>
          </a:p>
          <a:p>
            <a:r>
              <a:rPr lang="en-US" altLang="zh-CN" sz="1400" dirty="0" smtClean="0"/>
              <a:t>        </a:t>
            </a:r>
            <a:r>
              <a:rPr lang="pl-PL" altLang="zh-CN" sz="1400" dirty="0" smtClean="0"/>
              <a:t>gcc </a:t>
            </a:r>
            <a:r>
              <a:rPr lang="pl-PL" altLang="zh-CN" sz="1400" dirty="0"/>
              <a:t>-o $@ $^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74265" y="2940144"/>
            <a:ext cx="1982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OBJ=$(wildcard *.c)</a:t>
            </a:r>
          </a:p>
          <a:p>
            <a:r>
              <a:rPr lang="en-US" altLang="zh-CN" sz="1400" dirty="0"/>
              <a:t>test:$(OBJ)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gcc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-o $@ $^</a:t>
            </a:r>
          </a:p>
        </p:txBody>
      </p:sp>
    </p:spTree>
    <p:extLst>
      <p:ext uri="{BB962C8B-B14F-4D97-AF65-F5344CB8AC3E}">
        <p14:creationId xmlns:p14="http://schemas.microsoft.com/office/powerpoint/2010/main" val="2350459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AC079D-C0E5-47B2-96F8-8F0090F0A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9" y="2108541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3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4D924BD-E2B8-4D8C-8CAE-BDD74BBD78C6}"/>
              </a:ext>
            </a:extLst>
          </p:cNvPr>
          <p:cNvSpPr txBox="1"/>
          <p:nvPr/>
        </p:nvSpPr>
        <p:spPr>
          <a:xfrm>
            <a:off x="1168401" y="1761067"/>
            <a:ext cx="447484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1.1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cmake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版本要求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cmake_minimum_required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VERSION 2.8 )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工程文件名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loop_closure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project(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loop_closure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4049126-AAC7-473C-8255-9A32F727625E}"/>
              </a:ext>
            </a:extLst>
          </p:cNvPr>
          <p:cNvSpPr txBox="1"/>
          <p:nvPr/>
        </p:nvSpPr>
        <p:spPr>
          <a:xfrm>
            <a:off x="6483885" y="3476782"/>
            <a:ext cx="3719793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1.2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编译模式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IF(NOT CMAKE_BUILD_TYPE)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SET(CMAKE_BUILD_TYPE Release)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ENDIF()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MESSAGE("Build type: " ${CMAKE_BUILD_TYPE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})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当然如果此处在前面加上语句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set(CMAKE_BUILD_TYPE debug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即表示设置为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模式编译。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3CDB1FE-E4C6-4EBD-96B8-AA212CC66F30}"/>
              </a:ext>
            </a:extLst>
          </p:cNvPr>
          <p:cNvSpPr txBox="1"/>
          <p:nvPr/>
        </p:nvSpPr>
        <p:spPr>
          <a:xfrm>
            <a:off x="1040922" y="379416"/>
            <a:ext cx="1517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Cmake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0D5D734F-4186-4BF5-A132-2CCAF7522D6C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8383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35hgg4u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1145</Words>
  <Application>Microsoft Office PowerPoint</Application>
  <PresentationFormat>宽屏</PresentationFormat>
  <Paragraphs>172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-apple-system</vt:lpstr>
      <vt:lpstr>PingFang SC</vt:lpstr>
      <vt:lpstr>等线</vt:lpstr>
      <vt:lpstr>方正正黑简体</vt:lpstr>
      <vt:lpstr>宋体</vt:lpstr>
      <vt:lpstr>微软雅黑</vt:lpstr>
      <vt:lpstr>印品天逸黑</vt:lpstr>
      <vt:lpstr>Arial</vt:lpstr>
      <vt:lpstr>Calibri</vt:lpstr>
      <vt:lpstr>DejaVu Sans Mono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淡雅水彩晕染</dc:title>
  <dc:creator>第一PPT</dc:creator>
  <cp:keywords>www.1ppt.com</cp:keywords>
  <dc:description>www.1ppt.com</dc:description>
  <cp:lastModifiedBy>wfl</cp:lastModifiedBy>
  <cp:revision>163</cp:revision>
  <dcterms:created xsi:type="dcterms:W3CDTF">2019-06-11T09:29:47Z</dcterms:created>
  <dcterms:modified xsi:type="dcterms:W3CDTF">2021-01-23T07:31:25Z</dcterms:modified>
</cp:coreProperties>
</file>