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329" r:id="rId4"/>
    <p:sldId id="261" r:id="rId5"/>
    <p:sldId id="281" r:id="rId6"/>
    <p:sldId id="256" r:id="rId7"/>
    <p:sldId id="257" r:id="rId8"/>
    <p:sldId id="258" r:id="rId9"/>
    <p:sldId id="259" r:id="rId10"/>
    <p:sldId id="270" r:id="rId11"/>
    <p:sldId id="271" r:id="rId12"/>
    <p:sldId id="272" r:id="rId13"/>
    <p:sldId id="298" r:id="rId14"/>
    <p:sldId id="273" r:id="rId15"/>
    <p:sldId id="296" r:id="rId16"/>
    <p:sldId id="275" r:id="rId17"/>
    <p:sldId id="297" r:id="rId18"/>
    <p:sldId id="276" r:id="rId19"/>
    <p:sldId id="277" r:id="rId20"/>
    <p:sldId id="292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1" d="100"/>
          <a:sy n="101" d="100"/>
        </p:scale>
        <p:origin x="14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3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400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 smtClean="0"/>
              <a:t>Pthreads</a:t>
            </a:r>
            <a:endParaRPr lang="en-US" altLang="en-US" sz="4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Pthreads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Posix Standard Threads library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Implemented in a wide number of environments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Linux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Solaris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AIX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HP-UX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VxWorks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Pthreads Primitives</a:t>
            </a:r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 Creation and Close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Thread Synchronization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Thread Scheduling Attributes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Miscellaneous Functions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Example Program includes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pthread.h</a:t>
            </a:r>
            <a:r>
              <a:rPr lang="en-IN" dirty="0" smtClean="0"/>
              <a:t>&gt;</a:t>
            </a:r>
            <a:endParaRPr lang="en-IN" dirty="0" smtClean="0"/>
          </a:p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string.h</a:t>
            </a:r>
            <a:r>
              <a:rPr lang="en-IN" dirty="0" smtClean="0"/>
              <a:t>&gt;</a:t>
            </a:r>
            <a:endParaRPr lang="en-IN" dirty="0" smtClean="0"/>
          </a:p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  <a:endParaRPr lang="en-IN" dirty="0" smtClean="0"/>
          </a:p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  <a:endParaRPr lang="en-IN" dirty="0" smtClean="0"/>
          </a:p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unistd.h</a:t>
            </a:r>
            <a:r>
              <a:rPr lang="en-IN" dirty="0" smtClean="0"/>
              <a:t>&gt;</a:t>
            </a:r>
            <a:endParaRPr lang="en-IN" dirty="0" smtClean="0"/>
          </a:p>
          <a:p>
            <a:pPr marL="0" indent="0" eaLnBrk="1" hangingPunct="1">
              <a:buFontTx/>
              <a:buNone/>
              <a:defRPr/>
            </a:pPr>
            <a:r>
              <a:rPr lang="en-IN" dirty="0" smtClean="0"/>
              <a:t>#include &lt;</a:t>
            </a:r>
            <a:r>
              <a:rPr lang="en-IN" dirty="0" err="1" smtClean="0"/>
              <a:t>ctype.h</a:t>
            </a:r>
            <a:r>
              <a:rPr lang="en-IN" dirty="0" smtClean="0"/>
              <a:t>&gt;</a:t>
            </a:r>
            <a:endParaRPr lang="en-IN" dirty="0" smtClean="0"/>
          </a:p>
          <a:p>
            <a:pPr eaLnBrk="1" hangingPunct="1">
              <a:defRPr/>
            </a:pPr>
            <a:r>
              <a:rPr lang="en-IN" dirty="0" smtClean="0"/>
              <a:t>To compile program </a:t>
            </a:r>
            <a:r>
              <a:rPr lang="en-IN" dirty="0" err="1" smtClean="0"/>
              <a:t>hello.c</a:t>
            </a:r>
            <a:endParaRPr lang="en-IN" dirty="0" smtClean="0"/>
          </a:p>
          <a:p>
            <a:pPr eaLnBrk="1" hangingPunct="1">
              <a:defRPr/>
            </a:pPr>
            <a:r>
              <a:rPr lang="en-IN" dirty="0" smtClean="0"/>
              <a:t>Cc –o hello </a:t>
            </a:r>
            <a:r>
              <a:rPr lang="en-IN" dirty="0" err="1" smtClean="0"/>
              <a:t>hello.c</a:t>
            </a:r>
            <a:r>
              <a:rPr lang="en-IN" dirty="0" smtClean="0"/>
              <a:t> -</a:t>
            </a:r>
            <a:r>
              <a:rPr lang="en-IN" dirty="0" err="1" smtClean="0"/>
              <a:t>lpthread</a:t>
            </a:r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Example Program</a:t>
            </a:r>
            <a:endParaRPr lang="en-US" altLang="en-US" sz="32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void print_message_function( void *ptr );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main() {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pthread_t thread1, thread2;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char *message1 = "Hello";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char *message2 = "World";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pthread_create( &amp;thread1, pthread_attr_default,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(void*)&amp;print_message_function, (void*) message1);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pthread_create(&amp;thread2, pthread_attr_default,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(void*)&amp;print_message_function, (void*) message2);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exit(0);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" charset="0"/>
              </a:rPr>
              <a:t>}</a:t>
            </a:r>
            <a:endParaRPr lang="en-US" altLang="en-US" sz="2400" smtClean="0">
              <a:latin typeface="Courier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" charset="0"/>
              </a:rPr>
              <a:t>void print_message_function( void *ptr ) {</a:t>
            </a:r>
            <a:endParaRPr lang="en-US" altLang="en-US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" charset="0"/>
              </a:rPr>
              <a:t>char *message;</a:t>
            </a:r>
            <a:endParaRPr lang="en-US" altLang="en-US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" charset="0"/>
              </a:rPr>
              <a:t>message = (char *) ptr;</a:t>
            </a:r>
            <a:endParaRPr lang="en-US" altLang="en-US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" charset="0"/>
              </a:rPr>
              <a:t>printf("%s ", message);</a:t>
            </a:r>
            <a:endParaRPr lang="en-US" altLang="en-US" smtClean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" charset="0"/>
              </a:rPr>
              <a:t>}</a:t>
            </a:r>
            <a:endParaRPr lang="en-US" altLang="en-US" smtClean="0">
              <a:latin typeface="Courier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Race Conditions</a:t>
            </a:r>
            <a:endParaRPr lang="en-US" altLang="en-US" sz="4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“main” calls exit before the threads run, none of the threads will execute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The order of “Hello” and “World” may be reversed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7772400" cy="608013"/>
          </a:xfrm>
        </p:spPr>
        <p:txBody>
          <a:bodyPr/>
          <a:lstStyle/>
          <a:p>
            <a:pPr eaLnBrk="1" hangingPunct="1"/>
            <a:r>
              <a:rPr lang="en-IN" altLang="en-US" sz="2400" smtClean="0"/>
              <a:t>Using pthread_join</a:t>
            </a:r>
            <a:endParaRPr lang="en-IN" altLang="en-US" sz="24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692150"/>
            <a:ext cx="7772400" cy="59372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N" altLang="en-US" sz="2000" smtClean="0"/>
              <a:t>void print_message_function( void *ptr );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void main() {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pthread_t thread1, thread2;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char *message1 = "Hello";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char *message2 = "World";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pthread_create( &amp;thread1, NULL,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(void *) &amp;print_message_function, (void *) message1);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pthread_create(&amp;thread2, NULL,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(void *) &amp;print_message_function, (void *) message2);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pthread_join(thread1, NULL);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pthread_join (thread2, NULL);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exit(0);     }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void print_message_function( void *ptr ) {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char *message;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message = (char *) ptr;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printf("%s\n", message);</a:t>
            </a:r>
            <a:endParaRPr lang="en-IN" altLang="en-US" sz="2000" smtClean="0"/>
          </a:p>
          <a:p>
            <a:pPr marL="0" indent="0" eaLnBrk="1" hangingPunct="1">
              <a:buFontTx/>
              <a:buNone/>
            </a:pPr>
            <a:r>
              <a:rPr lang="en-IN" altLang="en-US" sz="2000" smtClean="0"/>
              <a:t>pthread_exit(0);  }</a:t>
            </a:r>
            <a:endParaRPr lang="en-IN" altLang="en-US" sz="20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Race Conditions</a:t>
            </a: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THREAD 1                THREAD 2</a:t>
            </a:r>
            <a:endParaRPr lang="en-US" altLang="en-US" sz="2800" smtClean="0"/>
          </a:p>
          <a:p>
            <a:pPr eaLnBrk="1" hangingPunct="1">
              <a:buFontTx/>
              <a:buNone/>
            </a:pPr>
            <a:r>
              <a:rPr lang="en-US" altLang="en-US" sz="2800" smtClean="0"/>
              <a:t>     a = data;                   b = data;</a:t>
            </a:r>
            <a:endParaRPr lang="en-US" altLang="en-US" sz="2800" smtClean="0"/>
          </a:p>
          <a:p>
            <a:pPr eaLnBrk="1" hangingPunct="1">
              <a:buFontTx/>
              <a:buNone/>
            </a:pPr>
            <a:r>
              <a:rPr lang="en-US" altLang="en-US" sz="2800" smtClean="0"/>
              <a:t>     a++;                          b--;</a:t>
            </a:r>
            <a:endParaRPr lang="en-US" altLang="en-US" sz="2800" smtClean="0"/>
          </a:p>
          <a:p>
            <a:pPr eaLnBrk="1" hangingPunct="1">
              <a:buFontTx/>
              <a:buNone/>
            </a:pPr>
            <a:r>
              <a:rPr lang="en-US" altLang="en-US" sz="2800" smtClean="0"/>
              <a:t>     data = a;                   data = b;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Both Thread1 and Thread2 may read the same value of “data”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If initial value of “data” is 5, final value after 1 execution each of Thread1 and Thread2 should be 5.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But it may be 4, or 6.</a:t>
            </a:r>
            <a:endParaRPr lang="en-US" altLang="en-US" sz="28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Critical Sections</a:t>
            </a:r>
            <a:endParaRPr lang="en-U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472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>
                <a:latin typeface="Courier" charset="0"/>
              </a:rPr>
              <a:t>pthread_mutex_init(&amp;m1, pthread_mutexattr_default);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buFontTx/>
              <a:buNone/>
            </a:pPr>
            <a:r>
              <a:rPr lang="en-US" altLang="en-US" sz="2400" smtClean="0"/>
              <a:t>THREAD 1                                              THREAD 2</a:t>
            </a: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" charset="0"/>
              </a:rPr>
              <a:t>pthread_mutex_lock( &amp;m1 );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" charset="0"/>
              </a:rPr>
              <a:t>				                    				                pthread_mutex_lock( &amp;m1 );</a:t>
            </a: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     a = data;                                                    b = data;</a:t>
            </a: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     a++;                                                           b--;</a:t>
            </a: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     data = a;                                                    data = b;</a:t>
            </a: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" charset="0"/>
              </a:rPr>
              <a:t>pthread_mutex_unlock( &amp;m1 );</a:t>
            </a:r>
            <a:endParaRPr lang="en-US" altLang="en-US" sz="2400" smtClean="0">
              <a:latin typeface="Courier" charset="0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" charset="0"/>
              </a:rPr>
              <a:t> 				                                             	               pthread_mutex_unlock( &amp;m1 );</a:t>
            </a:r>
            <a:endParaRPr lang="en-US" altLang="en-US" sz="2400" smtClean="0">
              <a:latin typeface="Courier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Pthread_mutex_lock</a:t>
            </a:r>
            <a:endParaRPr lang="en-US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call to pthread_mutex_lock will “lock” the mutex variable m1. If it is already locked, then the thread will “block”.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A call to pthread_mutex_unlock will “unlock’ the mutex variable m1. If other threads are blocked on m1, one of them is “unblocked”.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Condition Variables</a:t>
            </a:r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4114800"/>
          </a:xfrm>
        </p:spPr>
        <p:txBody>
          <a:bodyPr/>
          <a:lstStyle/>
          <a:p>
            <a:r>
              <a:rPr lang="en-US" altLang="en-US"/>
              <a:t>Condition variables allow threads to wait until some event or condition has occurred. Typically, a program will use three objects:</a:t>
            </a:r>
            <a:endParaRPr lang="en-US" altLang="en-US"/>
          </a:p>
          <a:p>
            <a:pPr lvl="1"/>
            <a:r>
              <a:rPr lang="en-US" altLang="en-US"/>
              <a:t>A boolean variable, indicating whether the condition is met </a:t>
            </a:r>
            <a:endParaRPr lang="en-US" altLang="en-US"/>
          </a:p>
          <a:p>
            <a:pPr lvl="1"/>
            <a:r>
              <a:rPr lang="en-US" altLang="en-US"/>
              <a:t>A mutex to serialize the access to the boolean variable </a:t>
            </a:r>
            <a:endParaRPr lang="en-US" altLang="en-US"/>
          </a:p>
          <a:p>
            <a:pPr lvl="1"/>
            <a:r>
              <a:rPr lang="en-US" altLang="en-US"/>
              <a:t>A condition variable to wait for the condition.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altLang="en-US"/>
              <a:t>Pthreads Cond_wait</a:t>
            </a: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pthread_mutex_lock(&amp;condition_lock);</a:t>
            </a:r>
            <a:endParaRPr lang="en-US" altLang="en-US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 while (condition_predicate == 0) pthread_cond_wait(&amp;condition_variable, &amp;condition_lock); </a:t>
            </a:r>
            <a:endParaRPr lang="en-US" altLang="en-US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...</a:t>
            </a:r>
            <a:endParaRPr lang="en-US" altLang="en-US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pthread_mutex_unlock(&amp;condition_lock);</a:t>
            </a:r>
            <a:endParaRPr lang="en-US" altLang="en-US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>
                <a:latin typeface="Arial Unicode MS" panose="020B0604020202020204" pitchFamily="34" charset="-128"/>
              </a:rPr>
              <a:t>Release condition_lock on waiting in cond_wait</a:t>
            </a:r>
            <a:endParaRPr lang="en-US" altLang="en-US" sz="2800" i="1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>
                <a:latin typeface="Arial Unicode MS" panose="020B0604020202020204" pitchFamily="34" charset="-128"/>
              </a:rPr>
              <a:t>Re-acquire condition_lock on waking up</a:t>
            </a:r>
            <a:endParaRPr lang="en-US" altLang="en-US" sz="2800" i="1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 Unicode MS" panose="020B0604020202020204" pitchFamily="34" charset="-128"/>
              </a:rPr>
              <a:t>Pthread_cond_signal (&amp;condition_variable)</a:t>
            </a:r>
            <a:endParaRPr lang="en-US" altLang="en-US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>
                <a:latin typeface="Arial Unicode MS" panose="020B0604020202020204" pitchFamily="34" charset="-128"/>
              </a:rPr>
              <a:t>To wake up the waiting thread</a:t>
            </a:r>
            <a:endParaRPr lang="en-US" altLang="en-US" sz="2800" i="1">
              <a:latin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914400"/>
          </a:xfrm>
        </p:spPr>
        <p:txBody>
          <a:bodyPr/>
          <a:lstStyle/>
          <a:p>
            <a:r>
              <a:rPr lang="en-US" altLang="en-US" sz="3600"/>
              <a:t>Producer Consumer with Cond_waits</a:t>
            </a:r>
            <a:endParaRPr lang="en-US" altLang="en-US" sz="36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#include &lt;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stdio.h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&gt;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#include </a:t>
            </a:r>
            <a:r>
              <a:rPr lang="en-GB" altLang="en-US" sz="2000" dirty="0" smtClean="0">
                <a:latin typeface="Courier New" panose="02070309020205020404" charset="0"/>
                <a:ea typeface="MS Mincho" charset="-128"/>
              </a:rPr>
              <a:t>&lt;</a:t>
            </a:r>
            <a:r>
              <a:rPr lang="en-GB" altLang="en-US" sz="2000" dirty="0" err="1" smtClean="0">
                <a:latin typeface="Courier New" panose="02070309020205020404" charset="0"/>
                <a:ea typeface="MS Mincho" charset="-128"/>
              </a:rPr>
              <a:t>pthread.h</a:t>
            </a:r>
            <a:r>
              <a:rPr lang="en-GB" altLang="en-US" sz="2000" dirty="0" smtClean="0">
                <a:latin typeface="Courier New" panose="02070309020205020404" charset="0"/>
                <a:ea typeface="MS Mincho" charset="-128"/>
              </a:rPr>
              <a:t>&gt;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 smtClean="0">
                <a:latin typeface="Courier New" panose="02070309020205020404" charset="0"/>
                <a:ea typeface="MS Mincho" charset="-128"/>
              </a:rPr>
              <a:t>#include &lt;</a:t>
            </a:r>
            <a:r>
              <a:rPr lang="en-GB" altLang="en-US" sz="2000" dirty="0" err="1" smtClean="0">
                <a:latin typeface="Courier New" panose="02070309020205020404" charset="0"/>
                <a:ea typeface="MS Mincho" charset="-128"/>
              </a:rPr>
              <a:t>stdlib.h</a:t>
            </a:r>
            <a:r>
              <a:rPr lang="en-GB" altLang="en-US" sz="2000" dirty="0" smtClean="0">
                <a:latin typeface="Courier New" panose="02070309020205020404" charset="0"/>
                <a:ea typeface="MS Mincho" charset="-128"/>
              </a:rPr>
              <a:t>&gt;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 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#define BUFFER_SIZE 16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 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/* Circular buffer of integers. */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 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struct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prodcons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{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buffer[BUFFER_SIZE];      /* the actual data */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pthread_mutex_t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lock;         /*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mutex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ensuring exclusive access to buffer */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readpos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,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writepos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;        /* positions for reading and writing */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pthread_cond_t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notempty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;      /*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signaled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when buffer is not empty */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pthread_cond_t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notfull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;       /* </a:t>
            </a:r>
            <a:r>
              <a:rPr lang="en-GB" altLang="en-US" sz="2000" dirty="0" err="1">
                <a:latin typeface="Courier New" panose="02070309020205020404" charset="0"/>
                <a:ea typeface="MS Mincho" charset="-128"/>
              </a:rPr>
              <a:t>signaled</a:t>
            </a: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 when buffer is not full */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Courier New" panose="02070309020205020404" charset="0"/>
                <a:ea typeface="MS Mincho" charset="-128"/>
              </a:rPr>
              <a:t>};</a:t>
            </a:r>
            <a:endParaRPr lang="en-GB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charset="0"/>
                <a:ea typeface="MS Mincho" charset="-128"/>
              </a:rPr>
              <a:t>/* Initialize a buffer */</a:t>
            </a:r>
            <a:endParaRPr lang="en-GB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charset="0"/>
                <a:ea typeface="MS Mincho" charset="-128"/>
              </a:rPr>
              <a:t> </a:t>
            </a:r>
            <a:endParaRPr lang="en-GB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charset="0"/>
                <a:ea typeface="MS Mincho" charset="-128"/>
              </a:rPr>
              <a:t>void init(struct prodcons * b)</a:t>
            </a:r>
            <a:endParaRPr lang="en-GB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charset="0"/>
                <a:ea typeface="MS Mincho" charset="-128"/>
              </a:rPr>
              <a:t>{</a:t>
            </a:r>
            <a:endParaRPr lang="en-GB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charset="0"/>
                <a:ea typeface="MS Mincho" charset="-128"/>
              </a:rPr>
              <a:t>  pthread_mutex_init(&amp;b-&gt;lock, NULL);</a:t>
            </a:r>
            <a:endParaRPr lang="en-GB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charset="0"/>
                <a:ea typeface="MS Mincho" charset="-128"/>
              </a:rPr>
              <a:t>  pthread_cond_init(&amp;b-&gt;notempty, NULL);</a:t>
            </a:r>
            <a:endParaRPr lang="en-GB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charset="0"/>
                <a:ea typeface="MS Mincho" charset="-128"/>
              </a:rPr>
              <a:t>  pthread_cond_init(&amp;b-&gt;notfull, NULL);</a:t>
            </a:r>
            <a:endParaRPr lang="en-GB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charset="0"/>
                <a:ea typeface="MS Mincho" charset="-128"/>
              </a:rPr>
              <a:t>  b-&gt;readpos = 0;</a:t>
            </a:r>
            <a:endParaRPr lang="en-GB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charset="0"/>
                <a:ea typeface="MS Mincho" charset="-128"/>
              </a:rPr>
              <a:t>  b-&gt;writepos = 0;</a:t>
            </a:r>
            <a:endParaRPr lang="en-GB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>
                <a:latin typeface="Courier New" panose="02070309020205020404" charset="0"/>
                <a:ea typeface="MS Mincho" charset="-128"/>
              </a:rPr>
              <a:t>}</a:t>
            </a:r>
            <a:endParaRPr lang="en-GB" altLang="en-US" sz="240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/* Store an integer in the buffer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put(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struct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prodcons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 b,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data)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(&amp;b-&gt;lock);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/* Wait until buffer is not full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while ((b-&gt;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+ 1) % BUFFER_SIZE == 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 {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pthread_cond_wait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(&amp;b-&gt;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notfull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, &amp;b-&gt;lock);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  /*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pthread_cond_wait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reacquired b-&gt;lock before returning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}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/* Write the data and advance write pointer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b-&gt;buffer[b-&gt;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] = data;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++;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if (b-&gt;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&gt;= BUFFER_SIZE) 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= 0;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/* Signal that the buffer is now not empty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pthread_cond_signal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(&amp;b-&gt;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notempty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(&amp;b-&gt;lock);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304800"/>
            <a:ext cx="91440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/* Read and remove an integer from the buffer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get(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struct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prodcons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 b)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data;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(&amp;b-&gt;lock);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/* Wait until buffer is not empty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while (b-&gt;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== 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 {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pthread_cond_wait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(&amp;b-&gt;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notempty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, &amp;b-&gt;lock);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}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/* Read the data and advance read pointer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data = b-&gt;buffer[b-&gt;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];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++;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if (b-&gt;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&gt;= BUFFER_SIZE) 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readpos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= 0;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/* Signal that the buffer is now not full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pthread_cond_signal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(&amp;b-&gt;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notfull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(&amp;b-&gt;lock);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return data;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dirty="0">
                <a:latin typeface="Courier New" panose="02070309020205020404" charset="0"/>
                <a:ea typeface="MS Mincho" charset="-128"/>
              </a:rPr>
              <a:t>}</a:t>
            </a:r>
            <a:endParaRPr lang="en-GB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endParaRPr lang="en-GB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440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/* A test program: one thread inserts integers from 1 to 10000,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 the other reads them and prints them.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#define OVER (-1)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struct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prodcons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buffer;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* producer(void * data)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n;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for (n = 0; n &lt; 10000; n++) {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("%d ---&gt;\n", n);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  put(&amp;buffer, n);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}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put(&amp;buffer, OVER);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return NULL;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endParaRPr lang="en-GB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 flipH="1">
            <a:off x="92075" y="0"/>
            <a:ext cx="9051925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* consumer(void * data)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d;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while (1) {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  d = get(&amp;buffer);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  if (d == OVER) break;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("---&gt; %d\n", d);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}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return NULL;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main(void)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th_a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,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th_b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void *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retval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init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(&amp;buffer);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/* Create the threads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(&amp;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th_a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, NULL, producer, 0);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(&amp;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th_b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, NULL, consumer, 0);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/* Wait until producer and consumer finish. */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th_a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, &amp;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retval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th_b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, &amp;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retval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 return 0; }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533400"/>
          </a:xfrm>
        </p:spPr>
        <p:txBody>
          <a:bodyPr/>
          <a:lstStyle/>
          <a:p>
            <a:r>
              <a:rPr lang="en-US" altLang="en-US" sz="3200"/>
              <a:t>Other Calls</a:t>
            </a:r>
            <a:endParaRPr lang="en-US" altLang="en-US" sz="32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/>
              <a:t>pthread_cond_broadcast</a:t>
            </a:r>
            <a:r>
              <a:rPr lang="en-US" altLang="en-US"/>
              <a:t> subroutine wakes up every thread that is currently blocked on the specified condition. However, a thread can start waiting on the same condition just after the call to the subroutine returns.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/>
              <a:t>pthread_cond_timedwait</a:t>
            </a:r>
            <a:r>
              <a:rPr lang="en-US" altLang="en-US"/>
              <a:t> subroutine blocks the thread only for a given period of time. This subroutine has an extra parameter, </a:t>
            </a:r>
            <a:r>
              <a:rPr lang="en-US" altLang="en-US" i="1"/>
              <a:t>timeout</a:t>
            </a:r>
            <a:r>
              <a:rPr lang="en-US" altLang="en-US"/>
              <a:t>, specifying an absolute date where the sleep must end. 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533400"/>
          </a:xfrm>
        </p:spPr>
        <p:txBody>
          <a:bodyPr/>
          <a:lstStyle/>
          <a:p>
            <a:r>
              <a:rPr lang="en-US" altLang="en-US" sz="3600"/>
              <a:t>Other Calls (contd)</a:t>
            </a:r>
            <a:endParaRPr lang="en-US" altLang="en-US" sz="36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077200" cy="6172200"/>
          </a:xfrm>
        </p:spPr>
        <p:txBody>
          <a:bodyPr/>
          <a:lstStyle/>
          <a:p>
            <a:r>
              <a:rPr lang="en-US" altLang="en-US" sz="2800"/>
              <a:t>Once the condition variable is no longer needed, it should be destroyed by calling the </a:t>
            </a:r>
            <a:r>
              <a:rPr lang="en-US" altLang="en-US" sz="2800" b="1"/>
              <a:t>pthread_destroy</a:t>
            </a:r>
            <a:r>
              <a:rPr lang="en-US" altLang="en-US" sz="2800"/>
              <a:t> subroutine. This subroutine may reclaim any storage allocated by the </a:t>
            </a:r>
            <a:r>
              <a:rPr lang="en-US" altLang="en-US" sz="2800" b="1"/>
              <a:t>pthread_cond_init</a:t>
            </a:r>
            <a:r>
              <a:rPr lang="en-US" altLang="en-US" sz="2800"/>
              <a:t> subroutine. After having destroyed a condition variable, the same </a:t>
            </a:r>
            <a:r>
              <a:rPr lang="en-US" altLang="en-US" sz="2800" b="1"/>
              <a:t>pthread_cond_t</a:t>
            </a:r>
            <a:r>
              <a:rPr lang="en-US" altLang="en-US" sz="2800"/>
              <a:t> variable can be reused for creating another condition. </a:t>
            </a:r>
            <a:endParaRPr lang="en-US" altLang="en-US" sz="2800"/>
          </a:p>
          <a:p>
            <a:r>
              <a:rPr lang="en-US" altLang="en-US" sz="2800">
                <a:latin typeface="Arial Unicode MS" panose="020B0604020202020204" pitchFamily="34" charset="-128"/>
              </a:rPr>
              <a:t>while (pthread_cond_destroy(&amp;cond) == EBUSY) { pthread_cond_broadcast(&amp;cond);</a:t>
            </a:r>
            <a:endParaRPr lang="en-US" altLang="en-US" sz="2800">
              <a:latin typeface="Arial Unicode MS" panose="020B0604020202020204" pitchFamily="34" charset="-128"/>
            </a:endParaRPr>
          </a:p>
          <a:p>
            <a:r>
              <a:rPr lang="en-US" altLang="en-US" sz="2800">
                <a:latin typeface="Arial Unicode MS" panose="020B0604020202020204" pitchFamily="34" charset="-128"/>
              </a:rPr>
              <a:t> pthread_yield(); }</a:t>
            </a:r>
            <a:r>
              <a:rPr lang="en-US" altLang="en-US" sz="2800"/>
              <a:t> </a:t>
            </a:r>
            <a:endParaRPr lang="en-US" altLang="en-US" sz="2800"/>
          </a:p>
          <a:p>
            <a:r>
              <a:rPr lang="en-US" altLang="en-US" sz="2800"/>
              <a:t>The </a:t>
            </a:r>
            <a:r>
              <a:rPr lang="en-US" altLang="en-US" sz="2800" b="1"/>
              <a:t>pthread_yield</a:t>
            </a:r>
            <a:r>
              <a:rPr lang="en-US" altLang="en-US" sz="2800"/>
              <a:t> subroutine gives the opportunity to another thread to be scheduled, one of the awoken threads for example. 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Threads</a:t>
            </a:r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Threads execute within Processes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They share the address space of the process they execute in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It is a schedulable entity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Systems with no threads support are “single-threaded” systems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924800" cy="533400"/>
          </a:xfrm>
        </p:spPr>
        <p:txBody>
          <a:bodyPr/>
          <a:lstStyle/>
          <a:p>
            <a:r>
              <a:rPr lang="en-US" altLang="en-US" sz="3600" b="1"/>
              <a:t>Mutex Calls</a:t>
            </a:r>
            <a:endParaRPr lang="en-US" altLang="en-US" sz="3600" b="1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7848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pthread_mutex_destroy </a:t>
            </a:r>
            <a:r>
              <a:rPr lang="en-US" altLang="en-US" sz="2800"/>
              <a:t>Deletes a mutex.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pthread_mutex_init </a:t>
            </a:r>
            <a:r>
              <a:rPr lang="en-US" altLang="en-US" sz="2800"/>
              <a:t>Initializes a mutex and sets its attributes.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PTHREAD_MUTEX_INITIALIZER</a:t>
            </a:r>
            <a:r>
              <a:rPr lang="en-US" altLang="en-US" sz="2800"/>
              <a:t> Initializes a static mutex with default attributes.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pthread_mutex_lock</a:t>
            </a:r>
            <a:r>
              <a:rPr lang="en-US" altLang="en-US" sz="2800"/>
              <a:t> or </a:t>
            </a:r>
            <a:r>
              <a:rPr lang="en-US" altLang="en-US" sz="2800" b="1"/>
              <a:t>pthread_mutex_trylock</a:t>
            </a: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  Locks a mutex.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pthread_mutex_unlock  </a:t>
            </a:r>
            <a:r>
              <a:rPr lang="en-US" altLang="en-US" sz="2800"/>
              <a:t>Unlocks a mutex.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pthread_mutexattr_destroy </a:t>
            </a:r>
            <a:r>
              <a:rPr lang="en-US" altLang="en-US" sz="2800"/>
              <a:t>Deletes a mutex attributes object.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b="1"/>
              <a:t>pthread_mutexattr_init </a:t>
            </a:r>
            <a:r>
              <a:rPr lang="en-US" altLang="en-US" sz="2800"/>
              <a:t>Creates a mutex attributes object and initializes it with default values.</a:t>
            </a: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685800"/>
          </a:xfrm>
        </p:spPr>
        <p:txBody>
          <a:bodyPr/>
          <a:lstStyle/>
          <a:p>
            <a:r>
              <a:rPr lang="en-US" altLang="en-US" sz="3600"/>
              <a:t>Readers Writers Problem</a:t>
            </a:r>
            <a:endParaRPr lang="en-US" altLang="en-US" sz="36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5867400"/>
          </a:xfrm>
        </p:spPr>
        <p:txBody>
          <a:bodyPr/>
          <a:lstStyle/>
          <a:p>
            <a:r>
              <a:rPr lang="en-US" altLang="en-US"/>
              <a:t>Shared Data</a:t>
            </a:r>
            <a:endParaRPr lang="en-US" altLang="en-US"/>
          </a:p>
          <a:p>
            <a:r>
              <a:rPr lang="en-US" altLang="en-US"/>
              <a:t>Some threads read the data, others write into it</a:t>
            </a:r>
            <a:endParaRPr lang="en-US" altLang="en-US"/>
          </a:p>
          <a:p>
            <a:r>
              <a:rPr lang="en-US" altLang="en-US"/>
              <a:t>At a time, multiple readers may be reading the data</a:t>
            </a:r>
            <a:endParaRPr lang="en-US" altLang="en-US"/>
          </a:p>
          <a:p>
            <a:r>
              <a:rPr lang="en-US" altLang="en-US"/>
              <a:t>At most one writer can be writing into the data</a:t>
            </a:r>
            <a:endParaRPr lang="en-US" altLang="en-US"/>
          </a:p>
          <a:p>
            <a:r>
              <a:rPr lang="en-US" altLang="en-US"/>
              <a:t>While the writer writes, no readers may read.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 smtClean="0">
                <a:latin typeface="Courier New" panose="02070309020205020404" charset="0"/>
                <a:ea typeface="MS Mincho" charset="-128"/>
              </a:rPr>
              <a:t>#define MAXCOUNT 5</a:t>
            </a:r>
            <a:endParaRPr lang="en-GB" altLang="en-US" sz="1800" dirty="0" smtClean="0">
              <a:latin typeface="Courier New" panose="02070309020205020404" charset="0"/>
              <a:ea typeface="MS Mincho" charset="-128"/>
            </a:endParaRPr>
          </a:p>
          <a:p>
            <a:r>
              <a:rPr lang="en-GB" altLang="en-US" sz="1800" dirty="0" err="1" smtClean="0">
                <a:latin typeface="Courier New" panose="02070309020205020404" charset="0"/>
                <a:ea typeface="MS Mincho" charset="-128"/>
              </a:rPr>
              <a:t>typedef</a:t>
            </a:r>
            <a:r>
              <a:rPr lang="en-GB" altLang="en-US" sz="1800" dirty="0" smtClean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struct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writers;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readers;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waiting;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writeOK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, *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readOK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initlock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(void);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*lock,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*lock,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deletelock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typedef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struct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id;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long delay;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*l,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, long 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*reader (void *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*writer (void *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static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data = 1;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endParaRPr lang="en-GB" alt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main (){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r1, r2, r3, r4, w1;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*a1, *a2, *a3, *a4, *a5;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lock =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initlock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a1 =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(lock, 1, WRITER1);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(&amp;w1, NULL, writer, a1);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a2 =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(lock, 1, READER1);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(&amp;r1, NULL, reader, a2);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a3 =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(lock, 2, READER2);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(&amp;r2, NULL, reader, a3);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a4 =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(lock, 3, READER3);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(&amp;r3, NULL, reader, a4);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a5 =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newRWargs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(lock, 4, READER4);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pthread_create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(&amp;r4, NULL, reader, a5);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(w1, NULL);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(r1, NULL);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(r2, NULL);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pthread_join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(r3, NULL);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nthread_join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(r4, NULL);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free (a1); free (a2); free (a3);</a:t>
            </a:r>
            <a:endParaRPr lang="en-GB" altLang="en-US" sz="1800" dirty="0">
              <a:latin typeface="Courier New" panose="02070309020205020404" charset="0"/>
              <a:ea typeface="MS Mincho" charset="-128"/>
            </a:endParaRPr>
          </a:p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free (a4); free (a5);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return 0;}</a:t>
            </a:r>
            <a:endParaRPr lang="en-GB" alt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2438400"/>
            <a:ext cx="91440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rwargs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 *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newRWargs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 *l, 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i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, long d)</a:t>
            </a:r>
            <a:br>
              <a:rPr lang="en-GB" altLang="en-US" sz="16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{</a:t>
            </a:r>
            <a:br>
              <a:rPr lang="en-GB" altLang="en-US" sz="16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rwargs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 *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;</a:t>
            </a:r>
            <a:br>
              <a:rPr lang="en-GB" altLang="en-US" sz="1600" dirty="0">
                <a:latin typeface="Courier New" panose="02070309020205020404" charset="0"/>
                <a:ea typeface="MS Mincho" charset="-128"/>
              </a:rPr>
            </a:br>
            <a:br>
              <a:rPr lang="en-GB" altLang="en-US" sz="16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 = (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rwargs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 *)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malloc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sizeof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rwargs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));</a:t>
            </a:r>
            <a:br>
              <a:rPr lang="en-GB" altLang="en-US" sz="16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	if (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 == NULL) return (NULL);</a:t>
            </a:r>
            <a:br>
              <a:rPr lang="en-GB" altLang="en-US" sz="16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-&gt;lock = l; 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-&gt;id = 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i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; 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-&gt;delay = d;</a:t>
            </a:r>
            <a:br>
              <a:rPr lang="en-GB" altLang="en-US" sz="16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	return (</a:t>
            </a:r>
            <a:r>
              <a:rPr lang="en-GB" altLang="en-US" sz="16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6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600" dirty="0">
                <a:latin typeface="Courier New" panose="02070309020205020404" charset="0"/>
                <a:ea typeface="MS Mincho" charset="-128"/>
              </a:rPr>
              <a:t>}</a:t>
            </a:r>
            <a:br>
              <a:rPr lang="en-GB" altLang="en-US" sz="1600" dirty="0">
                <a:latin typeface="Courier New" panose="02070309020205020404" charset="0"/>
                <a:ea typeface="MS Mincho" charset="-128"/>
              </a:rPr>
            </a:br>
            <a:endParaRPr lang="en-GB" altLang="en-US" sz="16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endParaRPr lang="en-GB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60325"/>
            <a:ext cx="914400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*reader (void *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*a;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d;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a =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*)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do 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(a-&gt;lock, a-&gt;id);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d = data;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usleep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(a-&gt;delay);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(a-&gt;lock);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("Reader %d : Data = %d\n", a-&gt;id, 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usleep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(a-&gt;delay);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} while (d != 0);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("Reader %d: Finished.\n", a-&gt;id);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return (NULL);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br>
              <a:rPr lang="en-GB" altLang="en-US" dirty="0">
                <a:latin typeface="Courier New" panose="02070309020205020404" charset="0"/>
                <a:ea typeface="MS Mincho" charset="-128"/>
              </a:rPr>
            </a:br>
            <a:endParaRPr lang="en-GB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endParaRPr lang="en-GB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*writer (void *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*a;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a =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*)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args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for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= 2;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&lt; MAXCOUNT;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++) 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(a-&gt;lock, a-&gt;id);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data =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usleep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(a-&gt;delay);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(a-&gt;lock);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("Writer %d: Wrote %d\n", a-&gt;id,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usleep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(a-&gt;delay);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}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("Writer %d: Finishing...\n", a-&gt;id);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(a-&gt;lock, a-&gt;id);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data = 0;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(a-&gt;lock);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("Writer %d: Finished.\n", a-&gt;id);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return (NULL);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</a:t>
            </a:r>
            <a:endParaRPr lang="en-GB" alt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6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>
                <a:latin typeface="Courier New" panose="02070309020205020404" charset="0"/>
                <a:ea typeface="MS Mincho" charset="-128"/>
              </a:rPr>
              <a:t>rwl *initlock (void){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 rwl *lock;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 lock = (rwl *)malloc (sizeof (rwl));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 if (lock == NULL) return (NULL);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 lock-&gt;mut = (pthread_mutex_t *) malloc (sizeof   (pthread_mutex_t));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 if (lock-&gt;mut == NULL) { free (lock); return (NULL); }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 lock-&gt;writeOK = (pthread_cond_t *) malloc (sizeof (pthread_cond_t));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 if (lock-&gt;writeOK == NULL) { free (lock-&gt;mut); free (lock); 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   return (NULL); }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 lock-&gt;readOK = (pthread_cond_t *) malloc (sizeof (pthread_cond_t));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 if (lock-&gt;writeOK == NULL) { free (lock-&gt;mut); free (lock-&gt;writeOK); 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   free (lock); return (NULL); }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	pthread_mutex_init (lock-&gt;mut, NULL);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	pthread_cond_init (lock-&gt;writeOK, NULL);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	pthread_cond_init (lock-&gt;readOK, NULL);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	lock-&gt;readers = 0;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	lock-&gt;writers = 0;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	lock-&gt;waiting = 0;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	return (lock);</a:t>
            </a:r>
            <a:br>
              <a:rPr lang="en-GB" altLang="en-US" sz="1800">
                <a:latin typeface="Courier New" panose="02070309020205020404" charset="0"/>
                <a:ea typeface="MS Mincho" charset="-128"/>
              </a:rPr>
            </a:br>
            <a:r>
              <a:rPr lang="en-GB" altLang="en-US" sz="1800">
                <a:latin typeface="Courier New" panose="02070309020205020404" charset="0"/>
                <a:ea typeface="MS Mincho" charset="-128"/>
              </a:rPr>
              <a:t>}</a:t>
            </a:r>
            <a:endParaRPr lang="en-GB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457200"/>
            <a:ext cx="91440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*lock,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d)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if (lock-&gt;writers || lock-&gt;waiting) 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do 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("reader %d blocked.\n", 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pthread_cond_wait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readOK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, 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("reader %d unblocked.\n", 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} while (lock-&gt;writers);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}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lock-&gt;readers++;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return;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</a:t>
            </a:r>
            <a:br>
              <a:rPr lang="en-GB" altLang="en-US" dirty="0">
                <a:latin typeface="Courier New" panose="02070309020205020404" charset="0"/>
                <a:ea typeface="MS Mincho" charset="-128"/>
              </a:rPr>
            </a:br>
            <a:br>
              <a:rPr lang="en-GB" altLang="en-US" dirty="0">
                <a:latin typeface="Courier New" panose="02070309020205020404" charset="0"/>
                <a:ea typeface="MS Mincho" charset="-128"/>
              </a:rPr>
            </a:br>
            <a:endParaRPr lang="en-GB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endParaRPr lang="en-GB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*lock,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int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d)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lock-&gt;waiting++;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while (lock-&gt;readers || lock-&gt;writers) 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("writer %d blocked.\n", 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pthread_cond_wait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writeOK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, 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printf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("writer %d unblocked.\n", d);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}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lock-&gt;waiting--;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lock-&gt;writers++;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return;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endParaRPr lang="en-GB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066800" y="1905000"/>
            <a:ext cx="67056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3352800" y="4419600"/>
            <a:ext cx="838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6477000" y="4419600"/>
            <a:ext cx="838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4953000" y="4419600"/>
            <a:ext cx="838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1676400" y="4419600"/>
            <a:ext cx="838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3810000" y="21336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Code</a:t>
            </a:r>
            <a:endParaRPr lang="en-US" altLang="en-US"/>
          </a:p>
        </p:txBody>
      </p:sp>
      <p:sp>
        <p:nvSpPr>
          <p:cNvPr id="4104" name="Text Box 11"/>
          <p:cNvSpPr txBox="1">
            <a:spLocks noChangeArrowheads="1"/>
          </p:cNvSpPr>
          <p:nvPr/>
        </p:nvSpPr>
        <p:spPr bwMode="auto">
          <a:xfrm>
            <a:off x="3124200" y="2895600"/>
            <a:ext cx="254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Global, shared data</a:t>
            </a:r>
            <a:endParaRPr lang="en-US" altLang="en-US"/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1981200" y="58674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Thread Run-time Stacks (1 per thread)</a:t>
            </a:r>
            <a:endParaRPr lang="en-US" altLang="en-US"/>
          </a:p>
        </p:txBody>
      </p:sp>
      <p:sp>
        <p:nvSpPr>
          <p:cNvPr id="4106" name="Text Box 14"/>
          <p:cNvSpPr>
            <a:spLocks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Threads in a Process</a:t>
            </a:r>
            <a:endParaRPr lang="en-US" altLang="en-US" sz="4000" smtClean="0">
              <a:solidFill>
                <a:schemeClr val="tx1"/>
              </a:solidFill>
            </a:endParaRPr>
          </a:p>
        </p:txBody>
      </p:sp>
      <p:sp>
        <p:nvSpPr>
          <p:cNvPr id="4107" name="Text Box 15"/>
          <p:cNvSpPr txBox="1">
            <a:spLocks noChangeArrowheads="1"/>
          </p:cNvSpPr>
          <p:nvPr/>
        </p:nvSpPr>
        <p:spPr bwMode="auto">
          <a:xfrm>
            <a:off x="3336925" y="13366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Process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04800" y="381000"/>
            <a:ext cx="91440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*lock)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lock-&gt;readers--;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pthread_cond_signal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writeOK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*lock)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lock-&gt;writers--;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pthread_cond_broadcast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readOK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pthread_mutex_unlock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</a:t>
            </a:r>
            <a:br>
              <a:rPr lang="en-GB" altLang="en-US" dirty="0">
                <a:latin typeface="Courier New" panose="02070309020205020404" charset="0"/>
                <a:ea typeface="MS Mincho" charset="-128"/>
              </a:rPr>
            </a:br>
            <a:endParaRPr lang="en-GB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endParaRPr lang="en-GB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void 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deletelock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rwl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*lock)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{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pthread_mutex_destroy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mut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pthread_cond_destroy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readOK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pthread_cond_destroy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 (lock-&gt;</a:t>
            </a:r>
            <a:r>
              <a:rPr lang="en-GB" altLang="en-US" sz="1800" dirty="0" err="1">
                <a:latin typeface="Courier New" panose="02070309020205020404" charset="0"/>
                <a:ea typeface="MS Mincho" charset="-128"/>
              </a:rPr>
              <a:t>writeOK</a:t>
            </a: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free (lock);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	return;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}</a:t>
            </a:r>
            <a:br>
              <a:rPr lang="en-GB" altLang="en-US" sz="1800" dirty="0">
                <a:latin typeface="Courier New" panose="02070309020205020404" charset="0"/>
                <a:ea typeface="MS Mincho" charset="-128"/>
              </a:rPr>
            </a:br>
            <a:r>
              <a:rPr lang="en-GB" altLang="en-US" sz="1800" dirty="0">
                <a:latin typeface="Courier New" panose="02070309020205020404" charset="0"/>
                <a:ea typeface="MS Mincho" charset="-128"/>
              </a:rPr>
              <a:t> </a:t>
            </a:r>
            <a:endParaRPr lang="en-GB" altLang="en-US" sz="1800" dirty="0">
              <a:latin typeface="Courier New" panose="02070309020205020404" charset="0"/>
              <a:cs typeface="Courier New" panose="02070309020205020404" charset="0"/>
            </a:endParaRPr>
          </a:p>
          <a:p>
            <a:pPr eaLnBrk="0" hangingPunct="0"/>
            <a:endParaRPr lang="en-GB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461" y="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Lab 4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38461" y="230832"/>
            <a:ext cx="79928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Implement the Producer Consumer Code (after correcting errors, if any) on the AWS server and run it successfully.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Implement the Readers – Writers code (after correcting errors, if any) on the AWS server and run it successfully.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The Readers – Writers code must be commented: There has to be a comment for each data structure that is defined. There has to be at least one comment for each function stating what the function does. If necessary, put more comments.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Suppose we are not allowed to use “</a:t>
            </a:r>
            <a:r>
              <a:rPr lang="en-US" dirty="0" err="1" smtClean="0"/>
              <a:t>cond_broadcast</a:t>
            </a:r>
            <a:r>
              <a:rPr lang="en-US" dirty="0" smtClean="0"/>
              <a:t>”. Change the program so that you do not use “</a:t>
            </a:r>
            <a:r>
              <a:rPr lang="en-US" dirty="0" err="1" smtClean="0"/>
              <a:t>cond</a:t>
            </a:r>
            <a:r>
              <a:rPr lang="en-US" dirty="0" smtClean="0"/>
              <a:t>-broadcast” and is still works as before.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What may happen if we remove the “</a:t>
            </a:r>
            <a:r>
              <a:rPr lang="en-US" dirty="0" err="1" smtClean="0"/>
              <a:t>usleep</a:t>
            </a:r>
            <a:r>
              <a:rPr lang="en-US" dirty="0" smtClean="0"/>
              <a:t>” calls in the </a:t>
            </a:r>
            <a:r>
              <a:rPr lang="en-US" dirty="0" err="1" smtClean="0"/>
              <a:t>programme</a:t>
            </a:r>
            <a:r>
              <a:rPr lang="en-US" dirty="0" smtClean="0"/>
              <a:t>?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Can  any reader or the writer starve in this implementation? Explain.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DUE DATE – 24 / 25 February 2021.</a:t>
            </a:r>
            <a:endParaRPr lang="en-US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Attributes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ID, process group ID, user ID, and group ID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Environment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Working directory.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Resources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 Space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File descriptors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Signal actions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Shared libraries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Inter-process communication tools (such as message queues, pipes, semaphores, or shared memory).</a:t>
            </a:r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 Properties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is a schedulable entity, so properties reflect this: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Stack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Scheduling properties (such as policy or priority)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Set of pending and blocked signals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Some thread-specific data.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Threads Implementation</a:t>
            </a: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Kernel threads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These are the entities supported by the kernel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They are scheduled to run on the CPUs of the system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User Threads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Used by programmers to handle multiple flows in a program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 threads library provides an API to support them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Posix Threads (Pthreads)</a:t>
            </a:r>
            <a:endParaRPr lang="en-US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 of Threads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Context Switching time is less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Thread creation is easy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Synchronization among threads in a process is cheap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Threads can communicate through shared memory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But, protection is not there.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One thread can overwrite another thread’s data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This makes debugging difficult</a:t>
            </a:r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13696</Words>
  <Application>WPS Presentation</Application>
  <PresentationFormat>On-screen Show (4:3)</PresentationFormat>
  <Paragraphs>374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Courier</vt:lpstr>
      <vt:lpstr>Courier New</vt:lpstr>
      <vt:lpstr>Arial Unicode MS</vt:lpstr>
      <vt:lpstr>MS Mincho</vt:lpstr>
      <vt:lpstr>Yu Gothic</vt:lpstr>
      <vt:lpstr>Default Design</vt:lpstr>
      <vt:lpstr>Pthreads</vt:lpstr>
      <vt:lpstr>PowerPoint 演示文稿</vt:lpstr>
      <vt:lpstr>Threads</vt:lpstr>
      <vt:lpstr>Threads in a Process</vt:lpstr>
      <vt:lpstr>Process Attributes</vt:lpstr>
      <vt:lpstr>Process Resources</vt:lpstr>
      <vt:lpstr>Thread Properties</vt:lpstr>
      <vt:lpstr>Threads Implementation</vt:lpstr>
      <vt:lpstr>Advantages of Threads</vt:lpstr>
      <vt:lpstr>Pthreads</vt:lpstr>
      <vt:lpstr>Pthreads Primitives</vt:lpstr>
      <vt:lpstr>Example Program includes</vt:lpstr>
      <vt:lpstr>Example Program</vt:lpstr>
      <vt:lpstr>PowerPoint 演示文稿</vt:lpstr>
      <vt:lpstr>Race Conditions</vt:lpstr>
      <vt:lpstr>Using pthread_join</vt:lpstr>
      <vt:lpstr>Race Conditions</vt:lpstr>
      <vt:lpstr>Critical Sections</vt:lpstr>
      <vt:lpstr>Pthread_mutex_lock</vt:lpstr>
      <vt:lpstr>Condition Variables</vt:lpstr>
      <vt:lpstr>Pthreads Cond_wait</vt:lpstr>
      <vt:lpstr>Producer Consumer with Cond_waits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Other Calls</vt:lpstr>
      <vt:lpstr>Other Calls (contd)</vt:lpstr>
      <vt:lpstr>Mutex Calls</vt:lpstr>
      <vt:lpstr>Readers Writers 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Gautam Barua</dc:creator>
  <cp:lastModifiedBy>Abhinandan Kumar</cp:lastModifiedBy>
  <cp:revision>17</cp:revision>
  <dcterms:created xsi:type="dcterms:W3CDTF">2001-02-17T06:46:00Z</dcterms:created>
  <dcterms:modified xsi:type="dcterms:W3CDTF">2021-06-10T07:28:55Z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