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70" r:id="rId9"/>
    <p:sldId id="267" r:id="rId10"/>
    <p:sldId id="266" r:id="rId11"/>
    <p:sldId id="268" r:id="rId12"/>
    <p:sldId id="269" r:id="rId13"/>
    <p:sldId id="271" r:id="rId14"/>
    <p:sldId id="275" r:id="rId15"/>
    <p:sldId id="273" r:id="rId16"/>
    <p:sldId id="274" r:id="rId17"/>
    <p:sldId id="278" r:id="rId18"/>
    <p:sldId id="277" r:id="rId19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6"/>
    <p:restoredTop sz="94643"/>
  </p:normalViewPr>
  <p:slideViewPr>
    <p:cSldViewPr snapToGrid="0" snapToObjects="1">
      <p:cViewPr varScale="1">
        <p:scale>
          <a:sx n="48" d="100"/>
          <a:sy n="48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162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24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8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24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378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97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5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265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34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42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4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89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91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29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786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09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170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06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 rot="10800000" flipH="1">
            <a:off x="406400" y="6140894"/>
            <a:ext cx="12192000" cy="263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4400"/>
              <a:buFont typeface="Arial"/>
              <a:buNone/>
              <a:defRPr sz="144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bg>
      <p:bgPr>
        <a:solidFill>
          <a:srgbClr val="22222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06400" y="740833"/>
            <a:ext cx="6299200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06400" y="1642533"/>
            <a:ext cx="6299200" cy="610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1528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sz="28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06400" y="1524000"/>
            <a:ext cx="12192000" cy="6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06400" y="740833"/>
            <a:ext cx="6299200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bg>
      <p:bgPr>
        <a:solidFill>
          <a:srgbClr val="22222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6503154" y="0"/>
            <a:ext cx="6502401" cy="48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3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4"/>
          </p:nvPr>
        </p:nvSpPr>
        <p:spPr>
          <a:xfrm>
            <a:off x="0" y="0"/>
            <a:ext cx="6468534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rgbClr val="22222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 rot="10800000" flipH="1">
            <a:off x="406400" y="993160"/>
            <a:ext cx="12192000" cy="263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4" name="Shape 64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8"/>
                  <a:pt x="0" y="2866"/>
                </a:cubicBezTo>
                <a:lnTo>
                  <a:pt x="0" y="104383"/>
                </a:lnTo>
                <a:cubicBezTo>
                  <a:pt x="0" y="105961"/>
                  <a:pt x="555" y="107250"/>
                  <a:pt x="1244" y="107250"/>
                </a:cubicBezTo>
                <a:lnTo>
                  <a:pt x="95711" y="107250"/>
                </a:lnTo>
                <a:lnTo>
                  <a:pt x="99166" y="120000"/>
                </a:lnTo>
                <a:lnTo>
                  <a:pt x="102616" y="107250"/>
                </a:lnTo>
                <a:lnTo>
                  <a:pt x="118755" y="107250"/>
                </a:lnTo>
                <a:cubicBezTo>
                  <a:pt x="119444" y="107250"/>
                  <a:pt x="120000" y="105961"/>
                  <a:pt x="120000" y="104383"/>
                </a:cubicBezTo>
                <a:lnTo>
                  <a:pt x="120000" y="2866"/>
                </a:lnTo>
                <a:cubicBezTo>
                  <a:pt x="120000" y="1288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sz="9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venir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Alt">
  <p:cSld name="Quote Alt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sz="9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bg>
      <p:bgPr>
        <a:solidFill>
          <a:srgbClr val="22222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22222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Alt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Alt">
  <p:cSld name="Blank Al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bg>
      <p:bgPr>
        <a:solidFill>
          <a:srgbClr val="22222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 rot="10800000" flipH="1">
            <a:off x="406400" y="6140894"/>
            <a:ext cx="12192000" cy="263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Alt">
  <p:cSld name="Title &amp; Subtitle 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 rot="10800000" flipH="1">
            <a:off x="406400" y="6140894"/>
            <a:ext cx="12192000" cy="263"/>
          </a:xfrm>
          <a:prstGeom prst="straightConnector1">
            <a:avLst/>
          </a:prstGeom>
          <a:noFill/>
          <a:ln w="38100" cap="flat" cmpd="sng">
            <a:solidFill>
              <a:srgbClr val="22222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>
  <p:cSld name="Title - Center">
    <p:bg>
      <p:bgPr>
        <a:solidFill>
          <a:srgbClr val="22222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 rot="10800000" flipH="1">
            <a:off x="5892800" y="6141012"/>
            <a:ext cx="6705600" cy="145"/>
          </a:xfrm>
          <a:prstGeom prst="straightConnector1">
            <a:avLst/>
          </a:prstGeom>
          <a:noFill/>
          <a:ln w="381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sz="17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sz="54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Bullets">
  <p:cSld name="Title &amp; Bullets">
    <p:bg>
      <p:bgPr>
        <a:solidFill>
          <a:srgbClr val="22222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06400" y="1574800"/>
            <a:ext cx="12192000" cy="6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-8467" y="8740510"/>
            <a:ext cx="13021736" cy="10215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45529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sz="3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95880-A3-SP18/web-analytics-group-14/blob/master/ProjectCode/Project_ScrapePart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95880-A3-SP18/web-analytics-group-14/blob/master/ProjectCode/Twitter%20API%20dashboaord%20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9600"/>
              <a:buFont typeface="Arial"/>
              <a:buNone/>
            </a:pPr>
            <a:r>
              <a:rPr lang="en-US" altLang="zh-CN" sz="9600" dirty="0"/>
              <a:t>Group</a:t>
            </a:r>
            <a:r>
              <a:rPr lang="zh-CN" altLang="en-US" sz="9600" dirty="0"/>
              <a:t> </a:t>
            </a:r>
            <a:r>
              <a:rPr lang="en-US" altLang="zh-CN" sz="9600" dirty="0"/>
              <a:t>14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4294967295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  <a:r>
              <a:rPr lang="en-US" altLang="zh-CN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March</a:t>
            </a:r>
            <a:r>
              <a:rPr lang="zh-CN" altLang="en-US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4,</a:t>
            </a:r>
            <a:r>
              <a:rPr lang="zh-CN" altLang="en-US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516828" y="7852409"/>
            <a:ext cx="4554983" cy="146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r>
              <a:rPr lang="en-US" altLang="zh-CN" sz="24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Zixiang</a:t>
            </a:r>
            <a:r>
              <a:rPr lang="zh-CN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Wang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Miguel</a:t>
            </a:r>
            <a:r>
              <a:rPr lang="zh-CN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24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Twahirwa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Xin</a:t>
            </a:r>
            <a:r>
              <a:rPr lang="zh-CN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Qiu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0623" y="1958876"/>
            <a:ext cx="6963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FFFFFF"/>
                </a:solidFill>
              </a:rPr>
              <a:t>Cryptocurrency</a:t>
            </a:r>
            <a:r>
              <a:rPr lang="zh-CN" altLang="en-US" sz="7200" dirty="0">
                <a:solidFill>
                  <a:srgbClr val="FFFFFF"/>
                </a:solidFill>
              </a:rPr>
              <a:t> </a:t>
            </a:r>
            <a:endParaRPr lang="en-US" altLang="zh-CN" sz="7200" dirty="0">
              <a:solidFill>
                <a:srgbClr val="FFFFFF"/>
              </a:solidFill>
            </a:endParaRPr>
          </a:p>
          <a:p>
            <a:r>
              <a:rPr lang="en-US" altLang="zh-CN" sz="7200" dirty="0">
                <a:solidFill>
                  <a:srgbClr val="FFFFFF"/>
                </a:solidFill>
              </a:rPr>
              <a:t>Information</a:t>
            </a:r>
            <a:r>
              <a:rPr lang="zh-CN" altLang="en-US" sz="7200" dirty="0">
                <a:solidFill>
                  <a:srgbClr val="FFFFFF"/>
                </a:solidFill>
              </a:rPr>
              <a:t> </a:t>
            </a:r>
            <a:r>
              <a:rPr lang="en-US" altLang="zh-CN" sz="7200" dirty="0">
                <a:solidFill>
                  <a:srgbClr val="FFFFFF"/>
                </a:solidFill>
              </a:rPr>
              <a:t>Site</a:t>
            </a:r>
            <a:endParaRPr lang="en-US" sz="7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636000" y="1483360"/>
            <a:ext cx="37592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636000" y="4683660"/>
            <a:ext cx="359664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Scrape</a:t>
            </a:r>
            <a:r>
              <a:rPr lang="zh-CN" altLang="en-US" sz="4000" dirty="0"/>
              <a:t> </a:t>
            </a:r>
            <a:r>
              <a:rPr lang="en-US" altLang="zh-CN" sz="4000" dirty="0"/>
              <a:t>Price</a:t>
            </a:r>
            <a:r>
              <a:rPr lang="zh-CN" altLang="en-US" sz="4000" dirty="0"/>
              <a:t> </a:t>
            </a:r>
            <a:r>
              <a:rPr lang="en-US" altLang="zh-CN" sz="4000" dirty="0"/>
              <a:t>Information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specific</a:t>
            </a:r>
            <a:r>
              <a:rPr lang="zh-CN" altLang="en-US" sz="4000" dirty="0"/>
              <a:t> </a:t>
            </a:r>
            <a:r>
              <a:rPr lang="en-US" altLang="zh-CN" sz="4000" dirty="0"/>
              <a:t>coin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(Bitcoin</a:t>
            </a:r>
            <a:r>
              <a:rPr lang="zh-CN" altLang="en-US" sz="4000" dirty="0"/>
              <a:t> </a:t>
            </a:r>
            <a:r>
              <a:rPr lang="en-US" altLang="zh-CN" sz="4000" dirty="0"/>
              <a:t>as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example)</a:t>
            </a:r>
            <a:endParaRPr sz="40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4" y="243840"/>
            <a:ext cx="7762695" cy="9184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453120" y="1056640"/>
            <a:ext cx="402336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453120" y="5445760"/>
            <a:ext cx="412496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Twitter</a:t>
            </a:r>
            <a:r>
              <a:rPr lang="zh-CN" altLang="en-US" sz="4000" dirty="0"/>
              <a:t> </a:t>
            </a:r>
            <a:r>
              <a:rPr lang="en-US" altLang="zh-CN" sz="4000" dirty="0"/>
              <a:t>Analytics:</a:t>
            </a:r>
          </a:p>
          <a:p>
            <a:pPr marL="0" lvl="0" indent="0"/>
            <a:r>
              <a:rPr lang="en-US" sz="4000" dirty="0"/>
              <a:t>Top 10 areas generating tweets about</a:t>
            </a:r>
            <a:r>
              <a:rPr lang="zh-CN" altLang="en-US" sz="4000" dirty="0"/>
              <a:t> </a:t>
            </a:r>
            <a:r>
              <a:rPr lang="en-US" sz="4000" dirty="0"/>
              <a:t>#Bitcoin, #Ripple, #</a:t>
            </a:r>
            <a:r>
              <a:rPr lang="en-US" sz="4000" dirty="0" err="1"/>
              <a:t>Litecoin</a:t>
            </a:r>
            <a:r>
              <a:rPr lang="en-US" sz="4000" dirty="0"/>
              <a:t>, #Crypto</a:t>
            </a:r>
            <a:endParaRPr sz="40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3184"/>
            <a:ext cx="7863841" cy="9413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03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552120" y="1625127"/>
            <a:ext cx="3740297" cy="187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552120" y="5299424"/>
            <a:ext cx="32512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Select</a:t>
            </a:r>
            <a:r>
              <a:rPr lang="zh-CN" altLang="en-US" sz="4000" dirty="0"/>
              <a:t> </a:t>
            </a:r>
            <a:r>
              <a:rPr lang="en-US" altLang="zh-CN" sz="4000" dirty="0"/>
              <a:t>top</a:t>
            </a:r>
            <a:r>
              <a:rPr lang="zh-CN" altLang="en-US" sz="4000" dirty="0"/>
              <a:t> </a:t>
            </a:r>
            <a:r>
              <a:rPr lang="en-US" altLang="zh-CN" sz="4000" dirty="0"/>
              <a:t>10</a:t>
            </a:r>
            <a:r>
              <a:rPr lang="zh-CN" altLang="en-US" sz="4000" dirty="0"/>
              <a:t> </a:t>
            </a:r>
            <a:r>
              <a:rPr lang="en-US" altLang="zh-CN" sz="4000" dirty="0"/>
              <a:t>tweets</a:t>
            </a:r>
            <a:r>
              <a:rPr lang="zh-CN" altLang="en-US" sz="4000" dirty="0"/>
              <a:t> </a:t>
            </a:r>
            <a:r>
              <a:rPr lang="en-US" altLang="zh-CN" sz="4000" dirty="0"/>
              <a:t>that</a:t>
            </a:r>
            <a:r>
              <a:rPr lang="zh-CN" altLang="en-US" sz="4000" dirty="0"/>
              <a:t> </a:t>
            </a:r>
            <a:r>
              <a:rPr lang="en-US" altLang="zh-CN" sz="4000" dirty="0"/>
              <a:t>are</a:t>
            </a:r>
            <a:r>
              <a:rPr lang="zh-CN" altLang="en-US" sz="4000" dirty="0"/>
              <a:t> </a:t>
            </a:r>
            <a:r>
              <a:rPr lang="en-US" altLang="zh-CN" sz="4000" dirty="0"/>
              <a:t>most</a:t>
            </a:r>
            <a:r>
              <a:rPr lang="zh-CN" altLang="en-US" sz="4000" dirty="0"/>
              <a:t> </a:t>
            </a:r>
            <a:r>
              <a:rPr lang="en-US" altLang="zh-CN" sz="4000" dirty="0"/>
              <a:t>talked</a:t>
            </a:r>
            <a:r>
              <a:rPr lang="zh-CN" altLang="en-US" sz="4000" dirty="0"/>
              <a:t> </a:t>
            </a:r>
            <a:r>
              <a:rPr lang="en-US" altLang="zh-CN" sz="4000" dirty="0"/>
              <a:t>about</a:t>
            </a:r>
            <a:endParaRPr sz="4000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190406"/>
            <a:ext cx="7948930" cy="9420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53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50240" y="7823200"/>
            <a:ext cx="3576320" cy="2113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5161280" y="7985760"/>
            <a:ext cx="9062720" cy="721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Website</a:t>
            </a:r>
            <a:r>
              <a:rPr lang="zh-CN" altLang="en-US" sz="3200" dirty="0"/>
              <a:t> </a:t>
            </a:r>
            <a:r>
              <a:rPr lang="en-US" altLang="zh-CN" sz="3200" dirty="0"/>
              <a:t>Demo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(open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website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show</a:t>
            </a:r>
            <a:r>
              <a:rPr lang="zh-CN" altLang="en-US" sz="3200" dirty="0"/>
              <a:t> </a:t>
            </a:r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works)</a:t>
            </a:r>
            <a:endParaRPr sz="3200" dirty="0"/>
          </a:p>
        </p:txBody>
      </p:sp>
      <p:pic>
        <p:nvPicPr>
          <p:cNvPr id="6" name="Picture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264160"/>
            <a:ext cx="12668855" cy="6896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93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9039091" y="1868967"/>
            <a:ext cx="3740297" cy="187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9161364" y="4194899"/>
            <a:ext cx="3495749" cy="2435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Show</a:t>
            </a:r>
            <a:r>
              <a:rPr lang="zh-CN" altLang="en-US" sz="3600" dirty="0"/>
              <a:t> </a:t>
            </a:r>
            <a:r>
              <a:rPr lang="en-US" altLang="zh-CN" sz="3600" dirty="0"/>
              <a:t>Overall</a:t>
            </a:r>
            <a:r>
              <a:rPr lang="zh-CN" altLang="en-US" sz="3600" dirty="0"/>
              <a:t> </a:t>
            </a:r>
            <a:r>
              <a:rPr lang="en-US" altLang="zh-CN" sz="3600" dirty="0"/>
              <a:t>Information</a:t>
            </a:r>
            <a:r>
              <a:rPr lang="zh-CN" altLang="en-US" sz="3600" dirty="0"/>
              <a:t> </a:t>
            </a:r>
            <a:r>
              <a:rPr lang="en-US" altLang="zh-CN" sz="3600" dirty="0"/>
              <a:t>about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Cryptocurrency</a:t>
            </a:r>
            <a:r>
              <a:rPr lang="zh-CN" altLang="en-US" sz="3600" dirty="0"/>
              <a:t> </a:t>
            </a:r>
            <a:r>
              <a:rPr lang="en-US" altLang="zh-CN" sz="3600" dirty="0"/>
              <a:t>Market</a:t>
            </a:r>
            <a:endParaRPr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66" y="670560"/>
            <a:ext cx="8279054" cy="8473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907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796551" y="1686087"/>
            <a:ext cx="3740297" cy="187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938791" y="3958304"/>
            <a:ext cx="3904040" cy="27269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zh-CN" sz="4000" dirty="0"/>
              <a:t>Show</a:t>
            </a:r>
            <a:r>
              <a:rPr lang="zh-CN" altLang="en-US" sz="4000" dirty="0"/>
              <a:t> </a:t>
            </a:r>
            <a:r>
              <a:rPr lang="en-US" altLang="zh-CN" sz="4000" dirty="0"/>
              <a:t>Price Information of </a:t>
            </a:r>
          </a:p>
          <a:p>
            <a:pPr marL="0" lvl="0" indent="0"/>
            <a:r>
              <a:rPr lang="en-US" altLang="zh-CN" sz="4000" dirty="0"/>
              <a:t>a specific coin</a:t>
            </a:r>
          </a:p>
          <a:p>
            <a:pPr marL="0" lvl="0" indent="0"/>
            <a:r>
              <a:rPr lang="en-US" altLang="zh-CN" sz="4000" dirty="0"/>
              <a:t>(Bitcoin as a example)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0" y="1384300"/>
            <a:ext cx="7833140" cy="5808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26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023716" y="7253767"/>
            <a:ext cx="3740297" cy="187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5935998" y="7476479"/>
            <a:ext cx="6012162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Show</a:t>
            </a:r>
            <a:r>
              <a:rPr lang="zh-CN" altLang="en-US" sz="4000" dirty="0"/>
              <a:t> </a:t>
            </a:r>
            <a:r>
              <a:rPr lang="en-US" altLang="zh-CN" sz="4000" dirty="0"/>
              <a:t>top</a:t>
            </a:r>
            <a:r>
              <a:rPr lang="zh-CN" altLang="en-US" sz="4000" dirty="0"/>
              <a:t> </a:t>
            </a:r>
            <a:r>
              <a:rPr lang="en-US" altLang="zh-CN" sz="4000" dirty="0"/>
              <a:t>10</a:t>
            </a:r>
            <a:r>
              <a:rPr lang="zh-CN" altLang="en-US" sz="4000" dirty="0"/>
              <a:t> </a:t>
            </a:r>
            <a:r>
              <a:rPr lang="en-US" altLang="zh-CN" sz="4000" dirty="0"/>
              <a:t>tweets</a:t>
            </a:r>
            <a:r>
              <a:rPr lang="zh-CN" altLang="en-US" sz="4000" dirty="0"/>
              <a:t> </a:t>
            </a:r>
            <a:r>
              <a:rPr lang="en-US" altLang="zh-CN" sz="4000" dirty="0"/>
              <a:t>that</a:t>
            </a:r>
            <a:r>
              <a:rPr lang="zh-CN" altLang="en-US" sz="4000" dirty="0"/>
              <a:t> </a:t>
            </a:r>
            <a:r>
              <a:rPr lang="en-US" altLang="zh-CN" sz="4000" dirty="0"/>
              <a:t>are</a:t>
            </a:r>
            <a:r>
              <a:rPr lang="zh-CN" altLang="en-US" sz="4000" dirty="0"/>
              <a:t> </a:t>
            </a:r>
            <a:r>
              <a:rPr lang="en-US" altLang="zh-CN" sz="4000" dirty="0"/>
              <a:t>most</a:t>
            </a:r>
            <a:r>
              <a:rPr lang="zh-CN" altLang="en-US" sz="4000" dirty="0"/>
              <a:t> </a:t>
            </a:r>
            <a:r>
              <a:rPr lang="en-US" altLang="zh-CN" sz="4000" dirty="0"/>
              <a:t>talked</a:t>
            </a:r>
            <a:r>
              <a:rPr lang="zh-CN" altLang="en-US" sz="4000" dirty="0"/>
              <a:t> </a:t>
            </a:r>
            <a:r>
              <a:rPr lang="en-US" altLang="zh-CN" sz="4000" dirty="0"/>
              <a:t>about</a:t>
            </a:r>
            <a:endParaRPr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6" y="843182"/>
            <a:ext cx="11188604" cy="5942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74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896850" y="1584487"/>
            <a:ext cx="3740297" cy="187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9039090" y="3998944"/>
            <a:ext cx="2604270" cy="27269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zh-CN" sz="4000" dirty="0"/>
              <a:t>Show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Heat</a:t>
            </a:r>
            <a:r>
              <a:rPr lang="zh-CN" altLang="en-US" sz="4000" dirty="0"/>
              <a:t> </a:t>
            </a:r>
            <a:r>
              <a:rPr lang="en-US" altLang="zh-CN" sz="4000" dirty="0"/>
              <a:t>map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914399"/>
            <a:ext cx="7899399" cy="7473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45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628996" y="4083847"/>
            <a:ext cx="8750204" cy="187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0" dirty="0"/>
              <a:t>Thank</a:t>
            </a:r>
            <a:r>
              <a:rPr lang="zh-CN" altLang="en-US" sz="11000" dirty="0"/>
              <a:t> </a:t>
            </a:r>
            <a:r>
              <a:rPr lang="en-US" altLang="zh-CN" sz="11000" dirty="0"/>
              <a:t>you</a:t>
            </a:r>
            <a:r>
              <a:rPr lang="zh-CN" altLang="en-US" sz="11000" dirty="0"/>
              <a:t> </a:t>
            </a:r>
            <a:r>
              <a:rPr lang="en-US" altLang="zh-CN" sz="11000" dirty="0"/>
              <a:t>!</a:t>
            </a:r>
            <a:endParaRPr sz="11000" dirty="0"/>
          </a:p>
        </p:txBody>
      </p:sp>
    </p:spTree>
    <p:extLst>
      <p:ext uri="{BB962C8B-B14F-4D97-AF65-F5344CB8AC3E}">
        <p14:creationId xmlns:p14="http://schemas.microsoft.com/office/powerpoint/2010/main" val="742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769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Vision </a:t>
            </a:r>
            <a:endParaRPr dirty="0"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Problem </a:t>
            </a:r>
            <a:endParaRPr dirty="0"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Approach / Solution </a:t>
            </a:r>
            <a:endParaRPr dirty="0"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Market </a:t>
            </a:r>
            <a:endParaRPr dirty="0"/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sz="2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Competition </a:t>
            </a:r>
          </a:p>
          <a:p>
            <a:pPr marL="444500" marR="0" lvl="0" indent="-444500" algn="l" rtl="0">
              <a:lnSpc>
                <a:spcPct val="7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</a:pPr>
            <a:r>
              <a:rPr lang="en-US" altLang="zh-CN" sz="2800" dirty="0"/>
              <a:t>Demo</a:t>
            </a:r>
            <a:r>
              <a:rPr lang="zh-CN" altLang="en-US" sz="2800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 idx="4294967295"/>
          </p:nvPr>
        </p:nvSpPr>
        <p:spPr>
          <a:xfrm>
            <a:off x="406400" y="588433"/>
            <a:ext cx="12192000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406400" y="2918717"/>
            <a:ext cx="12192000" cy="39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800"/>
              <a:buFont typeface="Avenir"/>
              <a:buNone/>
            </a:pPr>
            <a:r>
              <a:rPr lang="en-US" altLang="zh-CN" sz="4800" dirty="0">
                <a:solidFill>
                  <a:srgbClr val="222222"/>
                </a:solidFill>
              </a:rPr>
              <a:t>Provide</a:t>
            </a:r>
            <a:r>
              <a:rPr lang="zh-CN" altLang="en-US" sz="4800" dirty="0">
                <a:solidFill>
                  <a:srgbClr val="222222"/>
                </a:solidFill>
              </a:rPr>
              <a:t> </a:t>
            </a:r>
            <a:r>
              <a:rPr lang="en-US" altLang="zh-CN" sz="4800" dirty="0">
                <a:solidFill>
                  <a:srgbClr val="222222"/>
                </a:solidFill>
              </a:rPr>
              <a:t>customers</a:t>
            </a:r>
            <a:r>
              <a:rPr lang="zh-CN" altLang="en-US" sz="4800" dirty="0">
                <a:solidFill>
                  <a:srgbClr val="222222"/>
                </a:solidFill>
              </a:rPr>
              <a:t> </a:t>
            </a:r>
            <a:r>
              <a:rPr lang="en-US" altLang="zh-CN" sz="4800" dirty="0">
                <a:solidFill>
                  <a:srgbClr val="222222"/>
                </a:solidFill>
              </a:rPr>
              <a:t>with</a:t>
            </a:r>
            <a:r>
              <a:rPr lang="zh-CN" altLang="en-US" sz="4800" dirty="0">
                <a:solidFill>
                  <a:srgbClr val="222222"/>
                </a:solidFill>
              </a:rPr>
              <a:t> </a:t>
            </a:r>
            <a:r>
              <a:rPr lang="en-US" altLang="zh-CN" sz="4800" dirty="0">
                <a:solidFill>
                  <a:srgbClr val="222222"/>
                </a:solidFill>
              </a:rPr>
              <a:t>concise</a:t>
            </a:r>
            <a:r>
              <a:rPr lang="zh-CN" altLang="en-US" sz="4800" dirty="0">
                <a:solidFill>
                  <a:srgbClr val="222222"/>
                </a:solidFill>
              </a:rPr>
              <a:t> </a:t>
            </a:r>
            <a:r>
              <a:rPr lang="en-US" altLang="zh-CN" sz="4800" dirty="0">
                <a:solidFill>
                  <a:srgbClr val="222222"/>
                </a:solidFill>
              </a:rPr>
              <a:t>cryptocurrency</a:t>
            </a:r>
            <a:r>
              <a:rPr lang="zh-CN" altLang="en-US" sz="4800" dirty="0">
                <a:solidFill>
                  <a:srgbClr val="222222"/>
                </a:solidFill>
              </a:rPr>
              <a:t> </a:t>
            </a:r>
            <a:r>
              <a:rPr lang="en-US" altLang="zh-CN" sz="4800" dirty="0">
                <a:solidFill>
                  <a:srgbClr val="222222"/>
                </a:solidFill>
              </a:rPr>
              <a:t>information</a:t>
            </a:r>
            <a:r>
              <a:rPr lang="en-US" sz="48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PROBLEM (CUSTOMER PAIN)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What is the customer pain point?</a:t>
            </a:r>
            <a:endParaRPr lang="en-US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endParaRPr lang="en-US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websites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exchanges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cryptocurrency.</a:t>
            </a:r>
            <a:r>
              <a:rPr lang="zh-CN" altLang="en-US" dirty="0"/>
              <a:t> </a:t>
            </a:r>
            <a:endParaRPr lang="en-US" altLang="zh-CN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endParaRPr dirty="0"/>
          </a:p>
          <a:p>
            <a:pPr marL="444500" marR="0" lvl="0" indent="-444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What is the current solution for this pain? </a:t>
            </a:r>
            <a:endParaRPr lang="en-US" dirty="0"/>
          </a:p>
          <a:p>
            <a:pPr marL="444500" marR="0" lvl="0" indent="-44450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cryptocurrency,</a:t>
            </a:r>
            <a:r>
              <a:rPr lang="zh-CN" altLang="en-US" dirty="0"/>
              <a:t> </a:t>
            </a:r>
            <a:r>
              <a:rPr lang="en-US" altLang="zh-CN" dirty="0"/>
              <a:t>integrate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exchanges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chart,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comparison.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SOLUTION / PRODUCT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06400" y="1649306"/>
            <a:ext cx="12456160" cy="610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Explain your product</a:t>
            </a:r>
            <a:r>
              <a:rPr lang="en-US" altLang="zh-CN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lang="en-US" sz="3400" b="0" i="0" u="none" strike="noStrike" cap="none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endParaRPr lang="en-US" dirty="0"/>
          </a:p>
          <a:p>
            <a:pPr marL="444500" lvl="0" indent="-444500">
              <a:spcBef>
                <a:spcPts val="0"/>
              </a:spcBef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site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functions.</a:t>
            </a:r>
          </a:p>
          <a:p>
            <a:pPr marL="444500" lvl="0" indent="-444500">
              <a:spcBef>
                <a:spcPts val="0"/>
              </a:spcBef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up-to-date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cryptocurrency</a:t>
            </a:r>
            <a:r>
              <a:rPr lang="zh-CN" altLang="en-US" dirty="0"/>
              <a:t> </a:t>
            </a:r>
            <a:r>
              <a:rPr lang="en-US" altLang="zh-CN" dirty="0"/>
              <a:t>market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market</a:t>
            </a:r>
            <a:r>
              <a:rPr lang="zh-CN" altLang="en-US" dirty="0"/>
              <a:t> </a:t>
            </a:r>
            <a:r>
              <a:rPr lang="en-US" altLang="zh-CN" dirty="0"/>
              <a:t>capital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graph.</a:t>
            </a:r>
          </a:p>
          <a:p>
            <a:pPr marL="444500" lvl="0" indent="-444500">
              <a:spcBef>
                <a:spcPts val="0"/>
              </a:spcBef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cryptocurrency,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markets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volume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purchasing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making.</a:t>
            </a:r>
          </a:p>
          <a:p>
            <a:pPr marL="444500" lvl="0" indent="-444500">
              <a:spcBef>
                <a:spcPts val="0"/>
              </a:spcBef>
            </a:pPr>
            <a:r>
              <a:rPr lang="en-US" altLang="zh-CN" dirty="0"/>
              <a:t>3.</a:t>
            </a:r>
            <a:r>
              <a:rPr lang="zh-CN" altLang="en-US" dirty="0"/>
              <a:t> 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hot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discussing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cryptocurrency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heap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showing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regions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discussed.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06400" y="1559983"/>
            <a:ext cx="12192000" cy="610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lvl="0" indent="-444500"/>
            <a:r>
              <a:rPr lang="en-US" sz="3200" dirty="0"/>
              <a:t>What are the market forces / drivers?</a:t>
            </a:r>
          </a:p>
          <a:p>
            <a:pPr marL="444500" lvl="0" indent="-444500"/>
            <a:r>
              <a:rPr lang="en-US" altLang="zh-CN" sz="3200" dirty="0"/>
              <a:t>I</a:t>
            </a:r>
            <a:r>
              <a:rPr lang="en-US" sz="3200" dirty="0"/>
              <a:t>nvestors and traders in cryptocu</a:t>
            </a:r>
            <a:r>
              <a:rPr lang="en-US" altLang="zh-CN" sz="3200" dirty="0"/>
              <a:t>r</a:t>
            </a:r>
            <a:r>
              <a:rPr lang="en-US" sz="3200" dirty="0"/>
              <a:t>rency</a:t>
            </a:r>
            <a:r>
              <a:rPr lang="en-US" altLang="zh-CN" sz="3200" dirty="0"/>
              <a:t> need</a:t>
            </a:r>
            <a:r>
              <a:rPr lang="en-US" sz="3200" dirty="0"/>
              <a:t> to access accurate information faster and make investing/trading decisions easier</a:t>
            </a:r>
            <a:r>
              <a:rPr lang="en-US" altLang="zh-CN" sz="3200" dirty="0"/>
              <a:t>.</a:t>
            </a:r>
            <a:endParaRPr lang="en-US" sz="3200" b="0" i="0" u="none" strike="noStrike" cap="none" dirty="0">
              <a:solidFill>
                <a:srgbClr val="222222"/>
              </a:solidFill>
              <a:sym typeface="Avenir"/>
            </a:endParaRPr>
          </a:p>
          <a:p>
            <a:pPr marL="444500" indent="-444500">
              <a:spcBef>
                <a:spcPts val="0"/>
              </a:spcBef>
            </a:pPr>
            <a:endParaRPr lang="en-US" sz="3200" b="0" i="0" u="none" strike="noStrike" cap="none" dirty="0">
              <a:solidFill>
                <a:srgbClr val="222222"/>
              </a:solidFill>
              <a:sym typeface="Avenir"/>
            </a:endParaRPr>
          </a:p>
          <a:p>
            <a:pPr marL="444500" indent="-444500">
              <a:spcBef>
                <a:spcPts val="0"/>
              </a:spcBef>
            </a:pPr>
            <a:endParaRPr lang="en-US" sz="3200" b="0" i="0" u="none" strike="noStrike" cap="none" dirty="0">
              <a:solidFill>
                <a:srgbClr val="222222"/>
              </a:solidFill>
              <a:sym typeface="Avenir"/>
            </a:endParaRPr>
          </a:p>
          <a:p>
            <a:pPr marL="444500" indent="-444500">
              <a:spcBef>
                <a:spcPts val="0"/>
              </a:spcBef>
            </a:pPr>
            <a:r>
              <a:rPr lang="en-US" sz="3200" b="0" i="0" u="none" strike="noStrike" cap="none" dirty="0">
                <a:solidFill>
                  <a:srgbClr val="222222"/>
                </a:solidFill>
                <a:sym typeface="Avenir"/>
              </a:rPr>
              <a:t>Describe your market / target customer</a:t>
            </a:r>
            <a:r>
              <a:rPr lang="en-US" altLang="zh-CN" sz="3200" b="0" i="0" u="none" strike="noStrike" cap="none" dirty="0">
                <a:solidFill>
                  <a:srgbClr val="222222"/>
                </a:solidFill>
                <a:sym typeface="Avenir"/>
              </a:rPr>
              <a:t>,</a:t>
            </a:r>
            <a:r>
              <a:rPr lang="zh-CN" altLang="en-US" sz="3200" b="0" i="0" u="none" strike="noStrike" cap="none" dirty="0">
                <a:solidFill>
                  <a:srgbClr val="222222"/>
                </a:solidFill>
                <a:sym typeface="Avenir"/>
              </a:rPr>
              <a:t> </a:t>
            </a:r>
            <a:r>
              <a:rPr lang="en-US" altLang="zh-CN" sz="3200" b="0" i="0" u="none" strike="noStrike" cap="none" dirty="0">
                <a:solidFill>
                  <a:srgbClr val="222222"/>
                </a:solidFill>
                <a:sym typeface="Avenir"/>
              </a:rPr>
              <a:t>and</a:t>
            </a:r>
            <a:r>
              <a:rPr lang="zh-CN" altLang="en-US" sz="3200" b="0" i="0" u="none" strike="noStrike" cap="none" dirty="0">
                <a:solidFill>
                  <a:srgbClr val="222222"/>
                </a:solidFill>
                <a:sym typeface="Avenir"/>
              </a:rPr>
              <a:t> </a:t>
            </a:r>
            <a:r>
              <a:rPr lang="en-US" altLang="zh-CN" sz="3200" dirty="0"/>
              <a:t>d</a:t>
            </a:r>
            <a:r>
              <a:rPr lang="en-US" sz="3200" dirty="0"/>
              <a:t>emonstrate the impact on your customer</a:t>
            </a:r>
            <a:r>
              <a:rPr lang="en-US" altLang="zh-CN" sz="3200" dirty="0"/>
              <a:t>:</a:t>
            </a:r>
          </a:p>
          <a:p>
            <a:pPr marL="444500" indent="-444500"/>
            <a:r>
              <a:rPr lang="en-US" altLang="zh-CN" sz="3200" dirty="0"/>
              <a:t>Our site will save a lot of time for potential cryptocurrency buyers as well as existing traders who want to check the overall situation of the market, and the price information for a specific coin. </a:t>
            </a:r>
            <a:endParaRPr lang="en-US" sz="3200" dirty="0"/>
          </a:p>
          <a:p>
            <a:pPr marL="444500" indent="-444500">
              <a:spcBef>
                <a:spcPts val="0"/>
              </a:spcBef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06400" y="588433"/>
            <a:ext cx="12192000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06400" y="1507066"/>
            <a:ext cx="12192000" cy="610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sz="3400" b="0" i="0" u="none" strike="noStrike" cap="none" dirty="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Frame the competition—who are the key players, how are you differentiated?</a:t>
            </a:r>
            <a:endParaRPr lang="en-US" altLang="zh-CN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endParaRPr lang="en-US" altLang="zh-CN" dirty="0"/>
          </a:p>
          <a:p>
            <a:pPr marL="4445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</a:pP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integrated</a:t>
            </a:r>
            <a:r>
              <a:rPr lang="zh-CN" altLang="en-US" dirty="0"/>
              <a:t> </a:t>
            </a:r>
            <a:r>
              <a:rPr lang="en-US" altLang="zh-CN" dirty="0"/>
              <a:t>cryptocurrency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sites.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sites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bunch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information,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integrated</a:t>
            </a:r>
            <a:r>
              <a:rPr lang="zh-CN" altLang="en-US" dirty="0"/>
              <a:t> </a:t>
            </a:r>
            <a:r>
              <a:rPr lang="en-US" altLang="zh-CN" dirty="0"/>
              <a:t>Twitter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117600" y="1076960"/>
            <a:ext cx="67056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1117600" y="3027680"/>
            <a:ext cx="11399520" cy="5306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Links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 err="1"/>
              <a:t>Jupyter</a:t>
            </a:r>
            <a:r>
              <a:rPr lang="zh-CN" altLang="en-US" sz="4000" dirty="0"/>
              <a:t> </a:t>
            </a:r>
            <a:r>
              <a:rPr lang="en-US" altLang="zh-CN" sz="4000" dirty="0"/>
              <a:t>Notebooks: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Web</a:t>
            </a:r>
            <a:r>
              <a:rPr lang="zh-CN" altLang="en-US" sz="4000" dirty="0"/>
              <a:t> </a:t>
            </a:r>
            <a:r>
              <a:rPr lang="en-US" altLang="zh-CN" sz="4000" dirty="0"/>
              <a:t>Scraping</a:t>
            </a:r>
            <a:r>
              <a:rPr lang="zh-CN" altLang="en-US" sz="4000" dirty="0"/>
              <a:t> </a:t>
            </a:r>
            <a:r>
              <a:rPr lang="en-US" altLang="zh-CN" sz="4000" dirty="0"/>
              <a:t>Part:</a:t>
            </a:r>
          </a:p>
          <a:p>
            <a:pPr marL="0" lvl="0" indent="0"/>
            <a:r>
              <a:rPr lang="en-US" sz="2800" dirty="0">
                <a:hlinkClick r:id="rId3"/>
              </a:rPr>
              <a:t>https://github.com/95880-A3-SP18/web-analytics-group-14/blob/master/ProjectCode/Project_ScrapePart.ipynb</a:t>
            </a:r>
            <a:endParaRPr lang="en-US" sz="2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Twitter</a:t>
            </a:r>
            <a:r>
              <a:rPr lang="zh-CN" altLang="en-US" sz="4000" dirty="0"/>
              <a:t> </a:t>
            </a:r>
            <a:r>
              <a:rPr lang="en-US" altLang="zh-CN" sz="4000" dirty="0"/>
              <a:t>API</a:t>
            </a:r>
            <a:r>
              <a:rPr lang="zh-CN" altLang="en-US" sz="4000" dirty="0"/>
              <a:t> </a:t>
            </a:r>
            <a:r>
              <a:rPr lang="en-US" altLang="zh-CN" sz="4000" dirty="0"/>
              <a:t>Part:</a:t>
            </a:r>
          </a:p>
          <a:p>
            <a:pPr marL="0" lvl="0" indent="0"/>
            <a:r>
              <a:rPr lang="en-US" sz="2800" dirty="0">
                <a:hlinkClick r:id="rId4" invalidUrl="https://github.com/95880-A3-SP18/web-analytics-group-14/blob/master/ProjectCode/Twitter API dashboaord .ipynb"/>
              </a:rPr>
              <a:t>https://</a:t>
            </a:r>
            <a:r>
              <a:rPr lang="en-US" sz="2800" dirty="0">
                <a:hlinkClick r:id="rId4" invalidUrl="https://github.com/95880-A3-SP18/web-analytics-group-14/blob/master/ProjectCode/Twitter API dashboaord .ipynb"/>
              </a:rPr>
              <a:t>github.com/95880-A3-SP18/web-analytics-group-14/blob/master/ProjectCode/Twitter%20API%20dashboaord%20.ipynb</a:t>
            </a:r>
            <a:endParaRPr lang="en-US" sz="2800" dirty="0"/>
          </a:p>
          <a:p>
            <a:pPr marL="0" lvl="0" indent="0"/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81551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453120" y="1289000"/>
            <a:ext cx="451104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8453120" y="4444950"/>
            <a:ext cx="479552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dirty="0"/>
              <a:t>Scrape</a:t>
            </a:r>
            <a:r>
              <a:rPr lang="zh-CN" altLang="en-US" sz="4000" dirty="0"/>
              <a:t> </a:t>
            </a:r>
            <a:r>
              <a:rPr lang="en-US" altLang="zh-CN" sz="4000" dirty="0"/>
              <a:t>General</a:t>
            </a:r>
            <a:r>
              <a:rPr lang="zh-CN" altLang="en-US" sz="4000" dirty="0"/>
              <a:t> </a:t>
            </a:r>
            <a:r>
              <a:rPr lang="en-US" altLang="zh-CN" sz="4000" dirty="0"/>
              <a:t>Market</a:t>
            </a:r>
            <a:r>
              <a:rPr lang="zh-CN" altLang="en-US" sz="4000" dirty="0"/>
              <a:t> </a:t>
            </a:r>
            <a:r>
              <a:rPr lang="en-US" altLang="zh-CN" sz="4000" dirty="0"/>
              <a:t>Cap</a:t>
            </a:r>
            <a:r>
              <a:rPr lang="zh-CN" altLang="en-US" sz="4000" dirty="0"/>
              <a:t> </a:t>
            </a:r>
            <a:r>
              <a:rPr lang="en-US" altLang="zh-CN" sz="4000" dirty="0"/>
              <a:t>Information</a:t>
            </a:r>
            <a:endParaRPr sz="40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5" y="203556"/>
            <a:ext cx="7723316" cy="9346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148322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485</Words>
  <Application>Microsoft Office PowerPoint</Application>
  <PresentationFormat>Custom</PresentationFormat>
  <Paragraphs>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</vt:lpstr>
      <vt:lpstr>Helvetica Neue</vt:lpstr>
      <vt:lpstr>New_Template7</vt:lpstr>
      <vt:lpstr>Group 14</vt:lpstr>
      <vt:lpstr>AGENDA</vt:lpstr>
      <vt:lpstr>VISION</vt:lpstr>
      <vt:lpstr>PROBLEM (CUSTOMER PAIN)</vt:lpstr>
      <vt:lpstr>SOLUTION / PRODUCT</vt:lpstr>
      <vt:lpstr>MARKET</vt:lpstr>
      <vt:lpstr>COMPETITION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[Group 14]</dc:title>
  <cp:lastModifiedBy>miguel twahirwa</cp:lastModifiedBy>
  <cp:revision>30</cp:revision>
  <dcterms:modified xsi:type="dcterms:W3CDTF">2018-03-05T18:11:42Z</dcterms:modified>
</cp:coreProperties>
</file>