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78" r:id="rId2"/>
  </p:sldMasterIdLst>
  <p:notesMasterIdLst>
    <p:notesMasterId r:id="rId18"/>
  </p:notesMasterIdLst>
  <p:sldIdLst>
    <p:sldId id="256" r:id="rId3"/>
    <p:sldId id="257" r:id="rId4"/>
    <p:sldId id="258" r:id="rId5"/>
    <p:sldId id="270" r:id="rId6"/>
    <p:sldId id="259" r:id="rId7"/>
    <p:sldId id="260" r:id="rId8"/>
    <p:sldId id="261" r:id="rId9"/>
    <p:sldId id="262" r:id="rId10"/>
    <p:sldId id="263" r:id="rId11"/>
    <p:sldId id="267" r:id="rId12"/>
    <p:sldId id="268" r:id="rId13"/>
    <p:sldId id="269" r:id="rId14"/>
    <p:sldId id="264"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8"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4e2fc11be_0_62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g34e2fc11be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e2fc11be_0_7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34e2fc11be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812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e2fc11be_0_7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34e2fc11be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9837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e2fc11be_0_7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34e2fc11be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997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4e2fc11be_0_78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g34e2fc11be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4e2fc11be_0_79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g34e2fc11be_0_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4e2fc11be_0_80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34e2fc11be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4e2fc11be_0_63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34e2fc11be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e2fc11be_0_6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34e2fc11be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4e2fc11be_0_65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34e2fc11be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488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4e2fc11be_0_65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34e2fc11be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e2fc11be_0_75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g34e2fc11be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4e2fc11be_0_76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34e2fc11be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4e2fc11be_0_77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g34e2fc11be_0_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e2fc11be_0_77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34e2fc11be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97280" y="286603"/>
            <a:ext cx="10058400" cy="1450800"/>
          </a:xfrm>
          <a:prstGeom prst="rect">
            <a:avLst/>
          </a:prstGeom>
          <a:noFill/>
          <a:ln>
            <a:noFill/>
          </a:ln>
        </p:spPr>
        <p:txBody>
          <a:bodyPr spcFirstLastPara="1" wrap="square" lIns="121900" tIns="121900" rIns="121900" bIns="1219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a:endParaRPr/>
          </a:p>
        </p:txBody>
      </p:sp>
      <p:sp>
        <p:nvSpPr>
          <p:cNvPr id="52" name="Google Shape;52;p13"/>
          <p:cNvSpPr txBox="1">
            <a:spLocks noGrp="1"/>
          </p:cNvSpPr>
          <p:nvPr>
            <p:ph type="body" idx="1"/>
          </p:nvPr>
        </p:nvSpPr>
        <p:spPr>
          <a:xfrm>
            <a:off x="1097280" y="1845734"/>
            <a:ext cx="10058400" cy="40233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1097280" y="6459785"/>
            <a:ext cx="24723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686185" y="6459785"/>
            <a:ext cx="4822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97280" y="286603"/>
            <a:ext cx="10058400" cy="1450800"/>
          </a:xfrm>
          <a:prstGeom prst="rect">
            <a:avLst/>
          </a:prstGeom>
          <a:noFill/>
          <a:ln>
            <a:noFill/>
          </a:ln>
        </p:spPr>
        <p:txBody>
          <a:bodyPr spcFirstLastPara="1" wrap="square" lIns="121900" tIns="121900" rIns="121900" bIns="1219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a:endParaRPr/>
          </a:p>
        </p:txBody>
      </p:sp>
      <p:sp>
        <p:nvSpPr>
          <p:cNvPr id="58" name="Google Shape;58;p14"/>
          <p:cNvSpPr txBox="1">
            <a:spLocks noGrp="1"/>
          </p:cNvSpPr>
          <p:nvPr>
            <p:ph type="body" idx="1"/>
          </p:nvPr>
        </p:nvSpPr>
        <p:spPr>
          <a:xfrm>
            <a:off x="1097278" y="1845734"/>
            <a:ext cx="4937700" cy="40233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9" name="Google Shape;59;p14"/>
          <p:cNvSpPr txBox="1">
            <a:spLocks noGrp="1"/>
          </p:cNvSpPr>
          <p:nvPr>
            <p:ph type="body" idx="2"/>
          </p:nvPr>
        </p:nvSpPr>
        <p:spPr>
          <a:xfrm>
            <a:off x="6217920" y="1845735"/>
            <a:ext cx="4937700" cy="40233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60" name="Google Shape;60;p14"/>
          <p:cNvSpPr txBox="1">
            <a:spLocks noGrp="1"/>
          </p:cNvSpPr>
          <p:nvPr>
            <p:ph type="dt" idx="10"/>
          </p:nvPr>
        </p:nvSpPr>
        <p:spPr>
          <a:xfrm>
            <a:off x="1097280" y="6459785"/>
            <a:ext cx="24723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ftr" idx="11"/>
          </p:nvPr>
        </p:nvSpPr>
        <p:spPr>
          <a:xfrm>
            <a:off x="3686185" y="6459785"/>
            <a:ext cx="4822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mp; Subtitle" type="title">
  <p:cSld name="TITLE">
    <p:bg>
      <p:bgPr>
        <a:solidFill>
          <a:srgbClr val="222222"/>
        </a:solidFill>
        <a:effectLst/>
      </p:bgPr>
    </p:bg>
    <p:spTree>
      <p:nvGrpSpPr>
        <p:cNvPr id="1" name="Shape 68"/>
        <p:cNvGrpSpPr/>
        <p:nvPr/>
      </p:nvGrpSpPr>
      <p:grpSpPr>
        <a:xfrm>
          <a:off x="0" y="0"/>
          <a:ext cx="0" cy="0"/>
          <a:chOff x="0" y="0"/>
          <a:chExt cx="0" cy="0"/>
        </a:xfrm>
      </p:grpSpPr>
      <p:cxnSp>
        <p:nvCxnSpPr>
          <p:cNvPr id="69" name="Google Shape;69;p16"/>
          <p:cNvCxnSpPr/>
          <p:nvPr/>
        </p:nvCxnSpPr>
        <p:spPr>
          <a:xfrm rot="10800000" flipH="1">
            <a:off x="381000" y="4317701"/>
            <a:ext cx="11430000" cy="300"/>
          </a:xfrm>
          <a:prstGeom prst="straightConnector1">
            <a:avLst/>
          </a:prstGeom>
          <a:noFill/>
          <a:ln w="38100" cap="flat" cmpd="sng">
            <a:solidFill>
              <a:srgbClr val="A6AAA9"/>
            </a:solidFill>
            <a:prstDash val="solid"/>
            <a:miter lim="400000"/>
            <a:headEnd type="none" w="sm" len="sm"/>
            <a:tailEnd type="none" w="sm" len="sm"/>
          </a:ln>
        </p:spPr>
      </p:cxnSp>
      <p:sp>
        <p:nvSpPr>
          <p:cNvPr id="70" name="Google Shape;70;p16"/>
          <p:cNvSpPr txBox="1">
            <a:spLocks noGrp="1"/>
          </p:cNvSpPr>
          <p:nvPr>
            <p:ph type="title"/>
          </p:nvPr>
        </p:nvSpPr>
        <p:spPr>
          <a:xfrm>
            <a:off x="381000" y="4518422"/>
            <a:ext cx="11430000" cy="19020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2400"/>
              <a:buFont typeface="Arial"/>
              <a:buNone/>
              <a:defRPr sz="124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71" name="Google Shape;71;p16"/>
          <p:cNvSpPr txBox="1">
            <a:spLocks noGrp="1"/>
          </p:cNvSpPr>
          <p:nvPr>
            <p:ph type="body" idx="1"/>
          </p:nvPr>
        </p:nvSpPr>
        <p:spPr>
          <a:xfrm>
            <a:off x="381000" y="3000375"/>
            <a:ext cx="11430000" cy="12678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1pPr>
            <a:lvl2pPr marL="914400" marR="0" lvl="1"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2pPr>
            <a:lvl3pPr marL="1371600" marR="0" lvl="2"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3pPr>
            <a:lvl4pPr marL="1828800" marR="0" lvl="3"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4pPr>
            <a:lvl5pPr marL="2286000" marR="0" lvl="4"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72" name="Google Shape;72;p16"/>
          <p:cNvSpPr txBox="1">
            <a:spLocks noGrp="1"/>
          </p:cNvSpPr>
          <p:nvPr>
            <p:ph type="sldNum" idx="12"/>
          </p:nvPr>
        </p:nvSpPr>
        <p:spPr>
          <a:xfrm>
            <a:off x="11432287"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mp; Bullets Alt" type="tx">
  <p:cSld name="TITLE_AND_BODY">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81000" y="413742"/>
            <a:ext cx="114300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75" name="Google Shape;75;p17"/>
          <p:cNvSpPr txBox="1">
            <a:spLocks noGrp="1"/>
          </p:cNvSpPr>
          <p:nvPr>
            <p:ph type="body" idx="1"/>
          </p:nvPr>
        </p:nvSpPr>
        <p:spPr>
          <a:xfrm>
            <a:off x="381000" y="1059656"/>
            <a:ext cx="11430000" cy="4295100"/>
          </a:xfrm>
          <a:prstGeom prst="rect">
            <a:avLst/>
          </a:prstGeom>
          <a:noFill/>
          <a:ln>
            <a:noFill/>
          </a:ln>
        </p:spPr>
        <p:txBody>
          <a:bodyPr spcFirstLastPara="1" wrap="square" lIns="78575" tIns="78575" rIns="78575" bIns="78575" anchor="t" anchorCtr="0"/>
          <a:lstStyle>
            <a:lvl1pPr marL="457200" marR="0" lvl="0"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1pPr>
            <a:lvl2pPr marL="914400" marR="0" lvl="1"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2pPr>
            <a:lvl3pPr marL="1371600" marR="0" lvl="2"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3pPr>
            <a:lvl4pPr marL="1828800" marR="0" lvl="3"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4pPr>
            <a:lvl5pPr marL="2286000" marR="0" lvl="4"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76" name="Google Shape;76;p17"/>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Blank Alt">
  <p:cSld name="Blank Alt">
    <p:spTree>
      <p:nvGrpSpPr>
        <p:cNvPr id="1" name="Shape 77"/>
        <p:cNvGrpSpPr/>
        <p:nvPr/>
      </p:nvGrpSpPr>
      <p:grpSpPr>
        <a:xfrm>
          <a:off x="0" y="0"/>
          <a:ext cx="0" cy="0"/>
          <a:chOff x="0" y="0"/>
          <a:chExt cx="0" cy="0"/>
        </a:xfrm>
      </p:grpSpPr>
      <p:sp>
        <p:nvSpPr>
          <p:cNvPr id="78" name="Google Shape;78;p18"/>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Photo - Horizontal">
  <p:cSld name="Photo - Horizontal">
    <p:bg>
      <p:bgPr>
        <a:solidFill>
          <a:srgbClr val="222222"/>
        </a:solidFill>
        <a:effectLst/>
      </p:bgPr>
    </p:bg>
    <p:spTree>
      <p:nvGrpSpPr>
        <p:cNvPr id="1" name="Shape 79"/>
        <p:cNvGrpSpPr/>
        <p:nvPr/>
      </p:nvGrpSpPr>
      <p:grpSpPr>
        <a:xfrm>
          <a:off x="0" y="0"/>
          <a:ext cx="0" cy="0"/>
          <a:chOff x="0" y="0"/>
          <a:chExt cx="0" cy="0"/>
        </a:xfrm>
      </p:grpSpPr>
      <p:sp>
        <p:nvSpPr>
          <p:cNvPr id="80" name="Google Shape;80;p19"/>
          <p:cNvSpPr>
            <a:spLocks noGrp="1"/>
          </p:cNvSpPr>
          <p:nvPr>
            <p:ph type="pic" idx="2"/>
          </p:nvPr>
        </p:nvSpPr>
        <p:spPr>
          <a:xfrm>
            <a:off x="0" y="0"/>
            <a:ext cx="121920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cxnSp>
        <p:nvCxnSpPr>
          <p:cNvPr id="81" name="Google Shape;81;p19"/>
          <p:cNvCxnSpPr/>
          <p:nvPr/>
        </p:nvCxnSpPr>
        <p:spPr>
          <a:xfrm rot="10800000" flipH="1">
            <a:off x="381000" y="4317701"/>
            <a:ext cx="11430000" cy="300"/>
          </a:xfrm>
          <a:prstGeom prst="straightConnector1">
            <a:avLst/>
          </a:prstGeom>
          <a:noFill/>
          <a:ln w="38100" cap="flat" cmpd="sng">
            <a:solidFill>
              <a:srgbClr val="A6AAA9"/>
            </a:solidFill>
            <a:prstDash val="solid"/>
            <a:round/>
            <a:headEnd type="none" w="sm" len="sm"/>
            <a:tailEnd type="none" w="sm" len="sm"/>
          </a:ln>
        </p:spPr>
      </p:cxnSp>
      <p:sp>
        <p:nvSpPr>
          <p:cNvPr id="82" name="Google Shape;82;p19"/>
          <p:cNvSpPr txBox="1">
            <a:spLocks noGrp="1"/>
          </p:cNvSpPr>
          <p:nvPr>
            <p:ph type="title"/>
          </p:nvPr>
        </p:nvSpPr>
        <p:spPr>
          <a:xfrm>
            <a:off x="381000" y="4518422"/>
            <a:ext cx="11430000" cy="19020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4600"/>
              <a:buFont typeface="Arial"/>
              <a:buNone/>
              <a:defRPr sz="146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83" name="Google Shape;83;p19"/>
          <p:cNvSpPr txBox="1">
            <a:spLocks noGrp="1"/>
          </p:cNvSpPr>
          <p:nvPr>
            <p:ph type="body" idx="3"/>
          </p:nvPr>
        </p:nvSpPr>
        <p:spPr>
          <a:xfrm>
            <a:off x="381000" y="3000375"/>
            <a:ext cx="11430000" cy="12678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1pPr>
            <a:lvl2pPr marL="914400" marR="0" lvl="1"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2pPr>
            <a:lvl3pPr marL="1371600" marR="0" lvl="2"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3pPr>
            <a:lvl4pPr marL="1828800" marR="0" lvl="3"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4pPr>
            <a:lvl5pPr marL="2286000" marR="0" lvl="4"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84" name="Google Shape;84;p19"/>
          <p:cNvSpPr txBox="1">
            <a:spLocks noGrp="1"/>
          </p:cNvSpPr>
          <p:nvPr>
            <p:ph type="sldNum" idx="12"/>
          </p:nvPr>
        </p:nvSpPr>
        <p:spPr>
          <a:xfrm>
            <a:off x="11432287"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mp; Subtitle Alt">
  <p:cSld name="Title &amp; Subtitle Alt">
    <p:spTree>
      <p:nvGrpSpPr>
        <p:cNvPr id="1" name="Shape 85"/>
        <p:cNvGrpSpPr/>
        <p:nvPr/>
      </p:nvGrpSpPr>
      <p:grpSpPr>
        <a:xfrm>
          <a:off x="0" y="0"/>
          <a:ext cx="0" cy="0"/>
          <a:chOff x="0" y="0"/>
          <a:chExt cx="0" cy="0"/>
        </a:xfrm>
      </p:grpSpPr>
      <p:cxnSp>
        <p:nvCxnSpPr>
          <p:cNvPr id="86" name="Google Shape;86;p20"/>
          <p:cNvCxnSpPr/>
          <p:nvPr/>
        </p:nvCxnSpPr>
        <p:spPr>
          <a:xfrm rot="10800000" flipH="1">
            <a:off x="381000" y="4317701"/>
            <a:ext cx="11430000" cy="300"/>
          </a:xfrm>
          <a:prstGeom prst="straightConnector1">
            <a:avLst/>
          </a:prstGeom>
          <a:noFill/>
          <a:ln w="38100" cap="flat" cmpd="sng">
            <a:solidFill>
              <a:srgbClr val="222222"/>
            </a:solidFill>
            <a:prstDash val="solid"/>
            <a:miter lim="400000"/>
            <a:headEnd type="none" w="sm" len="sm"/>
            <a:tailEnd type="none" w="sm" len="sm"/>
          </a:ln>
        </p:spPr>
      </p:cxnSp>
      <p:sp>
        <p:nvSpPr>
          <p:cNvPr id="87" name="Google Shape;87;p20"/>
          <p:cNvSpPr txBox="1">
            <a:spLocks noGrp="1"/>
          </p:cNvSpPr>
          <p:nvPr>
            <p:ph type="title"/>
          </p:nvPr>
        </p:nvSpPr>
        <p:spPr>
          <a:xfrm>
            <a:off x="381000" y="4518422"/>
            <a:ext cx="11430000" cy="19020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4600"/>
              <a:buFont typeface="Arial"/>
              <a:buNone/>
              <a:defRPr sz="146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88" name="Google Shape;88;p20"/>
          <p:cNvSpPr txBox="1">
            <a:spLocks noGrp="1"/>
          </p:cNvSpPr>
          <p:nvPr>
            <p:ph type="body" idx="1"/>
          </p:nvPr>
        </p:nvSpPr>
        <p:spPr>
          <a:xfrm>
            <a:off x="381000" y="3000375"/>
            <a:ext cx="11430000" cy="12678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1pPr>
            <a:lvl2pPr marL="914400" marR="0" lvl="1"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2pPr>
            <a:lvl3pPr marL="1371600" marR="0" lvl="2"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3pPr>
            <a:lvl4pPr marL="1828800" marR="0" lvl="3"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4pPr>
            <a:lvl5pPr marL="2286000" marR="0" lvl="4"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89" name="Google Shape;89;p20"/>
          <p:cNvSpPr txBox="1">
            <a:spLocks noGrp="1"/>
          </p:cNvSpPr>
          <p:nvPr>
            <p:ph type="sldNum" idx="12"/>
          </p:nvPr>
        </p:nvSpPr>
        <p:spPr>
          <a:xfrm>
            <a:off x="11401743" y="294680"/>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bg>
      <p:bgPr>
        <a:solidFill>
          <a:srgbClr val="222222"/>
        </a:solidFill>
        <a:effectLst/>
      </p:bgPr>
    </p:bg>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381000" y="2839641"/>
            <a:ext cx="11430000" cy="31791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4600"/>
              <a:buFont typeface="Arial"/>
              <a:buNone/>
              <a:defRPr sz="146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92" name="Google Shape;92;p21"/>
          <p:cNvSpPr txBox="1">
            <a:spLocks noGrp="1"/>
          </p:cNvSpPr>
          <p:nvPr>
            <p:ph type="sldNum" idx="12"/>
          </p:nvPr>
        </p:nvSpPr>
        <p:spPr>
          <a:xfrm>
            <a:off x="11432287"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bg>
      <p:bgPr>
        <a:solidFill>
          <a:srgbClr val="222222"/>
        </a:solidFill>
        <a:effectLst/>
      </p:bgPr>
    </p:bg>
    <p:spTree>
      <p:nvGrpSpPr>
        <p:cNvPr id="1" name="Shape 93"/>
        <p:cNvGrpSpPr/>
        <p:nvPr/>
      </p:nvGrpSpPr>
      <p:grpSpPr>
        <a:xfrm>
          <a:off x="0" y="0"/>
          <a:ext cx="0" cy="0"/>
          <a:chOff x="0" y="0"/>
          <a:chExt cx="0" cy="0"/>
        </a:xfrm>
      </p:grpSpPr>
      <p:cxnSp>
        <p:nvCxnSpPr>
          <p:cNvPr id="94" name="Google Shape;94;p22"/>
          <p:cNvCxnSpPr/>
          <p:nvPr/>
        </p:nvCxnSpPr>
        <p:spPr>
          <a:xfrm>
            <a:off x="5524500" y="4318001"/>
            <a:ext cx="6286500" cy="0"/>
          </a:xfrm>
          <a:prstGeom prst="straightConnector1">
            <a:avLst/>
          </a:prstGeom>
          <a:noFill/>
          <a:ln w="38100" cap="flat" cmpd="sng">
            <a:solidFill>
              <a:srgbClr val="A6AAA9"/>
            </a:solidFill>
            <a:prstDash val="solid"/>
            <a:miter lim="400000"/>
            <a:headEnd type="none" w="sm" len="sm"/>
            <a:tailEnd type="none" w="sm" len="sm"/>
          </a:ln>
        </p:spPr>
      </p:cxnSp>
      <p:sp>
        <p:nvSpPr>
          <p:cNvPr id="95" name="Google Shape;95;p22"/>
          <p:cNvSpPr>
            <a:spLocks noGrp="1"/>
          </p:cNvSpPr>
          <p:nvPr>
            <p:ph type="pic" idx="2"/>
          </p:nvPr>
        </p:nvSpPr>
        <p:spPr>
          <a:xfrm>
            <a:off x="0" y="0"/>
            <a:ext cx="51435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96" name="Google Shape;96;p22"/>
          <p:cNvSpPr txBox="1">
            <a:spLocks noGrp="1"/>
          </p:cNvSpPr>
          <p:nvPr>
            <p:ph type="title"/>
          </p:nvPr>
        </p:nvSpPr>
        <p:spPr>
          <a:xfrm>
            <a:off x="5524500" y="4518422"/>
            <a:ext cx="6286500" cy="19020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4600"/>
              <a:buFont typeface="Arial"/>
              <a:buNone/>
              <a:defRPr sz="146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97" name="Google Shape;97;p22"/>
          <p:cNvSpPr txBox="1">
            <a:spLocks noGrp="1"/>
          </p:cNvSpPr>
          <p:nvPr>
            <p:ph type="body" idx="1"/>
          </p:nvPr>
        </p:nvSpPr>
        <p:spPr>
          <a:xfrm>
            <a:off x="5524500" y="3000375"/>
            <a:ext cx="6286500" cy="12678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1pPr>
            <a:lvl2pPr marL="914400" marR="0" lvl="1"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2pPr>
            <a:lvl3pPr marL="1371600" marR="0" lvl="2"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3pPr>
            <a:lvl4pPr marL="1828800" marR="0" lvl="3"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4pPr>
            <a:lvl5pPr marL="2286000" marR="0" lvl="4"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98" name="Google Shape;98;p22"/>
          <p:cNvSpPr txBox="1">
            <a:spLocks noGrp="1"/>
          </p:cNvSpPr>
          <p:nvPr>
            <p:ph type="sldNum" idx="12"/>
          </p:nvPr>
        </p:nvSpPr>
        <p:spPr>
          <a:xfrm>
            <a:off x="11432287"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381000" y="473273"/>
            <a:ext cx="114300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101" name="Google Shape;101;p23"/>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mp; Bullets">
  <p:cSld name="Title &amp; Bullets">
    <p:bg>
      <p:bgPr>
        <a:solidFill>
          <a:srgbClr val="222222"/>
        </a:solidFill>
        <a:effectLst/>
      </p:bgPr>
    </p:bg>
    <p:spTree>
      <p:nvGrpSpPr>
        <p:cNvPr id="1" name="Shape 102"/>
        <p:cNvGrpSpPr/>
        <p:nvPr/>
      </p:nvGrpSpPr>
      <p:grpSpPr>
        <a:xfrm>
          <a:off x="0" y="0"/>
          <a:ext cx="0" cy="0"/>
          <a:chOff x="0" y="0"/>
          <a:chExt cx="0" cy="0"/>
        </a:xfrm>
      </p:grpSpPr>
      <p:sp>
        <p:nvSpPr>
          <p:cNvPr id="103" name="Google Shape;103;p24"/>
          <p:cNvSpPr txBox="1">
            <a:spLocks noGrp="1"/>
          </p:cNvSpPr>
          <p:nvPr>
            <p:ph type="title"/>
          </p:nvPr>
        </p:nvSpPr>
        <p:spPr>
          <a:xfrm>
            <a:off x="381000" y="473273"/>
            <a:ext cx="114300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104" name="Google Shape;104;p24"/>
          <p:cNvSpPr txBox="1">
            <a:spLocks noGrp="1"/>
          </p:cNvSpPr>
          <p:nvPr>
            <p:ph type="body" idx="1"/>
          </p:nvPr>
        </p:nvSpPr>
        <p:spPr>
          <a:xfrm>
            <a:off x="381000" y="1107281"/>
            <a:ext cx="11430000" cy="4295100"/>
          </a:xfrm>
          <a:prstGeom prst="rect">
            <a:avLst/>
          </a:prstGeom>
          <a:noFill/>
          <a:ln>
            <a:noFill/>
          </a:ln>
        </p:spPr>
        <p:txBody>
          <a:bodyPr spcFirstLastPara="1" wrap="square" lIns="78575" tIns="78575" rIns="78575" bIns="78575" anchor="t" anchorCtr="0"/>
          <a:lstStyle>
            <a:lvl1pPr marL="457200" marR="0" lvl="0"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1pPr>
            <a:lvl2pPr marL="914400" marR="0" lvl="1"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05" name="Google Shape;105;p24"/>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bg>
      <p:bgPr>
        <a:solidFill>
          <a:srgbClr val="222222"/>
        </a:solidFill>
        <a:effectLst/>
      </p:bgPr>
    </p:bg>
    <p:spTree>
      <p:nvGrpSpPr>
        <p:cNvPr id="1" name="Shape 106"/>
        <p:cNvGrpSpPr/>
        <p:nvPr/>
      </p:nvGrpSpPr>
      <p:grpSpPr>
        <a:xfrm>
          <a:off x="0" y="0"/>
          <a:ext cx="0" cy="0"/>
          <a:chOff x="0" y="0"/>
          <a:chExt cx="0" cy="0"/>
        </a:xfrm>
      </p:grpSpPr>
      <p:sp>
        <p:nvSpPr>
          <p:cNvPr id="107" name="Google Shape;107;p25"/>
          <p:cNvSpPr>
            <a:spLocks noGrp="1"/>
          </p:cNvSpPr>
          <p:nvPr>
            <p:ph type="pic" idx="2"/>
          </p:nvPr>
        </p:nvSpPr>
        <p:spPr>
          <a:xfrm>
            <a:off x="6667500" y="1080492"/>
            <a:ext cx="5143500" cy="54828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08" name="Google Shape;108;p25"/>
          <p:cNvSpPr txBox="1">
            <a:spLocks noGrp="1"/>
          </p:cNvSpPr>
          <p:nvPr>
            <p:ph type="title"/>
          </p:nvPr>
        </p:nvSpPr>
        <p:spPr>
          <a:xfrm>
            <a:off x="381000" y="520898"/>
            <a:ext cx="59055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109" name="Google Shape;109;p25"/>
          <p:cNvSpPr txBox="1">
            <a:spLocks noGrp="1"/>
          </p:cNvSpPr>
          <p:nvPr>
            <p:ph type="body" idx="1"/>
          </p:nvPr>
        </p:nvSpPr>
        <p:spPr>
          <a:xfrm>
            <a:off x="381000" y="1154906"/>
            <a:ext cx="5905500" cy="4295100"/>
          </a:xfrm>
          <a:prstGeom prst="rect">
            <a:avLst/>
          </a:prstGeom>
          <a:noFill/>
          <a:ln>
            <a:noFill/>
          </a:ln>
        </p:spPr>
        <p:txBody>
          <a:bodyPr spcFirstLastPara="1" wrap="square" lIns="78575" tIns="78575" rIns="78575" bIns="78575" anchor="t" anchorCtr="0"/>
          <a:lstStyle>
            <a:lvl1pPr marL="457200" marR="0" lvl="0"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1pPr>
            <a:lvl2pPr marL="914400" marR="0" lvl="1"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2pPr>
            <a:lvl3pPr marL="1371600" marR="0" lvl="2"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3pPr>
            <a:lvl4pPr marL="1828800" marR="0" lvl="3"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4pPr>
            <a:lvl5pPr marL="2286000" marR="0" lvl="4"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0" name="Google Shape;110;p25"/>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ullets">
  <p:cSld name="Bullets">
    <p:bg>
      <p:bgPr>
        <a:solidFill>
          <a:srgbClr val="222222"/>
        </a:solidFill>
        <a:effectLst/>
      </p:bgPr>
    </p:bg>
    <p:spTree>
      <p:nvGrpSpPr>
        <p:cNvPr id="1" name="Shape 111"/>
        <p:cNvGrpSpPr/>
        <p:nvPr/>
      </p:nvGrpSpPr>
      <p:grpSpPr>
        <a:xfrm>
          <a:off x="0" y="0"/>
          <a:ext cx="0" cy="0"/>
          <a:chOff x="0" y="0"/>
          <a:chExt cx="0" cy="0"/>
        </a:xfrm>
      </p:grpSpPr>
      <p:sp>
        <p:nvSpPr>
          <p:cNvPr id="112" name="Google Shape;112;p26"/>
          <p:cNvSpPr txBox="1">
            <a:spLocks noGrp="1"/>
          </p:cNvSpPr>
          <p:nvPr>
            <p:ph type="body" idx="1"/>
          </p:nvPr>
        </p:nvSpPr>
        <p:spPr>
          <a:xfrm>
            <a:off x="381000" y="1071563"/>
            <a:ext cx="11430000" cy="4295100"/>
          </a:xfrm>
          <a:prstGeom prst="rect">
            <a:avLst/>
          </a:prstGeom>
          <a:noFill/>
          <a:ln>
            <a:noFill/>
          </a:ln>
        </p:spPr>
        <p:txBody>
          <a:bodyPr spcFirstLastPara="1" wrap="square" lIns="78575" tIns="78575" rIns="78575" bIns="78575" anchor="t" anchorCtr="0"/>
          <a:lstStyle>
            <a:lvl1pPr marL="457200" marR="0" lvl="0"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1pPr>
            <a:lvl2pPr marL="914400" marR="0" lvl="1"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3" name="Google Shape;113;p26"/>
          <p:cNvSpPr txBox="1"/>
          <p:nvPr/>
        </p:nvSpPr>
        <p:spPr>
          <a:xfrm>
            <a:off x="381000" y="520898"/>
            <a:ext cx="59055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b="0" i="0" u="none" strike="noStrike" cap="none">
                <a:solidFill>
                  <a:srgbClr val="E7253A"/>
                </a:solidFill>
                <a:latin typeface="Arial"/>
                <a:ea typeface="Arial"/>
                <a:cs typeface="Arial"/>
                <a:sym typeface="Arial"/>
              </a:rPr>
              <a:t>TITLE TEXT</a:t>
            </a:r>
            <a:endParaRPr sz="1200"/>
          </a:p>
        </p:txBody>
      </p:sp>
      <p:sp>
        <p:nvSpPr>
          <p:cNvPr id="114" name="Google Shape;114;p26"/>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Photo - 3 Up">
  <p:cSld name="Photo - 3 Up">
    <p:bg>
      <p:bgPr>
        <a:solidFill>
          <a:srgbClr val="222222"/>
        </a:solidFill>
        <a:effectLst/>
      </p:bgPr>
    </p:bg>
    <p:spTree>
      <p:nvGrpSpPr>
        <p:cNvPr id="1" name="Shape 115"/>
        <p:cNvGrpSpPr/>
        <p:nvPr/>
      </p:nvGrpSpPr>
      <p:grpSpPr>
        <a:xfrm>
          <a:off x="0" y="0"/>
          <a:ext cx="0" cy="0"/>
          <a:chOff x="0" y="0"/>
          <a:chExt cx="0" cy="0"/>
        </a:xfrm>
      </p:grpSpPr>
      <p:sp>
        <p:nvSpPr>
          <p:cNvPr id="116" name="Google Shape;116;p27"/>
          <p:cNvSpPr>
            <a:spLocks noGrp="1"/>
          </p:cNvSpPr>
          <p:nvPr>
            <p:ph type="pic" idx="2"/>
          </p:nvPr>
        </p:nvSpPr>
        <p:spPr>
          <a:xfrm>
            <a:off x="6096707" y="0"/>
            <a:ext cx="6096000" cy="3420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7" name="Google Shape;117;p27"/>
          <p:cNvSpPr>
            <a:spLocks noGrp="1"/>
          </p:cNvSpPr>
          <p:nvPr>
            <p:ph type="pic" idx="3"/>
          </p:nvPr>
        </p:nvSpPr>
        <p:spPr>
          <a:xfrm>
            <a:off x="6096000" y="3446859"/>
            <a:ext cx="6096000" cy="3420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8" name="Google Shape;118;p27"/>
          <p:cNvSpPr>
            <a:spLocks noGrp="1"/>
          </p:cNvSpPr>
          <p:nvPr>
            <p:ph type="pic" idx="4"/>
          </p:nvPr>
        </p:nvSpPr>
        <p:spPr>
          <a:xfrm>
            <a:off x="0" y="0"/>
            <a:ext cx="60642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9" name="Google Shape;119;p27"/>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rgbClr val="222222"/>
        </a:solidFill>
        <a:effectLst/>
      </p:bgPr>
    </p:bg>
    <p:spTree>
      <p:nvGrpSpPr>
        <p:cNvPr id="1" name="Shape 120"/>
        <p:cNvGrpSpPr/>
        <p:nvPr/>
      </p:nvGrpSpPr>
      <p:grpSpPr>
        <a:xfrm>
          <a:off x="0" y="0"/>
          <a:ext cx="0" cy="0"/>
          <a:chOff x="0" y="0"/>
          <a:chExt cx="0" cy="0"/>
        </a:xfrm>
      </p:grpSpPr>
      <p:cxnSp>
        <p:nvCxnSpPr>
          <p:cNvPr id="121" name="Google Shape;121;p28"/>
          <p:cNvCxnSpPr/>
          <p:nvPr/>
        </p:nvCxnSpPr>
        <p:spPr>
          <a:xfrm rot="10800000" flipH="1">
            <a:off x="381000" y="698201"/>
            <a:ext cx="11430000" cy="300"/>
          </a:xfrm>
          <a:prstGeom prst="straightConnector1">
            <a:avLst/>
          </a:prstGeom>
          <a:noFill/>
          <a:ln w="25400" cap="flat" cmpd="sng">
            <a:solidFill>
              <a:srgbClr val="A6AAA9"/>
            </a:solidFill>
            <a:prstDash val="solid"/>
            <a:miter lim="400000"/>
            <a:headEnd type="none" w="sm" len="sm"/>
            <a:tailEnd type="none" w="sm" len="sm"/>
          </a:ln>
        </p:spPr>
      </p:cxnSp>
      <p:sp>
        <p:nvSpPr>
          <p:cNvPr id="122" name="Google Shape;122;p28"/>
          <p:cNvSpPr/>
          <p:nvPr/>
        </p:nvSpPr>
        <p:spPr>
          <a:xfrm>
            <a:off x="440531" y="1660922"/>
            <a:ext cx="11310900" cy="3676800"/>
          </a:xfrm>
          <a:custGeom>
            <a:avLst/>
            <a:gdLst/>
            <a:ahLst/>
            <a:cxnLst/>
            <a:rect l="l" t="t" r="r" b="b"/>
            <a:pathLst>
              <a:path w="120000" h="120000" extrusionOk="0">
                <a:moveTo>
                  <a:pt x="1244" y="0"/>
                </a:moveTo>
                <a:cubicBezTo>
                  <a:pt x="555" y="0"/>
                  <a:pt x="0" y="1288"/>
                  <a:pt x="0" y="2866"/>
                </a:cubicBezTo>
                <a:lnTo>
                  <a:pt x="0" y="104383"/>
                </a:lnTo>
                <a:cubicBezTo>
                  <a:pt x="0" y="105961"/>
                  <a:pt x="555" y="107250"/>
                  <a:pt x="1244" y="107250"/>
                </a:cubicBezTo>
                <a:lnTo>
                  <a:pt x="95711" y="107250"/>
                </a:lnTo>
                <a:lnTo>
                  <a:pt x="99166" y="120000"/>
                </a:lnTo>
                <a:lnTo>
                  <a:pt x="102616" y="107250"/>
                </a:lnTo>
                <a:lnTo>
                  <a:pt x="118755" y="107250"/>
                </a:lnTo>
                <a:cubicBezTo>
                  <a:pt x="119444" y="107250"/>
                  <a:pt x="120000" y="105961"/>
                  <a:pt x="120000" y="104383"/>
                </a:cubicBezTo>
                <a:lnTo>
                  <a:pt x="120000" y="2866"/>
                </a:lnTo>
                <a:cubicBezTo>
                  <a:pt x="120000" y="1288"/>
                  <a:pt x="119444" y="0"/>
                  <a:pt x="118755" y="0"/>
                </a:cubicBezTo>
                <a:lnTo>
                  <a:pt x="1244" y="0"/>
                </a:lnTo>
                <a:close/>
              </a:path>
            </a:pathLst>
          </a:custGeom>
          <a:solidFill>
            <a:schemeClr val="accent5"/>
          </a:solidFill>
          <a:ln>
            <a:noFill/>
          </a:ln>
        </p:spPr>
        <p:txBody>
          <a:bodyPr spcFirstLastPara="1" wrap="square" lIns="43650" tIns="43650" rIns="43650" bIns="43650" anchor="ctr" anchorCtr="0">
            <a:noAutofit/>
          </a:bodyPr>
          <a:lstStyle/>
          <a:p>
            <a:pPr marL="0" marR="0" lvl="0" indent="0" algn="ctr" rtl="0">
              <a:lnSpc>
                <a:spcPct val="80000"/>
              </a:lnSpc>
              <a:spcBef>
                <a:spcPts val="0"/>
              </a:spcBef>
              <a:spcAft>
                <a:spcPts val="0"/>
              </a:spcAft>
              <a:buClr>
                <a:srgbClr val="FFFFFF"/>
              </a:buClr>
              <a:buSzPts val="1700"/>
              <a:buFont typeface="Arial"/>
              <a:buNone/>
            </a:pPr>
            <a:endParaRPr sz="1700" b="0" i="0" u="none" strike="noStrike" cap="none">
              <a:solidFill>
                <a:srgbClr val="838787"/>
              </a:solidFill>
              <a:latin typeface="Avenir"/>
              <a:ea typeface="Avenir"/>
              <a:cs typeface="Avenir"/>
              <a:sym typeface="Avenir"/>
            </a:endParaRPr>
          </a:p>
        </p:txBody>
      </p:sp>
      <p:sp>
        <p:nvSpPr>
          <p:cNvPr id="123" name="Google Shape;123;p28"/>
          <p:cNvSpPr txBox="1">
            <a:spLocks noGrp="1"/>
          </p:cNvSpPr>
          <p:nvPr>
            <p:ph type="body" idx="1"/>
          </p:nvPr>
        </p:nvSpPr>
        <p:spPr>
          <a:xfrm>
            <a:off x="833438" y="2044898"/>
            <a:ext cx="10525200" cy="912600"/>
          </a:xfrm>
          <a:prstGeom prst="rect">
            <a:avLst/>
          </a:prstGeom>
          <a:noFill/>
          <a:ln>
            <a:noFill/>
          </a:ln>
        </p:spPr>
        <p:txBody>
          <a:bodyPr spcFirstLastPara="1" wrap="square" lIns="78575" tIns="78575" rIns="78575" bIns="78575" anchor="t" anchorCtr="0"/>
          <a:lstStyle>
            <a:lvl1pPr marL="457200" marR="0" lvl="0" indent="-228600" algn="l" rtl="0">
              <a:lnSpc>
                <a:spcPct val="80000"/>
              </a:lnSpc>
              <a:spcBef>
                <a:spcPts val="0"/>
              </a:spcBef>
              <a:spcAft>
                <a:spcPts val="0"/>
              </a:spcAft>
              <a:buClr>
                <a:srgbClr val="FFFFFF"/>
              </a:buClr>
              <a:buSzPts val="8100"/>
              <a:buFont typeface="Avenir"/>
              <a:buNone/>
              <a:defRPr sz="8100" b="0" i="0" u="none" strike="noStrike" cap="none">
                <a:solidFill>
                  <a:srgbClr val="FFFFFF"/>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24" name="Google Shape;124;p28"/>
          <p:cNvSpPr txBox="1">
            <a:spLocks noGrp="1"/>
          </p:cNvSpPr>
          <p:nvPr>
            <p:ph type="body" idx="2"/>
          </p:nvPr>
        </p:nvSpPr>
        <p:spPr>
          <a:xfrm>
            <a:off x="381000" y="5476875"/>
            <a:ext cx="11430000" cy="607200"/>
          </a:xfrm>
          <a:prstGeom prst="rect">
            <a:avLst/>
          </a:prstGeom>
          <a:noFill/>
          <a:ln>
            <a:noFill/>
          </a:ln>
        </p:spPr>
        <p:txBody>
          <a:bodyPr spcFirstLastPara="1" wrap="square" lIns="78575" tIns="78575" rIns="78575" bIns="78575" anchor="t" anchorCtr="0"/>
          <a:lstStyle>
            <a:lvl1pPr marL="457200" marR="0" lvl="0" indent="-228600" algn="r" rtl="0">
              <a:lnSpc>
                <a:spcPct val="80000"/>
              </a:lnSpc>
              <a:spcBef>
                <a:spcPts val="0"/>
              </a:spcBef>
              <a:spcAft>
                <a:spcPts val="0"/>
              </a:spcAft>
              <a:buClr>
                <a:srgbClr val="838787"/>
              </a:buClr>
              <a:buSzPts val="5200"/>
              <a:buFont typeface="Avenir"/>
              <a:buNone/>
              <a:defRPr sz="5200" b="0" i="0" u="none" strike="noStrike" cap="none">
                <a:solidFill>
                  <a:srgbClr val="838787"/>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25" name="Google Shape;125;p28"/>
          <p:cNvSpPr txBox="1">
            <a:spLocks noGrp="1"/>
          </p:cNvSpPr>
          <p:nvPr>
            <p:ph type="body" idx="3"/>
          </p:nvPr>
        </p:nvSpPr>
        <p:spPr>
          <a:xfrm>
            <a:off x="381000" y="321469"/>
            <a:ext cx="10477500" cy="3216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0"/>
              </a:spcBef>
              <a:spcAft>
                <a:spcPts val="0"/>
              </a:spcAft>
              <a:buClr>
                <a:srgbClr val="838787"/>
              </a:buClr>
              <a:buSzPts val="2100"/>
              <a:buFont typeface="Avenir"/>
              <a:buNone/>
              <a:defRPr sz="2100" b="0" i="0" u="none" strike="noStrike" cap="none">
                <a:solidFill>
                  <a:srgbClr val="838787"/>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26" name="Google Shape;126;p28"/>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Quote Alt">
  <p:cSld name="Quote Alt">
    <p:bg>
      <p:bgPr>
        <a:solidFill>
          <a:schemeClr val="accent1"/>
        </a:solidFill>
        <a:effectLst/>
      </p:bgPr>
    </p:bg>
    <p:spTree>
      <p:nvGrpSpPr>
        <p:cNvPr id="1" name="Shape 127"/>
        <p:cNvGrpSpPr/>
        <p:nvPr/>
      </p:nvGrpSpPr>
      <p:grpSpPr>
        <a:xfrm>
          <a:off x="0" y="0"/>
          <a:ext cx="0" cy="0"/>
          <a:chOff x="0" y="0"/>
          <a:chExt cx="0" cy="0"/>
        </a:xfrm>
      </p:grpSpPr>
      <p:sp>
        <p:nvSpPr>
          <p:cNvPr id="128" name="Google Shape;128;p29"/>
          <p:cNvSpPr txBox="1">
            <a:spLocks noGrp="1"/>
          </p:cNvSpPr>
          <p:nvPr>
            <p:ph type="body" idx="1"/>
          </p:nvPr>
        </p:nvSpPr>
        <p:spPr>
          <a:xfrm>
            <a:off x="5524500" y="1857375"/>
            <a:ext cx="6286500" cy="1759200"/>
          </a:xfrm>
          <a:prstGeom prst="rect">
            <a:avLst/>
          </a:prstGeom>
          <a:noFill/>
          <a:ln>
            <a:noFill/>
          </a:ln>
        </p:spPr>
        <p:txBody>
          <a:bodyPr spcFirstLastPara="1" wrap="square" lIns="78575" tIns="78575" rIns="78575" bIns="78575" anchor="t" anchorCtr="0"/>
          <a:lstStyle>
            <a:lvl1pPr marL="457200" marR="0" lvl="0" indent="-228600" algn="l" rtl="0">
              <a:lnSpc>
                <a:spcPct val="80000"/>
              </a:lnSpc>
              <a:spcBef>
                <a:spcPts val="0"/>
              </a:spcBef>
              <a:spcAft>
                <a:spcPts val="0"/>
              </a:spcAft>
              <a:buClr>
                <a:srgbClr val="FFFFFF"/>
              </a:buClr>
              <a:buSzPts val="8100"/>
              <a:buFont typeface="Avenir"/>
              <a:buNone/>
              <a:defRPr sz="8100" b="0" i="0" u="none" strike="noStrike" cap="none">
                <a:solidFill>
                  <a:srgbClr val="FFFFFF"/>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29" name="Google Shape;129;p29"/>
          <p:cNvSpPr>
            <a:spLocks noGrp="1"/>
          </p:cNvSpPr>
          <p:nvPr>
            <p:ph type="pic" idx="2"/>
          </p:nvPr>
        </p:nvSpPr>
        <p:spPr>
          <a:xfrm>
            <a:off x="0" y="0"/>
            <a:ext cx="51435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30" name="Google Shape;130;p29"/>
          <p:cNvSpPr txBox="1">
            <a:spLocks noGrp="1"/>
          </p:cNvSpPr>
          <p:nvPr>
            <p:ph type="body" idx="3"/>
          </p:nvPr>
        </p:nvSpPr>
        <p:spPr>
          <a:xfrm>
            <a:off x="5524500" y="5476875"/>
            <a:ext cx="6286500" cy="607200"/>
          </a:xfrm>
          <a:prstGeom prst="rect">
            <a:avLst/>
          </a:prstGeom>
          <a:noFill/>
          <a:ln>
            <a:noFill/>
          </a:ln>
        </p:spPr>
        <p:txBody>
          <a:bodyPr spcFirstLastPara="1" wrap="square" lIns="78575" tIns="78575" rIns="78575" bIns="78575" anchor="ctr" anchorCtr="0"/>
          <a:lstStyle>
            <a:lvl1pPr marL="457200" marR="0" lvl="0" indent="-228600" algn="l" rtl="0">
              <a:lnSpc>
                <a:spcPct val="100000"/>
              </a:lnSpc>
              <a:spcBef>
                <a:spcPts val="0"/>
              </a:spcBef>
              <a:spcAft>
                <a:spcPts val="0"/>
              </a:spcAft>
              <a:buClr>
                <a:srgbClr val="232323"/>
              </a:buClr>
              <a:buSzPts val="5200"/>
              <a:buFont typeface="Avenir"/>
              <a:buNone/>
              <a:defRPr sz="5200" b="0" i="0" u="none" strike="noStrike" cap="none">
                <a:solidFill>
                  <a:srgbClr val="232323"/>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31" name="Google Shape;131;p29"/>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Photo">
  <p:cSld name="Photo">
    <p:bg>
      <p:bgPr>
        <a:solidFill>
          <a:srgbClr val="222222"/>
        </a:solidFill>
        <a:effectLst/>
      </p:bgPr>
    </p:bg>
    <p:spTree>
      <p:nvGrpSpPr>
        <p:cNvPr id="1" name="Shape 132"/>
        <p:cNvGrpSpPr/>
        <p:nvPr/>
      </p:nvGrpSpPr>
      <p:grpSpPr>
        <a:xfrm>
          <a:off x="0" y="0"/>
          <a:ext cx="0" cy="0"/>
          <a:chOff x="0" y="0"/>
          <a:chExt cx="0" cy="0"/>
        </a:xfrm>
      </p:grpSpPr>
      <p:sp>
        <p:nvSpPr>
          <p:cNvPr id="133" name="Google Shape;133;p30"/>
          <p:cNvSpPr>
            <a:spLocks noGrp="1"/>
          </p:cNvSpPr>
          <p:nvPr>
            <p:ph type="pic" idx="2"/>
          </p:nvPr>
        </p:nvSpPr>
        <p:spPr>
          <a:xfrm>
            <a:off x="0" y="0"/>
            <a:ext cx="121920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34" name="Google Shape;134;p30"/>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rgbClr val="222222"/>
        </a:solidFill>
        <a:effectLst/>
      </p:bgPr>
    </p:bg>
    <p:spTree>
      <p:nvGrpSpPr>
        <p:cNvPr id="1" name="Shape 135"/>
        <p:cNvGrpSpPr/>
        <p:nvPr/>
      </p:nvGrpSpPr>
      <p:grpSpPr>
        <a:xfrm>
          <a:off x="0" y="0"/>
          <a:ext cx="0" cy="0"/>
          <a:chOff x="0" y="0"/>
          <a:chExt cx="0" cy="0"/>
        </a:xfrm>
      </p:grpSpPr>
      <p:sp>
        <p:nvSpPr>
          <p:cNvPr id="136" name="Google Shape;136;p31"/>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81000" y="473273"/>
            <a:ext cx="114300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65" name="Google Shape;65;p15"/>
          <p:cNvSpPr/>
          <p:nvPr/>
        </p:nvSpPr>
        <p:spPr>
          <a:xfrm>
            <a:off x="-7938" y="6145671"/>
            <a:ext cx="12207900" cy="718200"/>
          </a:xfrm>
          <a:prstGeom prst="rect">
            <a:avLst/>
          </a:prstGeom>
          <a:solidFill>
            <a:srgbClr val="222222"/>
          </a:solidFill>
          <a:ln>
            <a:noFill/>
          </a:ln>
        </p:spPr>
        <p:txBody>
          <a:bodyPr spcFirstLastPara="1" wrap="square" lIns="43650" tIns="43650" rIns="43650" bIns="43650" anchor="ctr" anchorCtr="0">
            <a:noAutofit/>
          </a:bodyPr>
          <a:lstStyle/>
          <a:p>
            <a:pPr marL="0" marR="0" lvl="0" indent="0" algn="ctr" rtl="0">
              <a:lnSpc>
                <a:spcPct val="80000"/>
              </a:lnSpc>
              <a:spcBef>
                <a:spcPts val="0"/>
              </a:spcBef>
              <a:spcAft>
                <a:spcPts val="0"/>
              </a:spcAft>
              <a:buClr>
                <a:srgbClr val="FFFFFF"/>
              </a:buClr>
              <a:buSzPts val="1700"/>
              <a:buFont typeface="Arial"/>
              <a:buNone/>
            </a:pPr>
            <a:endParaRPr sz="1700" b="0" i="0" u="none" strike="noStrike" cap="none">
              <a:solidFill>
                <a:srgbClr val="838787"/>
              </a:solidFill>
              <a:latin typeface="Avenir"/>
              <a:ea typeface="Avenir"/>
              <a:cs typeface="Avenir"/>
              <a:sym typeface="Avenir"/>
            </a:endParaRPr>
          </a:p>
        </p:txBody>
      </p:sp>
      <p:sp>
        <p:nvSpPr>
          <p:cNvPr id="66" name="Google Shape;66;p15"/>
          <p:cNvSpPr txBox="1">
            <a:spLocks noGrp="1"/>
          </p:cNvSpPr>
          <p:nvPr>
            <p:ph type="body" idx="1"/>
          </p:nvPr>
        </p:nvSpPr>
        <p:spPr>
          <a:xfrm>
            <a:off x="381000" y="1928813"/>
            <a:ext cx="11430000" cy="4295100"/>
          </a:xfrm>
          <a:prstGeom prst="rect">
            <a:avLst/>
          </a:prstGeom>
          <a:noFill/>
          <a:ln>
            <a:noFill/>
          </a:ln>
        </p:spPr>
        <p:txBody>
          <a:bodyPr spcFirstLastPara="1" wrap="square" lIns="78575" tIns="78575" rIns="78575" bIns="78575" anchor="t" anchorCtr="0"/>
          <a:lstStyle>
            <a:lvl1pPr marL="457200" marR="0" lvl="0"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67" name="Google Shape;67;p15"/>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2"/>
          <p:cNvSpPr txBox="1">
            <a:spLocks noGrp="1"/>
          </p:cNvSpPr>
          <p:nvPr>
            <p:ph type="ctrTitle" idx="4294967295"/>
          </p:nvPr>
        </p:nvSpPr>
        <p:spPr>
          <a:xfrm>
            <a:off x="381000" y="4496065"/>
            <a:ext cx="11430000" cy="15597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8300"/>
              <a:buFont typeface="Arial"/>
              <a:buNone/>
            </a:pPr>
            <a:r>
              <a:rPr lang="en-US" sz="8300" b="0" i="0" u="none" strike="noStrike" cap="none" dirty="0">
                <a:solidFill>
                  <a:srgbClr val="E7253A"/>
                </a:solidFill>
                <a:latin typeface="Arial"/>
                <a:ea typeface="Arial"/>
                <a:cs typeface="Arial"/>
                <a:sym typeface="Arial"/>
              </a:rPr>
              <a:t>TEAM 2</a:t>
            </a:r>
            <a:endParaRPr dirty="0"/>
          </a:p>
        </p:txBody>
      </p:sp>
      <p:sp>
        <p:nvSpPr>
          <p:cNvPr id="142" name="Google Shape;142;p32"/>
          <p:cNvSpPr txBox="1">
            <a:spLocks noGrp="1"/>
          </p:cNvSpPr>
          <p:nvPr>
            <p:ph type="subTitle" idx="4294967295"/>
          </p:nvPr>
        </p:nvSpPr>
        <p:spPr>
          <a:xfrm>
            <a:off x="381000" y="2847975"/>
            <a:ext cx="11430000" cy="1267800"/>
          </a:xfrm>
          <a:prstGeom prst="rect">
            <a:avLst/>
          </a:prstGeom>
          <a:noFill/>
          <a:ln>
            <a:noFill/>
          </a:ln>
        </p:spPr>
        <p:txBody>
          <a:bodyPr spcFirstLastPara="1" wrap="square" lIns="43650" tIns="43650" rIns="43650" bIns="43650" anchor="b" anchorCtr="0">
            <a:noAutofit/>
          </a:bodyPr>
          <a:lstStyle/>
          <a:p>
            <a:pPr marL="0" marR="0" lvl="0" indent="0" algn="l" rtl="0">
              <a:lnSpc>
                <a:spcPct val="80000"/>
              </a:lnSpc>
              <a:spcBef>
                <a:spcPts val="0"/>
              </a:spcBef>
              <a:spcAft>
                <a:spcPts val="0"/>
              </a:spcAft>
              <a:buClr>
                <a:srgbClr val="FFFFFF"/>
              </a:buClr>
              <a:buSzPts val="3100"/>
              <a:buFont typeface="Avenir"/>
              <a:buNone/>
            </a:pPr>
            <a:r>
              <a:rPr lang="en-US" sz="3100" dirty="0">
                <a:solidFill>
                  <a:srgbClr val="FFFFFF"/>
                </a:solidFill>
                <a:latin typeface="Arial"/>
                <a:cs typeface="Arial"/>
                <a:sym typeface="Arial"/>
              </a:rPr>
              <a:t>Fall 2018</a:t>
            </a:r>
            <a:endParaRPr dirty="0"/>
          </a:p>
        </p:txBody>
      </p:sp>
      <p:sp>
        <p:nvSpPr>
          <p:cNvPr id="143" name="Google Shape;143;p32"/>
          <p:cNvSpPr txBox="1"/>
          <p:nvPr/>
        </p:nvSpPr>
        <p:spPr>
          <a:xfrm>
            <a:off x="421560" y="5521225"/>
            <a:ext cx="4270200" cy="1030500"/>
          </a:xfrm>
          <a:prstGeom prst="rect">
            <a:avLst/>
          </a:prstGeom>
          <a:noFill/>
          <a:ln>
            <a:noFill/>
          </a:ln>
        </p:spPr>
        <p:txBody>
          <a:bodyPr spcFirstLastPara="1" wrap="square" lIns="43650" tIns="43650" rIns="43650" bIns="43650" anchor="ctr" anchorCtr="0">
            <a:noAutofit/>
          </a:bodyPr>
          <a:lstStyle/>
          <a:p>
            <a:pPr marL="0" marR="0" lvl="0" indent="0" algn="l" rtl="0">
              <a:lnSpc>
                <a:spcPct val="60000"/>
              </a:lnSpc>
              <a:spcBef>
                <a:spcPts val="0"/>
              </a:spcBef>
              <a:spcAft>
                <a:spcPts val="0"/>
              </a:spcAft>
              <a:buClr>
                <a:srgbClr val="FFFFFF"/>
              </a:buClr>
              <a:buSzPts val="1700"/>
              <a:buFont typeface="Avenir"/>
              <a:buNone/>
            </a:pPr>
            <a:r>
              <a:rPr lang="en-US" sz="1700" b="0" i="0" u="none" strike="noStrike" cap="none" dirty="0">
                <a:solidFill>
                  <a:srgbClr val="FFFFFF"/>
                </a:solidFill>
                <a:latin typeface="Avenir"/>
                <a:ea typeface="Avenir"/>
                <a:cs typeface="Avenir"/>
                <a:sym typeface="Avenir"/>
              </a:rPr>
              <a:t>[CEO Name] | CEO, [Company Name]</a:t>
            </a:r>
            <a:endParaRPr sz="1200" dirty="0"/>
          </a:p>
          <a:p>
            <a:pPr marL="0" marR="0" lvl="0" indent="0" algn="l" rtl="0">
              <a:lnSpc>
                <a:spcPct val="60000"/>
              </a:lnSpc>
              <a:spcBef>
                <a:spcPts val="2100"/>
              </a:spcBef>
              <a:spcAft>
                <a:spcPts val="0"/>
              </a:spcAft>
              <a:buClr>
                <a:srgbClr val="FFFFFF"/>
              </a:buClr>
              <a:buSzPts val="1700"/>
              <a:buFont typeface="Avenir"/>
              <a:buNone/>
            </a:pPr>
            <a:r>
              <a:rPr lang="en-US" sz="1700" b="0" i="0" u="none" strike="noStrike" cap="none" dirty="0">
                <a:solidFill>
                  <a:srgbClr val="FFFFFF"/>
                </a:solidFill>
                <a:latin typeface="Avenir"/>
                <a:ea typeface="Avenir"/>
                <a:cs typeface="Avenir"/>
                <a:sym typeface="Avenir"/>
              </a:rPr>
              <a:t>[Email Address]</a:t>
            </a:r>
            <a:endParaRPr sz="1200" dirty="0"/>
          </a:p>
          <a:p>
            <a:pPr marL="0" marR="0" lvl="0" indent="0" algn="l" rtl="0">
              <a:lnSpc>
                <a:spcPct val="60000"/>
              </a:lnSpc>
              <a:spcBef>
                <a:spcPts val="2100"/>
              </a:spcBef>
              <a:spcAft>
                <a:spcPts val="0"/>
              </a:spcAft>
              <a:buClr>
                <a:srgbClr val="FFFFFF"/>
              </a:buClr>
              <a:buSzPts val="1700"/>
              <a:buFont typeface="Avenir"/>
              <a:buNone/>
            </a:pPr>
            <a:r>
              <a:rPr lang="en-US" sz="1700" b="0" i="0" u="none" strike="noStrike" cap="none" dirty="0">
                <a:solidFill>
                  <a:srgbClr val="FFFFFF"/>
                </a:solidFill>
                <a:latin typeface="Avenir"/>
                <a:ea typeface="Avenir"/>
                <a:cs typeface="Avenir"/>
                <a:sym typeface="Avenir"/>
              </a:rPr>
              <a:t>[Phone]</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9"/>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dirty="0"/>
              <a:t>Feature 7 – Search by Taste</a:t>
            </a:r>
            <a:endParaRPr dirty="0"/>
          </a:p>
        </p:txBody>
      </p:sp>
      <p:sp>
        <p:nvSpPr>
          <p:cNvPr id="189" name="Google Shape;189;p39"/>
          <p:cNvSpPr txBox="1">
            <a:spLocks noGrp="1"/>
          </p:cNvSpPr>
          <p:nvPr>
            <p:ph type="body" idx="1"/>
          </p:nvPr>
        </p:nvSpPr>
        <p:spPr>
          <a:xfrm>
            <a:off x="380999" y="1059650"/>
            <a:ext cx="4359379"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Based on research done on variety categories, our product extract couple of keywords to describe the flavor, fluidity, scent, etc. of wines made from corresponding varietal. Users can search description for taste to find the flavor they want.</a:t>
            </a:r>
            <a:endParaRPr dirty="0"/>
          </a:p>
        </p:txBody>
      </p:sp>
      <p:sp>
        <p:nvSpPr>
          <p:cNvPr id="190" name="Google Shape;190;p39"/>
          <p:cNvSpPr txBox="1">
            <a:spLocks noGrp="1"/>
          </p:cNvSpPr>
          <p:nvPr>
            <p:ph type="body" idx="1"/>
          </p:nvPr>
        </p:nvSpPr>
        <p:spPr>
          <a:xfrm>
            <a:off x="6604375"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a:t>&lt;screenshot or code&gt;</a:t>
            </a:r>
            <a:endParaRPr/>
          </a:p>
        </p:txBody>
      </p:sp>
      <p:pic>
        <p:nvPicPr>
          <p:cNvPr id="2" name="Picture 1">
            <a:extLst>
              <a:ext uri="{FF2B5EF4-FFF2-40B4-BE49-F238E27FC236}">
                <a16:creationId xmlns:a16="http://schemas.microsoft.com/office/drawing/2014/main" id="{1091C7D4-674F-45A5-B786-645E806BE6FA}"/>
              </a:ext>
            </a:extLst>
          </p:cNvPr>
          <p:cNvPicPr>
            <a:picLocks noChangeAspect="1"/>
          </p:cNvPicPr>
          <p:nvPr/>
        </p:nvPicPr>
        <p:blipFill>
          <a:blip r:embed="rId3"/>
          <a:stretch>
            <a:fillRect/>
          </a:stretch>
        </p:blipFill>
        <p:spPr>
          <a:xfrm>
            <a:off x="5282399" y="1711338"/>
            <a:ext cx="6755195" cy="1222369"/>
          </a:xfrm>
          <a:prstGeom prst="rect">
            <a:avLst/>
          </a:prstGeom>
        </p:spPr>
      </p:pic>
      <p:pic>
        <p:nvPicPr>
          <p:cNvPr id="4" name="Picture 3">
            <a:extLst>
              <a:ext uri="{FF2B5EF4-FFF2-40B4-BE49-F238E27FC236}">
                <a16:creationId xmlns:a16="http://schemas.microsoft.com/office/drawing/2014/main" id="{A828F6FC-B9EB-4AF1-968A-1361BB296494}"/>
              </a:ext>
            </a:extLst>
          </p:cNvPr>
          <p:cNvPicPr>
            <a:picLocks noChangeAspect="1"/>
          </p:cNvPicPr>
          <p:nvPr/>
        </p:nvPicPr>
        <p:blipFill rotWithShape="1">
          <a:blip r:embed="rId4"/>
          <a:srcRect r="28923"/>
          <a:stretch/>
        </p:blipFill>
        <p:spPr>
          <a:xfrm>
            <a:off x="4914099" y="3019590"/>
            <a:ext cx="4801402" cy="2905964"/>
          </a:xfrm>
          <a:prstGeom prst="rect">
            <a:avLst/>
          </a:prstGeom>
        </p:spPr>
      </p:pic>
      <p:pic>
        <p:nvPicPr>
          <p:cNvPr id="6" name="Picture 5">
            <a:extLst>
              <a:ext uri="{FF2B5EF4-FFF2-40B4-BE49-F238E27FC236}">
                <a16:creationId xmlns:a16="http://schemas.microsoft.com/office/drawing/2014/main" id="{57BC353F-EB45-4FB1-BABE-2CC08CFBF2B9}"/>
              </a:ext>
            </a:extLst>
          </p:cNvPr>
          <p:cNvPicPr>
            <a:picLocks noChangeAspect="1"/>
          </p:cNvPicPr>
          <p:nvPr/>
        </p:nvPicPr>
        <p:blipFill>
          <a:blip r:embed="rId5"/>
          <a:stretch>
            <a:fillRect/>
          </a:stretch>
        </p:blipFill>
        <p:spPr>
          <a:xfrm>
            <a:off x="9677400" y="3019591"/>
            <a:ext cx="2370395" cy="2898610"/>
          </a:xfrm>
          <a:prstGeom prst="rect">
            <a:avLst/>
          </a:prstGeom>
        </p:spPr>
      </p:pic>
    </p:spTree>
    <p:extLst>
      <p:ext uri="{BB962C8B-B14F-4D97-AF65-F5344CB8AC3E}">
        <p14:creationId xmlns:p14="http://schemas.microsoft.com/office/powerpoint/2010/main" val="85893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9"/>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dirty="0"/>
              <a:t>Feature 8 – Search by Combination of Category</a:t>
            </a:r>
            <a:endParaRPr dirty="0"/>
          </a:p>
        </p:txBody>
      </p:sp>
      <p:sp>
        <p:nvSpPr>
          <p:cNvPr id="189" name="Google Shape;189;p39"/>
          <p:cNvSpPr txBox="1">
            <a:spLocks noGrp="1"/>
          </p:cNvSpPr>
          <p:nvPr>
            <p:ph type="body" idx="1"/>
          </p:nvPr>
        </p:nvSpPr>
        <p:spPr>
          <a:xfrm>
            <a:off x="381000"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Other than searching based on a single description, users can also search wine products using multiple conditions.</a:t>
            </a:r>
            <a:endParaRPr dirty="0"/>
          </a:p>
        </p:txBody>
      </p:sp>
      <p:sp>
        <p:nvSpPr>
          <p:cNvPr id="190" name="Google Shape;190;p39"/>
          <p:cNvSpPr txBox="1">
            <a:spLocks noGrp="1"/>
          </p:cNvSpPr>
          <p:nvPr>
            <p:ph type="body" idx="1"/>
          </p:nvPr>
        </p:nvSpPr>
        <p:spPr>
          <a:xfrm>
            <a:off x="6604375"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a:t>&lt;screenshot or code&gt;</a:t>
            </a:r>
            <a:endParaRPr/>
          </a:p>
        </p:txBody>
      </p:sp>
      <p:pic>
        <p:nvPicPr>
          <p:cNvPr id="2" name="Picture 1">
            <a:extLst>
              <a:ext uri="{FF2B5EF4-FFF2-40B4-BE49-F238E27FC236}">
                <a16:creationId xmlns:a16="http://schemas.microsoft.com/office/drawing/2014/main" id="{FB662F74-D0A9-4E5D-BA7A-B45F0286A896}"/>
              </a:ext>
            </a:extLst>
          </p:cNvPr>
          <p:cNvPicPr>
            <a:picLocks noChangeAspect="1"/>
          </p:cNvPicPr>
          <p:nvPr/>
        </p:nvPicPr>
        <p:blipFill>
          <a:blip r:embed="rId3"/>
          <a:stretch>
            <a:fillRect/>
          </a:stretch>
        </p:blipFill>
        <p:spPr>
          <a:xfrm>
            <a:off x="5282400" y="1818425"/>
            <a:ext cx="6400513" cy="1996839"/>
          </a:xfrm>
          <a:prstGeom prst="rect">
            <a:avLst/>
          </a:prstGeom>
        </p:spPr>
      </p:pic>
      <p:pic>
        <p:nvPicPr>
          <p:cNvPr id="3" name="Picture 2">
            <a:extLst>
              <a:ext uri="{FF2B5EF4-FFF2-40B4-BE49-F238E27FC236}">
                <a16:creationId xmlns:a16="http://schemas.microsoft.com/office/drawing/2014/main" id="{FC2DBDEC-1A14-42C3-A799-C8E252F5675C}"/>
              </a:ext>
            </a:extLst>
          </p:cNvPr>
          <p:cNvPicPr>
            <a:picLocks noChangeAspect="1"/>
          </p:cNvPicPr>
          <p:nvPr/>
        </p:nvPicPr>
        <p:blipFill>
          <a:blip r:embed="rId4"/>
          <a:stretch>
            <a:fillRect/>
          </a:stretch>
        </p:blipFill>
        <p:spPr>
          <a:xfrm>
            <a:off x="5282400" y="3930316"/>
            <a:ext cx="6436716" cy="1868035"/>
          </a:xfrm>
          <a:prstGeom prst="rect">
            <a:avLst/>
          </a:prstGeom>
        </p:spPr>
      </p:pic>
    </p:spTree>
    <p:extLst>
      <p:ext uri="{BB962C8B-B14F-4D97-AF65-F5344CB8AC3E}">
        <p14:creationId xmlns:p14="http://schemas.microsoft.com/office/powerpoint/2010/main" val="206021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9"/>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dirty="0"/>
              <a:t>Feature 9 – Similar Items Recommendation</a:t>
            </a:r>
            <a:endParaRPr dirty="0"/>
          </a:p>
        </p:txBody>
      </p:sp>
      <p:sp>
        <p:nvSpPr>
          <p:cNvPr id="189" name="Google Shape;189;p39"/>
          <p:cNvSpPr txBox="1">
            <a:spLocks noGrp="1"/>
          </p:cNvSpPr>
          <p:nvPr>
            <p:ph type="body" idx="1"/>
          </p:nvPr>
        </p:nvSpPr>
        <p:spPr>
          <a:xfrm>
            <a:off x="381000"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Based on the resemblance of region, year, varietal type and product name, the product calculate the similarity between different wines and provide similar recommendation for users.</a:t>
            </a:r>
            <a:endParaRPr dirty="0"/>
          </a:p>
        </p:txBody>
      </p:sp>
      <p:sp>
        <p:nvSpPr>
          <p:cNvPr id="190" name="Google Shape;190;p39"/>
          <p:cNvSpPr txBox="1">
            <a:spLocks noGrp="1"/>
          </p:cNvSpPr>
          <p:nvPr>
            <p:ph type="body" idx="1"/>
          </p:nvPr>
        </p:nvSpPr>
        <p:spPr>
          <a:xfrm>
            <a:off x="6604375"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&lt;screenshot or code&gt;</a:t>
            </a:r>
            <a:endParaRPr dirty="0"/>
          </a:p>
        </p:txBody>
      </p:sp>
      <p:pic>
        <p:nvPicPr>
          <p:cNvPr id="8" name="Picture 7">
            <a:extLst>
              <a:ext uri="{FF2B5EF4-FFF2-40B4-BE49-F238E27FC236}">
                <a16:creationId xmlns:a16="http://schemas.microsoft.com/office/drawing/2014/main" id="{CEDE5303-F40B-4925-A696-57AE819E49E2}"/>
              </a:ext>
            </a:extLst>
          </p:cNvPr>
          <p:cNvPicPr>
            <a:picLocks noChangeAspect="1"/>
          </p:cNvPicPr>
          <p:nvPr/>
        </p:nvPicPr>
        <p:blipFill>
          <a:blip r:embed="rId3"/>
          <a:stretch>
            <a:fillRect/>
          </a:stretch>
        </p:blipFill>
        <p:spPr>
          <a:xfrm>
            <a:off x="5317568" y="1820171"/>
            <a:ext cx="6493432" cy="3944101"/>
          </a:xfrm>
          <a:prstGeom prst="rect">
            <a:avLst/>
          </a:prstGeom>
        </p:spPr>
      </p:pic>
    </p:spTree>
    <p:extLst>
      <p:ext uri="{BB962C8B-B14F-4D97-AF65-F5344CB8AC3E}">
        <p14:creationId xmlns:p14="http://schemas.microsoft.com/office/powerpoint/2010/main" val="380971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0"/>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a:t>Deliverables</a:t>
            </a:r>
            <a:endParaRPr/>
          </a:p>
        </p:txBody>
      </p:sp>
      <p:sp>
        <p:nvSpPr>
          <p:cNvPr id="196" name="Google Shape;196;p40"/>
          <p:cNvSpPr txBox="1">
            <a:spLocks noGrp="1"/>
          </p:cNvSpPr>
          <p:nvPr>
            <p:ph type="body" idx="1"/>
          </p:nvPr>
        </p:nvSpPr>
        <p:spPr>
          <a:xfrm>
            <a:off x="381000" y="1059656"/>
            <a:ext cx="114300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Git URL</a:t>
            </a:r>
          </a:p>
          <a:p>
            <a:pPr marL="0" marR="0" lvl="0" indent="0" algn="l" rtl="0">
              <a:lnSpc>
                <a:spcPct val="100000"/>
              </a:lnSpc>
              <a:spcBef>
                <a:spcPts val="0"/>
              </a:spcBef>
              <a:spcAft>
                <a:spcPts val="0"/>
              </a:spcAft>
              <a:buClr>
                <a:schemeClr val="accent1"/>
              </a:buClr>
              <a:buSzPts val="3100"/>
              <a:buNone/>
            </a:pPr>
            <a:r>
              <a:rPr lang="en-US" dirty="0"/>
              <a:t>     https://github.com/95888Group02/data-focused-python</a:t>
            </a:r>
            <a:endParaRPr dirty="0"/>
          </a:p>
          <a:p>
            <a:pPr marL="381000" marR="0" lvl="0" indent="-387350" algn="l" rtl="0">
              <a:lnSpc>
                <a:spcPct val="100000"/>
              </a:lnSpc>
              <a:spcBef>
                <a:spcPts val="0"/>
              </a:spcBef>
              <a:spcAft>
                <a:spcPts val="0"/>
              </a:spcAft>
              <a:buClr>
                <a:schemeClr val="accent1"/>
              </a:buClr>
              <a:buSzPts val="3100"/>
              <a:buFont typeface="Avenir"/>
              <a:buChar char="▸"/>
            </a:pPr>
            <a:endParaRPr lang="en-US" dirty="0"/>
          </a:p>
          <a:p>
            <a:pPr marL="381000" marR="0" lvl="0" indent="-387350" algn="l" rtl="0">
              <a:lnSpc>
                <a:spcPct val="100000"/>
              </a:lnSpc>
              <a:spcBef>
                <a:spcPts val="0"/>
              </a:spcBef>
              <a:spcAft>
                <a:spcPts val="0"/>
              </a:spcAft>
              <a:buClr>
                <a:schemeClr val="accent1"/>
              </a:buClr>
              <a:buSzPts val="3100"/>
              <a:buFont typeface="Avenir"/>
              <a:buChar char="▸"/>
            </a:pPr>
            <a:r>
              <a:rPr lang="en-US" dirty="0"/>
              <a:t>Project Board URL</a:t>
            </a:r>
          </a:p>
          <a:p>
            <a:pPr marL="0" lvl="0" indent="0">
              <a:spcBef>
                <a:spcPts val="0"/>
              </a:spcBef>
              <a:buNone/>
            </a:pPr>
            <a:r>
              <a:rPr lang="en-US" dirty="0"/>
              <a:t>     https://trello.com/b/RgIdi2du</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1"/>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a:t>Additional Enhancements</a:t>
            </a:r>
            <a:endParaRPr/>
          </a:p>
        </p:txBody>
      </p:sp>
      <p:sp>
        <p:nvSpPr>
          <p:cNvPr id="202" name="Google Shape;202;p41"/>
          <p:cNvSpPr txBox="1">
            <a:spLocks noGrp="1"/>
          </p:cNvSpPr>
          <p:nvPr>
            <p:ph type="body" idx="1"/>
          </p:nvPr>
        </p:nvSpPr>
        <p:spPr>
          <a:xfrm>
            <a:off x="381000" y="1059656"/>
            <a:ext cx="114300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Categorize wines with more specific and user-friendly tags, such as occasion, festival, purpose, dish style, etc.. And based on these categories, user of our product can know nothing about wine but still pick an appropriate bottle of wine.</a:t>
            </a:r>
          </a:p>
          <a:p>
            <a:pPr marL="381000" lvl="0" indent="-387350">
              <a:spcBef>
                <a:spcPts val="0"/>
              </a:spcBef>
            </a:pPr>
            <a:r>
              <a:rPr lang="en-US" dirty="0"/>
              <a:t>Refine the recommendation by setting characteristics of wine mentioned above as factors and applying advanced algorithm to calculate accurate similarity.</a:t>
            </a:r>
          </a:p>
          <a:p>
            <a:pPr marL="381000" lvl="0" indent="-387350">
              <a:spcBef>
                <a:spcPts val="0"/>
              </a:spcBef>
            </a:pPr>
            <a:r>
              <a:rPr lang="en-US" dirty="0"/>
              <a:t>With user’s browse record and purchase history, our company can provide features like “people who have bought this also buy/interested in …”, or ranking of wines by popularity within specific time period.</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2"/>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a:t>Lessons Learned</a:t>
            </a:r>
            <a:endParaRPr/>
          </a:p>
        </p:txBody>
      </p:sp>
      <p:sp>
        <p:nvSpPr>
          <p:cNvPr id="208" name="Google Shape;208;p42"/>
          <p:cNvSpPr txBox="1">
            <a:spLocks noGrp="1"/>
          </p:cNvSpPr>
          <p:nvPr>
            <p:ph type="body" idx="1"/>
          </p:nvPr>
        </p:nvSpPr>
        <p:spPr>
          <a:xfrm>
            <a:off x="381000" y="1059656"/>
            <a:ext cx="114300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Communication: clearly inform roles, expectations and objectives of the project to each team member</a:t>
            </a:r>
          </a:p>
          <a:p>
            <a:pPr marL="381000" marR="0" lvl="0" indent="-387350" algn="l" rtl="0">
              <a:lnSpc>
                <a:spcPct val="100000"/>
              </a:lnSpc>
              <a:spcBef>
                <a:spcPts val="0"/>
              </a:spcBef>
              <a:spcAft>
                <a:spcPts val="0"/>
              </a:spcAft>
              <a:buClr>
                <a:schemeClr val="accent1"/>
              </a:buClr>
              <a:buSzPts val="3100"/>
              <a:buFont typeface="Avenir"/>
              <a:buChar char="▸"/>
            </a:pPr>
            <a:r>
              <a:rPr lang="en-US" dirty="0"/>
              <a:t>Risk Recognition: identify  potential roadblocks throughout the project and prepare plans for them</a:t>
            </a:r>
          </a:p>
          <a:p>
            <a:pPr marL="381000" marR="0" lvl="0" indent="-387350" algn="l" rtl="0">
              <a:lnSpc>
                <a:spcPct val="100000"/>
              </a:lnSpc>
              <a:spcBef>
                <a:spcPts val="0"/>
              </a:spcBef>
              <a:spcAft>
                <a:spcPts val="0"/>
              </a:spcAft>
              <a:buClr>
                <a:schemeClr val="accent1"/>
              </a:buClr>
              <a:buSzPts val="3100"/>
              <a:buFont typeface="Avenir"/>
              <a:buChar char="▸"/>
            </a:pPr>
            <a:r>
              <a:rPr lang="en-US" dirty="0"/>
              <a:t>Adaptive schedule: set milestones in different stages to ensure project progress </a:t>
            </a:r>
            <a:r>
              <a:rPr lang="en-US"/>
              <a:t>and change plans </a:t>
            </a:r>
            <a:r>
              <a:rPr lang="en-US" dirty="0"/>
              <a:t>accordingly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3"/>
          <p:cNvSpPr txBox="1">
            <a:spLocks noGrp="1"/>
          </p:cNvSpPr>
          <p:nvPr>
            <p:ph type="title" idx="4294967295"/>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a:t>Product Overview</a:t>
            </a:r>
            <a:endParaRPr/>
          </a:p>
        </p:txBody>
      </p:sp>
      <p:sp>
        <p:nvSpPr>
          <p:cNvPr id="149" name="Google Shape;149;p33"/>
          <p:cNvSpPr txBox="1">
            <a:spLocks noGrp="1"/>
          </p:cNvSpPr>
          <p:nvPr>
            <p:ph type="body" idx="4294967295"/>
          </p:nvPr>
        </p:nvSpPr>
        <p:spPr>
          <a:xfrm>
            <a:off x="381000" y="2517445"/>
            <a:ext cx="11430000" cy="2753700"/>
          </a:xfrm>
          <a:prstGeom prst="rect">
            <a:avLst/>
          </a:prstGeom>
          <a:noFill/>
          <a:ln>
            <a:noFill/>
          </a:ln>
        </p:spPr>
        <p:txBody>
          <a:bodyPr spcFirstLastPara="1" wrap="square" lIns="43650" tIns="43650" rIns="43650" bIns="43650" anchor="ctr" anchorCtr="0">
            <a:noAutofit/>
          </a:bodyPr>
          <a:lstStyle/>
          <a:p>
            <a:r>
              <a:rPr lang="en-US" sz="2400" dirty="0"/>
              <a:t>Ordinary people only have limited knowledge of wine. When facing the obscure terminologies and indistinct description of taste, consumers could easily get overwhelmed and would spend considerable length time to comprehend. Also, choices are enormously based on occasion and purpose. The decision of choosing an appropriate wine would be better made according to reliable reviews and comments. Last but not least, the prices of wine vary greatly and could be overpriced sometimes.</a:t>
            </a:r>
          </a:p>
          <a:p>
            <a:r>
              <a:rPr lang="en-US" sz="2400" dirty="0"/>
              <a:t>Targeting the problems above, the product delivers succinct recommendations based on easily-understood category and feature selection. Also, easy access to </a:t>
            </a:r>
            <a:r>
              <a:rPr lang="en-US" altLang="zh-CN" sz="2400" dirty="0"/>
              <a:t>simple yet comprehensive feedbacks</a:t>
            </a:r>
            <a:r>
              <a:rPr lang="en-US" sz="2400" dirty="0"/>
              <a:t> are provided, including ratings from expert magazines and ratings from previous buyers. The product also carry out price comparison to help a customer to make his purchase at a reasonable and reliable price.</a:t>
            </a:r>
          </a:p>
          <a:p>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4"/>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a:t>Product Features</a:t>
            </a:r>
            <a:endParaRPr/>
          </a:p>
        </p:txBody>
      </p:sp>
      <p:sp>
        <p:nvSpPr>
          <p:cNvPr id="155" name="Google Shape;155;p34"/>
          <p:cNvSpPr txBox="1">
            <a:spLocks noGrp="1"/>
          </p:cNvSpPr>
          <p:nvPr>
            <p:ph type="body" idx="1"/>
          </p:nvPr>
        </p:nvSpPr>
        <p:spPr>
          <a:xfrm>
            <a:off x="381000" y="1059656"/>
            <a:ext cx="11430000" cy="4295100"/>
          </a:xfrm>
          <a:prstGeom prst="rect">
            <a:avLst/>
          </a:prstGeom>
          <a:noFill/>
          <a:ln>
            <a:noFill/>
          </a:ln>
        </p:spPr>
        <p:txBody>
          <a:bodyPr spcFirstLastPara="1" wrap="square" lIns="43650" tIns="43650" rIns="43650" bIns="43650" anchor="t" anchorCtr="0">
            <a:noAutofit/>
          </a:bodyPr>
          <a:lstStyle/>
          <a:p>
            <a:pPr marL="381000" lvl="0" indent="-387350">
              <a:spcBef>
                <a:spcPts val="0"/>
              </a:spcBef>
            </a:pPr>
            <a:r>
              <a:rPr lang="en-US" dirty="0"/>
              <a:t>Feature 1 – Descriptive &amp; Statistical Analysis</a:t>
            </a:r>
          </a:p>
          <a:p>
            <a:pPr marL="381000" lvl="0" indent="-387350">
              <a:spcBef>
                <a:spcPts val="0"/>
              </a:spcBef>
            </a:pPr>
            <a:r>
              <a:rPr lang="en-US" dirty="0"/>
              <a:t>Feature 2 – Search by Title &amp; Price Comparison</a:t>
            </a:r>
          </a:p>
          <a:p>
            <a:pPr marL="381000" lvl="0" indent="-387350">
              <a:spcBef>
                <a:spcPts val="0"/>
              </a:spcBef>
            </a:pPr>
            <a:r>
              <a:rPr lang="en-US" dirty="0"/>
              <a:t>Feature 3 – Search by Varietal &amp; Display Details</a:t>
            </a:r>
          </a:p>
          <a:p>
            <a:pPr marL="381000" lvl="0" indent="-387350">
              <a:spcBef>
                <a:spcPts val="0"/>
              </a:spcBef>
            </a:pPr>
            <a:r>
              <a:rPr lang="en-US" dirty="0"/>
              <a:t>Feature 4 – Search by Price Range</a:t>
            </a:r>
          </a:p>
          <a:p>
            <a:pPr marL="381000" lvl="0" indent="-387350">
              <a:spcBef>
                <a:spcPts val="0"/>
              </a:spcBef>
            </a:pPr>
            <a:r>
              <a:rPr lang="en-US" dirty="0"/>
              <a:t>Feature 5 – Search by Region</a:t>
            </a:r>
          </a:p>
          <a:p>
            <a:pPr marL="381000" lvl="0" indent="-387350">
              <a:spcBef>
                <a:spcPts val="0"/>
              </a:spcBef>
            </a:pPr>
            <a:r>
              <a:rPr lang="en-US" dirty="0"/>
              <a:t>Feature 6 – Search by Year</a:t>
            </a:r>
          </a:p>
          <a:p>
            <a:pPr marL="381000" indent="-387350">
              <a:spcBef>
                <a:spcPts val="0"/>
              </a:spcBef>
            </a:pPr>
            <a:r>
              <a:rPr lang="en-US" dirty="0"/>
              <a:t>Feature 7 – Search by Taste</a:t>
            </a:r>
            <a:endParaRPr lang="en-US" b="1" dirty="0"/>
          </a:p>
          <a:p>
            <a:pPr marL="381000" lvl="0" indent="-387350">
              <a:spcBef>
                <a:spcPts val="0"/>
              </a:spcBef>
            </a:pPr>
            <a:r>
              <a:rPr lang="en-US" dirty="0"/>
              <a:t>Feature 8 – Search by Combination of Category</a:t>
            </a:r>
          </a:p>
          <a:p>
            <a:pPr marL="381000" lvl="0" indent="-387350">
              <a:spcBef>
                <a:spcPts val="0"/>
              </a:spcBef>
            </a:pPr>
            <a:r>
              <a:rPr lang="en-US" dirty="0"/>
              <a:t>Feature 9 – Similar Items Recommendation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5"/>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dirty="0"/>
              <a:t>Feature 1 – Descriptive &amp; Statistical Analysis</a:t>
            </a:r>
            <a:endParaRPr dirty="0"/>
          </a:p>
        </p:txBody>
      </p:sp>
      <p:sp>
        <p:nvSpPr>
          <p:cNvPr id="161" name="Google Shape;161;p35"/>
          <p:cNvSpPr txBox="1">
            <a:spLocks noGrp="1"/>
          </p:cNvSpPr>
          <p:nvPr>
            <p:ph type="body" idx="1"/>
          </p:nvPr>
        </p:nvSpPr>
        <p:spPr>
          <a:xfrm>
            <a:off x="381000" y="1059650"/>
            <a:ext cx="4177169"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To help user gain a general perception of wine industry, we use real-time web-scraped data to conduct the descriptive &amp; statistical analysis through an overall perspective, coving price, popularity, region, etc.</a:t>
            </a:r>
            <a:endParaRPr dirty="0"/>
          </a:p>
        </p:txBody>
      </p:sp>
      <p:sp>
        <p:nvSpPr>
          <p:cNvPr id="162" name="Google Shape;162;p35"/>
          <p:cNvSpPr txBox="1">
            <a:spLocks noGrp="1"/>
          </p:cNvSpPr>
          <p:nvPr>
            <p:ph type="body" idx="1"/>
          </p:nvPr>
        </p:nvSpPr>
        <p:spPr>
          <a:xfrm>
            <a:off x="6604375"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&lt;screenshot or code&gt;</a:t>
            </a:r>
            <a:endParaRPr dirty="0"/>
          </a:p>
        </p:txBody>
      </p:sp>
      <p:pic>
        <p:nvPicPr>
          <p:cNvPr id="2" name="Picture 1">
            <a:extLst>
              <a:ext uri="{FF2B5EF4-FFF2-40B4-BE49-F238E27FC236}">
                <a16:creationId xmlns:a16="http://schemas.microsoft.com/office/drawing/2014/main" id="{F2EA2704-2713-4714-BF9E-B116E45758CC}"/>
              </a:ext>
            </a:extLst>
          </p:cNvPr>
          <p:cNvPicPr>
            <a:picLocks noChangeAspect="1"/>
          </p:cNvPicPr>
          <p:nvPr/>
        </p:nvPicPr>
        <p:blipFill>
          <a:blip r:embed="rId3"/>
          <a:stretch>
            <a:fillRect/>
          </a:stretch>
        </p:blipFill>
        <p:spPr>
          <a:xfrm>
            <a:off x="5234274" y="967459"/>
            <a:ext cx="6668968" cy="2588144"/>
          </a:xfrm>
          <a:prstGeom prst="rect">
            <a:avLst/>
          </a:prstGeom>
        </p:spPr>
      </p:pic>
      <p:pic>
        <p:nvPicPr>
          <p:cNvPr id="4" name="Picture 3">
            <a:extLst>
              <a:ext uri="{FF2B5EF4-FFF2-40B4-BE49-F238E27FC236}">
                <a16:creationId xmlns:a16="http://schemas.microsoft.com/office/drawing/2014/main" id="{72D971E4-15B4-4CA1-B04B-370210CB91AD}"/>
              </a:ext>
            </a:extLst>
          </p:cNvPr>
          <p:cNvPicPr>
            <a:picLocks noChangeAspect="1"/>
          </p:cNvPicPr>
          <p:nvPr/>
        </p:nvPicPr>
        <p:blipFill>
          <a:blip r:embed="rId4"/>
          <a:stretch>
            <a:fillRect/>
          </a:stretch>
        </p:blipFill>
        <p:spPr>
          <a:xfrm>
            <a:off x="4745206" y="3451780"/>
            <a:ext cx="3718337" cy="2588144"/>
          </a:xfrm>
          <a:prstGeom prst="rect">
            <a:avLst/>
          </a:prstGeom>
        </p:spPr>
      </p:pic>
      <p:pic>
        <p:nvPicPr>
          <p:cNvPr id="5" name="Picture 4">
            <a:extLst>
              <a:ext uri="{FF2B5EF4-FFF2-40B4-BE49-F238E27FC236}">
                <a16:creationId xmlns:a16="http://schemas.microsoft.com/office/drawing/2014/main" id="{C2D13F71-9C81-4C9D-804D-46F5DA46D3D2}"/>
              </a:ext>
            </a:extLst>
          </p:cNvPr>
          <p:cNvPicPr>
            <a:picLocks noChangeAspect="1"/>
          </p:cNvPicPr>
          <p:nvPr/>
        </p:nvPicPr>
        <p:blipFill>
          <a:blip r:embed="rId5"/>
          <a:stretch>
            <a:fillRect/>
          </a:stretch>
        </p:blipFill>
        <p:spPr>
          <a:xfrm>
            <a:off x="8463543" y="3511455"/>
            <a:ext cx="3718337" cy="2528469"/>
          </a:xfrm>
          <a:prstGeom prst="rect">
            <a:avLst/>
          </a:prstGeom>
        </p:spPr>
      </p:pic>
    </p:spTree>
    <p:extLst>
      <p:ext uri="{BB962C8B-B14F-4D97-AF65-F5344CB8AC3E}">
        <p14:creationId xmlns:p14="http://schemas.microsoft.com/office/powerpoint/2010/main" val="68339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5"/>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dirty="0"/>
              <a:t>Feature 2 – S</a:t>
            </a:r>
            <a:r>
              <a:rPr lang="en-US" altLang="zh-CN" sz="4100" dirty="0"/>
              <a:t>earch by Title &amp; Price Comparison</a:t>
            </a:r>
            <a:endParaRPr dirty="0"/>
          </a:p>
        </p:txBody>
      </p:sp>
      <p:sp>
        <p:nvSpPr>
          <p:cNvPr id="161" name="Google Shape;161;p35"/>
          <p:cNvSpPr txBox="1">
            <a:spLocks noGrp="1"/>
          </p:cNvSpPr>
          <p:nvPr>
            <p:ph type="body" idx="1"/>
          </p:nvPr>
        </p:nvSpPr>
        <p:spPr>
          <a:xfrm>
            <a:off x="381000" y="1059650"/>
            <a:ext cx="4901400" cy="4295100"/>
          </a:xfrm>
          <a:prstGeom prst="rect">
            <a:avLst/>
          </a:prstGeom>
          <a:noFill/>
          <a:ln>
            <a:noFill/>
          </a:ln>
        </p:spPr>
        <p:txBody>
          <a:bodyPr spcFirstLastPara="1" wrap="square" lIns="43650" tIns="43650" rIns="43650" bIns="43650" anchor="t" anchorCtr="0">
            <a:noAutofit/>
          </a:bodyPr>
          <a:lstStyle/>
          <a:p>
            <a:pPr marL="381000" lvl="0" indent="-387350">
              <a:spcBef>
                <a:spcPts val="0"/>
              </a:spcBef>
            </a:pPr>
            <a:r>
              <a:rPr lang="en-US" dirty="0"/>
              <a:t>User can search certain wine by keywords in the name. By collecting price data from different website, a reliable comparison of price is provided for the same wine if user acquire for detailed price information.</a:t>
            </a:r>
            <a:endParaRPr dirty="0"/>
          </a:p>
        </p:txBody>
      </p:sp>
      <p:sp>
        <p:nvSpPr>
          <p:cNvPr id="162" name="Google Shape;162;p35"/>
          <p:cNvSpPr txBox="1">
            <a:spLocks noGrp="1"/>
          </p:cNvSpPr>
          <p:nvPr>
            <p:ph type="body" idx="1"/>
          </p:nvPr>
        </p:nvSpPr>
        <p:spPr>
          <a:xfrm>
            <a:off x="6604375"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&lt;screenshot or code&gt;</a:t>
            </a:r>
            <a:endParaRPr dirty="0"/>
          </a:p>
        </p:txBody>
      </p:sp>
      <p:pic>
        <p:nvPicPr>
          <p:cNvPr id="7" name="Picture 6">
            <a:extLst>
              <a:ext uri="{FF2B5EF4-FFF2-40B4-BE49-F238E27FC236}">
                <a16:creationId xmlns:a16="http://schemas.microsoft.com/office/drawing/2014/main" id="{1F622DEC-D297-48E5-8FA0-2FFCA4716D41}"/>
              </a:ext>
            </a:extLst>
          </p:cNvPr>
          <p:cNvPicPr>
            <a:picLocks noChangeAspect="1"/>
          </p:cNvPicPr>
          <p:nvPr/>
        </p:nvPicPr>
        <p:blipFill>
          <a:blip r:embed="rId3"/>
          <a:stretch>
            <a:fillRect/>
          </a:stretch>
        </p:blipFill>
        <p:spPr>
          <a:xfrm>
            <a:off x="5967663" y="3741822"/>
            <a:ext cx="5693736" cy="1960276"/>
          </a:xfrm>
          <a:prstGeom prst="rect">
            <a:avLst/>
          </a:prstGeom>
        </p:spPr>
      </p:pic>
      <p:pic>
        <p:nvPicPr>
          <p:cNvPr id="8" name="Picture 7">
            <a:extLst>
              <a:ext uri="{FF2B5EF4-FFF2-40B4-BE49-F238E27FC236}">
                <a16:creationId xmlns:a16="http://schemas.microsoft.com/office/drawing/2014/main" id="{320E48F2-D502-43E3-AE4F-0E3D79FA1633}"/>
              </a:ext>
            </a:extLst>
          </p:cNvPr>
          <p:cNvPicPr>
            <a:picLocks noChangeAspect="1"/>
          </p:cNvPicPr>
          <p:nvPr/>
        </p:nvPicPr>
        <p:blipFill>
          <a:blip r:embed="rId4"/>
          <a:stretch>
            <a:fillRect/>
          </a:stretch>
        </p:blipFill>
        <p:spPr>
          <a:xfrm>
            <a:off x="5967663" y="1187105"/>
            <a:ext cx="5693736" cy="24413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6"/>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dirty="0"/>
              <a:t>Feature 3 – Search by Varietal &amp; Display Details</a:t>
            </a:r>
            <a:endParaRPr dirty="0"/>
          </a:p>
        </p:txBody>
      </p:sp>
      <p:sp>
        <p:nvSpPr>
          <p:cNvPr id="168" name="Google Shape;168;p36"/>
          <p:cNvSpPr txBox="1">
            <a:spLocks noGrp="1"/>
          </p:cNvSpPr>
          <p:nvPr>
            <p:ph type="body" idx="1"/>
          </p:nvPr>
        </p:nvSpPr>
        <p:spPr>
          <a:xfrm>
            <a:off x="381000"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Tagging wines by their varietals is one of the product’s important unique feature. Users can search preferred varietals, maybe based on their previous experience. Also, detail description of certain varietal is provided for users to help them make decision.</a:t>
            </a:r>
            <a:endParaRPr dirty="0"/>
          </a:p>
        </p:txBody>
      </p:sp>
      <p:sp>
        <p:nvSpPr>
          <p:cNvPr id="169" name="Google Shape;169;p36"/>
          <p:cNvSpPr txBox="1">
            <a:spLocks noGrp="1"/>
          </p:cNvSpPr>
          <p:nvPr>
            <p:ph type="body" idx="1"/>
          </p:nvPr>
        </p:nvSpPr>
        <p:spPr>
          <a:xfrm>
            <a:off x="6604375"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&lt;screenshot or code&gt;</a:t>
            </a:r>
            <a:endParaRPr dirty="0"/>
          </a:p>
        </p:txBody>
      </p:sp>
      <p:pic>
        <p:nvPicPr>
          <p:cNvPr id="4" name="Picture 3">
            <a:extLst>
              <a:ext uri="{FF2B5EF4-FFF2-40B4-BE49-F238E27FC236}">
                <a16:creationId xmlns:a16="http://schemas.microsoft.com/office/drawing/2014/main" id="{641959E5-1C82-4F71-AB09-7E09E368D44E}"/>
              </a:ext>
            </a:extLst>
          </p:cNvPr>
          <p:cNvPicPr>
            <a:picLocks noChangeAspect="1"/>
          </p:cNvPicPr>
          <p:nvPr/>
        </p:nvPicPr>
        <p:blipFill>
          <a:blip r:embed="rId3"/>
          <a:stretch>
            <a:fillRect/>
          </a:stretch>
        </p:blipFill>
        <p:spPr>
          <a:xfrm>
            <a:off x="6096000" y="1150326"/>
            <a:ext cx="5064548" cy="2443106"/>
          </a:xfrm>
          <a:prstGeom prst="rect">
            <a:avLst/>
          </a:prstGeom>
        </p:spPr>
      </p:pic>
      <p:pic>
        <p:nvPicPr>
          <p:cNvPr id="5" name="Picture 4">
            <a:extLst>
              <a:ext uri="{FF2B5EF4-FFF2-40B4-BE49-F238E27FC236}">
                <a16:creationId xmlns:a16="http://schemas.microsoft.com/office/drawing/2014/main" id="{17076AFC-D90B-4FF9-AF7F-201F0137F854}"/>
              </a:ext>
            </a:extLst>
          </p:cNvPr>
          <p:cNvPicPr>
            <a:picLocks noChangeAspect="1"/>
          </p:cNvPicPr>
          <p:nvPr/>
        </p:nvPicPr>
        <p:blipFill>
          <a:blip r:embed="rId4"/>
          <a:stretch>
            <a:fillRect/>
          </a:stretch>
        </p:blipFill>
        <p:spPr>
          <a:xfrm>
            <a:off x="6096000" y="3577390"/>
            <a:ext cx="5128477" cy="24431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7"/>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dirty="0"/>
              <a:t>Feature 4 – Search by Price Range</a:t>
            </a:r>
            <a:endParaRPr dirty="0"/>
          </a:p>
        </p:txBody>
      </p:sp>
      <p:sp>
        <p:nvSpPr>
          <p:cNvPr id="175" name="Google Shape;175;p37"/>
          <p:cNvSpPr txBox="1">
            <a:spLocks noGrp="1"/>
          </p:cNvSpPr>
          <p:nvPr>
            <p:ph type="body" idx="1"/>
          </p:nvPr>
        </p:nvSpPr>
        <p:spPr>
          <a:xfrm>
            <a:off x="381000" y="1059650"/>
            <a:ext cx="4704925" cy="4295100"/>
          </a:xfrm>
          <a:prstGeom prst="rect">
            <a:avLst/>
          </a:prstGeom>
          <a:noFill/>
          <a:ln>
            <a:noFill/>
          </a:ln>
        </p:spPr>
        <p:txBody>
          <a:bodyPr spcFirstLastPara="1" wrap="square" lIns="43650" tIns="43650" rIns="43650" bIns="43650" anchor="t" anchorCtr="0">
            <a:noAutofit/>
          </a:bodyPr>
          <a:lstStyle/>
          <a:p>
            <a:pPr marL="381000" lvl="0" indent="-387350">
              <a:spcBef>
                <a:spcPts val="0"/>
              </a:spcBef>
            </a:pPr>
            <a:r>
              <a:rPr lang="en-US" dirty="0"/>
              <a:t>Users can search wines under their preferred price range. The search result also provides the minimum price across websites along with the corresponding shopping link.</a:t>
            </a:r>
            <a:endParaRPr dirty="0"/>
          </a:p>
        </p:txBody>
      </p:sp>
      <p:sp>
        <p:nvSpPr>
          <p:cNvPr id="176" name="Google Shape;176;p37"/>
          <p:cNvSpPr txBox="1">
            <a:spLocks noGrp="1"/>
          </p:cNvSpPr>
          <p:nvPr>
            <p:ph type="body" idx="1"/>
          </p:nvPr>
        </p:nvSpPr>
        <p:spPr>
          <a:xfrm>
            <a:off x="6604375"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&lt;screenshot or code&gt;</a:t>
            </a:r>
            <a:endParaRPr dirty="0"/>
          </a:p>
        </p:txBody>
      </p:sp>
      <p:pic>
        <p:nvPicPr>
          <p:cNvPr id="2" name="Picture 1">
            <a:extLst>
              <a:ext uri="{FF2B5EF4-FFF2-40B4-BE49-F238E27FC236}">
                <a16:creationId xmlns:a16="http://schemas.microsoft.com/office/drawing/2014/main" id="{C3953210-6020-4391-AFA8-2CE3E00D4880}"/>
              </a:ext>
            </a:extLst>
          </p:cNvPr>
          <p:cNvPicPr>
            <a:picLocks noChangeAspect="1"/>
          </p:cNvPicPr>
          <p:nvPr/>
        </p:nvPicPr>
        <p:blipFill>
          <a:blip r:embed="rId3"/>
          <a:stretch>
            <a:fillRect/>
          </a:stretch>
        </p:blipFill>
        <p:spPr>
          <a:xfrm>
            <a:off x="5263350" y="1173950"/>
            <a:ext cx="6400800" cy="1762125"/>
          </a:xfrm>
          <a:prstGeom prst="rect">
            <a:avLst/>
          </a:prstGeom>
        </p:spPr>
      </p:pic>
      <p:pic>
        <p:nvPicPr>
          <p:cNvPr id="3" name="Picture 2">
            <a:extLst>
              <a:ext uri="{FF2B5EF4-FFF2-40B4-BE49-F238E27FC236}">
                <a16:creationId xmlns:a16="http://schemas.microsoft.com/office/drawing/2014/main" id="{D9EE23AD-A7E6-4347-9231-FCFFB5BA8B36}"/>
              </a:ext>
            </a:extLst>
          </p:cNvPr>
          <p:cNvPicPr>
            <a:picLocks noChangeAspect="1"/>
          </p:cNvPicPr>
          <p:nvPr/>
        </p:nvPicPr>
        <p:blipFill>
          <a:blip r:embed="rId4"/>
          <a:stretch>
            <a:fillRect/>
          </a:stretch>
        </p:blipFill>
        <p:spPr>
          <a:xfrm>
            <a:off x="5244300" y="3024187"/>
            <a:ext cx="6419850" cy="1038225"/>
          </a:xfrm>
          <a:prstGeom prst="rect">
            <a:avLst/>
          </a:prstGeom>
        </p:spPr>
      </p:pic>
      <p:pic>
        <p:nvPicPr>
          <p:cNvPr id="5" name="Picture 4">
            <a:extLst>
              <a:ext uri="{FF2B5EF4-FFF2-40B4-BE49-F238E27FC236}">
                <a16:creationId xmlns:a16="http://schemas.microsoft.com/office/drawing/2014/main" id="{5890B7B5-E6DA-473F-89F1-07354F9A7A1E}"/>
              </a:ext>
            </a:extLst>
          </p:cNvPr>
          <p:cNvPicPr>
            <a:picLocks noChangeAspect="1"/>
          </p:cNvPicPr>
          <p:nvPr/>
        </p:nvPicPr>
        <p:blipFill>
          <a:blip r:embed="rId5"/>
          <a:stretch>
            <a:fillRect/>
          </a:stretch>
        </p:blipFill>
        <p:spPr>
          <a:xfrm>
            <a:off x="5244300" y="4150524"/>
            <a:ext cx="4914900" cy="1857375"/>
          </a:xfrm>
          <a:prstGeom prst="rect">
            <a:avLst/>
          </a:prstGeom>
        </p:spPr>
      </p:pic>
      <p:pic>
        <p:nvPicPr>
          <p:cNvPr id="6" name="Picture 5">
            <a:extLst>
              <a:ext uri="{FF2B5EF4-FFF2-40B4-BE49-F238E27FC236}">
                <a16:creationId xmlns:a16="http://schemas.microsoft.com/office/drawing/2014/main" id="{7E723925-B10C-48B9-9DF4-B7B85438B33E}"/>
              </a:ext>
            </a:extLst>
          </p:cNvPr>
          <p:cNvPicPr>
            <a:picLocks noChangeAspect="1"/>
          </p:cNvPicPr>
          <p:nvPr/>
        </p:nvPicPr>
        <p:blipFill>
          <a:blip r:embed="rId6"/>
          <a:stretch>
            <a:fillRect/>
          </a:stretch>
        </p:blipFill>
        <p:spPr>
          <a:xfrm>
            <a:off x="10121100" y="4169569"/>
            <a:ext cx="1800225" cy="18168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8"/>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dirty="0"/>
              <a:t>Feature 5 – Search by Region</a:t>
            </a:r>
            <a:endParaRPr dirty="0"/>
          </a:p>
        </p:txBody>
      </p:sp>
      <p:sp>
        <p:nvSpPr>
          <p:cNvPr id="182" name="Google Shape;182;p38"/>
          <p:cNvSpPr txBox="1">
            <a:spLocks noGrp="1"/>
          </p:cNvSpPr>
          <p:nvPr>
            <p:ph type="body" idx="1"/>
          </p:nvPr>
        </p:nvSpPr>
        <p:spPr>
          <a:xfrm>
            <a:off x="381000" y="1059650"/>
            <a:ext cx="41529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dirty="0"/>
              <a:t>Region is another distinguishable factor for wine flavor.  The product provide feature of searching wine manufacturers in specific regions and countries by keyword.</a:t>
            </a:r>
            <a:endParaRPr dirty="0"/>
          </a:p>
        </p:txBody>
      </p:sp>
      <p:sp>
        <p:nvSpPr>
          <p:cNvPr id="183" name="Google Shape;183;p38"/>
          <p:cNvSpPr txBox="1">
            <a:spLocks noGrp="1"/>
          </p:cNvSpPr>
          <p:nvPr>
            <p:ph type="body" idx="1"/>
          </p:nvPr>
        </p:nvSpPr>
        <p:spPr>
          <a:xfrm>
            <a:off x="6604375" y="1059650"/>
            <a:ext cx="4901400" cy="4295100"/>
          </a:xfrm>
          <a:prstGeom prst="rect">
            <a:avLst/>
          </a:prstGeom>
          <a:noFill/>
          <a:ln>
            <a:noFill/>
          </a:ln>
        </p:spPr>
        <p:txBody>
          <a:bodyPr spcFirstLastPara="1" wrap="square" lIns="43650" tIns="43650" rIns="43650" bIns="43650" anchor="t" anchorCtr="0">
            <a:noAutofit/>
          </a:bodyPr>
          <a:lstStyle/>
          <a:p>
            <a:pPr marL="381000" marR="0" lvl="0" indent="-387350" algn="l" rtl="0">
              <a:lnSpc>
                <a:spcPct val="100000"/>
              </a:lnSpc>
              <a:spcBef>
                <a:spcPts val="0"/>
              </a:spcBef>
              <a:spcAft>
                <a:spcPts val="0"/>
              </a:spcAft>
              <a:buClr>
                <a:schemeClr val="accent1"/>
              </a:buClr>
              <a:buSzPts val="3100"/>
              <a:buFont typeface="Avenir"/>
              <a:buChar char="▸"/>
            </a:pPr>
            <a:r>
              <a:rPr lang="en-US"/>
              <a:t>&lt;screenshot or code&gt;</a:t>
            </a:r>
            <a:endParaRPr/>
          </a:p>
        </p:txBody>
      </p:sp>
      <p:pic>
        <p:nvPicPr>
          <p:cNvPr id="2" name="Picture 1">
            <a:extLst>
              <a:ext uri="{FF2B5EF4-FFF2-40B4-BE49-F238E27FC236}">
                <a16:creationId xmlns:a16="http://schemas.microsoft.com/office/drawing/2014/main" id="{6586F49A-2F79-4102-A629-51A70278EB02}"/>
              </a:ext>
            </a:extLst>
          </p:cNvPr>
          <p:cNvPicPr>
            <a:picLocks noChangeAspect="1"/>
          </p:cNvPicPr>
          <p:nvPr/>
        </p:nvPicPr>
        <p:blipFill>
          <a:blip r:embed="rId3"/>
          <a:stretch>
            <a:fillRect/>
          </a:stretch>
        </p:blipFill>
        <p:spPr>
          <a:xfrm>
            <a:off x="4971549" y="1199845"/>
            <a:ext cx="6419850" cy="885825"/>
          </a:xfrm>
          <a:prstGeom prst="rect">
            <a:avLst/>
          </a:prstGeom>
        </p:spPr>
      </p:pic>
      <p:pic>
        <p:nvPicPr>
          <p:cNvPr id="3" name="Picture 2">
            <a:extLst>
              <a:ext uri="{FF2B5EF4-FFF2-40B4-BE49-F238E27FC236}">
                <a16:creationId xmlns:a16="http://schemas.microsoft.com/office/drawing/2014/main" id="{63775C6B-328A-4780-99B0-3124E7FC0477}"/>
              </a:ext>
            </a:extLst>
          </p:cNvPr>
          <p:cNvPicPr>
            <a:picLocks noChangeAspect="1"/>
          </p:cNvPicPr>
          <p:nvPr/>
        </p:nvPicPr>
        <p:blipFill>
          <a:blip r:embed="rId4"/>
          <a:stretch>
            <a:fillRect/>
          </a:stretch>
        </p:blipFill>
        <p:spPr>
          <a:xfrm>
            <a:off x="4971548" y="2333320"/>
            <a:ext cx="6419849" cy="3409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9"/>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dirty="0"/>
              <a:t>Feature 6 – Search by Year</a:t>
            </a:r>
            <a:endParaRPr dirty="0"/>
          </a:p>
        </p:txBody>
      </p:sp>
      <p:sp>
        <p:nvSpPr>
          <p:cNvPr id="189" name="Google Shape;189;p39"/>
          <p:cNvSpPr txBox="1">
            <a:spLocks noGrp="1"/>
          </p:cNvSpPr>
          <p:nvPr>
            <p:ph type="body" idx="1"/>
          </p:nvPr>
        </p:nvSpPr>
        <p:spPr>
          <a:xfrm>
            <a:off x="381000" y="1059650"/>
            <a:ext cx="4559298" cy="4295100"/>
          </a:xfrm>
          <a:prstGeom prst="rect">
            <a:avLst/>
          </a:prstGeom>
          <a:noFill/>
          <a:ln>
            <a:noFill/>
          </a:ln>
        </p:spPr>
        <p:txBody>
          <a:bodyPr spcFirstLastPara="1" wrap="square" lIns="43650" tIns="43650" rIns="43650" bIns="43650" anchor="t" anchorCtr="0">
            <a:noAutofit/>
          </a:bodyPr>
          <a:lstStyle/>
          <a:p>
            <a:pPr marL="381000" lvl="0" indent="-387350">
              <a:spcBef>
                <a:spcPts val="0"/>
              </a:spcBef>
            </a:pPr>
            <a:r>
              <a:rPr lang="en-US" sz="2800" dirty="0"/>
              <a:t>Year is a significant attribute of wines, which means the wine made from grapes that were primarily grown and harvested in a single specified year. Consumers of wine normally pay attention to this information and thus the product provide the searching by year. </a:t>
            </a:r>
            <a:endParaRPr sz="2800" dirty="0"/>
          </a:p>
        </p:txBody>
      </p:sp>
      <p:pic>
        <p:nvPicPr>
          <p:cNvPr id="2" name="Picture 1">
            <a:extLst>
              <a:ext uri="{FF2B5EF4-FFF2-40B4-BE49-F238E27FC236}">
                <a16:creationId xmlns:a16="http://schemas.microsoft.com/office/drawing/2014/main" id="{4ABDC45F-1EE4-48B3-9117-C6BB61B6BEAB}"/>
              </a:ext>
            </a:extLst>
          </p:cNvPr>
          <p:cNvPicPr>
            <a:picLocks noChangeAspect="1"/>
          </p:cNvPicPr>
          <p:nvPr/>
        </p:nvPicPr>
        <p:blipFill>
          <a:blip r:embed="rId3"/>
          <a:stretch>
            <a:fillRect/>
          </a:stretch>
        </p:blipFill>
        <p:spPr>
          <a:xfrm>
            <a:off x="4959349" y="1219200"/>
            <a:ext cx="6832600" cy="2226055"/>
          </a:xfrm>
          <a:prstGeom prst="rect">
            <a:avLst/>
          </a:prstGeom>
        </p:spPr>
      </p:pic>
      <p:pic>
        <p:nvPicPr>
          <p:cNvPr id="3" name="Picture 2">
            <a:extLst>
              <a:ext uri="{FF2B5EF4-FFF2-40B4-BE49-F238E27FC236}">
                <a16:creationId xmlns:a16="http://schemas.microsoft.com/office/drawing/2014/main" id="{04944FD9-FCCD-4919-9E61-B67EB1F6A36D}"/>
              </a:ext>
            </a:extLst>
          </p:cNvPr>
          <p:cNvPicPr>
            <a:picLocks noChangeAspect="1"/>
          </p:cNvPicPr>
          <p:nvPr/>
        </p:nvPicPr>
        <p:blipFill>
          <a:blip r:embed="rId4"/>
          <a:stretch>
            <a:fillRect/>
          </a:stretch>
        </p:blipFill>
        <p:spPr>
          <a:xfrm>
            <a:off x="4978400" y="3443123"/>
            <a:ext cx="6832600" cy="112243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783</Words>
  <Application>Microsoft Office PowerPoint</Application>
  <PresentationFormat>Widescreen</PresentationFormat>
  <Paragraphs>58</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Avenir</vt:lpstr>
      <vt:lpstr>Arial</vt:lpstr>
      <vt:lpstr>Calibri</vt:lpstr>
      <vt:lpstr>Simple Light</vt:lpstr>
      <vt:lpstr>New_Template7</vt:lpstr>
      <vt:lpstr>TEAM 2</vt:lpstr>
      <vt:lpstr>Product Overview</vt:lpstr>
      <vt:lpstr>Product Features</vt:lpstr>
      <vt:lpstr>Feature 1 – Descriptive &amp; Statistical Analysis</vt:lpstr>
      <vt:lpstr>Feature 2 – Search by Title &amp; Price Comparison</vt:lpstr>
      <vt:lpstr>Feature 3 – Search by Varietal &amp; Display Details</vt:lpstr>
      <vt:lpstr>Feature 4 – Search by Price Range</vt:lpstr>
      <vt:lpstr>Feature 5 – Search by Region</vt:lpstr>
      <vt:lpstr>Feature 6 – Search by Year</vt:lpstr>
      <vt:lpstr>Feature 7 – Search by Taste</vt:lpstr>
      <vt:lpstr>Feature 8 – Search by Combination of Category</vt:lpstr>
      <vt:lpstr>Feature 9 – Similar Items Recommendation</vt:lpstr>
      <vt:lpstr>Deliverables</vt:lpstr>
      <vt:lpstr>Additional Enhancements</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dc:title>
  <dc:creator>Jiaxin He</dc:creator>
  <cp:lastModifiedBy>Kaiyan Ho</cp:lastModifiedBy>
  <cp:revision>20</cp:revision>
  <dcterms:modified xsi:type="dcterms:W3CDTF">2018-10-11T05:07:02Z</dcterms:modified>
</cp:coreProperties>
</file>