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8" r:id="rId2"/>
    <p:sldId id="284" r:id="rId3"/>
    <p:sldId id="280" r:id="rId4"/>
    <p:sldId id="263" r:id="rId5"/>
    <p:sldId id="281" r:id="rId6"/>
    <p:sldId id="266" r:id="rId7"/>
    <p:sldId id="282" r:id="rId8"/>
    <p:sldId id="267" r:id="rId9"/>
    <p:sldId id="268" r:id="rId10"/>
    <p:sldId id="269" r:id="rId11"/>
    <p:sldId id="270" r:id="rId12"/>
    <p:sldId id="271" r:id="rId13"/>
    <p:sldId id="272" r:id="rId14"/>
    <p:sldId id="274" r:id="rId15"/>
    <p:sldId id="283" r:id="rId16"/>
    <p:sldId id="275" r:id="rId17"/>
    <p:sldId id="27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C128FA71-3A18-48C0-980F-4B68F7F63042}" type="datetime1">
              <a:rPr lang="en-US" smtClean="0"/>
              <a:t>9/9/2025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051411068"/>
      </p:ext>
    </p:extLst>
  </p:cSld>
  <p:clrMapOvr>
    <a:masterClrMapping/>
  </p:clrMapOvr>
  <p:extLst>
    <p:ext uri="{DCECCB84-F9BA-43D5-87BE-67443E8EF086}">
      <p15:sldGuideLst xmlns:p15="http://schemas.microsoft.com/office/powerpoint/2012/main">
        <p15:guide id="7" orient="horz" pos="2160">
          <p15:clr>
            <a:srgbClr val="FBAE40"/>
          </p15:clr>
        </p15:guide>
        <p15:guide id="8"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7104EDB3-C0E8-45F8-9E1D-1B6C8D1880C0}" type="datetime1">
              <a:rPr lang="en-US" smtClean="0"/>
              <a:t>9/9/2025</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692417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9CF0EC4B-54ED-4041-B552-9BA760FA3DBA}" type="datetime1">
              <a:rPr lang="en-US" smtClean="0"/>
              <a:t>9/9/2025</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179798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51C1210E-201E-4473-82AC-2466F5386C38}" type="datetime1">
              <a:rPr lang="en-US" smtClean="0"/>
              <a:t>9/9/2025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99584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B01EA198-6CAB-4B8F-B93F-1F9C8C4B6CE7}" type="datetime1">
              <a:rPr lang="en-US" smtClean="0"/>
              <a:t>9/9/2025</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291924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CA06041F-4525-44D5-AA4F-332294BF1F56}" type="datetime1">
              <a:rPr lang="en-US" smtClean="0"/>
              <a:t>9/9/2025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608107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F9557091-BBDF-4EB9-BA6B-2BB67AC4FC0F}" type="datetime1">
              <a:rPr lang="en-US" smtClean="0"/>
              <a:t>9/9/2025</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940410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2D6B226B-77A6-410C-9796-083F278E0125}" type="datetime1">
              <a:rPr lang="en-US" smtClean="0"/>
              <a:t>9/9/2025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712250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A23A578B-D289-4C40-8593-3D356C49DA58}" type="datetime1">
              <a:rPr lang="en-US" smtClean="0"/>
              <a:t>9/9/2025</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288425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713DFAE3-14DB-48A7-A80F-80DDB072CE3D}" type="datetime1">
              <a:rPr lang="en-US" smtClean="0"/>
              <a:t>9/9/2025</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564629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657103"/>
            <a:ext cx="6483687" cy="55559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92C5EAEF-6478-4102-8F5D-A5FE9FC97ACB}" type="datetime1">
              <a:rPr lang="en-US" smtClean="0"/>
              <a:t>9/9/2025</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237597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67F45AC6-C491-4585-A584-9CE2AF7D5500}" type="datetime1">
              <a:rPr lang="en-US" smtClean="0"/>
              <a:t>9/9/2025</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smtClean="0"/>
              <a:t>‹#›</a:t>
            </a:fld>
            <a:endParaRPr lang="en-US"/>
          </a:p>
        </p:txBody>
      </p:sp>
    </p:spTree>
    <p:extLst>
      <p:ext uri="{BB962C8B-B14F-4D97-AF65-F5344CB8AC3E}">
        <p14:creationId xmlns:p14="http://schemas.microsoft.com/office/powerpoint/2010/main" val="29844753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7" orient="horz" pos="2160">
          <p15:clr>
            <a:srgbClr val="F26B43"/>
          </p15:clr>
        </p15:guide>
        <p15:guide id="8"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image" Target="../media/image16.jpeg" /><Relationship Id="rId2" Type="http://schemas.openxmlformats.org/officeDocument/2006/relationships/image" Target="../media/image15.jpeg" /><Relationship Id="rId1" Type="http://schemas.openxmlformats.org/officeDocument/2006/relationships/slideLayout" Target="../slideLayouts/slideLayout2.xml" /><Relationship Id="rId5" Type="http://schemas.openxmlformats.org/officeDocument/2006/relationships/image" Target="../media/image18.jpeg" /><Relationship Id="rId4" Type="http://schemas.openxmlformats.org/officeDocument/2006/relationships/image" Target="../media/image17.jpeg" /></Relationships>
</file>

<file path=ppt/slides/_rels/slide16.xml.rels><?xml version="1.0" encoding="UTF-8" standalone="yes"?>
<Relationships xmlns="http://schemas.openxmlformats.org/package/2006/relationships"><Relationship Id="rId2" Type="http://schemas.openxmlformats.org/officeDocument/2006/relationships/image" Target="../media/image19.jpe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20.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41793-B1E1-40FA-D9BF-3C158CEF029D}"/>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BC8167B6-7577-45C6-80BB-3AE1E7335A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456" y="1"/>
            <a:ext cx="12107544" cy="6858000"/>
          </a:xfrm>
          <a:prstGeom prst="rect">
            <a:avLst/>
          </a:prstGeom>
        </p:spPr>
      </p:pic>
      <p:sp>
        <p:nvSpPr>
          <p:cNvPr id="5" name="TextBox 4">
            <a:extLst>
              <a:ext uri="{FF2B5EF4-FFF2-40B4-BE49-F238E27FC236}">
                <a16:creationId xmlns:a16="http://schemas.microsoft.com/office/drawing/2014/main" id="{AFE03C60-ADBF-1577-3FB3-23C4B181BCAE}"/>
              </a:ext>
            </a:extLst>
          </p:cNvPr>
          <p:cNvSpPr txBox="1"/>
          <p:nvPr/>
        </p:nvSpPr>
        <p:spPr>
          <a:xfrm>
            <a:off x="1008108" y="548640"/>
            <a:ext cx="10786310" cy="2585323"/>
          </a:xfrm>
          <a:prstGeom prst="rect">
            <a:avLst/>
          </a:prstGeom>
          <a:noFill/>
        </p:spPr>
        <p:txBody>
          <a:bodyPr wrap="square" rtlCol="0">
            <a:spAutoFit/>
          </a:bodyPr>
          <a:lstStyle/>
          <a:p>
            <a:pPr algn="r"/>
            <a:r>
              <a:rPr lang="en-US" sz="5400" b="1" dirty="0">
                <a:solidFill>
                  <a:schemeClr val="bg1"/>
                </a:solidFill>
              </a:rPr>
              <a:t>SRI BHARATHI WOMEN’S ARTS AND SCIENCE</a:t>
            </a:r>
          </a:p>
          <a:p>
            <a:pPr algn="r"/>
            <a:r>
              <a:rPr lang="en-US" sz="5400" b="1" dirty="0">
                <a:solidFill>
                  <a:schemeClr val="bg1"/>
                </a:solidFill>
              </a:rPr>
              <a:t> </a:t>
            </a:r>
            <a:r>
              <a:rPr lang="en-US" sz="5400" b="1">
                <a:solidFill>
                  <a:schemeClr val="bg1"/>
                </a:solidFill>
              </a:rPr>
              <a:t>COLLEGE KUNNATHUR </a:t>
            </a:r>
            <a:r>
              <a:rPr lang="en-US" sz="5400" b="1" dirty="0">
                <a:solidFill>
                  <a:schemeClr val="bg1"/>
                </a:solidFill>
              </a:rPr>
              <a:t>ARNI </a:t>
            </a:r>
          </a:p>
        </p:txBody>
      </p:sp>
      <p:sp>
        <p:nvSpPr>
          <p:cNvPr id="6" name="TextBox 5">
            <a:extLst>
              <a:ext uri="{FF2B5EF4-FFF2-40B4-BE49-F238E27FC236}">
                <a16:creationId xmlns:a16="http://schemas.microsoft.com/office/drawing/2014/main" id="{FDB2BF29-3C56-7901-A148-F6A8F34E5A1F}"/>
              </a:ext>
            </a:extLst>
          </p:cNvPr>
          <p:cNvSpPr txBox="1"/>
          <p:nvPr/>
        </p:nvSpPr>
        <p:spPr>
          <a:xfrm>
            <a:off x="770021" y="3262371"/>
            <a:ext cx="8686800" cy="2308324"/>
          </a:xfrm>
          <a:prstGeom prst="rect">
            <a:avLst/>
          </a:prstGeom>
          <a:noFill/>
        </p:spPr>
        <p:txBody>
          <a:bodyPr wrap="square" rtlCol="0">
            <a:spAutoFit/>
          </a:bodyPr>
          <a:lstStyle/>
          <a:p>
            <a:pPr algn="l"/>
            <a:r>
              <a:rPr lang="en-US" sz="2400" b="1" dirty="0">
                <a:solidFill>
                  <a:schemeClr val="bg1"/>
                </a:solidFill>
              </a:rPr>
              <a:t>Presented by </a:t>
            </a:r>
          </a:p>
          <a:p>
            <a:pPr algn="l"/>
            <a:r>
              <a:rPr lang="en-US" sz="2400" b="1" dirty="0">
                <a:solidFill>
                  <a:schemeClr val="bg1"/>
                </a:solidFill>
              </a:rPr>
              <a:t>S.SHALINI</a:t>
            </a:r>
          </a:p>
          <a:p>
            <a:pPr algn="l"/>
            <a:r>
              <a:rPr lang="en-US" sz="2400" b="1" dirty="0">
                <a:solidFill>
                  <a:schemeClr val="bg1"/>
                </a:solidFill>
              </a:rPr>
              <a:t>BCA(COMPUTER APPLICATION)</a:t>
            </a:r>
          </a:p>
          <a:p>
            <a:pPr algn="l"/>
            <a:r>
              <a:rPr lang="en-US" sz="2400" b="1" dirty="0">
                <a:solidFill>
                  <a:schemeClr val="bg1"/>
                </a:solidFill>
              </a:rPr>
              <a:t>REG NO:22924U09042</a:t>
            </a:r>
          </a:p>
          <a:p>
            <a:pPr algn="l"/>
            <a:r>
              <a:rPr lang="en-US" sz="2400" b="1" dirty="0">
                <a:solidFill>
                  <a:schemeClr val="bg1"/>
                </a:solidFill>
              </a:rPr>
              <a:t>NM ID:</a:t>
            </a:r>
            <a:r>
              <a:rPr lang="en-IN" sz="2400" b="1" dirty="0">
                <a:solidFill>
                  <a:schemeClr val="bg1"/>
                </a:solidFill>
              </a:rPr>
              <a:t>BD8C13CFEE2EB6592574230A19BE6CD3</a:t>
            </a:r>
            <a:endParaRPr lang="en-US" sz="2400" b="1" dirty="0">
              <a:solidFill>
                <a:schemeClr val="bg1"/>
              </a:solidFill>
            </a:endParaRPr>
          </a:p>
          <a:p>
            <a:pPr algn="l"/>
            <a:r>
              <a:rPr lang="en-US" sz="2400" b="1" dirty="0">
                <a:solidFill>
                  <a:schemeClr val="bg1"/>
                </a:solidFill>
              </a:rPr>
              <a:t>THIRUVALLUR UNIVERSITY </a:t>
            </a:r>
          </a:p>
        </p:txBody>
      </p:sp>
    </p:spTree>
    <p:extLst>
      <p:ext uri="{BB962C8B-B14F-4D97-AF65-F5344CB8AC3E}">
        <p14:creationId xmlns:p14="http://schemas.microsoft.com/office/powerpoint/2010/main" val="2541655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4C216FAC-1EDE-C758-19A6-E4B3149E00D6}"/>
              </a:ext>
            </a:extLst>
          </p:cNvPr>
          <p:cNvSpPr>
            <a:spLocks noGrp="1"/>
          </p:cNvSpPr>
          <p:nvPr>
            <p:ph idx="1"/>
          </p:nvPr>
        </p:nvSpPr>
        <p:spPr>
          <a:xfrm>
            <a:off x="725094" y="714244"/>
            <a:ext cx="10653579" cy="4593828"/>
          </a:xfrm>
        </p:spPr>
        <p:txBody>
          <a:bodyPr/>
          <a:lstStyle/>
          <a:p>
            <a:r>
              <a:rPr lang="en-US" dirty="0"/>
              <a:t>The main advantages of the Internet of Things (</a:t>
            </a:r>
            <a:r>
              <a:rPr lang="en-US" dirty="0" err="1"/>
              <a:t>IoT</a:t>
            </a:r>
            <a:r>
              <a:rPr lang="en-US" dirty="0"/>
              <a:t>) include increased efficiency and productivity through automation and optimized processes, enhanced decision-making via real-time data collection and analysis, cost savings from resource management and waste reduction, and new opportunities for innovation by creating new products and business models.</a:t>
            </a:r>
          </a:p>
          <a:p>
            <a:pPr marL="0" indent="0">
              <a:buNone/>
            </a:pPr>
            <a:endParaRPr lang="en-US" dirty="0"/>
          </a:p>
          <a:p>
            <a:r>
              <a:rPr lang="en-US" dirty="0" err="1"/>
              <a:t>Iot</a:t>
            </a:r>
            <a:r>
              <a:rPr lang="en-US" dirty="0"/>
              <a:t> also improves customer experience by enabling personalized services and remote management, and it can enhance safety by monitoring environmental conditions and equipment to prevent accidents.</a:t>
            </a:r>
          </a:p>
        </p:txBody>
      </p:sp>
      <p:sp>
        <p:nvSpPr>
          <p:cNvPr id="12" name="TextBox 11">
            <a:extLst>
              <a:ext uri="{FF2B5EF4-FFF2-40B4-BE49-F238E27FC236}">
                <a16:creationId xmlns:a16="http://schemas.microsoft.com/office/drawing/2014/main" id="{D59D8F72-FC9D-08D7-7B22-62CBF5D42447}"/>
              </a:ext>
            </a:extLst>
          </p:cNvPr>
          <p:cNvSpPr txBox="1"/>
          <p:nvPr/>
        </p:nvSpPr>
        <p:spPr>
          <a:xfrm>
            <a:off x="5179594" y="2514600"/>
            <a:ext cx="1828800" cy="584775"/>
          </a:xfrm>
          <a:prstGeom prst="rect">
            <a:avLst/>
          </a:prstGeom>
          <a:noFill/>
        </p:spPr>
        <p:txBody>
          <a:bodyPr wrap="square" rtlCol="0">
            <a:spAutoFit/>
          </a:bodyPr>
          <a:lstStyle/>
          <a:p>
            <a:pPr algn="l"/>
            <a:endParaRPr lang="en-US" sz="3200" dirty="0"/>
          </a:p>
        </p:txBody>
      </p:sp>
      <p:sp>
        <p:nvSpPr>
          <p:cNvPr id="13" name="TextBox 12">
            <a:extLst>
              <a:ext uri="{FF2B5EF4-FFF2-40B4-BE49-F238E27FC236}">
                <a16:creationId xmlns:a16="http://schemas.microsoft.com/office/drawing/2014/main" id="{54BEEB9C-C3D6-31A3-F14C-3B401B57D012}"/>
              </a:ext>
            </a:extLst>
          </p:cNvPr>
          <p:cNvSpPr txBox="1"/>
          <p:nvPr/>
        </p:nvSpPr>
        <p:spPr>
          <a:xfrm>
            <a:off x="6647447" y="156410"/>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1161347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AA91895-7A2A-F04F-4C16-CDE11F7E2B27}"/>
              </a:ext>
            </a:extLst>
          </p:cNvPr>
          <p:cNvSpPr txBox="1"/>
          <p:nvPr/>
        </p:nvSpPr>
        <p:spPr>
          <a:xfrm>
            <a:off x="348915" y="120316"/>
            <a:ext cx="9240253" cy="1371565"/>
          </a:xfrm>
          <a:prstGeom prst="rect">
            <a:avLst/>
          </a:prstGeom>
          <a:noFill/>
        </p:spPr>
        <p:txBody>
          <a:bodyPr wrap="square" rtlCol="0">
            <a:spAutoFit/>
          </a:bodyPr>
          <a:lstStyle/>
          <a:p>
            <a:pPr algn="l"/>
            <a:r>
              <a:rPr lang="en-US" sz="8000" dirty="0" err="1"/>
              <a:t>IoT</a:t>
            </a:r>
            <a:r>
              <a:rPr lang="en-US" sz="8000" dirty="0"/>
              <a:t> Technologies </a:t>
            </a:r>
          </a:p>
        </p:txBody>
      </p:sp>
      <p:pic>
        <p:nvPicPr>
          <p:cNvPr id="5" name="Picture 4">
            <a:extLst>
              <a:ext uri="{FF2B5EF4-FFF2-40B4-BE49-F238E27FC236}">
                <a16:creationId xmlns:a16="http://schemas.microsoft.com/office/drawing/2014/main" id="{4E834974-A0A6-9488-1DD0-03DBAF4199E1}"/>
              </a:ext>
            </a:extLst>
          </p:cNvPr>
          <p:cNvPicPr>
            <a:picLocks noChangeAspect="1"/>
          </p:cNvPicPr>
          <p:nvPr/>
        </p:nvPicPr>
        <p:blipFill>
          <a:blip r:embed="rId2">
            <a:extLst>
              <a:ext uri="{28A0092B-C50C-407E-A947-70E740481C1C}">
                <a14:useLocalDpi xmlns:a14="http://schemas.microsoft.com/office/drawing/2010/main" val="0"/>
              </a:ext>
            </a:extLst>
          </a:blip>
          <a:srcRect l="-1346" t="814" r="-52851" b="-21296"/>
          <a:stretch>
            <a:fillRect/>
          </a:stretch>
        </p:blipFill>
        <p:spPr>
          <a:xfrm>
            <a:off x="1818450" y="1711497"/>
            <a:ext cx="12212053" cy="6342870"/>
          </a:xfrm>
          <a:prstGeom prst="rect">
            <a:avLst/>
          </a:prstGeom>
        </p:spPr>
      </p:pic>
    </p:spTree>
    <p:extLst>
      <p:ext uri="{BB962C8B-B14F-4D97-AF65-F5344CB8AC3E}">
        <p14:creationId xmlns:p14="http://schemas.microsoft.com/office/powerpoint/2010/main" val="1076083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489CF0D-5D63-58DE-04AB-2502231E12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305" y="553453"/>
            <a:ext cx="10082463" cy="6051884"/>
          </a:xfrm>
          <a:prstGeom prst="rect">
            <a:avLst/>
          </a:prstGeom>
        </p:spPr>
      </p:pic>
    </p:spTree>
    <p:extLst>
      <p:ext uri="{BB962C8B-B14F-4D97-AF65-F5344CB8AC3E}">
        <p14:creationId xmlns:p14="http://schemas.microsoft.com/office/powerpoint/2010/main" val="3410395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F0EA03A-452C-95A4-1F50-62DA753A705A}"/>
              </a:ext>
            </a:extLst>
          </p:cNvPr>
          <p:cNvSpPr txBox="1"/>
          <p:nvPr/>
        </p:nvSpPr>
        <p:spPr>
          <a:xfrm>
            <a:off x="433137" y="481263"/>
            <a:ext cx="6051884" cy="1200329"/>
          </a:xfrm>
          <a:prstGeom prst="rect">
            <a:avLst/>
          </a:prstGeom>
          <a:noFill/>
        </p:spPr>
        <p:txBody>
          <a:bodyPr wrap="square" rtlCol="0">
            <a:spAutoFit/>
          </a:bodyPr>
          <a:lstStyle/>
          <a:p>
            <a:pPr algn="l"/>
            <a:r>
              <a:rPr lang="en-US" sz="7200" b="1" dirty="0" err="1">
                <a:solidFill>
                  <a:schemeClr val="bg1"/>
                </a:solidFill>
              </a:rPr>
              <a:t>Iot</a:t>
            </a:r>
            <a:r>
              <a:rPr lang="en-US" sz="7200" b="1" dirty="0">
                <a:solidFill>
                  <a:schemeClr val="bg1"/>
                </a:solidFill>
              </a:rPr>
              <a:t> trends </a:t>
            </a:r>
          </a:p>
        </p:txBody>
      </p:sp>
      <p:sp>
        <p:nvSpPr>
          <p:cNvPr id="2" name="TextBox 1">
            <a:extLst>
              <a:ext uri="{FF2B5EF4-FFF2-40B4-BE49-F238E27FC236}">
                <a16:creationId xmlns:a16="http://schemas.microsoft.com/office/drawing/2014/main" id="{7FC1015F-ED89-4D1A-8F7A-1426B1917C7C}"/>
              </a:ext>
            </a:extLst>
          </p:cNvPr>
          <p:cNvSpPr txBox="1"/>
          <p:nvPr/>
        </p:nvSpPr>
        <p:spPr>
          <a:xfrm>
            <a:off x="5167563" y="2514600"/>
            <a:ext cx="1828800" cy="1323439"/>
          </a:xfrm>
          <a:prstGeom prst="rect">
            <a:avLst/>
          </a:prstGeom>
          <a:noFill/>
        </p:spPr>
        <p:txBody>
          <a:bodyPr wrap="square" rtlCol="0">
            <a:spAutoFit/>
          </a:bodyPr>
          <a:lstStyle/>
          <a:p>
            <a:pPr algn="l"/>
            <a:endParaRPr lang="en-US" sz="8000" dirty="0">
              <a:solidFill>
                <a:schemeClr val="bg1"/>
              </a:solidFill>
            </a:endParaRPr>
          </a:p>
        </p:txBody>
      </p:sp>
      <p:sp>
        <p:nvSpPr>
          <p:cNvPr id="7" name="TextBox 6">
            <a:extLst>
              <a:ext uri="{FF2B5EF4-FFF2-40B4-BE49-F238E27FC236}">
                <a16:creationId xmlns:a16="http://schemas.microsoft.com/office/drawing/2014/main" id="{4F9526F3-7D85-2922-3842-4E44558FF88F}"/>
              </a:ext>
            </a:extLst>
          </p:cNvPr>
          <p:cNvSpPr txBox="1"/>
          <p:nvPr/>
        </p:nvSpPr>
        <p:spPr>
          <a:xfrm>
            <a:off x="433137" y="0"/>
            <a:ext cx="6809874" cy="1323439"/>
          </a:xfrm>
          <a:prstGeom prst="rect">
            <a:avLst/>
          </a:prstGeom>
          <a:noFill/>
        </p:spPr>
        <p:txBody>
          <a:bodyPr wrap="square" rtlCol="0">
            <a:spAutoFit/>
          </a:bodyPr>
          <a:lstStyle/>
          <a:p>
            <a:pPr algn="l"/>
            <a:r>
              <a:rPr lang="en-US" sz="8000" b="1" dirty="0" err="1"/>
              <a:t>Iot</a:t>
            </a:r>
            <a:r>
              <a:rPr lang="en-US" sz="8000" b="1" dirty="0"/>
              <a:t> trends </a:t>
            </a:r>
          </a:p>
        </p:txBody>
      </p:sp>
      <p:pic>
        <p:nvPicPr>
          <p:cNvPr id="8" name="Picture 7">
            <a:extLst>
              <a:ext uri="{FF2B5EF4-FFF2-40B4-BE49-F238E27FC236}">
                <a16:creationId xmlns:a16="http://schemas.microsoft.com/office/drawing/2014/main" id="{5CF4B0F3-7B3F-5921-8EA3-5CD85A5307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2571" y="1128705"/>
            <a:ext cx="6966858" cy="5418667"/>
          </a:xfrm>
          <a:prstGeom prst="rect">
            <a:avLst/>
          </a:prstGeom>
        </p:spPr>
      </p:pic>
    </p:spTree>
    <p:extLst>
      <p:ext uri="{BB962C8B-B14F-4D97-AF65-F5344CB8AC3E}">
        <p14:creationId xmlns:p14="http://schemas.microsoft.com/office/powerpoint/2010/main" val="65546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D236D88-0586-C594-0C42-5BB9A33FBA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014411"/>
          </a:xfrm>
          <a:prstGeom prst="rect">
            <a:avLst/>
          </a:prstGeom>
        </p:spPr>
      </p:pic>
    </p:spTree>
    <p:extLst>
      <p:ext uri="{BB962C8B-B14F-4D97-AF65-F5344CB8AC3E}">
        <p14:creationId xmlns:p14="http://schemas.microsoft.com/office/powerpoint/2010/main" val="3276207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AAF03CF-3743-B343-BFB5-00D63016F2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TextBox 8">
            <a:extLst>
              <a:ext uri="{FF2B5EF4-FFF2-40B4-BE49-F238E27FC236}">
                <a16:creationId xmlns:a16="http://schemas.microsoft.com/office/drawing/2014/main" id="{133651AD-F0DC-FB03-1FC9-EF338FCF6D7C}"/>
              </a:ext>
            </a:extLst>
          </p:cNvPr>
          <p:cNvSpPr txBox="1"/>
          <p:nvPr/>
        </p:nvSpPr>
        <p:spPr>
          <a:xfrm>
            <a:off x="5179594" y="2514600"/>
            <a:ext cx="1828800" cy="1828800"/>
          </a:xfrm>
          <a:prstGeom prst="rect">
            <a:avLst/>
          </a:prstGeom>
          <a:noFill/>
        </p:spPr>
        <p:txBody>
          <a:bodyPr wrap="square" rtlCol="0">
            <a:spAutoFit/>
          </a:bodyPr>
          <a:lstStyle/>
          <a:p>
            <a:pPr algn="l"/>
            <a:endParaRPr lang="en-US" dirty="0"/>
          </a:p>
        </p:txBody>
      </p:sp>
      <p:sp>
        <p:nvSpPr>
          <p:cNvPr id="10" name="TextBox 9">
            <a:extLst>
              <a:ext uri="{FF2B5EF4-FFF2-40B4-BE49-F238E27FC236}">
                <a16:creationId xmlns:a16="http://schemas.microsoft.com/office/drawing/2014/main" id="{42B3CE1C-7B83-EA2A-184F-68F7A367C932}"/>
              </a:ext>
            </a:extLst>
          </p:cNvPr>
          <p:cNvSpPr txBox="1"/>
          <p:nvPr/>
        </p:nvSpPr>
        <p:spPr>
          <a:xfrm>
            <a:off x="535405" y="310611"/>
            <a:ext cx="11117178" cy="1323439"/>
          </a:xfrm>
          <a:prstGeom prst="rect">
            <a:avLst/>
          </a:prstGeom>
          <a:noFill/>
        </p:spPr>
        <p:txBody>
          <a:bodyPr wrap="square" rtlCol="0">
            <a:spAutoFit/>
          </a:bodyPr>
          <a:lstStyle/>
          <a:p>
            <a:pPr algn="l"/>
            <a:r>
              <a:rPr lang="en-US" sz="8000" dirty="0">
                <a:solidFill>
                  <a:schemeClr val="bg1"/>
                </a:solidFill>
              </a:rPr>
              <a:t>Result and screenshot </a:t>
            </a:r>
          </a:p>
        </p:txBody>
      </p:sp>
      <p:pic>
        <p:nvPicPr>
          <p:cNvPr id="2" name="Picture 1">
            <a:extLst>
              <a:ext uri="{FF2B5EF4-FFF2-40B4-BE49-F238E27FC236}">
                <a16:creationId xmlns:a16="http://schemas.microsoft.com/office/drawing/2014/main" id="{577B9836-63B1-602B-4491-336C7CFDBE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712" y="1634050"/>
            <a:ext cx="3436383" cy="5055508"/>
          </a:xfrm>
          <a:prstGeom prst="rect">
            <a:avLst/>
          </a:prstGeom>
        </p:spPr>
      </p:pic>
      <p:pic>
        <p:nvPicPr>
          <p:cNvPr id="3" name="Picture 2">
            <a:extLst>
              <a:ext uri="{FF2B5EF4-FFF2-40B4-BE49-F238E27FC236}">
                <a16:creationId xmlns:a16="http://schemas.microsoft.com/office/drawing/2014/main" id="{E29DD10E-0097-7EB6-EEB1-B5314C47B8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71788" y="1634066"/>
            <a:ext cx="3502191" cy="5055492"/>
          </a:xfrm>
          <a:prstGeom prst="rect">
            <a:avLst/>
          </a:prstGeom>
        </p:spPr>
      </p:pic>
      <p:pic>
        <p:nvPicPr>
          <p:cNvPr id="4" name="Picture 3">
            <a:extLst>
              <a:ext uri="{FF2B5EF4-FFF2-40B4-BE49-F238E27FC236}">
                <a16:creationId xmlns:a16="http://schemas.microsoft.com/office/drawing/2014/main" id="{F02F1297-29F6-929F-71F2-0A79B7A4D2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54400" y="1634049"/>
            <a:ext cx="3924990" cy="5055509"/>
          </a:xfrm>
          <a:prstGeom prst="rect">
            <a:avLst/>
          </a:prstGeom>
        </p:spPr>
      </p:pic>
    </p:spTree>
    <p:extLst>
      <p:ext uri="{BB962C8B-B14F-4D97-AF65-F5344CB8AC3E}">
        <p14:creationId xmlns:p14="http://schemas.microsoft.com/office/powerpoint/2010/main" val="2899061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8207514-E116-2BCF-296E-663A7480FF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8D444895-55BB-E925-9175-7FA31E057C9B}"/>
              </a:ext>
            </a:extLst>
          </p:cNvPr>
          <p:cNvSpPr txBox="1"/>
          <p:nvPr/>
        </p:nvSpPr>
        <p:spPr>
          <a:xfrm>
            <a:off x="288758" y="120316"/>
            <a:ext cx="6701589" cy="1323439"/>
          </a:xfrm>
          <a:prstGeom prst="rect">
            <a:avLst/>
          </a:prstGeom>
          <a:noFill/>
        </p:spPr>
        <p:txBody>
          <a:bodyPr wrap="square" rtlCol="0">
            <a:spAutoFit/>
          </a:bodyPr>
          <a:lstStyle/>
          <a:p>
            <a:pPr algn="l"/>
            <a:r>
              <a:rPr lang="en-US" sz="8000" dirty="0">
                <a:solidFill>
                  <a:schemeClr val="bg1"/>
                </a:solidFill>
              </a:rPr>
              <a:t>Conclusion </a:t>
            </a:r>
          </a:p>
        </p:txBody>
      </p:sp>
      <p:sp>
        <p:nvSpPr>
          <p:cNvPr id="6" name="TextBox 5">
            <a:extLst>
              <a:ext uri="{FF2B5EF4-FFF2-40B4-BE49-F238E27FC236}">
                <a16:creationId xmlns:a16="http://schemas.microsoft.com/office/drawing/2014/main" id="{F5C8DC51-2DBD-020E-4F1D-0BA5D188D89E}"/>
              </a:ext>
            </a:extLst>
          </p:cNvPr>
          <p:cNvSpPr txBox="1"/>
          <p:nvPr/>
        </p:nvSpPr>
        <p:spPr>
          <a:xfrm>
            <a:off x="2502568" y="2093494"/>
            <a:ext cx="8975557" cy="4401205"/>
          </a:xfrm>
          <a:prstGeom prst="rect">
            <a:avLst/>
          </a:prstGeom>
          <a:noFill/>
        </p:spPr>
        <p:txBody>
          <a:bodyPr wrap="square" rtlCol="0">
            <a:spAutoFit/>
          </a:bodyPr>
          <a:lstStyle/>
          <a:p>
            <a:pPr algn="l"/>
            <a:r>
              <a:rPr lang="en-US" sz="4000" dirty="0">
                <a:solidFill>
                  <a:schemeClr val="bg1"/>
                </a:solidFill>
              </a:rPr>
              <a:t>The Internet of Things (</a:t>
            </a:r>
            <a:r>
              <a:rPr lang="en-US" sz="4000" dirty="0" err="1">
                <a:solidFill>
                  <a:schemeClr val="bg1"/>
                </a:solidFill>
              </a:rPr>
              <a:t>IoT</a:t>
            </a:r>
            <a:r>
              <a:rPr lang="en-US" sz="4000" dirty="0">
                <a:solidFill>
                  <a:schemeClr val="bg1"/>
                </a:solidFill>
              </a:rPr>
              <a:t>) revolutionizes daily life and industries by connecting devices, leading to increased efficiency, automation, and convenience through smart homes, connected cities, and industrial optimization</a:t>
            </a:r>
          </a:p>
        </p:txBody>
      </p:sp>
    </p:spTree>
    <p:extLst>
      <p:ext uri="{BB962C8B-B14F-4D97-AF65-F5344CB8AC3E}">
        <p14:creationId xmlns:p14="http://schemas.microsoft.com/office/powerpoint/2010/main" val="28758488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53126-0AD4-646B-DE58-690B7953B2CE}"/>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F48A8930-7ED5-1AE4-8152-C6D856CAA1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978316"/>
          </a:xfrm>
          <a:prstGeom prst="rect">
            <a:avLst/>
          </a:prstGeom>
        </p:spPr>
      </p:pic>
    </p:spTree>
    <p:extLst>
      <p:ext uri="{BB962C8B-B14F-4D97-AF65-F5344CB8AC3E}">
        <p14:creationId xmlns:p14="http://schemas.microsoft.com/office/powerpoint/2010/main" val="1140968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4F9A1-119F-9E04-746B-91AC13F4A2A5}"/>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EF8EAC43-15F3-6802-E93D-E5FC49FCD6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585032" cy="6725653"/>
          </a:xfrm>
          <a:prstGeom prst="rect">
            <a:avLst/>
          </a:prstGeom>
        </p:spPr>
      </p:pic>
    </p:spTree>
    <p:extLst>
      <p:ext uri="{BB962C8B-B14F-4D97-AF65-F5344CB8AC3E}">
        <p14:creationId xmlns:p14="http://schemas.microsoft.com/office/powerpoint/2010/main" val="2944214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FC02D-9224-7690-674D-09EF8F86EAE2}"/>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574E7E08-3751-ADCE-CAE3-52188B37CE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84220"/>
            <a:ext cx="12192000" cy="6942220"/>
          </a:xfrm>
          <a:prstGeom prst="rect">
            <a:avLst/>
          </a:prstGeom>
        </p:spPr>
      </p:pic>
      <p:sp>
        <p:nvSpPr>
          <p:cNvPr id="4" name="TextBox 3">
            <a:extLst>
              <a:ext uri="{FF2B5EF4-FFF2-40B4-BE49-F238E27FC236}">
                <a16:creationId xmlns:a16="http://schemas.microsoft.com/office/drawing/2014/main" id="{D90D256F-2B6E-F6BF-71B9-5D898B8695FB}"/>
              </a:ext>
            </a:extLst>
          </p:cNvPr>
          <p:cNvSpPr txBox="1"/>
          <p:nvPr/>
        </p:nvSpPr>
        <p:spPr>
          <a:xfrm>
            <a:off x="5179594" y="2514600"/>
            <a:ext cx="1828800" cy="369332"/>
          </a:xfrm>
          <a:prstGeom prst="rect">
            <a:avLst/>
          </a:prstGeom>
          <a:noFill/>
        </p:spPr>
        <p:txBody>
          <a:bodyPr wrap="square" rtlCol="0">
            <a:spAutoFit/>
          </a:bodyPr>
          <a:lstStyle/>
          <a:p>
            <a:pPr algn="l"/>
            <a:endParaRPr lang="en-US" dirty="0"/>
          </a:p>
        </p:txBody>
      </p:sp>
      <p:sp>
        <p:nvSpPr>
          <p:cNvPr id="5" name="TextBox 4">
            <a:extLst>
              <a:ext uri="{FF2B5EF4-FFF2-40B4-BE49-F238E27FC236}">
                <a16:creationId xmlns:a16="http://schemas.microsoft.com/office/drawing/2014/main" id="{C070B7E9-F525-D7C9-8DF0-3AD649036F5F}"/>
              </a:ext>
            </a:extLst>
          </p:cNvPr>
          <p:cNvSpPr txBox="1"/>
          <p:nvPr/>
        </p:nvSpPr>
        <p:spPr>
          <a:xfrm>
            <a:off x="5179594" y="2514600"/>
            <a:ext cx="1828800" cy="369332"/>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1744682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B1361-DC29-D4CD-1202-F1121047EF83}"/>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7A4AAB54-00A2-0C44-3DBC-76FB265FCE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433" y="-396649"/>
            <a:ext cx="12146567" cy="7386603"/>
          </a:xfrm>
          <a:prstGeom prst="rect">
            <a:avLst/>
          </a:prstGeom>
        </p:spPr>
      </p:pic>
      <p:sp>
        <p:nvSpPr>
          <p:cNvPr id="6" name="TextBox 5">
            <a:extLst>
              <a:ext uri="{FF2B5EF4-FFF2-40B4-BE49-F238E27FC236}">
                <a16:creationId xmlns:a16="http://schemas.microsoft.com/office/drawing/2014/main" id="{3D4FAF3A-6664-02E5-973F-103D1C7890BB}"/>
              </a:ext>
            </a:extLst>
          </p:cNvPr>
          <p:cNvSpPr txBox="1"/>
          <p:nvPr/>
        </p:nvSpPr>
        <p:spPr>
          <a:xfrm>
            <a:off x="1245267" y="-211928"/>
            <a:ext cx="10946733" cy="1446550"/>
          </a:xfrm>
          <a:prstGeom prst="rect">
            <a:avLst/>
          </a:prstGeom>
          <a:noFill/>
        </p:spPr>
        <p:txBody>
          <a:bodyPr wrap="square" rtlCol="0">
            <a:spAutoFit/>
          </a:bodyPr>
          <a:lstStyle/>
          <a:p>
            <a:pPr algn="l"/>
            <a:r>
              <a:rPr lang="en-US" sz="8800" u="sng" dirty="0">
                <a:solidFill>
                  <a:schemeClr val="accent1">
                    <a:lumMod val="60000"/>
                    <a:lumOff val="40000"/>
                  </a:schemeClr>
                </a:solidFill>
              </a:rPr>
              <a:t>Introduction to </a:t>
            </a:r>
            <a:r>
              <a:rPr lang="en-US" sz="8800" u="sng" dirty="0" err="1">
                <a:solidFill>
                  <a:schemeClr val="accent1">
                    <a:lumMod val="60000"/>
                    <a:lumOff val="40000"/>
                  </a:schemeClr>
                </a:solidFill>
              </a:rPr>
              <a:t>Iot</a:t>
            </a:r>
            <a:endParaRPr lang="en-US" sz="8800" u="sng" dirty="0">
              <a:solidFill>
                <a:schemeClr val="accent1">
                  <a:lumMod val="60000"/>
                  <a:lumOff val="40000"/>
                </a:schemeClr>
              </a:solidFill>
            </a:endParaRPr>
          </a:p>
        </p:txBody>
      </p:sp>
      <p:sp>
        <p:nvSpPr>
          <p:cNvPr id="3" name="TextBox 2">
            <a:extLst>
              <a:ext uri="{FF2B5EF4-FFF2-40B4-BE49-F238E27FC236}">
                <a16:creationId xmlns:a16="http://schemas.microsoft.com/office/drawing/2014/main" id="{18DECA59-9EAB-3056-CE6D-F995C28B5336}"/>
              </a:ext>
            </a:extLst>
          </p:cNvPr>
          <p:cNvSpPr txBox="1"/>
          <p:nvPr/>
        </p:nvSpPr>
        <p:spPr>
          <a:xfrm>
            <a:off x="1335505" y="2342573"/>
            <a:ext cx="10070431" cy="3539430"/>
          </a:xfrm>
          <a:prstGeom prst="rect">
            <a:avLst/>
          </a:prstGeom>
          <a:noFill/>
        </p:spPr>
        <p:txBody>
          <a:bodyPr wrap="square" rtlCol="0">
            <a:spAutoFit/>
          </a:bodyPr>
          <a:lstStyle/>
          <a:p>
            <a:pPr algn="ctr"/>
            <a:r>
              <a:rPr lang="en-US" sz="3200" b="1" dirty="0">
                <a:solidFill>
                  <a:schemeClr val="accent1">
                    <a:lumMod val="20000"/>
                    <a:lumOff val="80000"/>
                  </a:schemeClr>
                </a:solidFill>
              </a:rPr>
              <a:t>The Internet of Things (</a:t>
            </a:r>
            <a:r>
              <a:rPr lang="en-US" sz="3200" b="1" dirty="0" err="1">
                <a:solidFill>
                  <a:schemeClr val="accent1">
                    <a:lumMod val="20000"/>
                    <a:lumOff val="80000"/>
                  </a:schemeClr>
                </a:solidFill>
              </a:rPr>
              <a:t>IoT</a:t>
            </a:r>
            <a:r>
              <a:rPr lang="en-US" sz="3200" b="1" dirty="0">
                <a:solidFill>
                  <a:schemeClr val="accent1">
                    <a:lumMod val="20000"/>
                    <a:lumOff val="80000"/>
                  </a:schemeClr>
                </a:solidFill>
              </a:rPr>
              <a:t>) refers to the network of physical objects—vehicles, buildings, appliances, and more—that are embedded with sensors, software, and other technologies to collect and exchange data over the internet, enabling communication without direct human intervention. </a:t>
            </a:r>
          </a:p>
        </p:txBody>
      </p:sp>
    </p:spTree>
    <p:extLst>
      <p:ext uri="{BB962C8B-B14F-4D97-AF65-F5344CB8AC3E}">
        <p14:creationId xmlns:p14="http://schemas.microsoft.com/office/powerpoint/2010/main" val="2280750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556C1-1EF3-9B44-96B1-2567F9A8369E}"/>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0280999C-2E8F-6668-AB47-4C5CFB5207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221" y="132348"/>
            <a:ext cx="12276221" cy="6725652"/>
          </a:xfrm>
          <a:prstGeom prst="rect">
            <a:avLst/>
          </a:prstGeom>
        </p:spPr>
      </p:pic>
      <p:sp>
        <p:nvSpPr>
          <p:cNvPr id="5" name="TextBox 4">
            <a:extLst>
              <a:ext uri="{FF2B5EF4-FFF2-40B4-BE49-F238E27FC236}">
                <a16:creationId xmlns:a16="http://schemas.microsoft.com/office/drawing/2014/main" id="{97CD949B-6145-D8BB-8293-65B5778F24B7}"/>
              </a:ext>
            </a:extLst>
          </p:cNvPr>
          <p:cNvSpPr txBox="1"/>
          <p:nvPr/>
        </p:nvSpPr>
        <p:spPr>
          <a:xfrm>
            <a:off x="3212430" y="453049"/>
            <a:ext cx="6388769" cy="1323439"/>
          </a:xfrm>
          <a:prstGeom prst="rect">
            <a:avLst/>
          </a:prstGeom>
          <a:noFill/>
        </p:spPr>
        <p:txBody>
          <a:bodyPr wrap="square" rtlCol="0">
            <a:spAutoFit/>
          </a:bodyPr>
          <a:lstStyle/>
          <a:p>
            <a:pPr algn="l"/>
            <a:r>
              <a:rPr lang="en-US" sz="8000" dirty="0">
                <a:solidFill>
                  <a:schemeClr val="bg1"/>
                </a:solidFill>
              </a:rPr>
              <a:t>Definition </a:t>
            </a:r>
          </a:p>
        </p:txBody>
      </p:sp>
      <p:sp>
        <p:nvSpPr>
          <p:cNvPr id="6" name="TextBox 5">
            <a:extLst>
              <a:ext uri="{FF2B5EF4-FFF2-40B4-BE49-F238E27FC236}">
                <a16:creationId xmlns:a16="http://schemas.microsoft.com/office/drawing/2014/main" id="{7F62E6E5-0F47-528A-D88C-719B083F5835}"/>
              </a:ext>
            </a:extLst>
          </p:cNvPr>
          <p:cNvSpPr txBox="1"/>
          <p:nvPr/>
        </p:nvSpPr>
        <p:spPr>
          <a:xfrm>
            <a:off x="2031329" y="1976226"/>
            <a:ext cx="7355305" cy="4524315"/>
          </a:xfrm>
          <a:prstGeom prst="rect">
            <a:avLst/>
          </a:prstGeom>
          <a:noFill/>
        </p:spPr>
        <p:txBody>
          <a:bodyPr wrap="square" rtlCol="0">
            <a:spAutoFit/>
          </a:bodyPr>
          <a:lstStyle/>
          <a:p>
            <a:pPr algn="ctr"/>
            <a:r>
              <a:rPr lang="en-US" sz="3200" b="1" dirty="0">
                <a:solidFill>
                  <a:schemeClr val="bg1"/>
                </a:solidFill>
              </a:rPr>
              <a:t>The Internet of Things (</a:t>
            </a:r>
            <a:r>
              <a:rPr lang="en-US" sz="3200" b="1" dirty="0" err="1">
                <a:solidFill>
                  <a:schemeClr val="bg1"/>
                </a:solidFill>
              </a:rPr>
              <a:t>IoT</a:t>
            </a:r>
            <a:r>
              <a:rPr lang="en-US" sz="3200" b="1" dirty="0">
                <a:solidFill>
                  <a:schemeClr val="bg1"/>
                </a:solidFill>
              </a:rPr>
              <a:t>) refers to the network of physical objects—or “things”—embedded with sensors, software, and other technologies that enable them to connect and exchange data over the internet with other devices and systems without direct human intervention.</a:t>
            </a:r>
          </a:p>
        </p:txBody>
      </p:sp>
    </p:spTree>
    <p:extLst>
      <p:ext uri="{BB962C8B-B14F-4D97-AF65-F5344CB8AC3E}">
        <p14:creationId xmlns:p14="http://schemas.microsoft.com/office/powerpoint/2010/main" val="101555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496EB-4D9D-C3DF-0BEF-5844D59A238F}"/>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70D0014A-E63C-08F4-504B-A80C692941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TextBox 4">
            <a:extLst>
              <a:ext uri="{FF2B5EF4-FFF2-40B4-BE49-F238E27FC236}">
                <a16:creationId xmlns:a16="http://schemas.microsoft.com/office/drawing/2014/main" id="{4ED2E67B-8C07-5E2E-3DE5-B3F83DC35BAF}"/>
              </a:ext>
            </a:extLst>
          </p:cNvPr>
          <p:cNvSpPr txBox="1"/>
          <p:nvPr/>
        </p:nvSpPr>
        <p:spPr>
          <a:xfrm>
            <a:off x="5179594" y="2514600"/>
            <a:ext cx="1828800" cy="369332"/>
          </a:xfrm>
          <a:prstGeom prst="rect">
            <a:avLst/>
          </a:prstGeom>
          <a:noFill/>
        </p:spPr>
        <p:txBody>
          <a:bodyPr wrap="square" rtlCol="0">
            <a:spAutoFit/>
          </a:bodyPr>
          <a:lstStyle/>
          <a:p>
            <a:pPr algn="l"/>
            <a:r>
              <a:rPr lang="en-US" dirty="0"/>
              <a:t> </a:t>
            </a:r>
          </a:p>
        </p:txBody>
      </p:sp>
      <p:sp>
        <p:nvSpPr>
          <p:cNvPr id="6" name="TextBox 5">
            <a:extLst>
              <a:ext uri="{FF2B5EF4-FFF2-40B4-BE49-F238E27FC236}">
                <a16:creationId xmlns:a16="http://schemas.microsoft.com/office/drawing/2014/main" id="{A45BEC29-391F-AC91-0812-34A85E693568}"/>
              </a:ext>
            </a:extLst>
          </p:cNvPr>
          <p:cNvSpPr txBox="1"/>
          <p:nvPr/>
        </p:nvSpPr>
        <p:spPr>
          <a:xfrm>
            <a:off x="1147891" y="0"/>
            <a:ext cx="9013902" cy="1323439"/>
          </a:xfrm>
          <a:prstGeom prst="rect">
            <a:avLst/>
          </a:prstGeom>
          <a:noFill/>
        </p:spPr>
        <p:txBody>
          <a:bodyPr wrap="square" rtlCol="0">
            <a:spAutoFit/>
          </a:bodyPr>
          <a:lstStyle/>
          <a:p>
            <a:pPr algn="l"/>
            <a:r>
              <a:rPr lang="en-US" sz="8000" u="sng" dirty="0">
                <a:solidFill>
                  <a:schemeClr val="bg1"/>
                </a:solidFill>
              </a:rPr>
              <a:t>Key aspects of </a:t>
            </a:r>
            <a:r>
              <a:rPr lang="en-US" sz="8000" u="sng" dirty="0" err="1">
                <a:solidFill>
                  <a:schemeClr val="bg1"/>
                </a:solidFill>
              </a:rPr>
              <a:t>Iot</a:t>
            </a:r>
            <a:r>
              <a:rPr lang="en-US" sz="8000" u="sng" dirty="0">
                <a:solidFill>
                  <a:schemeClr val="bg1"/>
                </a:solidFill>
              </a:rPr>
              <a:t> </a:t>
            </a:r>
          </a:p>
        </p:txBody>
      </p:sp>
      <p:sp>
        <p:nvSpPr>
          <p:cNvPr id="7" name="TextBox 6">
            <a:extLst>
              <a:ext uri="{FF2B5EF4-FFF2-40B4-BE49-F238E27FC236}">
                <a16:creationId xmlns:a16="http://schemas.microsoft.com/office/drawing/2014/main" id="{0D072A40-4184-FDBB-3886-2D1E939A2F34}"/>
              </a:ext>
            </a:extLst>
          </p:cNvPr>
          <p:cNvSpPr txBox="1"/>
          <p:nvPr/>
        </p:nvSpPr>
        <p:spPr>
          <a:xfrm>
            <a:off x="5179594" y="2382252"/>
            <a:ext cx="1828800" cy="1828800"/>
          </a:xfrm>
          <a:prstGeom prst="rect">
            <a:avLst/>
          </a:prstGeom>
          <a:noFill/>
        </p:spPr>
        <p:txBody>
          <a:bodyPr wrap="square" rtlCol="0">
            <a:spAutoFit/>
          </a:bodyPr>
          <a:lstStyle/>
          <a:p>
            <a:pPr algn="l"/>
            <a:endParaRPr lang="en-US" dirty="0"/>
          </a:p>
        </p:txBody>
      </p:sp>
      <p:sp>
        <p:nvSpPr>
          <p:cNvPr id="8" name="TextBox 7">
            <a:extLst>
              <a:ext uri="{FF2B5EF4-FFF2-40B4-BE49-F238E27FC236}">
                <a16:creationId xmlns:a16="http://schemas.microsoft.com/office/drawing/2014/main" id="{C56CC8BC-CA4B-C372-02D3-7B2214CAAEF8}"/>
              </a:ext>
            </a:extLst>
          </p:cNvPr>
          <p:cNvSpPr txBox="1"/>
          <p:nvPr/>
        </p:nvSpPr>
        <p:spPr>
          <a:xfrm>
            <a:off x="1147891" y="2382252"/>
            <a:ext cx="10390393" cy="4031873"/>
          </a:xfrm>
          <a:prstGeom prst="rect">
            <a:avLst/>
          </a:prstGeom>
          <a:noFill/>
        </p:spPr>
        <p:txBody>
          <a:bodyPr wrap="square" rtlCol="0">
            <a:spAutoFit/>
          </a:bodyPr>
          <a:lstStyle/>
          <a:p>
            <a:pPr algn="ctr"/>
            <a:r>
              <a:rPr lang="en-US" sz="3200" b="1" dirty="0">
                <a:solidFill>
                  <a:schemeClr val="bg1"/>
                </a:solidFill>
              </a:rPr>
              <a:t>Key characteristics of the Internet of Things (</a:t>
            </a:r>
            <a:r>
              <a:rPr lang="en-US" sz="3200" b="1" dirty="0" err="1">
                <a:solidFill>
                  <a:schemeClr val="bg1"/>
                </a:solidFill>
              </a:rPr>
              <a:t>IoT</a:t>
            </a:r>
            <a:r>
              <a:rPr lang="en-US" sz="3200" b="1" dirty="0">
                <a:solidFill>
                  <a:schemeClr val="bg1"/>
                </a:solidFill>
              </a:rPr>
              <a:t>) include Connectivity to link devices, Sensing &amp; Data Collection to gather information, Intelligence for data interpretation, Automation to perform actions without human intervention, Scalability to handle large numbers of devices, Interoperability to ensure diverse devices communicate, and Security &amp; Privacy to protect data. </a:t>
            </a:r>
          </a:p>
        </p:txBody>
      </p:sp>
    </p:spTree>
    <p:extLst>
      <p:ext uri="{BB962C8B-B14F-4D97-AF65-F5344CB8AC3E}">
        <p14:creationId xmlns:p14="http://schemas.microsoft.com/office/powerpoint/2010/main" val="1514345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707CE-ACCB-83BA-8A28-EB7CC2BE7C47}"/>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E05FAACD-C6BD-6D4C-B077-CAB198E5AE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52663"/>
            <a:ext cx="14489879" cy="6858000"/>
          </a:xfrm>
          <a:prstGeom prst="rect">
            <a:avLst/>
          </a:prstGeom>
        </p:spPr>
      </p:pic>
      <p:sp>
        <p:nvSpPr>
          <p:cNvPr id="5" name="TextBox 4">
            <a:extLst>
              <a:ext uri="{FF2B5EF4-FFF2-40B4-BE49-F238E27FC236}">
                <a16:creationId xmlns:a16="http://schemas.microsoft.com/office/drawing/2014/main" id="{C97645BC-9A8B-AB6E-268C-DBCADF7A928E}"/>
              </a:ext>
            </a:extLst>
          </p:cNvPr>
          <p:cNvSpPr txBox="1"/>
          <p:nvPr/>
        </p:nvSpPr>
        <p:spPr>
          <a:xfrm>
            <a:off x="781900" y="-162500"/>
            <a:ext cx="15532768" cy="1323439"/>
          </a:xfrm>
          <a:prstGeom prst="rect">
            <a:avLst/>
          </a:prstGeom>
          <a:noFill/>
        </p:spPr>
        <p:txBody>
          <a:bodyPr wrap="square" rtlCol="0">
            <a:spAutoFit/>
          </a:bodyPr>
          <a:lstStyle/>
          <a:p>
            <a:pPr algn="l"/>
            <a:r>
              <a:rPr lang="en-US" sz="8000" dirty="0">
                <a:solidFill>
                  <a:schemeClr val="bg1"/>
                </a:solidFill>
              </a:rPr>
              <a:t>Example of </a:t>
            </a:r>
            <a:r>
              <a:rPr lang="en-US" sz="8000" dirty="0" err="1">
                <a:solidFill>
                  <a:schemeClr val="bg1"/>
                </a:solidFill>
              </a:rPr>
              <a:t>Iot</a:t>
            </a:r>
            <a:r>
              <a:rPr lang="en-US" sz="8000" dirty="0">
                <a:solidFill>
                  <a:schemeClr val="bg1"/>
                </a:solidFill>
              </a:rPr>
              <a:t> </a:t>
            </a:r>
            <a:r>
              <a:rPr lang="en-US" sz="6600" dirty="0">
                <a:solidFill>
                  <a:schemeClr val="bg1"/>
                </a:solidFill>
              </a:rPr>
              <a:t>Application</a:t>
            </a:r>
            <a:r>
              <a:rPr lang="en-US" sz="8000" dirty="0">
                <a:solidFill>
                  <a:schemeClr val="bg1"/>
                </a:solidFill>
              </a:rPr>
              <a:t> </a:t>
            </a:r>
          </a:p>
        </p:txBody>
      </p:sp>
      <p:sp>
        <p:nvSpPr>
          <p:cNvPr id="6" name="TextBox 5">
            <a:extLst>
              <a:ext uri="{FF2B5EF4-FFF2-40B4-BE49-F238E27FC236}">
                <a16:creationId xmlns:a16="http://schemas.microsoft.com/office/drawing/2014/main" id="{A711C83E-905C-CC02-0628-7E4E46080C15}"/>
              </a:ext>
            </a:extLst>
          </p:cNvPr>
          <p:cNvSpPr txBox="1"/>
          <p:nvPr/>
        </p:nvSpPr>
        <p:spPr>
          <a:xfrm>
            <a:off x="6436895" y="2382252"/>
            <a:ext cx="1828800" cy="584775"/>
          </a:xfrm>
          <a:prstGeom prst="rect">
            <a:avLst/>
          </a:prstGeom>
          <a:noFill/>
        </p:spPr>
        <p:txBody>
          <a:bodyPr wrap="square" rtlCol="0">
            <a:spAutoFit/>
          </a:bodyPr>
          <a:lstStyle/>
          <a:p>
            <a:pPr algn="l"/>
            <a:endParaRPr lang="en-US" sz="3200" b="1" dirty="0">
              <a:solidFill>
                <a:schemeClr val="bg1"/>
              </a:solidFill>
            </a:endParaRPr>
          </a:p>
        </p:txBody>
      </p:sp>
      <p:sp>
        <p:nvSpPr>
          <p:cNvPr id="7" name="TextBox 6">
            <a:extLst>
              <a:ext uri="{FF2B5EF4-FFF2-40B4-BE49-F238E27FC236}">
                <a16:creationId xmlns:a16="http://schemas.microsoft.com/office/drawing/2014/main" id="{7F72731C-137A-4AD8-8B16-665C494E59AC}"/>
              </a:ext>
            </a:extLst>
          </p:cNvPr>
          <p:cNvSpPr txBox="1"/>
          <p:nvPr/>
        </p:nvSpPr>
        <p:spPr>
          <a:xfrm>
            <a:off x="781900" y="2099664"/>
            <a:ext cx="10940716" cy="3046988"/>
          </a:xfrm>
          <a:prstGeom prst="rect">
            <a:avLst/>
          </a:prstGeom>
          <a:noFill/>
        </p:spPr>
        <p:txBody>
          <a:bodyPr wrap="square" rtlCol="0">
            <a:spAutoFit/>
          </a:bodyPr>
          <a:lstStyle/>
          <a:p>
            <a:pPr algn="ctr"/>
            <a:r>
              <a:rPr lang="en-US" sz="2400" dirty="0" err="1">
                <a:solidFill>
                  <a:schemeClr val="bg1"/>
                </a:solidFill>
              </a:rPr>
              <a:t>IoT</a:t>
            </a:r>
            <a:r>
              <a:rPr lang="en-US" sz="2400" dirty="0">
                <a:solidFill>
                  <a:schemeClr val="bg1"/>
                </a:solidFill>
              </a:rPr>
              <a:t> applications span various sectors, offering solutions for convenience, efficiency, and safety. In smart homes, devices like smart thermostats and security systems enhance comfort and security. Connected cars improve navigation and safety. Smart agriculture utilizes sensors for optimized irrigation and crop monitoring. Wearable devices track fitness and health. Industrial </a:t>
            </a:r>
            <a:r>
              <a:rPr lang="en-US" sz="2400" dirty="0" err="1">
                <a:solidFill>
                  <a:schemeClr val="bg1"/>
                </a:solidFill>
              </a:rPr>
              <a:t>IoT</a:t>
            </a:r>
            <a:r>
              <a:rPr lang="en-US" sz="2400" dirty="0">
                <a:solidFill>
                  <a:schemeClr val="bg1"/>
                </a:solidFill>
              </a:rPr>
              <a:t> applications automate manufacturing processes and improve supply chain management. Cities are becoming smarter with </a:t>
            </a:r>
            <a:r>
              <a:rPr lang="en-US" sz="2400" dirty="0" err="1">
                <a:solidFill>
                  <a:schemeClr val="bg1"/>
                </a:solidFill>
              </a:rPr>
              <a:t>IoT</a:t>
            </a:r>
            <a:r>
              <a:rPr lang="en-US" sz="2400" dirty="0">
                <a:solidFill>
                  <a:schemeClr val="bg1"/>
                </a:solidFill>
              </a:rPr>
              <a:t>-enabled traffic management, waste management, and public safety systems. </a:t>
            </a:r>
          </a:p>
        </p:txBody>
      </p:sp>
    </p:spTree>
    <p:extLst>
      <p:ext uri="{BB962C8B-B14F-4D97-AF65-F5344CB8AC3E}">
        <p14:creationId xmlns:p14="http://schemas.microsoft.com/office/powerpoint/2010/main" val="1647790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5156D-7222-B3C7-C8B7-865B003A162A}"/>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E3596FBD-6947-2BBF-32D2-82DDFEEBF8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90237"/>
            <a:ext cx="12192000" cy="7038474"/>
          </a:xfrm>
          <a:prstGeom prst="rect">
            <a:avLst/>
          </a:prstGeom>
        </p:spPr>
      </p:pic>
      <p:sp>
        <p:nvSpPr>
          <p:cNvPr id="5" name="TextBox 4">
            <a:extLst>
              <a:ext uri="{FF2B5EF4-FFF2-40B4-BE49-F238E27FC236}">
                <a16:creationId xmlns:a16="http://schemas.microsoft.com/office/drawing/2014/main" id="{44AA73D1-FC5F-4A4F-E1AE-AD76D99C322B}"/>
              </a:ext>
            </a:extLst>
          </p:cNvPr>
          <p:cNvSpPr txBox="1"/>
          <p:nvPr/>
        </p:nvSpPr>
        <p:spPr>
          <a:xfrm>
            <a:off x="5179594" y="2514600"/>
            <a:ext cx="1828800" cy="1828800"/>
          </a:xfrm>
          <a:prstGeom prst="rect">
            <a:avLst/>
          </a:prstGeom>
          <a:noFill/>
        </p:spPr>
        <p:txBody>
          <a:bodyPr wrap="square" rtlCol="0">
            <a:spAutoFit/>
          </a:bodyPr>
          <a:lstStyle/>
          <a:p>
            <a:pPr algn="l"/>
            <a:endParaRPr lang="en-US" dirty="0"/>
          </a:p>
        </p:txBody>
      </p:sp>
      <p:sp>
        <p:nvSpPr>
          <p:cNvPr id="6" name="TextBox 5">
            <a:extLst>
              <a:ext uri="{FF2B5EF4-FFF2-40B4-BE49-F238E27FC236}">
                <a16:creationId xmlns:a16="http://schemas.microsoft.com/office/drawing/2014/main" id="{597E4901-E661-5A66-8222-D7FAC17F97A4}"/>
              </a:ext>
            </a:extLst>
          </p:cNvPr>
          <p:cNvSpPr txBox="1"/>
          <p:nvPr/>
        </p:nvSpPr>
        <p:spPr>
          <a:xfrm>
            <a:off x="5179594" y="2514600"/>
            <a:ext cx="1828800" cy="1828800"/>
          </a:xfrm>
          <a:prstGeom prst="rect">
            <a:avLst/>
          </a:prstGeom>
          <a:noFill/>
        </p:spPr>
        <p:txBody>
          <a:bodyPr wrap="square" rtlCol="0">
            <a:spAutoFit/>
          </a:bodyPr>
          <a:lstStyle/>
          <a:p>
            <a:pPr algn="l"/>
            <a:endParaRPr lang="en-US" dirty="0"/>
          </a:p>
        </p:txBody>
      </p:sp>
      <p:sp>
        <p:nvSpPr>
          <p:cNvPr id="7" name="TextBox 6">
            <a:extLst>
              <a:ext uri="{FF2B5EF4-FFF2-40B4-BE49-F238E27FC236}">
                <a16:creationId xmlns:a16="http://schemas.microsoft.com/office/drawing/2014/main" id="{87596E2E-EFF7-BDCA-2425-EA41B42E4950}"/>
              </a:ext>
            </a:extLst>
          </p:cNvPr>
          <p:cNvSpPr txBox="1"/>
          <p:nvPr/>
        </p:nvSpPr>
        <p:spPr>
          <a:xfrm>
            <a:off x="1767662" y="112591"/>
            <a:ext cx="10172701" cy="1323439"/>
          </a:xfrm>
          <a:prstGeom prst="rect">
            <a:avLst/>
          </a:prstGeom>
          <a:noFill/>
        </p:spPr>
        <p:txBody>
          <a:bodyPr wrap="square" rtlCol="0">
            <a:spAutoFit/>
          </a:bodyPr>
          <a:lstStyle/>
          <a:p>
            <a:pPr algn="l"/>
            <a:r>
              <a:rPr lang="en-US" sz="8000" dirty="0">
                <a:solidFill>
                  <a:schemeClr val="bg1"/>
                </a:solidFill>
              </a:rPr>
              <a:t>Challenges of </a:t>
            </a:r>
            <a:r>
              <a:rPr lang="en-US" sz="8000" dirty="0" err="1">
                <a:solidFill>
                  <a:schemeClr val="bg1"/>
                </a:solidFill>
              </a:rPr>
              <a:t>Iot</a:t>
            </a:r>
            <a:r>
              <a:rPr lang="en-US" sz="8000" dirty="0">
                <a:solidFill>
                  <a:schemeClr val="bg1"/>
                </a:solidFill>
              </a:rPr>
              <a:t> </a:t>
            </a:r>
          </a:p>
        </p:txBody>
      </p:sp>
      <p:pic>
        <p:nvPicPr>
          <p:cNvPr id="8" name="Picture 7">
            <a:extLst>
              <a:ext uri="{FF2B5EF4-FFF2-40B4-BE49-F238E27FC236}">
                <a16:creationId xmlns:a16="http://schemas.microsoft.com/office/drawing/2014/main" id="{6391D0CD-EB79-734B-4438-A99D5BD0AD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5032" y="1845027"/>
            <a:ext cx="9926051" cy="4449345"/>
          </a:xfrm>
          <a:prstGeom prst="rect">
            <a:avLst/>
          </a:prstGeom>
        </p:spPr>
      </p:pic>
    </p:spTree>
    <p:extLst>
      <p:ext uri="{BB962C8B-B14F-4D97-AF65-F5344CB8AC3E}">
        <p14:creationId xmlns:p14="http://schemas.microsoft.com/office/powerpoint/2010/main" val="4272682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70CDB-C0EE-6703-FB9D-9CA6DC330A0E}"/>
              </a:ext>
            </a:extLst>
          </p:cNvPr>
          <p:cNvSpPr>
            <a:spLocks noGrp="1"/>
          </p:cNvSpPr>
          <p:nvPr>
            <p:ph type="title"/>
          </p:nvPr>
        </p:nvSpPr>
        <p:spPr>
          <a:xfrm>
            <a:off x="2309100" y="471203"/>
            <a:ext cx="10653578" cy="1132258"/>
          </a:xfrm>
        </p:spPr>
        <p:txBody>
          <a:bodyPr>
            <a:noAutofit/>
          </a:bodyPr>
          <a:lstStyle/>
          <a:p>
            <a:r>
              <a:rPr lang="en-US" sz="8000" dirty="0"/>
              <a:t>Benefits of </a:t>
            </a:r>
            <a:r>
              <a:rPr lang="en-US" sz="8000" dirty="0" err="1"/>
              <a:t>Iot</a:t>
            </a:r>
            <a:r>
              <a:rPr lang="en-US" sz="8000" dirty="0"/>
              <a:t> </a:t>
            </a:r>
          </a:p>
        </p:txBody>
      </p:sp>
      <p:pic>
        <p:nvPicPr>
          <p:cNvPr id="6" name="Picture 5">
            <a:extLst>
              <a:ext uri="{FF2B5EF4-FFF2-40B4-BE49-F238E27FC236}">
                <a16:creationId xmlns:a16="http://schemas.microsoft.com/office/drawing/2014/main" id="{805987C3-F786-0F57-FF68-7169AA8FBB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5437" y="1593594"/>
            <a:ext cx="8128000" cy="4805233"/>
          </a:xfrm>
          <a:prstGeom prst="rect">
            <a:avLst/>
          </a:prstGeom>
        </p:spPr>
      </p:pic>
      <p:sp>
        <p:nvSpPr>
          <p:cNvPr id="9" name="TextBox 8">
            <a:extLst>
              <a:ext uri="{FF2B5EF4-FFF2-40B4-BE49-F238E27FC236}">
                <a16:creationId xmlns:a16="http://schemas.microsoft.com/office/drawing/2014/main" id="{5A0648EA-6C2C-76FE-BEC8-3AEAC26F69D3}"/>
              </a:ext>
            </a:extLst>
          </p:cNvPr>
          <p:cNvSpPr txBox="1"/>
          <p:nvPr/>
        </p:nvSpPr>
        <p:spPr>
          <a:xfrm>
            <a:off x="5402179" y="2388268"/>
            <a:ext cx="1828800" cy="1828800"/>
          </a:xfrm>
          <a:prstGeom prst="rect">
            <a:avLst/>
          </a:prstGeom>
          <a:noFill/>
        </p:spPr>
        <p:txBody>
          <a:bodyPr wrap="square" rtlCol="0">
            <a:spAutoFit/>
          </a:bodyPr>
          <a:lstStyle/>
          <a:p>
            <a:pPr algn="l"/>
            <a:endParaRPr lang="en-US" dirty="0"/>
          </a:p>
        </p:txBody>
      </p:sp>
      <p:sp>
        <p:nvSpPr>
          <p:cNvPr id="10" name="TextBox 9">
            <a:extLst>
              <a:ext uri="{FF2B5EF4-FFF2-40B4-BE49-F238E27FC236}">
                <a16:creationId xmlns:a16="http://schemas.microsoft.com/office/drawing/2014/main" id="{EB388207-0B40-BB2F-41E1-9C711E6FE762}"/>
              </a:ext>
            </a:extLst>
          </p:cNvPr>
          <p:cNvSpPr txBox="1"/>
          <p:nvPr/>
        </p:nvSpPr>
        <p:spPr>
          <a:xfrm>
            <a:off x="5354052" y="2520615"/>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409139081"/>
      </p:ext>
    </p:extLst>
  </p:cSld>
  <p:clrMapOvr>
    <a:masterClrMapping/>
  </p:clrMapOvr>
</p:sld>
</file>

<file path=ppt/theme/theme1.xml><?xml version="1.0" encoding="utf-8"?>
<a:theme xmlns:a="http://schemas.openxmlformats.org/drawingml/2006/main" name="VanillaVTI">
  <a:themeElements>
    <a:clrScheme name="Vanilla">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54D376C6-1C9B-4C6B-8F3C-483BB307BB05}" vid="{7690D8A9-C071-45EF-BA7A-F7FA9779B11D}"/>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17</Slides>
  <Notes>0</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VanillaVTI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Benefits of Iot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Shalini Shalini</dc:creator>
  <cp:lastModifiedBy>Shalini Shalini</cp:lastModifiedBy>
  <cp:revision>25</cp:revision>
  <dcterms:created xsi:type="dcterms:W3CDTF">2025-08-28T06:23:01Z</dcterms:created>
  <dcterms:modified xsi:type="dcterms:W3CDTF">2025-09-09T08:13:03Z</dcterms:modified>
</cp:coreProperties>
</file>