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53E"/>
    <a:srgbClr val="232B49"/>
    <a:srgbClr val="2A3458"/>
    <a:srgbClr val="323E68"/>
    <a:srgbClr val="91DBEB"/>
    <a:srgbClr val="35416F"/>
    <a:srgbClr val="4E60A4"/>
    <a:srgbClr val="000000"/>
    <a:srgbClr val="3F4E85"/>
    <a:srgbClr val="29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37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7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9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3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C727-B763-4A13-B561-BEA22127780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420"/>
            <a:ext cx="9217024" cy="69219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6864" cy="1470025"/>
          </a:xfrm>
        </p:spPr>
        <p:txBody>
          <a:bodyPr anchor="b">
            <a:normAutofit/>
          </a:bodyPr>
          <a:lstStyle/>
          <a:p>
            <a:r>
              <a:rPr lang="en-US" altLang="ko-KR" sz="4500" i="1" dirty="0" smtClean="0">
                <a:solidFill>
                  <a:schemeClr val="bg1">
                    <a:lumMod val="85000"/>
                  </a:schemeClr>
                </a:solidFill>
              </a:rPr>
              <a:t>The Ranking of Design Tools</a:t>
            </a:r>
            <a:endParaRPr lang="ko-KR" altLang="en-US" sz="45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573016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>
                    <a:lumMod val="75000"/>
                  </a:schemeClr>
                </a:solidFill>
              </a:rPr>
              <a:t>Hankuk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University of Foreign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Studies</a:t>
            </a:r>
          </a:p>
          <a:p>
            <a:pPr algn="ctr"/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Computer Science and Engineering</a:t>
            </a:r>
          </a:p>
          <a:p>
            <a:pPr algn="ctr"/>
            <a:r>
              <a:rPr lang="en-US" altLang="ko-KR" sz="1500" dirty="0" err="1" smtClean="0">
                <a:solidFill>
                  <a:schemeClr val="bg1">
                    <a:lumMod val="75000"/>
                  </a:schemeClr>
                </a:solidFill>
              </a:rPr>
              <a:t>JiHoon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500" dirty="0" err="1" smtClean="0">
                <a:solidFill>
                  <a:schemeClr val="bg1">
                    <a:lumMod val="75000"/>
                  </a:schemeClr>
                </a:solidFill>
              </a:rPr>
              <a:t>Sim</a:t>
            </a:r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8604448" y="260648"/>
            <a:ext cx="288032" cy="288032"/>
          </a:xfrm>
          <a:prstGeom prst="ellipse">
            <a:avLst/>
          </a:prstGeom>
          <a:solidFill>
            <a:srgbClr val="FF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8244906" y="260648"/>
            <a:ext cx="288032" cy="288032"/>
          </a:xfrm>
          <a:prstGeom prst="ellipse">
            <a:avLst/>
          </a:prstGeom>
          <a:solidFill>
            <a:srgbClr val="96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>
            <a:off x="7884866" y="260648"/>
            <a:ext cx="288032" cy="288032"/>
          </a:xfrm>
          <a:prstGeom prst="ellipse">
            <a:avLst/>
          </a:prstGeom>
          <a:solidFill>
            <a:srgbClr val="91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1921"/>
            <a:ext cx="8496944" cy="105081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altLang="ko-KR" sz="3000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ko-KR" sz="3000" i="1" dirty="0" smtClean="0">
                <a:solidFill>
                  <a:schemeClr val="bg1">
                    <a:lumMod val="85000"/>
                  </a:schemeClr>
                </a:solidFill>
              </a:rPr>
              <a:t>op 3 of Design Tools</a:t>
            </a:r>
            <a:endParaRPr lang="ko-KR" altLang="en-US" sz="3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052736"/>
            <a:ext cx="8496944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디자이너를 위한 프로그램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Top 3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를 소개합니다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5576" y="1844824"/>
            <a:ext cx="2088232" cy="2088232"/>
          </a:xfrm>
          <a:prstGeom prst="ellipse">
            <a:avLst/>
          </a:prstGeom>
          <a:noFill/>
          <a:ln w="76200">
            <a:solidFill>
              <a:srgbClr val="323E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e 11"/>
          <p:cNvSpPr/>
          <p:nvPr/>
        </p:nvSpPr>
        <p:spPr>
          <a:xfrm>
            <a:off x="719572" y="1808820"/>
            <a:ext cx="2160240" cy="2160240"/>
          </a:xfrm>
          <a:prstGeom prst="pie">
            <a:avLst>
              <a:gd name="adj1" fmla="val 16200643"/>
              <a:gd name="adj2" fmla="val 21596081"/>
            </a:avLst>
          </a:prstGeom>
          <a:solidFill>
            <a:srgbClr val="91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99592" y="1988840"/>
            <a:ext cx="1800200" cy="1800200"/>
          </a:xfrm>
          <a:prstGeom prst="ellipse">
            <a:avLst/>
          </a:prstGeom>
          <a:solidFill>
            <a:srgbClr val="2933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79612" y="2276872"/>
            <a:ext cx="144016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>
                    <a:lumMod val="75000"/>
                  </a:schemeClr>
                </a:solidFill>
              </a:rPr>
              <a:t>35</a:t>
            </a:r>
            <a:r>
              <a:rPr lang="en-US" altLang="ko-KR" sz="3000" b="1" dirty="0" smtClean="0">
                <a:solidFill>
                  <a:schemeClr val="bg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83" name="Oval 82"/>
          <p:cNvSpPr/>
          <p:nvPr/>
        </p:nvSpPr>
        <p:spPr>
          <a:xfrm>
            <a:off x="3527884" y="1844824"/>
            <a:ext cx="2088232" cy="2088232"/>
          </a:xfrm>
          <a:prstGeom prst="ellipse">
            <a:avLst/>
          </a:prstGeom>
          <a:noFill/>
          <a:ln w="76200">
            <a:solidFill>
              <a:srgbClr val="323E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Pie 83"/>
          <p:cNvSpPr/>
          <p:nvPr/>
        </p:nvSpPr>
        <p:spPr>
          <a:xfrm>
            <a:off x="3491880" y="1808820"/>
            <a:ext cx="2160240" cy="2160240"/>
          </a:xfrm>
          <a:prstGeom prst="pie">
            <a:avLst>
              <a:gd name="adj1" fmla="val 16200643"/>
              <a:gd name="adj2" fmla="val 8115642"/>
            </a:avLst>
          </a:prstGeom>
          <a:solidFill>
            <a:srgbClr val="91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671900" y="1988840"/>
            <a:ext cx="1800200" cy="1800200"/>
          </a:xfrm>
          <a:prstGeom prst="ellipse">
            <a:avLst/>
          </a:prstGeom>
          <a:solidFill>
            <a:srgbClr val="2933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51920" y="2276872"/>
            <a:ext cx="144016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altLang="ko-KR" sz="3000" b="1" dirty="0" smtClean="0">
                <a:solidFill>
                  <a:schemeClr val="bg1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87" name="Oval 86"/>
          <p:cNvSpPr/>
          <p:nvPr/>
        </p:nvSpPr>
        <p:spPr>
          <a:xfrm>
            <a:off x="6300690" y="1844824"/>
            <a:ext cx="2088232" cy="2088232"/>
          </a:xfrm>
          <a:prstGeom prst="ellipse">
            <a:avLst/>
          </a:prstGeom>
          <a:noFill/>
          <a:ln w="76200">
            <a:solidFill>
              <a:srgbClr val="323E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Pie 87"/>
          <p:cNvSpPr/>
          <p:nvPr/>
        </p:nvSpPr>
        <p:spPr>
          <a:xfrm>
            <a:off x="6264686" y="1808820"/>
            <a:ext cx="2160240" cy="2160240"/>
          </a:xfrm>
          <a:prstGeom prst="pie">
            <a:avLst>
              <a:gd name="adj1" fmla="val 16200643"/>
              <a:gd name="adj2" fmla="val 14769634"/>
            </a:avLst>
          </a:prstGeom>
          <a:solidFill>
            <a:srgbClr val="91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6444706" y="1988840"/>
            <a:ext cx="1800200" cy="1800200"/>
          </a:xfrm>
          <a:prstGeom prst="ellipse">
            <a:avLst/>
          </a:prstGeom>
          <a:solidFill>
            <a:srgbClr val="2933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624726" y="2276872"/>
            <a:ext cx="144016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>
                    <a:lumMod val="75000"/>
                  </a:schemeClr>
                </a:solidFill>
              </a:rPr>
              <a:t>90%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0050" y="4181018"/>
            <a:ext cx="25192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1DBEB"/>
                </a:solidFill>
              </a:rPr>
              <a:t>Adobe XD</a:t>
            </a:r>
            <a:endParaRPr lang="en-US" altLang="ko-KR" sz="2000" b="1" dirty="0">
              <a:solidFill>
                <a:srgbClr val="91DBEB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2358" y="4181018"/>
            <a:ext cx="25192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91DBEB"/>
                </a:solidFill>
              </a:rPr>
              <a:t>Sketch</a:t>
            </a:r>
            <a:endParaRPr lang="en-US" altLang="ko-KR" sz="2000" b="1" dirty="0" smtClean="0">
              <a:solidFill>
                <a:srgbClr val="91DBEB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85164" y="4181018"/>
            <a:ext cx="25192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91DBEB"/>
                </a:solidFill>
              </a:rPr>
              <a:t>Figma</a:t>
            </a:r>
            <a:endParaRPr lang="en-US" altLang="ko-KR" sz="2000" b="1" dirty="0">
              <a:solidFill>
                <a:srgbClr val="91DBEB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0050" y="4581128"/>
            <a:ext cx="251928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‘Adobe’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사에서 개발한 그래픽 툴</a:t>
            </a:r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12358" y="4581128"/>
            <a:ext cx="251928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‘Bohemian Coding’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에서 개발한 벡터 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기반의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프로토타입 그래픽 툴</a:t>
            </a:r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85164" y="4581128"/>
            <a:ext cx="251928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en-US" altLang="ko-KR" sz="1500" dirty="0" err="1" smtClean="0">
                <a:solidFill>
                  <a:schemeClr val="bg1">
                    <a:lumMod val="75000"/>
                  </a:schemeClr>
                </a:solidFill>
              </a:rPr>
              <a:t>Figma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, Inc.’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에서 개발한 웹 기반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UI/UX 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디자인 및 프로토타이핑 협업툴</a:t>
            </a:r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93276" y="3023785"/>
            <a:ext cx="503060" cy="586904"/>
            <a:chOff x="4977626" y="5359904"/>
            <a:chExt cx="432048" cy="504056"/>
          </a:xfrm>
        </p:grpSpPr>
        <p:sp>
          <p:nvSpPr>
            <p:cNvPr id="13" name="Rectangle 12"/>
            <p:cNvSpPr/>
            <p:nvPr/>
          </p:nvSpPr>
          <p:spPr>
            <a:xfrm>
              <a:off x="4977626" y="5647936"/>
              <a:ext cx="144016" cy="216024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21642" y="5503920"/>
              <a:ext cx="144016" cy="360040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65658" y="5359904"/>
              <a:ext cx="144016" cy="504056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320470" y="3023785"/>
            <a:ext cx="503060" cy="586904"/>
            <a:chOff x="4977626" y="5359904"/>
            <a:chExt cx="432048" cy="504056"/>
          </a:xfrm>
        </p:grpSpPr>
        <p:sp>
          <p:nvSpPr>
            <p:cNvPr id="100" name="Rectangle 99"/>
            <p:cNvSpPr/>
            <p:nvPr/>
          </p:nvSpPr>
          <p:spPr>
            <a:xfrm>
              <a:off x="4977626" y="5647936"/>
              <a:ext cx="144016" cy="216024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21642" y="5503920"/>
              <a:ext cx="144016" cy="360040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65658" y="5359904"/>
              <a:ext cx="144016" cy="504056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548162" y="3023785"/>
            <a:ext cx="503060" cy="586904"/>
            <a:chOff x="4977626" y="5359904"/>
            <a:chExt cx="432048" cy="504056"/>
          </a:xfrm>
        </p:grpSpPr>
        <p:sp>
          <p:nvSpPr>
            <p:cNvPr id="109" name="Rectangle 108"/>
            <p:cNvSpPr/>
            <p:nvPr/>
          </p:nvSpPr>
          <p:spPr>
            <a:xfrm>
              <a:off x="4977626" y="5647936"/>
              <a:ext cx="144016" cy="216024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21642" y="5503920"/>
              <a:ext cx="144016" cy="360040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65658" y="5359904"/>
              <a:ext cx="144016" cy="504056"/>
            </a:xfrm>
            <a:prstGeom prst="rect">
              <a:avLst/>
            </a:prstGeom>
            <a:noFill/>
            <a:ln w="38100">
              <a:solidFill>
                <a:srgbClr val="323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2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8604448" y="260648"/>
            <a:ext cx="288032" cy="288032"/>
          </a:xfrm>
          <a:prstGeom prst="ellipse">
            <a:avLst/>
          </a:prstGeom>
          <a:solidFill>
            <a:srgbClr val="FF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8244906" y="260648"/>
            <a:ext cx="288032" cy="288032"/>
          </a:xfrm>
          <a:prstGeom prst="ellipse">
            <a:avLst/>
          </a:prstGeom>
          <a:solidFill>
            <a:srgbClr val="96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>
            <a:off x="7884866" y="260648"/>
            <a:ext cx="288032" cy="288032"/>
          </a:xfrm>
          <a:prstGeom prst="ellipse">
            <a:avLst/>
          </a:prstGeom>
          <a:solidFill>
            <a:srgbClr val="91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1921"/>
            <a:ext cx="8496944" cy="105081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altLang="ko-KR" sz="3000" i="1" dirty="0" smtClean="0">
                <a:solidFill>
                  <a:schemeClr val="bg1">
                    <a:lumMod val="85000"/>
                  </a:schemeClr>
                </a:solidFill>
              </a:rPr>
              <a:t>Compare of 5 Design </a:t>
            </a:r>
            <a:r>
              <a:rPr lang="en-US" altLang="ko-KR" sz="3000" i="1" dirty="0">
                <a:solidFill>
                  <a:schemeClr val="bg1">
                    <a:lumMod val="85000"/>
                  </a:schemeClr>
                </a:solidFill>
              </a:rPr>
              <a:t>Tools</a:t>
            </a:r>
            <a:endParaRPr lang="ko-KR" altLang="en-US" sz="3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052736"/>
            <a:ext cx="8496944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디자이너를 위한 프로그램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개를 자세히 비교해서 정리한 결과입니다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28542"/>
              </p:ext>
            </p:extLst>
          </p:nvPr>
        </p:nvGraphicFramePr>
        <p:xfrm>
          <a:off x="467544" y="1844824"/>
          <a:ext cx="8208912" cy="2304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ko-KR" altLang="en-US" sz="15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ko-KR" altLang="en-US" sz="15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ko-KR" altLang="en-US" sz="15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cap="none" spc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Figma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</a:t>
                      </a:r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★★★★ </a:t>
                      </a: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(1975)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Cloud / Win / Mac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Sketch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B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★★★★★ </a:t>
                      </a: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(1152)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B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Mac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B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X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B49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Adobe XD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★★★★☆ </a:t>
                      </a: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(473)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Win / Mac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Adobe Illustrator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★★★★☆ </a:t>
                      </a: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(70)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Win / Mac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53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X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53E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Adobe Photoshop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★★★★☆ </a:t>
                      </a: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(79)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Win / Mac</a:t>
                      </a:r>
                      <a:endParaRPr lang="ko-KR" altLang="en-US" sz="1500" b="0" cap="none" spc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X</a:t>
                      </a:r>
                      <a:endParaRPr lang="ko-KR" altLang="en-US" sz="1500" b="0" cap="none" spc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67544" y="4401979"/>
            <a:ext cx="8208912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UI/UX 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디자이너들은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‘Adobe’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사에서 개발한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Illustrator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 Photoshop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를 보조 툴로 사용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152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Ranking of Design Tools</vt:lpstr>
      <vt:lpstr>Top 3 of Design Tools</vt:lpstr>
      <vt:lpstr>Compare of 5 Design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tails1101@naver.com</dc:creator>
  <cp:lastModifiedBy>tails1101@naver.com</cp:lastModifiedBy>
  <cp:revision>39</cp:revision>
  <dcterms:created xsi:type="dcterms:W3CDTF">2023-02-08T14:29:57Z</dcterms:created>
  <dcterms:modified xsi:type="dcterms:W3CDTF">2023-02-09T21:20:44Z</dcterms:modified>
</cp:coreProperties>
</file>