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BA"/>
    <a:srgbClr val="13749E"/>
    <a:srgbClr val="009999"/>
    <a:srgbClr val="FFFFFF"/>
    <a:srgbClr val="1BA0DB"/>
    <a:srgbClr val="5EC0EC"/>
    <a:srgbClr val="188DC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37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7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6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0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9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1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C727-B763-4A13-B561-BEA221277808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9264-06CD-4072-8501-8233B13D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4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20"/>
            <a:ext cx="9144000" cy="3283063"/>
          </a:xfrm>
          <a:prstGeom prst="rect">
            <a:avLst/>
          </a:prstGeom>
          <a:solidFill>
            <a:srgbClr val="16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115616" y="1916832"/>
            <a:ext cx="6912768" cy="2664296"/>
          </a:xfrm>
          <a:prstGeom prst="roundRect">
            <a:avLst/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115616" y="1988840"/>
            <a:ext cx="6912768" cy="2520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060848"/>
            <a:ext cx="6480720" cy="1470025"/>
          </a:xfrm>
        </p:spPr>
        <p:txBody>
          <a:bodyPr anchor="b">
            <a:normAutofit/>
          </a:bodyPr>
          <a:lstStyle/>
          <a:p>
            <a:r>
              <a:rPr lang="en-US" altLang="ko-KR" sz="4500" dirty="0" smtClean="0"/>
              <a:t>Database Transaction</a:t>
            </a:r>
            <a:endParaRPr lang="ko-KR" alt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5095717"/>
            <a:ext cx="6912768" cy="1501635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dirty="0"/>
              <a:t>今日は、データベースの「トランザクション」について学びます。トランザクションは、分けることができない業</a:t>
            </a:r>
            <a:r>
              <a:rPr lang="ja-JP" altLang="en-US" sz="2000" dirty="0" smtClean="0"/>
              <a:t>務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処</a:t>
            </a:r>
            <a:r>
              <a:rPr lang="ja-JP" altLang="en-US" sz="2000" dirty="0"/>
              <a:t>理の最小単位を意味します。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31640" y="3573016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 smtClean="0">
                <a:solidFill>
                  <a:srgbClr val="898989"/>
                </a:solidFill>
              </a:rPr>
              <a:t>Hankuk</a:t>
            </a:r>
            <a:r>
              <a:rPr lang="en-US" altLang="ko-KR" sz="1500" dirty="0" smtClean="0">
                <a:solidFill>
                  <a:srgbClr val="898989"/>
                </a:solidFill>
              </a:rPr>
              <a:t> </a:t>
            </a:r>
            <a:r>
              <a:rPr lang="en-US" altLang="ko-KR" sz="1500" dirty="0">
                <a:solidFill>
                  <a:srgbClr val="898989"/>
                </a:solidFill>
              </a:rPr>
              <a:t>University of Foreign </a:t>
            </a:r>
            <a:r>
              <a:rPr lang="en-US" altLang="ko-KR" sz="1500" dirty="0" smtClean="0">
                <a:solidFill>
                  <a:srgbClr val="898989"/>
                </a:solidFill>
              </a:rPr>
              <a:t>Studies</a:t>
            </a:r>
          </a:p>
          <a:p>
            <a:pPr algn="ctr"/>
            <a:r>
              <a:rPr lang="en-US" altLang="ko-KR" sz="1500" dirty="0" smtClean="0">
                <a:solidFill>
                  <a:srgbClr val="898989"/>
                </a:solidFill>
              </a:rPr>
              <a:t>Computer Science and Engineering</a:t>
            </a:r>
          </a:p>
          <a:p>
            <a:pPr algn="ctr"/>
            <a:r>
              <a:rPr lang="en-US" altLang="ko-KR" sz="1500" dirty="0" err="1" smtClean="0">
                <a:solidFill>
                  <a:srgbClr val="898989"/>
                </a:solidFill>
              </a:rPr>
              <a:t>JiHoon</a:t>
            </a:r>
            <a:r>
              <a:rPr lang="en-US" altLang="ko-KR" sz="1500" dirty="0" smtClean="0">
                <a:solidFill>
                  <a:srgbClr val="898989"/>
                </a:solidFill>
              </a:rPr>
              <a:t> </a:t>
            </a:r>
            <a:r>
              <a:rPr lang="en-US" altLang="ko-KR" sz="1500" dirty="0" err="1" smtClean="0">
                <a:solidFill>
                  <a:srgbClr val="898989"/>
                </a:solidFill>
              </a:rPr>
              <a:t>Sim</a:t>
            </a:r>
            <a:endParaRPr lang="en-US" altLang="ko-KR" sz="1500" dirty="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1921"/>
            <a:ext cx="9144000" cy="1050816"/>
          </a:xfrm>
          <a:prstGeom prst="rect">
            <a:avLst/>
          </a:prstGeom>
          <a:solidFill>
            <a:srgbClr val="16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itle 5"/>
          <p:cNvSpPr>
            <a:spLocks noGrp="1"/>
          </p:cNvSpPr>
          <p:nvPr>
            <p:ph type="title"/>
          </p:nvPr>
        </p:nvSpPr>
        <p:spPr>
          <a:xfrm>
            <a:off x="1043608" y="1921"/>
            <a:ext cx="7056784" cy="1050816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ja-JP" altLang="en-US" sz="3000" dirty="0" smtClean="0"/>
              <a:t>ト</a:t>
            </a:r>
            <a:r>
              <a:rPr lang="ja-JP" altLang="en-US" sz="3000" dirty="0"/>
              <a:t>ランザクション</a:t>
            </a:r>
            <a:r>
              <a:rPr lang="en-US" altLang="ja-JP" sz="3000" dirty="0"/>
              <a:t>(Transaction)</a:t>
            </a:r>
            <a:r>
              <a:rPr lang="ja-JP" altLang="en-US" sz="3000" dirty="0"/>
              <a:t>の特徴</a:t>
            </a:r>
            <a:endParaRPr lang="ko-KR" altLang="en-US" sz="3000" dirty="0"/>
          </a:p>
        </p:txBody>
      </p:sp>
      <p:sp>
        <p:nvSpPr>
          <p:cNvPr id="47" name="Chevron 46"/>
          <p:cNvSpPr/>
          <p:nvPr/>
        </p:nvSpPr>
        <p:spPr>
          <a:xfrm>
            <a:off x="683568" y="1916832"/>
            <a:ext cx="2072470" cy="901528"/>
          </a:xfrm>
          <a:prstGeom prst="chevron">
            <a:avLst/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4950" y="1975181"/>
            <a:ext cx="346548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500" dirty="0"/>
              <a:t>トランザクションに</a:t>
            </a:r>
            <a:r>
              <a:rPr lang="ja-JP" altLang="en-US" sz="1500" dirty="0" smtClean="0"/>
              <a:t>関す</a:t>
            </a:r>
            <a:r>
              <a:rPr lang="ja-JP" altLang="en-US" sz="1500" dirty="0"/>
              <a:t>るタスクは、部分的に実</a:t>
            </a:r>
            <a:r>
              <a:rPr lang="ja-JP" altLang="en-US" sz="1500" dirty="0" smtClean="0"/>
              <a:t>行して中断しな</a:t>
            </a:r>
            <a:r>
              <a:rPr lang="ja-JP" altLang="en-US" sz="1500" dirty="0"/>
              <a:t>いことを保証す</a:t>
            </a:r>
            <a:r>
              <a:rPr lang="ja-JP" altLang="en-US" sz="1500" dirty="0" smtClean="0"/>
              <a:t>ることを意味</a:t>
            </a:r>
            <a:endParaRPr lang="en-US" altLang="ko-KR" sz="1500" dirty="0" smtClean="0"/>
          </a:p>
        </p:txBody>
      </p:sp>
      <p:sp>
        <p:nvSpPr>
          <p:cNvPr id="49" name="Chevron 48"/>
          <p:cNvSpPr/>
          <p:nvPr/>
        </p:nvSpPr>
        <p:spPr>
          <a:xfrm>
            <a:off x="2483768" y="1988840"/>
            <a:ext cx="2016224" cy="75751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616545" y="2178393"/>
            <a:ext cx="378405" cy="378405"/>
            <a:chOff x="4616545" y="2178393"/>
            <a:chExt cx="378405" cy="378405"/>
          </a:xfrm>
        </p:grpSpPr>
        <p:sp>
          <p:nvSpPr>
            <p:cNvPr id="51" name="Oval 50"/>
            <p:cNvSpPr/>
            <p:nvPr/>
          </p:nvSpPr>
          <p:spPr>
            <a:xfrm>
              <a:off x="4616545" y="2178393"/>
              <a:ext cx="378405" cy="378405"/>
            </a:xfrm>
            <a:prstGeom prst="ellips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714857" y="2263201"/>
              <a:ext cx="181780" cy="208788"/>
              <a:chOff x="1563060" y="2051119"/>
              <a:chExt cx="257856" cy="296167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563060" y="2166190"/>
                <a:ext cx="117195" cy="18109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668765" y="2051119"/>
                <a:ext cx="152151" cy="29616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3100289" y="217839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原子性</a:t>
            </a:r>
          </a:p>
        </p:txBody>
      </p:sp>
      <p:sp>
        <p:nvSpPr>
          <p:cNvPr id="56" name="Chevron 55"/>
          <p:cNvSpPr/>
          <p:nvPr/>
        </p:nvSpPr>
        <p:spPr>
          <a:xfrm>
            <a:off x="683568" y="2977328"/>
            <a:ext cx="2072470" cy="901528"/>
          </a:xfrm>
          <a:prstGeom prst="chevron">
            <a:avLst/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94950" y="3035677"/>
            <a:ext cx="346548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500" dirty="0"/>
              <a:t>トランザクションが実行を正常に完</a:t>
            </a:r>
            <a:r>
              <a:rPr lang="ja-JP" altLang="en-US" sz="1500" dirty="0" smtClean="0"/>
              <a:t>了したら、</a:t>
            </a:r>
            <a:r>
              <a:rPr lang="ja-JP" altLang="en-US" sz="1500" dirty="0"/>
              <a:t>常に一貫性のあるデータベー</a:t>
            </a:r>
            <a:r>
              <a:rPr lang="ja-JP" altLang="en-US" sz="1500" dirty="0" smtClean="0"/>
              <a:t>スの状</a:t>
            </a:r>
            <a:r>
              <a:rPr lang="ja-JP" altLang="en-US" sz="1500" dirty="0"/>
              <a:t>態を維持することを意</a:t>
            </a:r>
            <a:r>
              <a:rPr lang="ja-JP" altLang="en-US" sz="1500" dirty="0" smtClean="0"/>
              <a:t>味</a:t>
            </a:r>
            <a:endParaRPr lang="en-US" altLang="ko-KR" sz="1500" dirty="0" smtClean="0"/>
          </a:p>
        </p:txBody>
      </p:sp>
      <p:sp>
        <p:nvSpPr>
          <p:cNvPr id="58" name="Chevron 57"/>
          <p:cNvSpPr/>
          <p:nvPr/>
        </p:nvSpPr>
        <p:spPr>
          <a:xfrm>
            <a:off x="2483768" y="3049336"/>
            <a:ext cx="2016224" cy="75751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616545" y="3238889"/>
            <a:ext cx="378405" cy="378405"/>
            <a:chOff x="4616545" y="3238889"/>
            <a:chExt cx="378405" cy="378405"/>
          </a:xfrm>
        </p:grpSpPr>
        <p:sp>
          <p:nvSpPr>
            <p:cNvPr id="60" name="Oval 59"/>
            <p:cNvSpPr/>
            <p:nvPr/>
          </p:nvSpPr>
          <p:spPr>
            <a:xfrm>
              <a:off x="4616545" y="3238889"/>
              <a:ext cx="378405" cy="378405"/>
            </a:xfrm>
            <a:prstGeom prst="ellips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714857" y="3323697"/>
              <a:ext cx="181780" cy="208788"/>
              <a:chOff x="1563060" y="2051119"/>
              <a:chExt cx="257856" cy="296167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563060" y="2166190"/>
                <a:ext cx="117195" cy="18109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1668765" y="2051119"/>
                <a:ext cx="152151" cy="29616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/>
          <p:cNvSpPr txBox="1"/>
          <p:nvPr/>
        </p:nvSpPr>
        <p:spPr>
          <a:xfrm>
            <a:off x="3100289" y="32388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一貫性</a:t>
            </a:r>
          </a:p>
        </p:txBody>
      </p:sp>
      <p:sp>
        <p:nvSpPr>
          <p:cNvPr id="65" name="Chevron 64"/>
          <p:cNvSpPr/>
          <p:nvPr/>
        </p:nvSpPr>
        <p:spPr>
          <a:xfrm>
            <a:off x="683568" y="4031256"/>
            <a:ext cx="2072470" cy="901528"/>
          </a:xfrm>
          <a:prstGeom prst="chevron">
            <a:avLst/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94950" y="4089605"/>
            <a:ext cx="346548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500" dirty="0"/>
              <a:t>トランザクションを実</a:t>
            </a:r>
            <a:r>
              <a:rPr lang="ja-JP" altLang="en-US" sz="1500" dirty="0" smtClean="0"/>
              <a:t>行したら、</a:t>
            </a:r>
            <a:r>
              <a:rPr lang="ja-JP" altLang="en-US" sz="1500" dirty="0"/>
              <a:t>他のトランザクション</a:t>
            </a:r>
            <a:r>
              <a:rPr lang="ja-JP" altLang="en-US" sz="1500" dirty="0" smtClean="0"/>
              <a:t>の演</a:t>
            </a:r>
            <a:r>
              <a:rPr lang="ja-JP" altLang="en-US" sz="1500" dirty="0"/>
              <a:t>算の作業が割り込まれないようにすることを意</a:t>
            </a:r>
            <a:r>
              <a:rPr lang="ja-JP" altLang="en-US" sz="1500" dirty="0" smtClean="0"/>
              <a:t>味</a:t>
            </a:r>
            <a:endParaRPr lang="en-US" altLang="ko-KR" sz="1500" dirty="0" smtClean="0"/>
          </a:p>
        </p:txBody>
      </p:sp>
      <p:sp>
        <p:nvSpPr>
          <p:cNvPr id="67" name="Chevron 66"/>
          <p:cNvSpPr/>
          <p:nvPr/>
        </p:nvSpPr>
        <p:spPr>
          <a:xfrm>
            <a:off x="2483768" y="4103264"/>
            <a:ext cx="2016224" cy="75751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616545" y="4292817"/>
            <a:ext cx="378405" cy="378405"/>
            <a:chOff x="4616545" y="4292817"/>
            <a:chExt cx="378405" cy="378405"/>
          </a:xfrm>
        </p:grpSpPr>
        <p:sp>
          <p:nvSpPr>
            <p:cNvPr id="69" name="Oval 68"/>
            <p:cNvSpPr/>
            <p:nvPr/>
          </p:nvSpPr>
          <p:spPr>
            <a:xfrm>
              <a:off x="4616545" y="4292817"/>
              <a:ext cx="378405" cy="378405"/>
            </a:xfrm>
            <a:prstGeom prst="ellips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714857" y="4377625"/>
              <a:ext cx="181780" cy="208788"/>
              <a:chOff x="1563060" y="2051119"/>
              <a:chExt cx="257856" cy="29616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563060" y="2166190"/>
                <a:ext cx="117195" cy="18109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1668765" y="2051119"/>
                <a:ext cx="152151" cy="29616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3100289" y="42928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独立性</a:t>
            </a:r>
          </a:p>
        </p:txBody>
      </p:sp>
      <p:sp>
        <p:nvSpPr>
          <p:cNvPr id="74" name="Chevron 73"/>
          <p:cNvSpPr/>
          <p:nvPr/>
        </p:nvSpPr>
        <p:spPr>
          <a:xfrm>
            <a:off x="683568" y="5085184"/>
            <a:ext cx="2072470" cy="901528"/>
          </a:xfrm>
          <a:prstGeom prst="chevron">
            <a:avLst/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94950" y="5258949"/>
            <a:ext cx="346548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500" dirty="0"/>
              <a:t>正常に実</a:t>
            </a:r>
            <a:r>
              <a:rPr lang="ja-JP" altLang="en-US" sz="1500" dirty="0" smtClean="0"/>
              <a:t>行した</a:t>
            </a:r>
            <a:r>
              <a:rPr lang="ja-JP" altLang="en-US" sz="1500" dirty="0"/>
              <a:t>トランザクションは永遠に反</a:t>
            </a:r>
            <a:r>
              <a:rPr lang="ja-JP" altLang="en-US" sz="1500" dirty="0" smtClean="0"/>
              <a:t>映するべきを</a:t>
            </a:r>
            <a:r>
              <a:rPr lang="ja-JP" altLang="en-US" sz="1500" dirty="0"/>
              <a:t>意</a:t>
            </a:r>
            <a:r>
              <a:rPr lang="ja-JP" altLang="en-US" sz="1500" dirty="0" smtClean="0"/>
              <a:t>味</a:t>
            </a:r>
            <a:endParaRPr lang="en-US" altLang="ko-KR" sz="1500" dirty="0" smtClean="0"/>
          </a:p>
        </p:txBody>
      </p:sp>
      <p:sp>
        <p:nvSpPr>
          <p:cNvPr id="76" name="Chevron 75"/>
          <p:cNvSpPr/>
          <p:nvPr/>
        </p:nvSpPr>
        <p:spPr>
          <a:xfrm>
            <a:off x="2483768" y="5157192"/>
            <a:ext cx="2016224" cy="75751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616545" y="5346745"/>
            <a:ext cx="378405" cy="378405"/>
            <a:chOff x="4616545" y="5346745"/>
            <a:chExt cx="378405" cy="378405"/>
          </a:xfrm>
        </p:grpSpPr>
        <p:sp>
          <p:nvSpPr>
            <p:cNvPr id="78" name="Oval 77"/>
            <p:cNvSpPr/>
            <p:nvPr/>
          </p:nvSpPr>
          <p:spPr>
            <a:xfrm>
              <a:off x="4616545" y="5346745"/>
              <a:ext cx="378405" cy="378405"/>
            </a:xfrm>
            <a:prstGeom prst="ellips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4714857" y="5431553"/>
              <a:ext cx="181780" cy="208788"/>
              <a:chOff x="1563060" y="2051119"/>
              <a:chExt cx="257856" cy="296167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563060" y="2166190"/>
                <a:ext cx="117195" cy="18109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1668765" y="2051119"/>
                <a:ext cx="152151" cy="29616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3100289" y="53467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持続性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75655" y="2090596"/>
            <a:ext cx="64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</a:rPr>
              <a:t>Ⅰ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75655" y="3151092"/>
            <a:ext cx="64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Ⅱ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75655" y="4205021"/>
            <a:ext cx="64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Ⅲ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75655" y="5258948"/>
            <a:ext cx="64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Ⅳ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921"/>
            <a:ext cx="9144000" cy="1050816"/>
          </a:xfrm>
          <a:prstGeom prst="rect">
            <a:avLst/>
          </a:prstGeom>
          <a:solidFill>
            <a:srgbClr val="16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itle 5"/>
          <p:cNvSpPr>
            <a:spLocks noGrp="1"/>
          </p:cNvSpPr>
          <p:nvPr>
            <p:ph type="title"/>
          </p:nvPr>
        </p:nvSpPr>
        <p:spPr>
          <a:xfrm>
            <a:off x="1043608" y="1921"/>
            <a:ext cx="7056784" cy="1050816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ja-JP" altLang="en-US" sz="3000" dirty="0" smtClean="0">
                <a:latin typeface="+mn-lt"/>
              </a:rPr>
              <a:t>ト</a:t>
            </a:r>
            <a:r>
              <a:rPr lang="ja-JP" altLang="en-US" sz="3000" dirty="0">
                <a:latin typeface="+mn-lt"/>
              </a:rPr>
              <a:t>ランザクショ</a:t>
            </a:r>
            <a:r>
              <a:rPr lang="ja-JP" altLang="en-US" sz="3000" dirty="0" smtClean="0">
                <a:latin typeface="+mn-lt"/>
              </a:rPr>
              <a:t>ンの活</a:t>
            </a:r>
            <a:r>
              <a:rPr lang="ja-JP" altLang="en-US" sz="3000" dirty="0">
                <a:latin typeface="+mn-lt"/>
              </a:rPr>
              <a:t>用度</a:t>
            </a:r>
            <a:endParaRPr lang="ko-KR" altLang="en-US" sz="3000" dirty="0">
              <a:latin typeface="+mn-lt"/>
            </a:endParaRPr>
          </a:p>
        </p:txBody>
      </p:sp>
      <p:sp>
        <p:nvSpPr>
          <p:cNvPr id="4" name="Can 3"/>
          <p:cNvSpPr/>
          <p:nvPr/>
        </p:nvSpPr>
        <p:spPr>
          <a:xfrm>
            <a:off x="1028038" y="2336986"/>
            <a:ext cx="583849" cy="3572224"/>
          </a:xfrm>
          <a:prstGeom prst="can">
            <a:avLst>
              <a:gd name="adj" fmla="val 409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an 4"/>
          <p:cNvSpPr/>
          <p:nvPr/>
        </p:nvSpPr>
        <p:spPr>
          <a:xfrm>
            <a:off x="1028038" y="4869160"/>
            <a:ext cx="583849" cy="1040050"/>
          </a:xfrm>
          <a:prstGeom prst="can">
            <a:avLst>
              <a:gd name="adj" fmla="val 40913"/>
            </a:avLst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51966" y="1628800"/>
            <a:ext cx="843897" cy="636178"/>
            <a:chOff x="764098" y="1968721"/>
            <a:chExt cx="843897" cy="636178"/>
          </a:xfrm>
        </p:grpSpPr>
        <p:sp>
          <p:nvSpPr>
            <p:cNvPr id="7" name="Trapezoid 6"/>
            <p:cNvSpPr/>
            <p:nvPr/>
          </p:nvSpPr>
          <p:spPr>
            <a:xfrm rot="2933816" flipV="1">
              <a:off x="834517" y="1950559"/>
              <a:ext cx="544877" cy="581202"/>
            </a:xfrm>
            <a:prstGeom prst="trapezoid">
              <a:avLst>
                <a:gd name="adj" fmla="val 13661"/>
              </a:avLst>
            </a:prstGeom>
            <a:solidFill>
              <a:schemeClr val="bg1"/>
            </a:solidFill>
            <a:ln>
              <a:solidFill>
                <a:srgbClr val="137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64098" y="2251195"/>
              <a:ext cx="744539" cy="331510"/>
            </a:xfrm>
            <a:custGeom>
              <a:avLst/>
              <a:gdLst>
                <a:gd name="connsiteX0" fmla="*/ 0 w 941901"/>
                <a:gd name="connsiteY0" fmla="*/ 34376 h 419387"/>
                <a:gd name="connsiteX1" fmla="*/ 330009 w 941901"/>
                <a:gd name="connsiteY1" fmla="*/ 419387 h 419387"/>
                <a:gd name="connsiteX2" fmla="*/ 941901 w 941901"/>
                <a:gd name="connsiteY2" fmla="*/ 0 h 419387"/>
                <a:gd name="connsiteX3" fmla="*/ 0 w 941901"/>
                <a:gd name="connsiteY3" fmla="*/ 34376 h 4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901" h="419387">
                  <a:moveTo>
                    <a:pt x="0" y="34376"/>
                  </a:moveTo>
                  <a:lnTo>
                    <a:pt x="330009" y="419387"/>
                  </a:lnTo>
                  <a:lnTo>
                    <a:pt x="941901" y="0"/>
                  </a:lnTo>
                  <a:lnTo>
                    <a:pt x="0" y="34376"/>
                  </a:lnTo>
                  <a:close/>
                </a:path>
              </a:pathLst>
            </a:cu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431168" y="2291897"/>
              <a:ext cx="176827" cy="313002"/>
            </a:xfrm>
            <a:custGeom>
              <a:avLst/>
              <a:gdLst>
                <a:gd name="connsiteX0" fmla="*/ 371276 w 776915"/>
                <a:gd name="connsiteY0" fmla="*/ 9 h 687607"/>
                <a:gd name="connsiteX1" fmla="*/ 16 w 776915"/>
                <a:gd name="connsiteY1" fmla="*/ 515648 h 687607"/>
                <a:gd name="connsiteX2" fmla="*/ 385027 w 776915"/>
                <a:gd name="connsiteY2" fmla="*/ 687528 h 687607"/>
                <a:gd name="connsiteX3" fmla="*/ 776912 w 776915"/>
                <a:gd name="connsiteY3" fmla="*/ 529399 h 687607"/>
                <a:gd name="connsiteX4" fmla="*/ 371276 w 776915"/>
                <a:gd name="connsiteY4" fmla="*/ 9 h 68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915" h="687607">
                  <a:moveTo>
                    <a:pt x="371276" y="9"/>
                  </a:moveTo>
                  <a:cubicBezTo>
                    <a:pt x="241793" y="-2283"/>
                    <a:pt x="-2276" y="401062"/>
                    <a:pt x="16" y="515648"/>
                  </a:cubicBezTo>
                  <a:cubicBezTo>
                    <a:pt x="2308" y="630234"/>
                    <a:pt x="255544" y="685236"/>
                    <a:pt x="385027" y="687528"/>
                  </a:cubicBezTo>
                  <a:cubicBezTo>
                    <a:pt x="514510" y="689820"/>
                    <a:pt x="775766" y="642840"/>
                    <a:pt x="776912" y="529399"/>
                  </a:cubicBezTo>
                  <a:cubicBezTo>
                    <a:pt x="778058" y="415958"/>
                    <a:pt x="500759" y="2301"/>
                    <a:pt x="371276" y="9"/>
                  </a:cubicBezTo>
                  <a:close/>
                </a:path>
              </a:pathLst>
            </a:cu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28038" y="5919083"/>
            <a:ext cx="5838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/>
              <a:t>2019</a:t>
            </a:r>
          </a:p>
        </p:txBody>
      </p:sp>
      <p:sp>
        <p:nvSpPr>
          <p:cNvPr id="33" name="Can 32"/>
          <p:cNvSpPr/>
          <p:nvPr/>
        </p:nvSpPr>
        <p:spPr>
          <a:xfrm>
            <a:off x="2105882" y="2336986"/>
            <a:ext cx="583849" cy="3572224"/>
          </a:xfrm>
          <a:prstGeom prst="can">
            <a:avLst>
              <a:gd name="adj" fmla="val 409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Can 33"/>
          <p:cNvSpPr/>
          <p:nvPr/>
        </p:nvSpPr>
        <p:spPr>
          <a:xfrm>
            <a:off x="2105882" y="4221087"/>
            <a:ext cx="583849" cy="1688121"/>
          </a:xfrm>
          <a:prstGeom prst="can">
            <a:avLst>
              <a:gd name="adj" fmla="val 40913"/>
            </a:avLst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629810" y="1628800"/>
            <a:ext cx="843897" cy="636178"/>
            <a:chOff x="764098" y="1968721"/>
            <a:chExt cx="843897" cy="636178"/>
          </a:xfrm>
        </p:grpSpPr>
        <p:sp>
          <p:nvSpPr>
            <p:cNvPr id="36" name="Trapezoid 35"/>
            <p:cNvSpPr/>
            <p:nvPr/>
          </p:nvSpPr>
          <p:spPr>
            <a:xfrm rot="2933816" flipV="1">
              <a:off x="834517" y="1950559"/>
              <a:ext cx="544877" cy="581202"/>
            </a:xfrm>
            <a:prstGeom prst="trapezoid">
              <a:avLst>
                <a:gd name="adj" fmla="val 13661"/>
              </a:avLst>
            </a:prstGeom>
            <a:solidFill>
              <a:schemeClr val="bg1"/>
            </a:solidFill>
            <a:ln>
              <a:solidFill>
                <a:srgbClr val="137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64098" y="2251195"/>
              <a:ext cx="744539" cy="331510"/>
            </a:xfrm>
            <a:custGeom>
              <a:avLst/>
              <a:gdLst>
                <a:gd name="connsiteX0" fmla="*/ 0 w 941901"/>
                <a:gd name="connsiteY0" fmla="*/ 34376 h 419387"/>
                <a:gd name="connsiteX1" fmla="*/ 330009 w 941901"/>
                <a:gd name="connsiteY1" fmla="*/ 419387 h 419387"/>
                <a:gd name="connsiteX2" fmla="*/ 941901 w 941901"/>
                <a:gd name="connsiteY2" fmla="*/ 0 h 419387"/>
                <a:gd name="connsiteX3" fmla="*/ 0 w 941901"/>
                <a:gd name="connsiteY3" fmla="*/ 34376 h 4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901" h="419387">
                  <a:moveTo>
                    <a:pt x="0" y="34376"/>
                  </a:moveTo>
                  <a:lnTo>
                    <a:pt x="330009" y="419387"/>
                  </a:lnTo>
                  <a:lnTo>
                    <a:pt x="941901" y="0"/>
                  </a:lnTo>
                  <a:lnTo>
                    <a:pt x="0" y="34376"/>
                  </a:lnTo>
                  <a:close/>
                </a:path>
              </a:pathLst>
            </a:cu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431168" y="2291897"/>
              <a:ext cx="176827" cy="313002"/>
            </a:xfrm>
            <a:custGeom>
              <a:avLst/>
              <a:gdLst>
                <a:gd name="connsiteX0" fmla="*/ 371276 w 776915"/>
                <a:gd name="connsiteY0" fmla="*/ 9 h 687607"/>
                <a:gd name="connsiteX1" fmla="*/ 16 w 776915"/>
                <a:gd name="connsiteY1" fmla="*/ 515648 h 687607"/>
                <a:gd name="connsiteX2" fmla="*/ 385027 w 776915"/>
                <a:gd name="connsiteY2" fmla="*/ 687528 h 687607"/>
                <a:gd name="connsiteX3" fmla="*/ 776912 w 776915"/>
                <a:gd name="connsiteY3" fmla="*/ 529399 h 687607"/>
                <a:gd name="connsiteX4" fmla="*/ 371276 w 776915"/>
                <a:gd name="connsiteY4" fmla="*/ 9 h 68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915" h="687607">
                  <a:moveTo>
                    <a:pt x="371276" y="9"/>
                  </a:moveTo>
                  <a:cubicBezTo>
                    <a:pt x="241793" y="-2283"/>
                    <a:pt x="-2276" y="401062"/>
                    <a:pt x="16" y="515648"/>
                  </a:cubicBezTo>
                  <a:cubicBezTo>
                    <a:pt x="2308" y="630234"/>
                    <a:pt x="255544" y="685236"/>
                    <a:pt x="385027" y="687528"/>
                  </a:cubicBezTo>
                  <a:cubicBezTo>
                    <a:pt x="514510" y="689820"/>
                    <a:pt x="775766" y="642840"/>
                    <a:pt x="776912" y="529399"/>
                  </a:cubicBezTo>
                  <a:cubicBezTo>
                    <a:pt x="778058" y="415958"/>
                    <a:pt x="500759" y="2301"/>
                    <a:pt x="371276" y="9"/>
                  </a:cubicBezTo>
                  <a:close/>
                </a:path>
              </a:pathLst>
            </a:cu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105882" y="5919083"/>
            <a:ext cx="5838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/>
              <a:t>2020</a:t>
            </a:r>
          </a:p>
        </p:txBody>
      </p:sp>
      <p:sp>
        <p:nvSpPr>
          <p:cNvPr id="40" name="Can 39"/>
          <p:cNvSpPr/>
          <p:nvPr/>
        </p:nvSpPr>
        <p:spPr>
          <a:xfrm>
            <a:off x="3182166" y="2336986"/>
            <a:ext cx="583849" cy="3572224"/>
          </a:xfrm>
          <a:prstGeom prst="can">
            <a:avLst>
              <a:gd name="adj" fmla="val 409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Can 40"/>
          <p:cNvSpPr/>
          <p:nvPr/>
        </p:nvSpPr>
        <p:spPr>
          <a:xfrm>
            <a:off x="3182166" y="3628147"/>
            <a:ext cx="583849" cy="2281063"/>
          </a:xfrm>
          <a:prstGeom prst="can">
            <a:avLst>
              <a:gd name="adj" fmla="val 40913"/>
            </a:avLst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706094" y="1628800"/>
            <a:ext cx="843897" cy="636178"/>
            <a:chOff x="764098" y="1968721"/>
            <a:chExt cx="843897" cy="636178"/>
          </a:xfrm>
        </p:grpSpPr>
        <p:sp>
          <p:nvSpPr>
            <p:cNvPr id="43" name="Trapezoid 42"/>
            <p:cNvSpPr/>
            <p:nvPr/>
          </p:nvSpPr>
          <p:spPr>
            <a:xfrm rot="2933816" flipV="1">
              <a:off x="834517" y="1950559"/>
              <a:ext cx="544877" cy="581202"/>
            </a:xfrm>
            <a:prstGeom prst="trapezoid">
              <a:avLst>
                <a:gd name="adj" fmla="val 13661"/>
              </a:avLst>
            </a:prstGeom>
            <a:solidFill>
              <a:schemeClr val="bg1"/>
            </a:solidFill>
            <a:ln>
              <a:solidFill>
                <a:srgbClr val="137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64098" y="2251195"/>
              <a:ext cx="744539" cy="331510"/>
            </a:xfrm>
            <a:custGeom>
              <a:avLst/>
              <a:gdLst>
                <a:gd name="connsiteX0" fmla="*/ 0 w 941901"/>
                <a:gd name="connsiteY0" fmla="*/ 34376 h 419387"/>
                <a:gd name="connsiteX1" fmla="*/ 330009 w 941901"/>
                <a:gd name="connsiteY1" fmla="*/ 419387 h 419387"/>
                <a:gd name="connsiteX2" fmla="*/ 941901 w 941901"/>
                <a:gd name="connsiteY2" fmla="*/ 0 h 419387"/>
                <a:gd name="connsiteX3" fmla="*/ 0 w 941901"/>
                <a:gd name="connsiteY3" fmla="*/ 34376 h 4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901" h="419387">
                  <a:moveTo>
                    <a:pt x="0" y="34376"/>
                  </a:moveTo>
                  <a:lnTo>
                    <a:pt x="330009" y="419387"/>
                  </a:lnTo>
                  <a:lnTo>
                    <a:pt x="941901" y="0"/>
                  </a:lnTo>
                  <a:lnTo>
                    <a:pt x="0" y="34376"/>
                  </a:lnTo>
                  <a:close/>
                </a:path>
              </a:pathLst>
            </a:cu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31168" y="2291897"/>
              <a:ext cx="176827" cy="313002"/>
            </a:xfrm>
            <a:custGeom>
              <a:avLst/>
              <a:gdLst>
                <a:gd name="connsiteX0" fmla="*/ 371276 w 776915"/>
                <a:gd name="connsiteY0" fmla="*/ 9 h 687607"/>
                <a:gd name="connsiteX1" fmla="*/ 16 w 776915"/>
                <a:gd name="connsiteY1" fmla="*/ 515648 h 687607"/>
                <a:gd name="connsiteX2" fmla="*/ 385027 w 776915"/>
                <a:gd name="connsiteY2" fmla="*/ 687528 h 687607"/>
                <a:gd name="connsiteX3" fmla="*/ 776912 w 776915"/>
                <a:gd name="connsiteY3" fmla="*/ 529399 h 687607"/>
                <a:gd name="connsiteX4" fmla="*/ 371276 w 776915"/>
                <a:gd name="connsiteY4" fmla="*/ 9 h 68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915" h="687607">
                  <a:moveTo>
                    <a:pt x="371276" y="9"/>
                  </a:moveTo>
                  <a:cubicBezTo>
                    <a:pt x="241793" y="-2283"/>
                    <a:pt x="-2276" y="401062"/>
                    <a:pt x="16" y="515648"/>
                  </a:cubicBezTo>
                  <a:cubicBezTo>
                    <a:pt x="2308" y="630234"/>
                    <a:pt x="255544" y="685236"/>
                    <a:pt x="385027" y="687528"/>
                  </a:cubicBezTo>
                  <a:cubicBezTo>
                    <a:pt x="514510" y="689820"/>
                    <a:pt x="775766" y="642840"/>
                    <a:pt x="776912" y="529399"/>
                  </a:cubicBezTo>
                  <a:cubicBezTo>
                    <a:pt x="778058" y="415958"/>
                    <a:pt x="500759" y="2301"/>
                    <a:pt x="371276" y="9"/>
                  </a:cubicBezTo>
                  <a:close/>
                </a:path>
              </a:pathLst>
            </a:cu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182166" y="5919083"/>
            <a:ext cx="5838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/>
              <a:t>2021</a:t>
            </a:r>
          </a:p>
        </p:txBody>
      </p:sp>
      <p:sp>
        <p:nvSpPr>
          <p:cNvPr id="47" name="Can 46"/>
          <p:cNvSpPr/>
          <p:nvPr/>
        </p:nvSpPr>
        <p:spPr>
          <a:xfrm>
            <a:off x="4276183" y="2336986"/>
            <a:ext cx="583849" cy="3572224"/>
          </a:xfrm>
          <a:prstGeom prst="can">
            <a:avLst>
              <a:gd name="adj" fmla="val 409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Can 47"/>
          <p:cNvSpPr/>
          <p:nvPr/>
        </p:nvSpPr>
        <p:spPr>
          <a:xfrm>
            <a:off x="4276183" y="3068960"/>
            <a:ext cx="583849" cy="2840250"/>
          </a:xfrm>
          <a:prstGeom prst="can">
            <a:avLst>
              <a:gd name="adj" fmla="val 40913"/>
            </a:avLst>
          </a:prstGeom>
          <a:solidFill>
            <a:srgbClr val="137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800111" y="1628800"/>
            <a:ext cx="843897" cy="636178"/>
            <a:chOff x="764098" y="1968721"/>
            <a:chExt cx="843897" cy="636178"/>
          </a:xfrm>
        </p:grpSpPr>
        <p:sp>
          <p:nvSpPr>
            <p:cNvPr id="50" name="Trapezoid 49"/>
            <p:cNvSpPr/>
            <p:nvPr/>
          </p:nvSpPr>
          <p:spPr>
            <a:xfrm rot="2933816" flipV="1">
              <a:off x="834517" y="1950559"/>
              <a:ext cx="544877" cy="581202"/>
            </a:xfrm>
            <a:prstGeom prst="trapezoid">
              <a:avLst>
                <a:gd name="adj" fmla="val 13661"/>
              </a:avLst>
            </a:prstGeom>
            <a:solidFill>
              <a:schemeClr val="bg1"/>
            </a:solidFill>
            <a:ln>
              <a:solidFill>
                <a:srgbClr val="137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64098" y="2251195"/>
              <a:ext cx="744539" cy="331510"/>
            </a:xfrm>
            <a:custGeom>
              <a:avLst/>
              <a:gdLst>
                <a:gd name="connsiteX0" fmla="*/ 0 w 941901"/>
                <a:gd name="connsiteY0" fmla="*/ 34376 h 419387"/>
                <a:gd name="connsiteX1" fmla="*/ 330009 w 941901"/>
                <a:gd name="connsiteY1" fmla="*/ 419387 h 419387"/>
                <a:gd name="connsiteX2" fmla="*/ 941901 w 941901"/>
                <a:gd name="connsiteY2" fmla="*/ 0 h 419387"/>
                <a:gd name="connsiteX3" fmla="*/ 0 w 941901"/>
                <a:gd name="connsiteY3" fmla="*/ 34376 h 4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901" h="419387">
                  <a:moveTo>
                    <a:pt x="0" y="34376"/>
                  </a:moveTo>
                  <a:lnTo>
                    <a:pt x="330009" y="419387"/>
                  </a:lnTo>
                  <a:lnTo>
                    <a:pt x="941901" y="0"/>
                  </a:lnTo>
                  <a:lnTo>
                    <a:pt x="0" y="34376"/>
                  </a:lnTo>
                  <a:close/>
                </a:path>
              </a:pathLst>
            </a:cu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431168" y="2291897"/>
              <a:ext cx="176827" cy="313002"/>
            </a:xfrm>
            <a:custGeom>
              <a:avLst/>
              <a:gdLst>
                <a:gd name="connsiteX0" fmla="*/ 371276 w 776915"/>
                <a:gd name="connsiteY0" fmla="*/ 9 h 687607"/>
                <a:gd name="connsiteX1" fmla="*/ 16 w 776915"/>
                <a:gd name="connsiteY1" fmla="*/ 515648 h 687607"/>
                <a:gd name="connsiteX2" fmla="*/ 385027 w 776915"/>
                <a:gd name="connsiteY2" fmla="*/ 687528 h 687607"/>
                <a:gd name="connsiteX3" fmla="*/ 776912 w 776915"/>
                <a:gd name="connsiteY3" fmla="*/ 529399 h 687607"/>
                <a:gd name="connsiteX4" fmla="*/ 371276 w 776915"/>
                <a:gd name="connsiteY4" fmla="*/ 9 h 68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915" h="687607">
                  <a:moveTo>
                    <a:pt x="371276" y="9"/>
                  </a:moveTo>
                  <a:cubicBezTo>
                    <a:pt x="241793" y="-2283"/>
                    <a:pt x="-2276" y="401062"/>
                    <a:pt x="16" y="515648"/>
                  </a:cubicBezTo>
                  <a:cubicBezTo>
                    <a:pt x="2308" y="630234"/>
                    <a:pt x="255544" y="685236"/>
                    <a:pt x="385027" y="687528"/>
                  </a:cubicBezTo>
                  <a:cubicBezTo>
                    <a:pt x="514510" y="689820"/>
                    <a:pt x="775766" y="642840"/>
                    <a:pt x="776912" y="529399"/>
                  </a:cubicBezTo>
                  <a:cubicBezTo>
                    <a:pt x="778058" y="415958"/>
                    <a:pt x="500759" y="2301"/>
                    <a:pt x="371276" y="9"/>
                  </a:cubicBezTo>
                  <a:close/>
                </a:path>
              </a:pathLst>
            </a:cu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276183" y="5919083"/>
            <a:ext cx="5838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/>
              <a:t>2022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1246" y="5662989"/>
            <a:ext cx="62574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 smtClean="0"/>
              <a:t>0%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246" y="2336986"/>
            <a:ext cx="62574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 smtClean="0"/>
              <a:t>100%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6338" y="3999987"/>
            <a:ext cx="62574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 smtClean="0"/>
              <a:t>50%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87038" y="2090597"/>
            <a:ext cx="274540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500" dirty="0"/>
              <a:t>時間が経つにつれて、トランザクションの利用率</a:t>
            </a:r>
            <a:r>
              <a:rPr lang="ja-JP" altLang="en-US" sz="1500" dirty="0" smtClean="0"/>
              <a:t>が増えろ傾</a:t>
            </a:r>
            <a:r>
              <a:rPr lang="ja-JP" altLang="en-US" sz="1500" dirty="0"/>
              <a:t>向</a:t>
            </a:r>
            <a:endParaRPr lang="en-US" altLang="ko-KR" sz="1500" dirty="0"/>
          </a:p>
        </p:txBody>
      </p:sp>
      <p:sp>
        <p:nvSpPr>
          <p:cNvPr id="62" name="TextBox 61"/>
          <p:cNvSpPr txBox="1"/>
          <p:nvPr/>
        </p:nvSpPr>
        <p:spPr>
          <a:xfrm>
            <a:off x="5787038" y="3151093"/>
            <a:ext cx="274540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500" dirty="0"/>
              <a:t>コンサート場、映画館などで同時</a:t>
            </a:r>
            <a:r>
              <a:rPr lang="ja-JP" altLang="en-US" sz="1500" dirty="0" smtClean="0"/>
              <a:t>性の制</a:t>
            </a:r>
            <a:r>
              <a:rPr lang="ja-JP" altLang="en-US" sz="1500" dirty="0"/>
              <a:t>御のために使用</a:t>
            </a:r>
            <a:endParaRPr lang="en-US" altLang="ko-KR" sz="15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5408633" y="2178393"/>
            <a:ext cx="378405" cy="378405"/>
            <a:chOff x="6822748" y="1504903"/>
            <a:chExt cx="378405" cy="378405"/>
          </a:xfrm>
        </p:grpSpPr>
        <p:sp>
          <p:nvSpPr>
            <p:cNvPr id="78" name="Oval 77"/>
            <p:cNvSpPr/>
            <p:nvPr/>
          </p:nvSpPr>
          <p:spPr>
            <a:xfrm>
              <a:off x="6822748" y="1504903"/>
              <a:ext cx="378405" cy="378405"/>
            </a:xfrm>
            <a:prstGeom prst="ellips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6919997" y="1583051"/>
              <a:ext cx="209322" cy="2259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Isosceles Triangle 78"/>
            <p:cNvSpPr/>
            <p:nvPr/>
          </p:nvSpPr>
          <p:spPr>
            <a:xfrm rot="5400000">
              <a:off x="6837970" y="1663927"/>
              <a:ext cx="209322" cy="64169"/>
            </a:xfrm>
            <a:prstGeom prst="triangl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408633" y="3238888"/>
            <a:ext cx="378405" cy="378405"/>
            <a:chOff x="6822748" y="1504903"/>
            <a:chExt cx="378405" cy="378405"/>
          </a:xfrm>
        </p:grpSpPr>
        <p:sp>
          <p:nvSpPr>
            <p:cNvPr id="82" name="Oval 81"/>
            <p:cNvSpPr/>
            <p:nvPr/>
          </p:nvSpPr>
          <p:spPr>
            <a:xfrm>
              <a:off x="6822748" y="1504903"/>
              <a:ext cx="378405" cy="378405"/>
            </a:xfrm>
            <a:prstGeom prst="ellips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Isosceles Triangle 82"/>
            <p:cNvSpPr/>
            <p:nvPr/>
          </p:nvSpPr>
          <p:spPr>
            <a:xfrm rot="5400000">
              <a:off x="6919997" y="1583051"/>
              <a:ext cx="209322" cy="2259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Isosceles Triangle 83"/>
            <p:cNvSpPr/>
            <p:nvPr/>
          </p:nvSpPr>
          <p:spPr>
            <a:xfrm rot="5400000">
              <a:off x="6837970" y="1663927"/>
              <a:ext cx="209322" cy="64169"/>
            </a:xfrm>
            <a:prstGeom prst="triangl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787038" y="4221088"/>
            <a:ext cx="274540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500" dirty="0"/>
              <a:t>特に、銀行の入出</a:t>
            </a:r>
            <a:r>
              <a:rPr lang="ja-JP" altLang="en-US" sz="1500" dirty="0" smtClean="0"/>
              <a:t>金の過</a:t>
            </a:r>
            <a:r>
              <a:rPr lang="ja-JP" altLang="en-US" sz="1500" dirty="0"/>
              <a:t>程では非常に重要</a:t>
            </a:r>
            <a:endParaRPr lang="en-US" altLang="ko-KR" sz="15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5408633" y="4308883"/>
            <a:ext cx="378405" cy="378405"/>
            <a:chOff x="6822748" y="1504903"/>
            <a:chExt cx="378405" cy="378405"/>
          </a:xfrm>
        </p:grpSpPr>
        <p:sp>
          <p:nvSpPr>
            <p:cNvPr id="60" name="Oval 59"/>
            <p:cNvSpPr/>
            <p:nvPr/>
          </p:nvSpPr>
          <p:spPr>
            <a:xfrm>
              <a:off x="6822748" y="1504903"/>
              <a:ext cx="378405" cy="378405"/>
            </a:xfrm>
            <a:prstGeom prst="ellips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>
              <a:off x="6919997" y="1583051"/>
              <a:ext cx="209322" cy="2259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6837970" y="1663927"/>
              <a:ext cx="209322" cy="64169"/>
            </a:xfrm>
            <a:prstGeom prst="triangle">
              <a:avLst/>
            </a:prstGeom>
            <a:solidFill>
              <a:srgbClr val="137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363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Database Transaction</vt:lpstr>
      <vt:lpstr>トランザクション(Transaction)の特徴</vt:lpstr>
      <vt:lpstr>トランザクションの活用度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tails1101@naver.com</dc:creator>
  <cp:lastModifiedBy>tails1101@naver.com</cp:lastModifiedBy>
  <cp:revision>27</cp:revision>
  <dcterms:created xsi:type="dcterms:W3CDTF">2023-02-08T14:29:57Z</dcterms:created>
  <dcterms:modified xsi:type="dcterms:W3CDTF">2023-02-12T20:57:50Z</dcterms:modified>
</cp:coreProperties>
</file>