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25"/>
  </p:notesMasterIdLst>
  <p:sldIdLst>
    <p:sldId id="256" r:id="rId2"/>
    <p:sldId id="257" r:id="rId3"/>
    <p:sldId id="266" r:id="rId4"/>
    <p:sldId id="280" r:id="rId5"/>
    <p:sldId id="278" r:id="rId6"/>
    <p:sldId id="279" r:id="rId7"/>
    <p:sldId id="27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81" r:id="rId17"/>
    <p:sldId id="282" r:id="rId18"/>
    <p:sldId id="284" r:id="rId19"/>
    <p:sldId id="283" r:id="rId20"/>
    <p:sldId id="285" r:id="rId21"/>
    <p:sldId id="286" r:id="rId22"/>
    <p:sldId id="287" r:id="rId23"/>
    <p:sldId id="28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8D2BA4-8019-445B-9EC6-AB1811CCE544}" type="datetimeFigureOut">
              <a:rPr lang="zh-TW" altLang="en-US" smtClean="0"/>
              <a:t>2023/2/28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B08C58-5843-4943-B779-7EEA2D28E7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10962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編號、擷取時間、來源、目的、協定、封包長度、封包內容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5AD60-0881-42E1-A221-9DAFFB1E8A2E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07910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Resolve network names </a:t>
            </a:r>
            <a:r>
              <a:rPr lang="zh-TW" altLang="en-US" dirty="0"/>
              <a:t>解析</a:t>
            </a:r>
            <a:r>
              <a:rPr lang="en-US" altLang="zh-TW" dirty="0"/>
              <a:t>DNS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5AD60-0881-42E1-A221-9DAFFB1E8A2E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9811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F88410BD-F9F6-4079-8350-C556B81120DC}" type="datetimeFigureOut">
              <a:rPr lang="zh-TW" altLang="en-US" smtClean="0"/>
              <a:t>2023/2/28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94D9565-EA42-43B4-9540-B9AC7CBAB8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704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410BD-F9F6-4079-8350-C556B81120DC}" type="datetimeFigureOut">
              <a:rPr lang="zh-TW" altLang="en-US" smtClean="0"/>
              <a:t>2023/2/28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D9565-EA42-43B4-9540-B9AC7CBAB8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5497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410BD-F9F6-4079-8350-C556B81120DC}" type="datetimeFigureOut">
              <a:rPr lang="zh-TW" altLang="en-US" smtClean="0"/>
              <a:t>2023/2/28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D9565-EA42-43B4-9540-B9AC7CBAB8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3953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410BD-F9F6-4079-8350-C556B81120DC}" type="datetimeFigureOut">
              <a:rPr lang="zh-TW" altLang="en-US" smtClean="0"/>
              <a:t>2023/2/28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D9565-EA42-43B4-9540-B9AC7CBAB80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14703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410BD-F9F6-4079-8350-C556B81120DC}" type="datetimeFigureOut">
              <a:rPr lang="zh-TW" altLang="en-US" smtClean="0"/>
              <a:t>2023/2/28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D9565-EA42-43B4-9540-B9AC7CBAB8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16289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410BD-F9F6-4079-8350-C556B81120DC}" type="datetimeFigureOut">
              <a:rPr lang="zh-TW" altLang="en-US" smtClean="0"/>
              <a:t>2023/2/28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D9565-EA42-43B4-9540-B9AC7CBAB8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93187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410BD-F9F6-4079-8350-C556B81120DC}" type="datetimeFigureOut">
              <a:rPr lang="zh-TW" altLang="en-US" smtClean="0"/>
              <a:t>2023/2/28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D9565-EA42-43B4-9540-B9AC7CBAB8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75628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410BD-F9F6-4079-8350-C556B81120DC}" type="datetimeFigureOut">
              <a:rPr lang="zh-TW" altLang="en-US" smtClean="0"/>
              <a:t>2023/2/28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D9565-EA42-43B4-9540-B9AC7CBAB8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17983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410BD-F9F6-4079-8350-C556B81120DC}" type="datetimeFigureOut">
              <a:rPr lang="zh-TW" altLang="en-US" smtClean="0"/>
              <a:t>2023/2/28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D9565-EA42-43B4-9540-B9AC7CBAB8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5750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410BD-F9F6-4079-8350-C556B81120DC}" type="datetimeFigureOut">
              <a:rPr lang="zh-TW" altLang="en-US" smtClean="0"/>
              <a:t>2023/2/28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D9565-EA42-43B4-9540-B9AC7CBAB8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3792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410BD-F9F6-4079-8350-C556B81120DC}" type="datetimeFigureOut">
              <a:rPr lang="zh-TW" altLang="en-US" smtClean="0"/>
              <a:t>2023/2/28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D9565-EA42-43B4-9540-B9AC7CBAB8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7195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410BD-F9F6-4079-8350-C556B81120DC}" type="datetimeFigureOut">
              <a:rPr lang="zh-TW" altLang="en-US" smtClean="0"/>
              <a:t>2023/2/28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D9565-EA42-43B4-9540-B9AC7CBAB8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7499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410BD-F9F6-4079-8350-C556B81120DC}" type="datetimeFigureOut">
              <a:rPr lang="zh-TW" altLang="en-US" smtClean="0"/>
              <a:t>2023/2/28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D9565-EA42-43B4-9540-B9AC7CBAB8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3432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410BD-F9F6-4079-8350-C556B81120DC}" type="datetimeFigureOut">
              <a:rPr lang="zh-TW" altLang="en-US" smtClean="0"/>
              <a:t>2023/2/28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D9565-EA42-43B4-9540-B9AC7CBAB8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9918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410BD-F9F6-4079-8350-C556B81120DC}" type="datetimeFigureOut">
              <a:rPr lang="zh-TW" altLang="en-US" smtClean="0"/>
              <a:t>2023/2/28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D9565-EA42-43B4-9540-B9AC7CBAB8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6351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410BD-F9F6-4079-8350-C556B81120DC}" type="datetimeFigureOut">
              <a:rPr lang="zh-TW" altLang="en-US" smtClean="0"/>
              <a:t>2023/2/28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D9565-EA42-43B4-9540-B9AC7CBAB8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8859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410BD-F9F6-4079-8350-C556B81120DC}" type="datetimeFigureOut">
              <a:rPr lang="zh-TW" altLang="en-US" smtClean="0"/>
              <a:t>2023/2/28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D9565-EA42-43B4-9540-B9AC7CBAB8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2700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410BD-F9F6-4079-8350-C556B81120DC}" type="datetimeFigureOut">
              <a:rPr lang="zh-TW" altLang="en-US" smtClean="0"/>
              <a:t>2023/2/28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4D9565-EA42-43B4-9540-B9AC7CBAB8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38345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52D9FA-DEFA-7F24-5342-3B40D856EB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6600" b="1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MISC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4A5819E-9F40-D93F-3481-0F9C24F538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71760" y="4101658"/>
            <a:ext cx="2410119" cy="677731"/>
          </a:xfrm>
        </p:spPr>
        <p:txBody>
          <a:bodyPr>
            <a:normAutofit fontScale="92500"/>
          </a:bodyPr>
          <a:lstStyle/>
          <a:p>
            <a:pPr algn="r"/>
            <a:r>
              <a:rPr lang="zh-TW" altLang="en-US" sz="32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講者</a:t>
            </a:r>
            <a:r>
              <a:rPr lang="en-US" altLang="zh-TW" sz="32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32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蔡宗豪</a:t>
            </a:r>
            <a:endParaRPr lang="en-US" altLang="zh-TW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560659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EAC73B-8B4B-3832-F97D-BFCF9DD2B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6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TCP</a:t>
            </a:r>
            <a:endParaRPr lang="zh-TW" altLang="en-US" sz="60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FF2E9919-E8DE-D479-445E-7EB0FF1AFB50}"/>
              </a:ext>
            </a:extLst>
          </p:cNvPr>
          <p:cNvSpPr txBox="1"/>
          <p:nvPr/>
        </p:nvSpPr>
        <p:spPr>
          <a:xfrm>
            <a:off x="1802247" y="3297385"/>
            <a:ext cx="77421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2.</a:t>
            </a:r>
            <a:r>
              <a:rPr lang="zh-TW" altLang="en-US" sz="40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三向交握</a:t>
            </a:r>
            <a:r>
              <a:rPr lang="en-US" altLang="zh-TW" sz="40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sz="4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Three Way Handshake</a:t>
            </a:r>
            <a:r>
              <a:rPr lang="en-US" altLang="zh-TW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TW" altLang="en-US" sz="4000" b="1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FEF6FA7-6F4B-A025-2302-511864D7A977}"/>
              </a:ext>
            </a:extLst>
          </p:cNvPr>
          <p:cNvSpPr txBox="1"/>
          <p:nvPr/>
        </p:nvSpPr>
        <p:spPr>
          <a:xfrm>
            <a:off x="1802247" y="4283009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3.</a:t>
            </a:r>
            <a:r>
              <a:rPr lang="zh-TW" altLang="en-US" sz="40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流量控制</a:t>
            </a:r>
            <a:endParaRPr lang="zh-TW" altLang="en-US" sz="4000" b="1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99C59268-3500-EB8A-E61D-4EF174158EE9}"/>
              </a:ext>
            </a:extLst>
          </p:cNvPr>
          <p:cNvSpPr txBox="1"/>
          <p:nvPr/>
        </p:nvSpPr>
        <p:spPr>
          <a:xfrm>
            <a:off x="1802247" y="2311761"/>
            <a:ext cx="3262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1.</a:t>
            </a:r>
            <a:r>
              <a:rPr lang="zh-TW" altLang="en-US" sz="40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可靠的傳輸</a:t>
            </a:r>
            <a:endParaRPr lang="zh-TW" altLang="en-US" sz="4000" b="1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E2463E6F-7ECB-331F-7A3B-F407E67CE0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6559" y="4219944"/>
            <a:ext cx="7266759" cy="2345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988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B10699-36FA-462B-70FE-FF66C1707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60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三向交握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E67965C-E690-B6B9-8A1B-FD9575A673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2193945"/>
            <a:ext cx="4894604" cy="3848635"/>
          </a:xfrm>
          <a:prstGeom prst="rect">
            <a:avLst/>
          </a:prstGeom>
        </p:spPr>
      </p:pic>
      <p:pic>
        <p:nvPicPr>
          <p:cNvPr id="5" name="Picture 2" descr="TCP 三向交握(Three-way Handshake) - NotFalse 技術客">
            <a:extLst>
              <a:ext uri="{FF2B5EF4-FFF2-40B4-BE49-F238E27FC236}">
                <a16:creationId xmlns:a16="http://schemas.microsoft.com/office/drawing/2014/main" id="{B186A27D-C5A5-079A-E10E-6029C8E0A68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3349" y="2264466"/>
            <a:ext cx="4628560" cy="370759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7499476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6CDA1E-D5A6-03A3-66DA-B3E59B17D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6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TCP </a:t>
            </a:r>
            <a:r>
              <a:rPr lang="zh-TW" altLang="en-US" sz="6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TW" sz="6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V.S. </a:t>
            </a:r>
            <a:r>
              <a:rPr lang="zh-TW" altLang="en-US" sz="6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TW" sz="6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UDP</a:t>
            </a:r>
            <a:endParaRPr lang="zh-TW" altLang="en-US" sz="6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6773B27D-A816-FA02-28CA-75E82EE0D1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7759384"/>
              </p:ext>
            </p:extLst>
          </p:nvPr>
        </p:nvGraphicFramePr>
        <p:xfrm>
          <a:off x="959570" y="1900696"/>
          <a:ext cx="10272860" cy="454844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308797">
                  <a:extLst>
                    <a:ext uri="{9D8B030D-6E8A-4147-A177-3AD203B41FA5}">
                      <a16:colId xmlns:a16="http://schemas.microsoft.com/office/drawing/2014/main" val="4280319979"/>
                    </a:ext>
                  </a:extLst>
                </a:gridCol>
                <a:gridCol w="3957671">
                  <a:extLst>
                    <a:ext uri="{9D8B030D-6E8A-4147-A177-3AD203B41FA5}">
                      <a16:colId xmlns:a16="http://schemas.microsoft.com/office/drawing/2014/main" val="108809445"/>
                    </a:ext>
                  </a:extLst>
                </a:gridCol>
                <a:gridCol w="4006392">
                  <a:extLst>
                    <a:ext uri="{9D8B030D-6E8A-4147-A177-3AD203B41FA5}">
                      <a16:colId xmlns:a16="http://schemas.microsoft.com/office/drawing/2014/main" val="2859300929"/>
                    </a:ext>
                  </a:extLst>
                </a:gridCol>
              </a:tblGrid>
              <a:tr h="658052">
                <a:tc>
                  <a:txBody>
                    <a:bodyPr/>
                    <a:lstStyle/>
                    <a:p>
                      <a:pPr algn="ctr"/>
                      <a:endParaRPr lang="zh-TW" altLang="en-US" sz="40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TCP</a:t>
                      </a:r>
                      <a:endParaRPr lang="zh-TW" altLang="en-US" sz="40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UDP</a:t>
                      </a:r>
                      <a:endParaRPr lang="zh-TW" altLang="en-US" sz="40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6119791"/>
                  </a:ext>
                </a:extLst>
              </a:tr>
              <a:tr h="65805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4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可靠性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4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可靠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4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不可靠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758849"/>
                  </a:ext>
                </a:extLst>
              </a:tr>
              <a:tr h="65805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4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速度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4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4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快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2713513"/>
                  </a:ext>
                </a:extLst>
              </a:tr>
              <a:tr h="65805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4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錯誤檢查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4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4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8952799"/>
                  </a:ext>
                </a:extLst>
              </a:tr>
              <a:tr h="853795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4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確認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4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4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9632233"/>
                  </a:ext>
                </a:extLst>
              </a:tr>
              <a:tr h="89048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4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應用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2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電子郵件、檔案傳輸</a:t>
                      </a:r>
                      <a:endParaRPr lang="zh-TW" altLang="en-US" sz="32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2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網路遊戲、網路通話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88925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61550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D73F47-7537-7C01-5166-8AE7C4585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6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</a:t>
            </a:r>
            <a:endParaRPr lang="zh-TW" altLang="en-US" sz="6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CF299A2F-8152-7863-9CD4-BDBC425126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6827" y="1935808"/>
            <a:ext cx="9905998" cy="4201041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TW" altLang="en-US" sz="28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超文本傳輸協定</a:t>
            </a:r>
            <a:r>
              <a:rPr lang="en-US" altLang="zh-TW" sz="2800" b="1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(HyperText Transfer Protocol</a:t>
            </a:r>
            <a:r>
              <a:rPr lang="zh-TW" altLang="en-US" sz="2800" b="1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800" b="1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en-US" altLang="zh-TW" sz="2800" b="1" i="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sz="2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屬於</a:t>
            </a:r>
            <a:r>
              <a:rPr lang="en-US" altLang="zh-TW" sz="2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TCP</a:t>
            </a:r>
            <a:r>
              <a:rPr lang="zh-TW" altLang="en-US" sz="2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Port:80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sz="28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有危險的傳輸協定</a:t>
            </a:r>
            <a:endParaRPr lang="en-US" altLang="zh-TW" sz="2800" b="1" i="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sz="28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請求方法</a:t>
            </a:r>
            <a:r>
              <a:rPr lang="en-US" altLang="zh-TW" sz="28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zh-TW" altLang="en-US" sz="28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</a:t>
            </a:r>
            <a:r>
              <a:rPr lang="en-US" altLang="zh-TW" sz="28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GET</a:t>
            </a:r>
            <a:r>
              <a:rPr lang="zh-TW" altLang="en-US" sz="2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sz="2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HEAD</a:t>
            </a:r>
            <a:r>
              <a:rPr lang="zh-TW" altLang="en-US" sz="2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sz="2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POST</a:t>
            </a:r>
            <a:r>
              <a:rPr lang="zh-TW" altLang="en-US" sz="2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sz="2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PUT</a:t>
            </a:r>
          </a:p>
          <a:p>
            <a:pPr marL="0" indent="0">
              <a:buNone/>
            </a:pPr>
            <a:r>
              <a:rPr lang="zh-TW" altLang="en-US" sz="2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</a:t>
            </a:r>
            <a:r>
              <a:rPr lang="en-US" altLang="zh-TW" sz="2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DELETE</a:t>
            </a:r>
            <a:r>
              <a:rPr lang="zh-TW" altLang="en-US" sz="2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sz="2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TRACE</a:t>
            </a:r>
            <a:r>
              <a:rPr lang="zh-TW" altLang="en-US" sz="2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sz="2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OPTIONS</a:t>
            </a:r>
            <a:r>
              <a:rPr lang="zh-TW" altLang="en-US" sz="2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sz="2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CONNECT</a:t>
            </a:r>
          </a:p>
        </p:txBody>
      </p:sp>
    </p:spTree>
    <p:extLst>
      <p:ext uri="{BB962C8B-B14F-4D97-AF65-F5344CB8AC3E}">
        <p14:creationId xmlns:p14="http://schemas.microsoft.com/office/powerpoint/2010/main" val="28537599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2FDBF5-D790-4476-A927-E7F1A6948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6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</a:t>
            </a:r>
            <a:endParaRPr lang="zh-TW" altLang="en-US" sz="6000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C883741B-F97C-DAEB-3E98-A12839BCE4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8"/>
            <a:ext cx="9906000" cy="3541712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zh-TW" altLang="en-US" sz="28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超文本傳輸安全協定</a:t>
            </a:r>
            <a:r>
              <a:rPr lang="en-US" altLang="zh-TW" sz="28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(HyperText Transfer Protocol Secure)</a:t>
            </a:r>
            <a:r>
              <a:rPr lang="zh-TW" altLang="en-US" sz="28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endParaRPr lang="en-US" altLang="zh-TW" sz="2800" b="1" i="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sz="2800" b="1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Port:443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2800" b="1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SSL</a:t>
            </a:r>
            <a:r>
              <a:rPr lang="zh-TW" altLang="en-US" sz="2800" b="1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加密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2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Wireshark</a:t>
            </a:r>
            <a:r>
              <a:rPr lang="zh-TW" altLang="en-US" sz="2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無法辨識</a:t>
            </a:r>
            <a:endParaRPr lang="en-US" altLang="zh-TW" sz="2800" b="1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sz="28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瀏覽器的相容性</a:t>
            </a:r>
            <a:endParaRPr lang="en-US" altLang="zh-TW" sz="2800" b="1" i="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sz="28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SEO</a:t>
            </a:r>
            <a:r>
              <a:rPr lang="zh-TW" altLang="en-US" sz="28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的排名</a:t>
            </a:r>
            <a:endParaRPr lang="en-US" altLang="zh-TW" sz="2800" b="1" i="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06731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5EF195-4F2F-F406-AA1B-914C6D80C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6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SMTP</a:t>
            </a:r>
            <a:endParaRPr lang="zh-TW" altLang="en-US" sz="6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ADDDD5DC-449D-DA0C-6279-F30A84F7C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369513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TW" altLang="en-US" sz="2800" b="1" i="0" dirty="0">
                <a:solidFill>
                  <a:schemeClr val="bg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簡單郵遞傳送協定</a:t>
            </a:r>
            <a:r>
              <a:rPr lang="en-US" altLang="zh-TW" sz="2800" b="1" i="0" dirty="0">
                <a:solidFill>
                  <a:schemeClr val="bg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sz="2800" b="1" dirty="0">
                <a:solidFill>
                  <a:schemeClr val="bg1"/>
                </a:solidFill>
                <a:latin typeface="Arial" panose="020B0604020202020204" pitchFamily="34" charset="0"/>
              </a:rPr>
              <a:t>Simple Mail Transfer Protocol) </a:t>
            </a:r>
            <a:endParaRPr lang="en-US" altLang="zh-TW" sz="2800" b="1" i="0" dirty="0">
              <a:solidFill>
                <a:schemeClr val="bg1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TW" sz="2800" b="1" dirty="0">
                <a:solidFill>
                  <a:schemeClr val="bg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Port:25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2800" b="1" dirty="0">
                <a:solidFill>
                  <a:schemeClr val="bg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Port:465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2800" b="1" dirty="0">
                <a:solidFill>
                  <a:schemeClr val="bg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Port:587</a:t>
            </a:r>
          </a:p>
        </p:txBody>
      </p:sp>
      <p:sp>
        <p:nvSpPr>
          <p:cNvPr id="5" name="箭號: 向右 4">
            <a:extLst>
              <a:ext uri="{FF2B5EF4-FFF2-40B4-BE49-F238E27FC236}">
                <a16:creationId xmlns:a16="http://schemas.microsoft.com/office/drawing/2014/main" id="{70D789E7-C818-67AA-971A-7439789AE396}"/>
              </a:ext>
            </a:extLst>
          </p:cNvPr>
          <p:cNvSpPr/>
          <p:nvPr/>
        </p:nvSpPr>
        <p:spPr>
          <a:xfrm>
            <a:off x="3065929" y="2864224"/>
            <a:ext cx="941295" cy="33169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箭號: 向右 5">
            <a:extLst>
              <a:ext uri="{FF2B5EF4-FFF2-40B4-BE49-F238E27FC236}">
                <a16:creationId xmlns:a16="http://schemas.microsoft.com/office/drawing/2014/main" id="{2C6BA342-3A8A-5280-4729-5F31D77AFBE0}"/>
              </a:ext>
            </a:extLst>
          </p:cNvPr>
          <p:cNvSpPr/>
          <p:nvPr/>
        </p:nvSpPr>
        <p:spPr>
          <a:xfrm>
            <a:off x="3065928" y="3496236"/>
            <a:ext cx="941295" cy="33169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箭號: 向右 6">
            <a:extLst>
              <a:ext uri="{FF2B5EF4-FFF2-40B4-BE49-F238E27FC236}">
                <a16:creationId xmlns:a16="http://schemas.microsoft.com/office/drawing/2014/main" id="{DE217BB5-58E9-82A2-C007-350C7D5D6D89}"/>
              </a:ext>
            </a:extLst>
          </p:cNvPr>
          <p:cNvSpPr/>
          <p:nvPr/>
        </p:nvSpPr>
        <p:spPr>
          <a:xfrm>
            <a:off x="3065928" y="4119197"/>
            <a:ext cx="941295" cy="33169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CACB1477-5785-B227-32AB-04869BE366B2}"/>
              </a:ext>
            </a:extLst>
          </p:cNvPr>
          <p:cNvSpPr txBox="1"/>
          <p:nvPr/>
        </p:nvSpPr>
        <p:spPr>
          <a:xfrm>
            <a:off x="4186517" y="2737683"/>
            <a:ext cx="15419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明文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AD14DC64-2157-FB24-8904-6CAF3E874980}"/>
              </a:ext>
            </a:extLst>
          </p:cNvPr>
          <p:cNvSpPr txBox="1"/>
          <p:nvPr/>
        </p:nvSpPr>
        <p:spPr>
          <a:xfrm>
            <a:off x="4186517" y="3369695"/>
            <a:ext cx="15419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SSL</a:t>
            </a:r>
            <a:endParaRPr lang="zh-TW" altLang="en-US" sz="32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2D1598D1-244E-33C3-C212-3BC08852CCBC}"/>
              </a:ext>
            </a:extLst>
          </p:cNvPr>
          <p:cNvSpPr txBox="1"/>
          <p:nvPr/>
        </p:nvSpPr>
        <p:spPr>
          <a:xfrm>
            <a:off x="4186517" y="4006104"/>
            <a:ext cx="15419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TLS</a:t>
            </a:r>
            <a:endParaRPr lang="zh-TW" altLang="en-US" sz="32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184995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DE89CE0D-EEB0-2734-8043-465C5DA932D4}"/>
              </a:ext>
            </a:extLst>
          </p:cNvPr>
          <p:cNvSpPr txBox="1"/>
          <p:nvPr/>
        </p:nvSpPr>
        <p:spPr>
          <a:xfrm>
            <a:off x="4840941" y="2413337"/>
            <a:ext cx="25101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隱寫術</a:t>
            </a:r>
          </a:p>
        </p:txBody>
      </p:sp>
    </p:spTree>
    <p:extLst>
      <p:ext uri="{BB962C8B-B14F-4D97-AF65-F5344CB8AC3E}">
        <p14:creationId xmlns:p14="http://schemas.microsoft.com/office/powerpoint/2010/main" val="36788793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E162E1-E651-F0C1-3C4C-11E053D76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60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工具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732CE66A-04DB-F308-6AEB-C9A3F4E719FE}"/>
              </a:ext>
            </a:extLst>
          </p:cNvPr>
          <p:cNvSpPr txBox="1"/>
          <p:nvPr/>
        </p:nvSpPr>
        <p:spPr>
          <a:xfrm>
            <a:off x="2907460" y="2211164"/>
            <a:ext cx="1181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HxD</a:t>
            </a:r>
            <a:endParaRPr lang="zh-TW" altLang="en-US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FB22B02-FA2A-3C67-1416-BFBE7B6CB884}"/>
              </a:ext>
            </a:extLst>
          </p:cNvPr>
          <p:cNvSpPr txBox="1"/>
          <p:nvPr/>
        </p:nvSpPr>
        <p:spPr>
          <a:xfrm>
            <a:off x="2886792" y="3075057"/>
            <a:ext cx="18373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binwalk</a:t>
            </a:r>
            <a:endParaRPr lang="zh-TW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57C1938-A507-34DB-DB87-CF3E6CF0AF60}"/>
              </a:ext>
            </a:extLst>
          </p:cNvPr>
          <p:cNvSpPr txBox="1"/>
          <p:nvPr/>
        </p:nvSpPr>
        <p:spPr>
          <a:xfrm>
            <a:off x="2905166" y="4053027"/>
            <a:ext cx="20954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stegsolve</a:t>
            </a:r>
            <a:endParaRPr lang="zh-TW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B0117E1-3908-5444-141A-DA562B13B76D}"/>
              </a:ext>
            </a:extLst>
          </p:cNvPr>
          <p:cNvSpPr txBox="1"/>
          <p:nvPr/>
        </p:nvSpPr>
        <p:spPr>
          <a:xfrm>
            <a:off x="6537363" y="2141993"/>
            <a:ext cx="26484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HEX Editor</a:t>
            </a:r>
          </a:p>
        </p:txBody>
      </p:sp>
      <p:sp>
        <p:nvSpPr>
          <p:cNvPr id="8" name="箭號: 向右 7">
            <a:extLst>
              <a:ext uri="{FF2B5EF4-FFF2-40B4-BE49-F238E27FC236}">
                <a16:creationId xmlns:a16="http://schemas.microsoft.com/office/drawing/2014/main" id="{730D8038-B5FD-A1D1-13BC-8B038183A134}"/>
              </a:ext>
            </a:extLst>
          </p:cNvPr>
          <p:cNvSpPr/>
          <p:nvPr/>
        </p:nvSpPr>
        <p:spPr>
          <a:xfrm>
            <a:off x="4389532" y="2297999"/>
            <a:ext cx="2013360" cy="534216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" name="箭號: 向右 8">
            <a:extLst>
              <a:ext uri="{FF2B5EF4-FFF2-40B4-BE49-F238E27FC236}">
                <a16:creationId xmlns:a16="http://schemas.microsoft.com/office/drawing/2014/main" id="{C967DB17-AB04-144E-E4FE-117DEE028B65}"/>
              </a:ext>
            </a:extLst>
          </p:cNvPr>
          <p:cNvSpPr/>
          <p:nvPr/>
        </p:nvSpPr>
        <p:spPr>
          <a:xfrm>
            <a:off x="4816540" y="3161892"/>
            <a:ext cx="1586352" cy="534216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箭號: 向右 9">
            <a:extLst>
              <a:ext uri="{FF2B5EF4-FFF2-40B4-BE49-F238E27FC236}">
                <a16:creationId xmlns:a16="http://schemas.microsoft.com/office/drawing/2014/main" id="{3C7ECA17-8637-E99C-79C4-9CF16D670B8D}"/>
              </a:ext>
            </a:extLst>
          </p:cNvPr>
          <p:cNvSpPr/>
          <p:nvPr/>
        </p:nvSpPr>
        <p:spPr>
          <a:xfrm>
            <a:off x="5221158" y="4226697"/>
            <a:ext cx="1181734" cy="534216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04384585-A6BD-02B3-D0F0-A276A212209B}"/>
              </a:ext>
            </a:extLst>
          </p:cNvPr>
          <p:cNvSpPr txBox="1"/>
          <p:nvPr/>
        </p:nvSpPr>
        <p:spPr>
          <a:xfrm>
            <a:off x="6495278" y="3033127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0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分析檔案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2E55EB62-50F6-E153-51BD-9130D5C41C8C}"/>
              </a:ext>
            </a:extLst>
          </p:cNvPr>
          <p:cNvSpPr txBox="1"/>
          <p:nvPr/>
        </p:nvSpPr>
        <p:spPr>
          <a:xfrm>
            <a:off x="6537363" y="4053027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0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強大的工具</a:t>
            </a:r>
          </a:p>
        </p:txBody>
      </p:sp>
      <p:pic>
        <p:nvPicPr>
          <p:cNvPr id="1026" name="Picture 2" descr="Télécharger HxD Hex Editor - Utilitaires, Développement - Les Numériques">
            <a:extLst>
              <a:ext uri="{FF2B5EF4-FFF2-40B4-BE49-F238E27FC236}">
                <a16:creationId xmlns:a16="http://schemas.microsoft.com/office/drawing/2014/main" id="{F18EDBE9-FB42-7A6D-5DF8-8C33A3A06E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25" t="26361" r="20086" b="29232"/>
          <a:stretch/>
        </p:blipFill>
        <p:spPr bwMode="auto">
          <a:xfrm>
            <a:off x="1001068" y="2087027"/>
            <a:ext cx="1535888" cy="888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32086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F5BB29-4EAB-5567-46BF-C9C02EC1C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6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HEX E</a:t>
            </a:r>
            <a:r>
              <a:rPr lang="en-US" altLang="zh-TW" sz="60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ditor</a:t>
            </a:r>
            <a:endParaRPr lang="zh-TW" altLang="en-US" sz="6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EFEF752-2C9C-8FDE-4244-37D928647C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1848" y="2019463"/>
            <a:ext cx="6928304" cy="4524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7733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921649-7C62-B1C9-8443-02706B5ED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60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檔頭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7EBE9C95-5A43-656B-EF21-9F3810A27393}"/>
              </a:ext>
            </a:extLst>
          </p:cNvPr>
          <p:cNvSpPr txBox="1"/>
          <p:nvPr/>
        </p:nvSpPr>
        <p:spPr>
          <a:xfrm>
            <a:off x="2000329" y="2180694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PNG</a:t>
            </a:r>
            <a:endParaRPr lang="zh-TW" altLang="en-US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E4A28BC-CA46-25EF-F1BD-E1133A8E6BD8}"/>
              </a:ext>
            </a:extLst>
          </p:cNvPr>
          <p:cNvSpPr txBox="1"/>
          <p:nvPr/>
        </p:nvSpPr>
        <p:spPr>
          <a:xfrm>
            <a:off x="2000329" y="2825671"/>
            <a:ext cx="10406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JPG</a:t>
            </a:r>
            <a:endParaRPr lang="zh-TW" altLang="en-US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19D1E3C6-15C5-9FF0-6C9C-E41AB0367F9D}"/>
              </a:ext>
            </a:extLst>
          </p:cNvPr>
          <p:cNvSpPr txBox="1"/>
          <p:nvPr/>
        </p:nvSpPr>
        <p:spPr>
          <a:xfrm>
            <a:off x="2000329" y="3506764"/>
            <a:ext cx="9541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ZIP</a:t>
            </a:r>
            <a:endParaRPr lang="zh-TW" altLang="en-US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6698B36-87B6-E616-3E71-5A0F2B8F5439}"/>
              </a:ext>
            </a:extLst>
          </p:cNvPr>
          <p:cNvSpPr txBox="1"/>
          <p:nvPr/>
        </p:nvSpPr>
        <p:spPr>
          <a:xfrm>
            <a:off x="1971475" y="4214650"/>
            <a:ext cx="12682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BMP</a:t>
            </a:r>
            <a:endParaRPr lang="zh-TW" altLang="en-US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8" name="箭號: 向右 7">
            <a:extLst>
              <a:ext uri="{FF2B5EF4-FFF2-40B4-BE49-F238E27FC236}">
                <a16:creationId xmlns:a16="http://schemas.microsoft.com/office/drawing/2014/main" id="{72601560-7368-1665-7BD7-4D0E41BD50BA}"/>
              </a:ext>
            </a:extLst>
          </p:cNvPr>
          <p:cNvSpPr/>
          <p:nvPr/>
        </p:nvSpPr>
        <p:spPr>
          <a:xfrm>
            <a:off x="3435270" y="2268149"/>
            <a:ext cx="2538808" cy="534216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箭號: 向右 8">
            <a:extLst>
              <a:ext uri="{FF2B5EF4-FFF2-40B4-BE49-F238E27FC236}">
                <a16:creationId xmlns:a16="http://schemas.microsoft.com/office/drawing/2014/main" id="{3E74248D-8B90-ADFB-106F-41A74F7205C7}"/>
              </a:ext>
            </a:extLst>
          </p:cNvPr>
          <p:cNvSpPr/>
          <p:nvPr/>
        </p:nvSpPr>
        <p:spPr>
          <a:xfrm>
            <a:off x="3435270" y="3006596"/>
            <a:ext cx="2538808" cy="534216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箭號: 向右 9">
            <a:extLst>
              <a:ext uri="{FF2B5EF4-FFF2-40B4-BE49-F238E27FC236}">
                <a16:creationId xmlns:a16="http://schemas.microsoft.com/office/drawing/2014/main" id="{39F6AB14-3F2A-416F-5998-4A2B7418A419}"/>
              </a:ext>
            </a:extLst>
          </p:cNvPr>
          <p:cNvSpPr/>
          <p:nvPr/>
        </p:nvSpPr>
        <p:spPr>
          <a:xfrm>
            <a:off x="3435270" y="3627113"/>
            <a:ext cx="2538808" cy="534216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1" name="箭號: 向右 10">
            <a:extLst>
              <a:ext uri="{FF2B5EF4-FFF2-40B4-BE49-F238E27FC236}">
                <a16:creationId xmlns:a16="http://schemas.microsoft.com/office/drawing/2014/main" id="{54F01F00-B277-59A2-F37B-74396508A90A}"/>
              </a:ext>
            </a:extLst>
          </p:cNvPr>
          <p:cNvSpPr/>
          <p:nvPr/>
        </p:nvSpPr>
        <p:spPr>
          <a:xfrm>
            <a:off x="3435270" y="4301485"/>
            <a:ext cx="2538808" cy="53421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3186323A-4AFC-C20E-9B50-B8C895FCA890}"/>
              </a:ext>
            </a:extLst>
          </p:cNvPr>
          <p:cNvSpPr txBox="1"/>
          <p:nvPr/>
        </p:nvSpPr>
        <p:spPr>
          <a:xfrm>
            <a:off x="5974078" y="2141810"/>
            <a:ext cx="26773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89</a:t>
            </a:r>
            <a:r>
              <a:rPr lang="zh-TW" altLang="en-US" sz="40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40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50</a:t>
            </a:r>
            <a:r>
              <a:rPr lang="zh-TW" altLang="en-US" sz="40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40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4E</a:t>
            </a:r>
            <a:r>
              <a:rPr lang="zh-TW" altLang="en-US" sz="40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40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47</a:t>
            </a:r>
            <a:endParaRPr lang="zh-TW" altLang="en-US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315F0578-CE96-7EB9-CD03-CD0B120F361A}"/>
              </a:ext>
            </a:extLst>
          </p:cNvPr>
          <p:cNvSpPr txBox="1"/>
          <p:nvPr/>
        </p:nvSpPr>
        <p:spPr>
          <a:xfrm>
            <a:off x="5974078" y="2901208"/>
            <a:ext cx="22092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FF D8 FF</a:t>
            </a:r>
            <a:endParaRPr lang="zh-TW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56A639AD-E094-F911-CC83-E5BD0CF8282A}"/>
              </a:ext>
            </a:extLst>
          </p:cNvPr>
          <p:cNvSpPr txBox="1"/>
          <p:nvPr/>
        </p:nvSpPr>
        <p:spPr>
          <a:xfrm>
            <a:off x="5974077" y="3540278"/>
            <a:ext cx="14237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50 4B</a:t>
            </a:r>
            <a:endParaRPr lang="zh-TW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6E61D42F-0CA8-36F6-6963-E5368103F4D4}"/>
              </a:ext>
            </a:extLst>
          </p:cNvPr>
          <p:cNvSpPr txBox="1"/>
          <p:nvPr/>
        </p:nvSpPr>
        <p:spPr>
          <a:xfrm>
            <a:off x="5974076" y="4214650"/>
            <a:ext cx="14526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42 4D</a:t>
            </a:r>
            <a:endParaRPr lang="zh-TW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2910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爆炸: 八角 17">
            <a:extLst>
              <a:ext uri="{FF2B5EF4-FFF2-40B4-BE49-F238E27FC236}">
                <a16:creationId xmlns:a16="http://schemas.microsoft.com/office/drawing/2014/main" id="{9B1A40B3-A8EE-4F5B-D922-DE032CAB3EBF}"/>
              </a:ext>
            </a:extLst>
          </p:cNvPr>
          <p:cNvSpPr/>
          <p:nvPr/>
        </p:nvSpPr>
        <p:spPr>
          <a:xfrm>
            <a:off x="7751977" y="-77518"/>
            <a:ext cx="3739298" cy="3018304"/>
          </a:xfrm>
          <a:prstGeom prst="irregularSeal1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F0415C7-6606-462B-EF90-81795BF52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6000" b="1" cap="none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wireshark</a:t>
            </a:r>
            <a:endParaRPr lang="zh-TW" altLang="en-US" sz="6000" b="1" cap="none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1026" name="Picture 2" descr="Wireshark Foundation · GitHub">
            <a:extLst>
              <a:ext uri="{FF2B5EF4-FFF2-40B4-BE49-F238E27FC236}">
                <a16:creationId xmlns:a16="http://schemas.microsoft.com/office/drawing/2014/main" id="{BCA753B1-2721-D610-B457-E8CD97BCDF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1010" y="4478534"/>
            <a:ext cx="2025959" cy="2025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文字方塊 14">
            <a:extLst>
              <a:ext uri="{FF2B5EF4-FFF2-40B4-BE49-F238E27FC236}">
                <a16:creationId xmlns:a16="http://schemas.microsoft.com/office/drawing/2014/main" id="{70B99017-F1B5-9E20-B8C7-2919426E8ADF}"/>
              </a:ext>
            </a:extLst>
          </p:cNvPr>
          <p:cNvSpPr txBox="1"/>
          <p:nvPr/>
        </p:nvSpPr>
        <p:spPr>
          <a:xfrm>
            <a:off x="8252757" y="1170024"/>
            <a:ext cx="3139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超級重要的工具</a:t>
            </a:r>
            <a:endParaRPr lang="zh-TW" altLang="en-US" sz="11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977C8E9B-66A0-8C43-CC10-F8DF88B94635}"/>
              </a:ext>
            </a:extLst>
          </p:cNvPr>
          <p:cNvSpPr txBox="1"/>
          <p:nvPr/>
        </p:nvSpPr>
        <p:spPr>
          <a:xfrm>
            <a:off x="1772239" y="2097088"/>
            <a:ext cx="12362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功用</a:t>
            </a:r>
            <a:r>
              <a:rPr lang="en-US" altLang="zh-TW" sz="36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endParaRPr lang="zh-TW" altLang="en-US" sz="3600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379D20A9-6356-A76E-B83A-2C0862AE271D}"/>
              </a:ext>
            </a:extLst>
          </p:cNvPr>
          <p:cNvSpPr txBox="1"/>
          <p:nvPr/>
        </p:nvSpPr>
        <p:spPr>
          <a:xfrm>
            <a:off x="3008475" y="2617620"/>
            <a:ext cx="3739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1.</a:t>
            </a:r>
            <a:r>
              <a:rPr lang="zh-TW" altLang="en-US" sz="36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監聽及分析封包</a:t>
            </a:r>
          </a:p>
        </p:txBody>
      </p:sp>
    </p:spTree>
    <p:extLst>
      <p:ext uri="{BB962C8B-B14F-4D97-AF65-F5344CB8AC3E}">
        <p14:creationId xmlns:p14="http://schemas.microsoft.com/office/powerpoint/2010/main" val="41083572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C2A1A1-333B-61EC-7245-09B2422C7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6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HEX</a:t>
            </a:r>
            <a:r>
              <a:rPr lang="zh-TW" altLang="en-US" sz="6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藏東西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58E1ACE-F5EA-719B-05EF-46B1C47F86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3652" y="2097088"/>
            <a:ext cx="7449590" cy="1486107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AF48E176-F812-DBA6-F36B-FF533DE2C0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6205" y="3870974"/>
            <a:ext cx="7449590" cy="238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2699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4521B5-66F1-1654-15E5-22D629D86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60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binwalk</a:t>
            </a:r>
            <a:endParaRPr lang="zh-TW" altLang="en-US" sz="6000" b="1" cap="none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3F95AB1-3CAD-8C95-5DA1-585A217C9B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019" y="1785707"/>
            <a:ext cx="10297962" cy="4175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3197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7EFB68-6D9D-1D06-C941-7B1D2B2CF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6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LSB</a:t>
            </a:r>
            <a:endParaRPr lang="zh-TW" altLang="en-US" sz="6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LSB Encoding - bi0s wiki">
            <a:extLst>
              <a:ext uri="{FF2B5EF4-FFF2-40B4-BE49-F238E27FC236}">
                <a16:creationId xmlns:a16="http://schemas.microsoft.com/office/drawing/2014/main" id="{10B9D84E-D7DE-17A6-17E9-42CD1ACF7D9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2053" y="4394230"/>
            <a:ext cx="5176881" cy="1908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1AA8D89B-DDD6-65F4-ECC5-6801565595A2}"/>
              </a:ext>
            </a:extLst>
          </p:cNvPr>
          <p:cNvSpPr/>
          <p:nvPr/>
        </p:nvSpPr>
        <p:spPr>
          <a:xfrm>
            <a:off x="1717855" y="1809501"/>
            <a:ext cx="8494633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常用的一種隱寫方式</a:t>
            </a:r>
            <a:endParaRPr lang="en-US" altLang="zh-TW" sz="5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zh-TW" altLang="en-US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如遇圖片的隱寫務必試一下</a:t>
            </a:r>
            <a:endParaRPr lang="zh-TW" alt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623155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0DBAD0-4EA6-B6D0-B3B8-D44A59DB7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45412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altLang="zh-TW" sz="60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stegsolve</a:t>
            </a:r>
            <a:endParaRPr lang="zh-TW" altLang="en-US" sz="6000" b="1" cap="none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星形: 八角 4">
            <a:extLst>
              <a:ext uri="{FF2B5EF4-FFF2-40B4-BE49-F238E27FC236}">
                <a16:creationId xmlns:a16="http://schemas.microsoft.com/office/drawing/2014/main" id="{AB4FCD1E-2BAF-4A1B-7C66-D132F37A782C}"/>
              </a:ext>
            </a:extLst>
          </p:cNvPr>
          <p:cNvSpPr/>
          <p:nvPr/>
        </p:nvSpPr>
        <p:spPr>
          <a:xfrm>
            <a:off x="8311662" y="269631"/>
            <a:ext cx="3259015" cy="1863970"/>
          </a:xfrm>
          <a:prstGeom prst="star8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6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超好用</a:t>
            </a:r>
            <a:endParaRPr lang="zh-TW" altLang="en-US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B342BB66-E9F2-70BB-67AD-974CA28FD1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0817" y="1899220"/>
            <a:ext cx="7237631" cy="4729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978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B83AD5-547D-1341-8F08-8669DBB51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60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Wireshark</a:t>
            </a:r>
            <a:endParaRPr lang="zh-TW" altLang="en-US" sz="6000" cap="none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B89C07C-9970-E23A-6AB8-04997B1707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541" y="2092752"/>
            <a:ext cx="9238268" cy="4238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698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E38FA298-99BB-6603-F064-56340454A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09600"/>
            <a:ext cx="10353675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TW" sz="60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Wireshark</a:t>
            </a:r>
            <a:endParaRPr lang="zh-TW" altLang="en-US" sz="6000" cap="none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53E164BD-7FBA-25D1-7E8D-504C318AF7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404" y="1733317"/>
            <a:ext cx="10143666" cy="3689141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877F7120-D80E-1E60-8022-C917CB3075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4167" y="3826378"/>
            <a:ext cx="10143666" cy="2763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66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B77CD128-3597-4211-50E7-4B2ADBDA9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09600"/>
            <a:ext cx="10353675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TW" sz="60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Wireshark</a:t>
            </a:r>
            <a:endParaRPr lang="zh-TW" altLang="en-US" sz="6000" cap="none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A6DAD2A-576B-8DAA-30B9-BB56D59B3D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667" y="1935163"/>
            <a:ext cx="3228925" cy="2967120"/>
          </a:xfrm>
          <a:prstGeom prst="rect">
            <a:avLst/>
          </a:prstGeom>
        </p:spPr>
      </p:pic>
      <p:sp>
        <p:nvSpPr>
          <p:cNvPr id="7" name="橢圓 6">
            <a:extLst>
              <a:ext uri="{FF2B5EF4-FFF2-40B4-BE49-F238E27FC236}">
                <a16:creationId xmlns:a16="http://schemas.microsoft.com/office/drawing/2014/main" id="{A2EC3206-F2BF-44C7-1C7E-A91F0F212181}"/>
              </a:ext>
            </a:extLst>
          </p:cNvPr>
          <p:cNvSpPr/>
          <p:nvPr/>
        </p:nvSpPr>
        <p:spPr>
          <a:xfrm>
            <a:off x="2723468" y="3055791"/>
            <a:ext cx="838986" cy="72586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F709E80B-0BFF-708A-B997-BB026839F1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9106" y="1935163"/>
            <a:ext cx="7250091" cy="4053977"/>
          </a:xfrm>
          <a:prstGeom prst="rect">
            <a:avLst/>
          </a:prstGeom>
        </p:spPr>
      </p:pic>
      <p:sp>
        <p:nvSpPr>
          <p:cNvPr id="10" name="橢圓 9">
            <a:extLst>
              <a:ext uri="{FF2B5EF4-FFF2-40B4-BE49-F238E27FC236}">
                <a16:creationId xmlns:a16="http://schemas.microsoft.com/office/drawing/2014/main" id="{A2C93844-E7F4-83E9-3A83-67452B95CDA5}"/>
              </a:ext>
            </a:extLst>
          </p:cNvPr>
          <p:cNvSpPr/>
          <p:nvPr/>
        </p:nvSpPr>
        <p:spPr>
          <a:xfrm>
            <a:off x="9351390" y="2582944"/>
            <a:ext cx="622169" cy="4996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A9A9169D-9A3D-90DD-A80E-21C1C8AD3601}"/>
              </a:ext>
            </a:extLst>
          </p:cNvPr>
          <p:cNvSpPr txBox="1"/>
          <p:nvPr/>
        </p:nvSpPr>
        <p:spPr>
          <a:xfrm>
            <a:off x="8349261" y="2074387"/>
            <a:ext cx="2626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Promiscuous(</a:t>
            </a:r>
            <a:r>
              <a:rPr lang="zh-TW" altLang="en-US" dirty="0">
                <a:solidFill>
                  <a:srgbClr val="FF0000"/>
                </a:solidFill>
              </a:rPr>
              <a:t>混雜模式</a:t>
            </a:r>
            <a:r>
              <a:rPr lang="en-US" altLang="zh-TW" dirty="0">
                <a:solidFill>
                  <a:srgbClr val="FF0000"/>
                </a:solidFill>
              </a:rPr>
              <a:t>)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5773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BE909348-9688-3BED-6762-22F0516581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144604" y="2233892"/>
            <a:ext cx="4767876" cy="3741130"/>
          </a:xfrm>
        </p:spPr>
      </p:pic>
      <p:sp>
        <p:nvSpPr>
          <p:cNvPr id="6" name="標題 1">
            <a:extLst>
              <a:ext uri="{FF2B5EF4-FFF2-40B4-BE49-F238E27FC236}">
                <a16:creationId xmlns:a16="http://schemas.microsoft.com/office/drawing/2014/main" id="{7125223C-9C6B-BA9A-66A7-CE23F29B3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09600"/>
            <a:ext cx="10353675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TW" sz="60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Wireshark</a:t>
            </a:r>
            <a:endParaRPr lang="zh-TW" altLang="en-US" sz="6000" cap="none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DD8F3D9C-1788-6C59-AC25-4134C7167A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520" y="2246936"/>
            <a:ext cx="6658795" cy="3728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570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99A10E4D-7A1D-61FA-371A-763F99945D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2154" y="1935164"/>
            <a:ext cx="9698166" cy="4313236"/>
          </a:xfrm>
        </p:spPr>
      </p:pic>
      <p:sp>
        <p:nvSpPr>
          <p:cNvPr id="5" name="標題 1">
            <a:extLst>
              <a:ext uri="{FF2B5EF4-FFF2-40B4-BE49-F238E27FC236}">
                <a16:creationId xmlns:a16="http://schemas.microsoft.com/office/drawing/2014/main" id="{E729EF48-D577-A90A-85A3-8522887C5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09600"/>
            <a:ext cx="10353675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TW" sz="60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Wireshark</a:t>
            </a:r>
            <a:endParaRPr lang="zh-TW" altLang="en-US" sz="6000" cap="none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CE48D1D4-1A86-7448-54FB-ABBE51619227}"/>
              </a:ext>
            </a:extLst>
          </p:cNvPr>
          <p:cNvSpPr/>
          <p:nvPr/>
        </p:nvSpPr>
        <p:spPr>
          <a:xfrm>
            <a:off x="1338607" y="2997724"/>
            <a:ext cx="622170" cy="43127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1387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500989-68B7-5567-26AB-7B84A51E3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60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OSI</a:t>
            </a:r>
            <a:r>
              <a:rPr lang="zh-TW" altLang="en-US" sz="60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模型及</a:t>
            </a:r>
            <a:r>
              <a:rPr lang="en-US" altLang="zh-TW" sz="60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TCP/IP</a:t>
            </a:r>
            <a:endParaRPr lang="zh-TW" altLang="en-US" sz="6000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E0514AC-31E5-D27A-FD84-ACE4B3105A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6212" y="1836372"/>
            <a:ext cx="7599575" cy="4689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900D2235-6EE6-AB67-D351-115BDA394508}"/>
              </a:ext>
            </a:extLst>
          </p:cNvPr>
          <p:cNvSpPr/>
          <p:nvPr/>
        </p:nvSpPr>
        <p:spPr>
          <a:xfrm>
            <a:off x="2432115" y="1941922"/>
            <a:ext cx="1008669" cy="49019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OSI</a:t>
            </a:r>
            <a:endParaRPr lang="zh-TW" alt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D5DF41C-06EB-BB67-2B64-A8A5DD8F68FC}"/>
              </a:ext>
            </a:extLst>
          </p:cNvPr>
          <p:cNvSpPr/>
          <p:nvPr/>
        </p:nvSpPr>
        <p:spPr>
          <a:xfrm>
            <a:off x="8522617" y="1941921"/>
            <a:ext cx="1373170" cy="49019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TCP/IP</a:t>
            </a:r>
            <a:endParaRPr lang="zh-TW" alt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486752A-ACEE-CC81-EB96-BB22F911E71C}"/>
              </a:ext>
            </a:extLst>
          </p:cNvPr>
          <p:cNvSpPr/>
          <p:nvPr/>
        </p:nvSpPr>
        <p:spPr>
          <a:xfrm>
            <a:off x="4670170" y="1941920"/>
            <a:ext cx="2899553" cy="49019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各式協定屬於哪一層</a:t>
            </a:r>
          </a:p>
        </p:txBody>
      </p:sp>
    </p:spTree>
    <p:extLst>
      <p:ext uri="{BB962C8B-B14F-4D97-AF65-F5344CB8AC3E}">
        <p14:creationId xmlns:p14="http://schemas.microsoft.com/office/powerpoint/2010/main" val="2731791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254994-B31F-4D2F-B2A7-25EEA79AD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6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TCP/IP</a:t>
            </a:r>
            <a:endParaRPr lang="zh-TW" altLang="en-US" sz="6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5016AA5-6A58-541C-A834-A61D09E89306}"/>
              </a:ext>
            </a:extLst>
          </p:cNvPr>
          <p:cNvSpPr txBox="1"/>
          <p:nvPr/>
        </p:nvSpPr>
        <p:spPr>
          <a:xfrm>
            <a:off x="1141413" y="3637213"/>
            <a:ext cx="13532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UDP:</a:t>
            </a:r>
            <a:endParaRPr lang="zh-TW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E482C0D-EE8E-D9F6-EB33-FD8A2AF495BA}"/>
              </a:ext>
            </a:extLst>
          </p:cNvPr>
          <p:cNvSpPr txBox="1"/>
          <p:nvPr/>
        </p:nvSpPr>
        <p:spPr>
          <a:xfrm>
            <a:off x="1192006" y="1838413"/>
            <a:ext cx="7841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IP:</a:t>
            </a:r>
            <a:endParaRPr lang="zh-TW" altLang="en-US" sz="3600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BADA8D81-2815-60EE-046E-928CC028C557}"/>
              </a:ext>
            </a:extLst>
          </p:cNvPr>
          <p:cNvSpPr txBox="1"/>
          <p:nvPr/>
        </p:nvSpPr>
        <p:spPr>
          <a:xfrm>
            <a:off x="1141413" y="2728495"/>
            <a:ext cx="12666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TCP:</a:t>
            </a:r>
            <a:endParaRPr lang="zh-TW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C0F4F5F-98ED-70EA-5387-E4B1FDD75A02}"/>
              </a:ext>
            </a:extLst>
          </p:cNvPr>
          <p:cNvSpPr txBox="1"/>
          <p:nvPr/>
        </p:nvSpPr>
        <p:spPr>
          <a:xfrm>
            <a:off x="2303338" y="1881332"/>
            <a:ext cx="66524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b="1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網際網路協定</a:t>
            </a:r>
            <a:r>
              <a:rPr lang="en-US" altLang="zh-TW" sz="3600" b="1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(Internet Protocol)</a:t>
            </a:r>
            <a:endParaRPr lang="zh-TW" altLang="en-US" sz="3600" b="1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55643DC4-5D67-9B0D-D602-12D22BD30214}"/>
              </a:ext>
            </a:extLst>
          </p:cNvPr>
          <p:cNvSpPr txBox="1"/>
          <p:nvPr/>
        </p:nvSpPr>
        <p:spPr>
          <a:xfrm>
            <a:off x="2303338" y="3637213"/>
            <a:ext cx="89909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使用者資料包協定</a:t>
            </a:r>
            <a:r>
              <a:rPr lang="en-US" altLang="zh-TW" sz="36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(User Datagram Protocol)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15EA58D1-A33E-3F90-6FD6-87DB601F5079}"/>
              </a:ext>
            </a:extLst>
          </p:cNvPr>
          <p:cNvSpPr txBox="1"/>
          <p:nvPr/>
        </p:nvSpPr>
        <p:spPr>
          <a:xfrm>
            <a:off x="2303338" y="2759272"/>
            <a:ext cx="93157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傳輸控制協定</a:t>
            </a:r>
            <a:r>
              <a:rPr lang="en-US" altLang="zh-TW" sz="36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sz="36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Transmission Control Protocol)</a:t>
            </a:r>
            <a:endParaRPr lang="en-US" altLang="zh-TW" sz="3600" b="1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906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電路">
  <a:themeElements>
    <a:clrScheme name="電路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電路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電路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TM04033919[[fn=電路]]</Template>
  <TotalTime>312</TotalTime>
  <Words>305</Words>
  <Application>Microsoft Office PowerPoint</Application>
  <PresentationFormat>寬螢幕</PresentationFormat>
  <Paragraphs>97</Paragraphs>
  <Slides>23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29" baseType="lpstr">
      <vt:lpstr>標楷體</vt:lpstr>
      <vt:lpstr>Arial</vt:lpstr>
      <vt:lpstr>Calibri</vt:lpstr>
      <vt:lpstr>Times New Roman</vt:lpstr>
      <vt:lpstr>Tw Cen MT</vt:lpstr>
      <vt:lpstr>電路</vt:lpstr>
      <vt:lpstr>MISC</vt:lpstr>
      <vt:lpstr>wireshark</vt:lpstr>
      <vt:lpstr>Wireshark</vt:lpstr>
      <vt:lpstr>Wireshark</vt:lpstr>
      <vt:lpstr>Wireshark</vt:lpstr>
      <vt:lpstr>Wireshark</vt:lpstr>
      <vt:lpstr>Wireshark</vt:lpstr>
      <vt:lpstr>OSI模型及TCP/IP</vt:lpstr>
      <vt:lpstr>TCP/IP</vt:lpstr>
      <vt:lpstr>TCP</vt:lpstr>
      <vt:lpstr>三向交握</vt:lpstr>
      <vt:lpstr>TCP    V.S.   UDP</vt:lpstr>
      <vt:lpstr>http</vt:lpstr>
      <vt:lpstr>https</vt:lpstr>
      <vt:lpstr>SMTP</vt:lpstr>
      <vt:lpstr>PowerPoint 簡報</vt:lpstr>
      <vt:lpstr>工具</vt:lpstr>
      <vt:lpstr>HEX Editor</vt:lpstr>
      <vt:lpstr>檔頭</vt:lpstr>
      <vt:lpstr>HEX藏東西</vt:lpstr>
      <vt:lpstr>binwalk</vt:lpstr>
      <vt:lpstr>LSB</vt:lpstr>
      <vt:lpstr>stegsolve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MISC</dc:title>
  <dc:creator>蔡宗豪 蔡</dc:creator>
  <cp:lastModifiedBy>蔡宗豪 蔡</cp:lastModifiedBy>
  <cp:revision>7</cp:revision>
  <dcterms:created xsi:type="dcterms:W3CDTF">2023-02-19T00:03:47Z</dcterms:created>
  <dcterms:modified xsi:type="dcterms:W3CDTF">2023-02-28T13:47:48Z</dcterms:modified>
</cp:coreProperties>
</file>