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95" r:id="rId4"/>
  </p:sldMasterIdLst>
  <p:notesMasterIdLst>
    <p:notesMasterId r:id="rId27"/>
  </p:notesMasterIdLst>
  <p:sldIdLst>
    <p:sldId id="256" r:id="rId5"/>
    <p:sldId id="279" r:id="rId6"/>
    <p:sldId id="283" r:id="rId7"/>
    <p:sldId id="299" r:id="rId8"/>
    <p:sldId id="280" r:id="rId9"/>
    <p:sldId id="301" r:id="rId10"/>
    <p:sldId id="281" r:id="rId11"/>
    <p:sldId id="310" r:id="rId12"/>
    <p:sldId id="289" r:id="rId13"/>
    <p:sldId id="284" r:id="rId14"/>
    <p:sldId id="282" r:id="rId15"/>
    <p:sldId id="290" r:id="rId16"/>
    <p:sldId id="288" r:id="rId17"/>
    <p:sldId id="309" r:id="rId18"/>
    <p:sldId id="311" r:id="rId19"/>
    <p:sldId id="312" r:id="rId20"/>
    <p:sldId id="293" r:id="rId21"/>
    <p:sldId id="300" r:id="rId22"/>
    <p:sldId id="294" r:id="rId23"/>
    <p:sldId id="314" r:id="rId24"/>
    <p:sldId id="308" r:id="rId25"/>
    <p:sldId id="30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88501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6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0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88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35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28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94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ZA" dirty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ZA" dirty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xmlns="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xmlns="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5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xmlns="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ZA" dirty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xmlns="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ZA" dirty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xmlns="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dirty="0"/>
              <a:t>Pictures of other items that capture the era</a:t>
            </a:r>
            <a:endParaRPr lang="en-ZA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xmlns="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xmlns="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xmlns="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xmlns="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xmlns="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xmlns="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xmlns="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xmlns="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xmlns="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4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6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5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8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5" r:id="rId10"/>
    <p:sldLayoutId id="2147484206" r:id="rId11"/>
    <p:sldLayoutId id="2147484207" r:id="rId12"/>
    <p:sldLayoutId id="2147484208" r:id="rId13"/>
    <p:sldLayoutId id="2147484209" r:id="rId14"/>
    <p:sldLayoutId id="2147484210" r:id="rId15"/>
    <p:sldLayoutId id="2147484211" r:id="rId16"/>
    <p:sldLayoutId id="2147484212" r:id="rId17"/>
    <p:sldLayoutId id="2147484186" r:id="rId18"/>
    <p:sldLayoutId id="2147484187" r:id="rId19"/>
    <p:sldLayoutId id="2147484188" r:id="rId20"/>
    <p:sldLayoutId id="2147484189" r:id="rId21"/>
    <p:sldLayoutId id="2147484190" r:id="rId22"/>
    <p:sldLayoutId id="2147484191" r:id="rId23"/>
    <p:sldLayoutId id="2147484192" r:id="rId24"/>
    <p:sldLayoutId id="2147484193" r:id="rId25"/>
    <p:sldLayoutId id="2147484194" r:id="rId26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600" dirty="0"/>
              <a:t>Data Analysis for Customers flying within United States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IST 687 M002 GROUP 3</a:t>
            </a:r>
          </a:p>
          <a:p>
            <a:r>
              <a:rPr lang="en-US" sz="1700" dirty="0" err="1">
                <a:solidFill>
                  <a:schemeClr val="bg1"/>
                </a:solidFill>
              </a:rPr>
              <a:t>Yuyu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Ko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Shloak</a:t>
            </a:r>
            <a:r>
              <a:rPr lang="en-US" sz="1700" dirty="0">
                <a:solidFill>
                  <a:schemeClr val="bg1"/>
                </a:solidFill>
              </a:rPr>
              <a:t> Gupta, Satyen Amonkar, </a:t>
            </a:r>
            <a:r>
              <a:rPr lang="en-US" sz="1700" dirty="0" err="1">
                <a:solidFill>
                  <a:schemeClr val="bg1"/>
                </a:solidFill>
              </a:rPr>
              <a:t>Zhenyu</a:t>
            </a:r>
            <a:r>
              <a:rPr lang="en-US" sz="1700" dirty="0">
                <a:solidFill>
                  <a:schemeClr val="bg1"/>
                </a:solidFill>
              </a:rPr>
              <a:t> Shao, </a:t>
            </a:r>
            <a:r>
              <a:rPr lang="en-US" sz="1700" dirty="0" err="1">
                <a:solidFill>
                  <a:schemeClr val="bg1"/>
                </a:solidFill>
              </a:rPr>
              <a:t>Wenjing</a:t>
            </a:r>
            <a:r>
              <a:rPr lang="en-US" sz="1700" dirty="0">
                <a:solidFill>
                  <a:schemeClr val="bg1"/>
                </a:solidFill>
              </a:rPr>
              <a:t> Yao  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955" y="1369094"/>
            <a:ext cx="5768340" cy="2724150"/>
          </a:xfrm>
          <a:prstGeom prst="rect">
            <a:avLst/>
          </a:prstGeom>
          <a:noFill/>
          <a:ln w="2540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2DCD68C-43D4-46E1-803F-36065AD0FE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42" y="1170860"/>
            <a:ext cx="8975035" cy="51218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A223EE4-E2B8-46A6-A9AA-14D435BBAC48}"/>
              </a:ext>
            </a:extLst>
          </p:cNvPr>
          <p:cNvSpPr/>
          <p:nvPr/>
        </p:nvSpPr>
        <p:spPr>
          <a:xfrm>
            <a:off x="1915989" y="505311"/>
            <a:ext cx="79621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Decision </a:t>
            </a:r>
            <a:r>
              <a:rPr lang="en-US" sz="4400" dirty="0" smtClean="0"/>
              <a:t>Tree</a:t>
            </a:r>
            <a:r>
              <a:rPr lang="en-US" sz="4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 smtClean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for all data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538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841C5F-AE2C-494C-A273-EB25AB01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significant factors using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8C500B-3BE3-43E1-A1A0-AB3C8CD78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conclusion, we can see that the significant attributes to impact customers’ satisfaction are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Type.of.Travel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“Airline status”,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arrivalDelay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“Age”.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customers’ type of travel = Business Travel or Mileage tickets; Airline status = not Blue; and arrival delay &lt; 2 hours than the customers are highly satisfied. When type of travel is personal; and arrival delay is greater than 2 hours than the customer ratings are low.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88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7A62F61-500C-4756-A04A-4DE0BBA53CB6}"/>
              </a:ext>
            </a:extLst>
          </p:cNvPr>
          <p:cNvSpPr/>
          <p:nvPr/>
        </p:nvSpPr>
        <p:spPr>
          <a:xfrm>
            <a:off x="892009" y="1327434"/>
            <a:ext cx="41214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[84] {</a:t>
            </a:r>
            <a:r>
              <a:rPr lang="en-US" sz="1200" dirty="0" err="1">
                <a:solidFill>
                  <a:srgbClr val="FF0000"/>
                </a:solidFill>
              </a:rPr>
              <a:t>Airline.Status</a:t>
            </a:r>
            <a:r>
              <a:rPr lang="en-US" sz="1200" dirty="0"/>
              <a:t>=Blue,                                                                      </a:t>
            </a:r>
          </a:p>
          <a:p>
            <a:r>
              <a:rPr lang="en-US" sz="1200" dirty="0"/>
              <a:t>      </a:t>
            </a:r>
            <a:r>
              <a:rPr lang="en-US" sz="1200" dirty="0">
                <a:solidFill>
                  <a:srgbClr val="FF0000"/>
                </a:solidFill>
              </a:rPr>
              <a:t>Age</a:t>
            </a:r>
            <a:r>
              <a:rPr lang="en-US" sz="1200" dirty="0"/>
              <a:t>=old,                                                                                  </a:t>
            </a:r>
          </a:p>
          <a:p>
            <a:r>
              <a:rPr lang="en-US" sz="1200" dirty="0"/>
              <a:t>      </a:t>
            </a:r>
            <a:r>
              <a:rPr lang="en-US" sz="1200" dirty="0" err="1">
                <a:solidFill>
                  <a:srgbClr val="FF0000"/>
                </a:solidFill>
              </a:rPr>
              <a:t>Price.Sensitivity</a:t>
            </a:r>
            <a:r>
              <a:rPr lang="en-US" sz="1200" dirty="0"/>
              <a:t>=low,                                                                    </a:t>
            </a:r>
          </a:p>
          <a:p>
            <a:r>
              <a:rPr lang="en-US" sz="1200" dirty="0"/>
              <a:t>      </a:t>
            </a:r>
            <a:r>
              <a:rPr lang="en-US" sz="1200" dirty="0" err="1">
                <a:solidFill>
                  <a:srgbClr val="FF0000"/>
                </a:solidFill>
              </a:rPr>
              <a:t>Type.of.Travel</a:t>
            </a:r>
            <a:r>
              <a:rPr lang="en-US" sz="1200" dirty="0"/>
              <a:t>=Personal Travel,                                                           </a:t>
            </a:r>
          </a:p>
          <a:p>
            <a:r>
              <a:rPr lang="en-US" sz="1200" dirty="0"/>
              <a:t>      </a:t>
            </a:r>
            <a:r>
              <a:rPr lang="en-US" sz="1200" dirty="0">
                <a:solidFill>
                  <a:srgbClr val="FF0000"/>
                </a:solidFill>
              </a:rPr>
              <a:t>Class</a:t>
            </a:r>
            <a:r>
              <a:rPr lang="en-US" sz="1200" dirty="0"/>
              <a:t>=Eco,                                                                                </a:t>
            </a:r>
          </a:p>
          <a:p>
            <a:r>
              <a:rPr lang="en-US" sz="1200" dirty="0"/>
              <a:t>      </a:t>
            </a:r>
            <a:r>
              <a:rPr lang="en-US" sz="1200" dirty="0" err="1">
                <a:solidFill>
                  <a:srgbClr val="FF0000"/>
                </a:solidFill>
              </a:rPr>
              <a:t>Flight.cancelled</a:t>
            </a:r>
            <a:r>
              <a:rPr lang="en-US" sz="1200" dirty="0"/>
              <a:t>=No,                                                                      </a:t>
            </a:r>
          </a:p>
          <a:p>
            <a:r>
              <a:rPr lang="en-US" sz="1200" dirty="0"/>
              <a:t>      </a:t>
            </a:r>
            <a:r>
              <a:rPr lang="en-US" sz="1200" dirty="0" err="1">
                <a:solidFill>
                  <a:srgbClr val="FF0000"/>
                </a:solidFill>
              </a:rPr>
              <a:t>arrivalDelay</a:t>
            </a:r>
            <a:r>
              <a:rPr lang="en-US" sz="1200" dirty="0"/>
              <a:t>=half hours,                                                                  </a:t>
            </a:r>
          </a:p>
          <a:p>
            <a:r>
              <a:rPr lang="en-US" sz="1200" dirty="0"/>
              <a:t>      </a:t>
            </a:r>
            <a:r>
              <a:rPr lang="en-US" sz="1200" dirty="0" err="1">
                <a:solidFill>
                  <a:srgbClr val="FF0000"/>
                </a:solidFill>
              </a:rPr>
              <a:t>shop_at_airport</a:t>
            </a:r>
            <a:r>
              <a:rPr lang="en-US" sz="1200" dirty="0"/>
              <a:t>=No shopping}    =&gt; {Satisfaction=low} 0.01312659  0.9451220 4.617503  1705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8122ACA-03F9-4A8C-867F-F464460E7595}"/>
              </a:ext>
            </a:extLst>
          </p:cNvPr>
          <p:cNvSpPr/>
          <p:nvPr/>
        </p:nvSpPr>
        <p:spPr>
          <a:xfrm>
            <a:off x="6373099" y="1379521"/>
            <a:ext cx="399812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[24] {</a:t>
            </a:r>
            <a:r>
              <a:rPr lang="en-US" sz="1100" dirty="0" err="1">
                <a:solidFill>
                  <a:srgbClr val="FF0000"/>
                </a:solidFill>
              </a:rPr>
              <a:t>Airline.Status</a:t>
            </a:r>
            <a:r>
              <a:rPr lang="en-US" sz="1100" dirty="0"/>
              <a:t>=Silver,                                                                      </a:t>
            </a:r>
          </a:p>
          <a:p>
            <a:r>
              <a:rPr lang="en-US" sz="1100" dirty="0"/>
              <a:t>      Gender=Female,                   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 err="1">
                <a:solidFill>
                  <a:srgbClr val="FF0000"/>
                </a:solidFill>
              </a:rPr>
              <a:t>Price.Sensitivity</a:t>
            </a:r>
            <a:r>
              <a:rPr lang="en-US" sz="1100" dirty="0"/>
              <a:t>=low,           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 err="1">
                <a:solidFill>
                  <a:srgbClr val="FF0000"/>
                </a:solidFill>
              </a:rPr>
              <a:t>Type.of.Travel</a:t>
            </a:r>
            <a:r>
              <a:rPr lang="en-US" sz="1100" dirty="0"/>
              <a:t>=Mileage tickets,  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 err="1">
                <a:solidFill>
                  <a:srgbClr val="FF0000"/>
                </a:solidFill>
              </a:rPr>
              <a:t>Flight.cancelled</a:t>
            </a:r>
            <a:r>
              <a:rPr lang="en-US" sz="1100" dirty="0"/>
              <a:t>=No}            =&gt; {Satisfaction=high} 0.006490157          1 1.958608   843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FC24646-ADCD-4496-9274-D283BF9AAD00}"/>
              </a:ext>
            </a:extLst>
          </p:cNvPr>
          <p:cNvSpPr/>
          <p:nvPr/>
        </p:nvSpPr>
        <p:spPr>
          <a:xfrm>
            <a:off x="892009" y="3207561"/>
            <a:ext cx="412142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[82] {</a:t>
            </a:r>
            <a:r>
              <a:rPr lang="en-US" sz="1100" dirty="0" err="1">
                <a:solidFill>
                  <a:srgbClr val="FF0000"/>
                </a:solidFill>
              </a:rPr>
              <a:t>Airline.Status</a:t>
            </a:r>
            <a:r>
              <a:rPr lang="en-US" sz="1100" dirty="0"/>
              <a:t>=Blue,           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>
                <a:solidFill>
                  <a:srgbClr val="FF0000"/>
                </a:solidFill>
              </a:rPr>
              <a:t>Age</a:t>
            </a:r>
            <a:r>
              <a:rPr lang="en-US" sz="1100" dirty="0"/>
              <a:t>=old,                                                                                  </a:t>
            </a:r>
          </a:p>
          <a:p>
            <a:r>
              <a:rPr lang="en-US" sz="1100" dirty="0"/>
              <a:t>      Gender=Female,                 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 err="1">
                <a:solidFill>
                  <a:srgbClr val="FF0000"/>
                </a:solidFill>
              </a:rPr>
              <a:t>Price.Sensitivity</a:t>
            </a:r>
            <a:r>
              <a:rPr lang="en-US" sz="1100" dirty="0"/>
              <a:t>=low,         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 err="1">
                <a:solidFill>
                  <a:srgbClr val="FF0000"/>
                </a:solidFill>
              </a:rPr>
              <a:t>Years.Old</a:t>
            </a:r>
            <a:r>
              <a:rPr lang="en-US" sz="1100" dirty="0"/>
              <a:t>=old,                                                                            </a:t>
            </a:r>
          </a:p>
          <a:p>
            <a:r>
              <a:rPr lang="en-US" sz="1100" dirty="0" smtClean="0"/>
              <a:t>      </a:t>
            </a:r>
            <a:r>
              <a:rPr lang="en-US" sz="1100" dirty="0" err="1" smtClean="0">
                <a:solidFill>
                  <a:srgbClr val="FF0000"/>
                </a:solidFill>
              </a:rPr>
              <a:t>Type.of.Travel</a:t>
            </a:r>
            <a:r>
              <a:rPr lang="en-US" sz="1100" dirty="0" smtClean="0"/>
              <a:t>=Personal </a:t>
            </a:r>
            <a:r>
              <a:rPr lang="en-US" sz="1100" dirty="0"/>
              <a:t>Travel,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 err="1" smtClean="0">
                <a:solidFill>
                  <a:srgbClr val="FF0000"/>
                </a:solidFill>
              </a:rPr>
              <a:t>Flight.cancelled</a:t>
            </a:r>
            <a:r>
              <a:rPr lang="en-US" sz="1100" dirty="0" smtClean="0"/>
              <a:t>=No</a:t>
            </a:r>
            <a:r>
              <a:rPr lang="en-US" sz="1100" dirty="0"/>
              <a:t>,           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 err="1">
                <a:solidFill>
                  <a:srgbClr val="FF0000"/>
                </a:solidFill>
              </a:rPr>
              <a:t>arrivalDelay</a:t>
            </a:r>
            <a:r>
              <a:rPr lang="en-US" sz="1100" dirty="0"/>
              <a:t>=half hours}        =&gt; {Satisfaction=low} 0.01015482  0.9428163 4.606239  1319</a:t>
            </a:r>
          </a:p>
        </p:txBody>
      </p:sp>
      <p:sp>
        <p:nvSpPr>
          <p:cNvPr id="2" name="Rectangle 1"/>
          <p:cNvSpPr/>
          <p:nvPr/>
        </p:nvSpPr>
        <p:spPr>
          <a:xfrm>
            <a:off x="892009" y="4949189"/>
            <a:ext cx="4121426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/>
              <a:t>[81] {</a:t>
            </a:r>
            <a:r>
              <a:rPr lang="en-IN" sz="1200" dirty="0" err="1">
                <a:solidFill>
                  <a:srgbClr val="FF0000"/>
                </a:solidFill>
              </a:rPr>
              <a:t>Airli</a:t>
            </a:r>
            <a:r>
              <a:rPr lang="en-IN" sz="1100" dirty="0" err="1">
                <a:solidFill>
                  <a:srgbClr val="FF0000"/>
                </a:solidFill>
              </a:rPr>
              <a:t>ne.Status</a:t>
            </a:r>
            <a:r>
              <a:rPr lang="en-IN" sz="1100" dirty="0"/>
              <a:t>=Blue,                                                                      </a:t>
            </a:r>
            <a:endParaRPr lang="en-US" sz="1100" dirty="0"/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/>
              <a:t>      </a:t>
            </a:r>
            <a:r>
              <a:rPr lang="en-IN" sz="1100" dirty="0">
                <a:solidFill>
                  <a:srgbClr val="FF0000"/>
                </a:solidFill>
              </a:rPr>
              <a:t>Age</a:t>
            </a:r>
            <a:r>
              <a:rPr lang="en-IN" sz="1100" dirty="0"/>
              <a:t>=old,                                                                                  </a:t>
            </a:r>
            <a:endParaRPr lang="en-US" sz="1100" dirty="0"/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/>
              <a:t>      Gender=Female,                                                                            </a:t>
            </a:r>
            <a:endParaRPr lang="en-US" sz="1100" dirty="0"/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/>
              <a:t>      </a:t>
            </a:r>
            <a:r>
              <a:rPr lang="en-IN" sz="1100" dirty="0" err="1">
                <a:solidFill>
                  <a:srgbClr val="FF0000"/>
                </a:solidFill>
              </a:rPr>
              <a:t>Price.Sensitivity</a:t>
            </a:r>
            <a:r>
              <a:rPr lang="en-IN" sz="1100" dirty="0"/>
              <a:t>=low,                                                                    </a:t>
            </a:r>
            <a:endParaRPr lang="en-US" sz="1100" dirty="0"/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/>
              <a:t>      </a:t>
            </a:r>
            <a:r>
              <a:rPr lang="en-IN" sz="1100" dirty="0" err="1">
                <a:solidFill>
                  <a:srgbClr val="FF0000"/>
                </a:solidFill>
              </a:rPr>
              <a:t>Type.of.Travel</a:t>
            </a:r>
            <a:r>
              <a:rPr lang="en-IN" sz="1100" dirty="0"/>
              <a:t>=Personal Travel,                                                           </a:t>
            </a:r>
            <a:endParaRPr lang="en-US" sz="1100" dirty="0"/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/>
              <a:t>      </a:t>
            </a:r>
            <a:r>
              <a:rPr lang="en-IN" sz="1100" dirty="0" err="1">
                <a:solidFill>
                  <a:srgbClr val="FF0000"/>
                </a:solidFill>
              </a:rPr>
              <a:t>Flight.cancelled</a:t>
            </a:r>
            <a:r>
              <a:rPr lang="en-IN" sz="1100" dirty="0"/>
              <a:t>=No,                                                                      </a:t>
            </a:r>
            <a:endParaRPr lang="en-US" sz="1100" dirty="0"/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/>
              <a:t>      </a:t>
            </a:r>
            <a:r>
              <a:rPr lang="en-IN" sz="1100" dirty="0" err="1">
                <a:solidFill>
                  <a:srgbClr val="FF0000"/>
                </a:solidFill>
              </a:rPr>
              <a:t>arrivalDelay</a:t>
            </a:r>
            <a:r>
              <a:rPr lang="en-IN" sz="1100" dirty="0"/>
              <a:t>=half hours,                                                                  </a:t>
            </a:r>
            <a:endParaRPr lang="en-US" sz="1100" dirty="0"/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/>
              <a:t>      </a:t>
            </a:r>
            <a:r>
              <a:rPr lang="en-IN" sz="1100" dirty="0" err="1">
                <a:solidFill>
                  <a:srgbClr val="FF0000"/>
                </a:solidFill>
              </a:rPr>
              <a:t>shop_at_airport</a:t>
            </a:r>
            <a:r>
              <a:rPr lang="en-IN" sz="1100" dirty="0"/>
              <a:t>=No shopping}    =&gt; {Satisfaction=low} 0.01069375  0.9474761 4.629005  1389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2431468" y="561059"/>
            <a:ext cx="47067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Association Rules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73099" y="3207561"/>
            <a:ext cx="457563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[1]  {</a:t>
            </a:r>
            <a:r>
              <a:rPr lang="en-US" sz="1100" dirty="0" err="1">
                <a:solidFill>
                  <a:srgbClr val="FF0000"/>
                </a:solidFill>
              </a:rPr>
              <a:t>Airline.Status</a:t>
            </a:r>
            <a:r>
              <a:rPr lang="en-US" sz="1100" dirty="0"/>
              <a:t>=Silver,           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 err="1">
                <a:solidFill>
                  <a:srgbClr val="FF0000"/>
                </a:solidFill>
              </a:rPr>
              <a:t>Type.of.Travel</a:t>
            </a:r>
            <a:r>
              <a:rPr lang="en-US" sz="1100" dirty="0"/>
              <a:t>=Mileage tickets} =&gt; {Satisfaction=high} 0.011871675          1 1.958608  1542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41541" y="4949189"/>
            <a:ext cx="454731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[14] {</a:t>
            </a:r>
            <a:r>
              <a:rPr lang="en-US" sz="1100" dirty="0" err="1">
                <a:solidFill>
                  <a:srgbClr val="FF0000"/>
                </a:solidFill>
              </a:rPr>
              <a:t>Airline.Status</a:t>
            </a:r>
            <a:r>
              <a:rPr lang="en-US" sz="1100" dirty="0"/>
              <a:t>=Silver,           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 err="1">
                <a:solidFill>
                  <a:srgbClr val="FF0000"/>
                </a:solidFill>
              </a:rPr>
              <a:t>Price.Sensitivity</a:t>
            </a:r>
            <a:r>
              <a:rPr lang="en-US" sz="1100" dirty="0"/>
              <a:t>=low,           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 err="1">
                <a:solidFill>
                  <a:srgbClr val="FF0000"/>
                </a:solidFill>
              </a:rPr>
              <a:t>Type.of.Travel</a:t>
            </a:r>
            <a:r>
              <a:rPr lang="en-US" sz="1100" dirty="0"/>
              <a:t>=Mileage tickets,                                                             </a:t>
            </a:r>
          </a:p>
          <a:p>
            <a:r>
              <a:rPr lang="en-US" sz="1100" dirty="0"/>
              <a:t>      </a:t>
            </a:r>
            <a:r>
              <a:rPr lang="en-US" sz="1100" dirty="0" err="1">
                <a:solidFill>
                  <a:srgbClr val="FF0000"/>
                </a:solidFill>
              </a:rPr>
              <a:t>DepartureDelay</a:t>
            </a:r>
            <a:r>
              <a:rPr lang="en-US" sz="1100" dirty="0"/>
              <a:t>=No Delay}        =&gt; {Satisfaction=high} 0.006336179          1 1.958608   823</a:t>
            </a:r>
          </a:p>
        </p:txBody>
      </p:sp>
    </p:spTree>
    <p:extLst>
      <p:ext uri="{BB962C8B-B14F-4D97-AF65-F5344CB8AC3E}">
        <p14:creationId xmlns:p14="http://schemas.microsoft.com/office/powerpoint/2010/main" val="41552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07E3EEB-C366-4DB4-AE2D-2C3822242D18}"/>
              </a:ext>
            </a:extLst>
          </p:cNvPr>
          <p:cNvSpPr/>
          <p:nvPr/>
        </p:nvSpPr>
        <p:spPr>
          <a:xfrm>
            <a:off x="3265553" y="812899"/>
            <a:ext cx="47067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Association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71C8A36-C6A9-48FB-91CD-3965B52059E8}"/>
              </a:ext>
            </a:extLst>
          </p:cNvPr>
          <p:cNvSpPr/>
          <p:nvPr/>
        </p:nvSpPr>
        <p:spPr>
          <a:xfrm>
            <a:off x="583096" y="1582340"/>
            <a:ext cx="51550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things that are associated with lower ratings are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Type of travel = Personal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Price Sensitivity = Low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Age = Old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Shop at Airport = No Shopping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Eating and Drinking = No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Flight Cancelled = No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Year Old = Old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Class = Eco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Arrival Delays = Half hour or one hour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Departure Delays = Half hour or one hour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Airline Status = Blue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109572C-4F3C-4C5F-8354-D1AB7688780E}"/>
              </a:ext>
            </a:extLst>
          </p:cNvPr>
          <p:cNvSpPr/>
          <p:nvPr/>
        </p:nvSpPr>
        <p:spPr>
          <a:xfrm>
            <a:off x="5618922" y="13107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things that are associated with Higher ratings are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Type of Travel = Mileage Tickets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Airline Status = Silver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Departure Delay = No Delay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Price Sensitivity = Low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Flight Cancelled = No</a:t>
            </a:r>
          </a:p>
        </p:txBody>
      </p:sp>
    </p:spTree>
    <p:extLst>
      <p:ext uri="{BB962C8B-B14F-4D97-AF65-F5344CB8AC3E}">
        <p14:creationId xmlns:p14="http://schemas.microsoft.com/office/powerpoint/2010/main" val="37165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33" y="1655469"/>
            <a:ext cx="6978314" cy="45889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09561" y="549136"/>
            <a:ext cx="36215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Linear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8033" y="1269217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6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3082" y="681608"/>
            <a:ext cx="36215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Linear model</a:t>
            </a:r>
          </a:p>
        </p:txBody>
      </p:sp>
      <p:pic>
        <p:nvPicPr>
          <p:cNvPr id="2050" name="Picture 2" descr="https://lh6.googleusercontent.com/m13jZ5CFqq5GBBxpQfpG7T0R5Wq-f64qceD-c6zMDrM7Rv2_7Wi43IwYr2St8qi5BXIFMEVwqwzojeaIv9XFbKKlSoRGiMbs2uMbzoNZYSvlxpjfMfGPErwAhQDRJDL_og3cbkykUJ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30" y="1780669"/>
            <a:ext cx="6244557" cy="45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76648" y="1411337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983830" y="3161211"/>
            <a:ext cx="11701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31722" y="3322320"/>
            <a:ext cx="1583821" cy="4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44779" y="3492137"/>
            <a:ext cx="2023610" cy="8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09945" y="3683727"/>
            <a:ext cx="1583821" cy="4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01236" y="4371703"/>
            <a:ext cx="1248547" cy="8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97033" y="4014658"/>
            <a:ext cx="1583821" cy="4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3155" y="4188825"/>
            <a:ext cx="1583821" cy="4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31722" y="4894217"/>
            <a:ext cx="1657842" cy="43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31722" y="5050971"/>
            <a:ext cx="1827661" cy="87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44779" y="5225143"/>
            <a:ext cx="1814604" cy="8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3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3.googleusercontent.com/pR1Up1yct0uTKci0wZpoVEezbMvbyU6jbGSQ-p42rGPqywST817CooyD1oYtgjEDxSZuL2CNlLuhrS3M75FcN7wX0vXi2yQPtSFqAlGYTZhNEs_F0M4PvhNLOQ4zbL9ajRI0P3RcB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32" y="625477"/>
            <a:ext cx="4811794" cy="56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2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xmlns="" id="{88755F3A-BE80-4FA5-852F-367448AD9E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35" y="1354796"/>
            <a:ext cx="8117828" cy="47012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32922" y="585355"/>
            <a:ext cx="55386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Stepwise </a:t>
            </a:r>
            <a:r>
              <a:rPr lang="en-US" sz="4400" dirty="0" smtClean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  <a:endParaRPr lang="en-US" sz="4400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6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by S</a:t>
            </a:r>
            <a:r>
              <a:rPr lang="en-US" dirty="0" smtClean="0"/>
              <a:t>tepwise Regression</a:t>
            </a:r>
            <a:endParaRPr lang="en-US" dirty="0"/>
          </a:p>
        </p:txBody>
      </p:sp>
      <p:pic>
        <p:nvPicPr>
          <p:cNvPr id="4" name="Content Placeholder 3" descr="A close up of a sign&#10;&#10;Description generated with very high confidenc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56" y="2535936"/>
            <a:ext cx="2513739" cy="1578863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very high confidenc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69" y="2535935"/>
            <a:ext cx="2642536" cy="1578863"/>
          </a:xfrm>
          <a:prstGeom prst="rect">
            <a:avLst/>
          </a:prstGeom>
        </p:spPr>
      </p:pic>
      <p:pic>
        <p:nvPicPr>
          <p:cNvPr id="6" name="Picture 5" descr="A black and blue text&#10;&#10;Description generated with high confidenc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580" y="4605368"/>
            <a:ext cx="2943526" cy="7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E9C5944-2703-4DA8-8A31-DE2BDBCDAE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7003" y="1732725"/>
            <a:ext cx="5724317" cy="34060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236495" y="614366"/>
            <a:ext cx="45368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KSVM Modelling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54247" y="4584037"/>
            <a:ext cx="2370221" cy="12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66271" y="4812639"/>
            <a:ext cx="3128211" cy="24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90066" y="173272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125A4872-7411-4D44-BF37-23CA9F65B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323927"/>
              </p:ext>
            </p:extLst>
          </p:nvPr>
        </p:nvGraphicFramePr>
        <p:xfrm>
          <a:off x="6942221" y="2330153"/>
          <a:ext cx="3205189" cy="942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9080">
                  <a:extLst>
                    <a:ext uri="{9D8B030D-6E8A-4147-A177-3AD203B41FA5}">
                      <a16:colId xmlns:a16="http://schemas.microsoft.com/office/drawing/2014/main" xmlns="" val="352308536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xmlns="" val="1534606386"/>
                    </a:ext>
                  </a:extLst>
                </a:gridCol>
                <a:gridCol w="473612">
                  <a:extLst>
                    <a:ext uri="{9D8B030D-6E8A-4147-A177-3AD203B41FA5}">
                      <a16:colId xmlns:a16="http://schemas.microsoft.com/office/drawing/2014/main" xmlns="" val="3333155353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xmlns="" val="66720022"/>
                    </a:ext>
                  </a:extLst>
                </a:gridCol>
              </a:tblGrid>
              <a:tr h="287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classes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53927819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23151712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666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17524104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Medium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8163651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592631" y="3423704"/>
            <a:ext cx="2219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 is </a:t>
            </a:r>
            <a:r>
              <a:rPr lang="en-US" b="1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70.57%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942221" y="3882139"/>
            <a:ext cx="4319336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High accuracy in Support Vector Machine shows that the variables we considered were accurate and the Data Preprocessing was appropriate.</a:t>
            </a:r>
          </a:p>
        </p:txBody>
      </p:sp>
    </p:spTree>
    <p:extLst>
      <p:ext uri="{BB962C8B-B14F-4D97-AF65-F5344CB8AC3E}">
        <p14:creationId xmlns:p14="http://schemas.microsoft.com/office/powerpoint/2010/main" val="24562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67F7B2-5E68-440E-9F67-31328EAC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18B01D-051E-4311-8B7E-7DECB2337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major attributes affecting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ratings?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reasons for high ratings?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reasons for low ratings?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done to avoid low ratings?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gender, type of travel, Airline Status, Flight Distance are affecting Ratings?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Arrival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delay, Flight Cancellation, Price Sensitivity are conceived to be important factors. Are they that important?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like Eating and Shopping which are not directly associated with the flight affect rating?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best models and variables to predict rating of customer?</a:t>
            </a:r>
          </a:p>
        </p:txBody>
      </p:sp>
    </p:spTree>
    <p:extLst>
      <p:ext uri="{BB962C8B-B14F-4D97-AF65-F5344CB8AC3E}">
        <p14:creationId xmlns:p14="http://schemas.microsoft.com/office/powerpoint/2010/main" val="42067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8182" y="777860"/>
            <a:ext cx="8828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Recommended Significant Variables for Future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42" y="1410591"/>
            <a:ext cx="6701590" cy="48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01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Insights and Recommendation for Airlines Form these Models and Association Rules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9601198" cy="47625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Tendencies that affect 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Tendencies that affect Satisfaction Rating but cannot be changed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satisfied Customers tend to be in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Between 25 to 55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Gender: Male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 old: Plane not older than 3 years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Status: Silver, Gold, Platinum</a:t>
            </a:r>
          </a:p>
          <a:p>
            <a:pPr>
              <a:buClrTx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so satisfied Customers tend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Young Or older than 55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Gender: Female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 old: Travelling in Older planes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Status: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Flights per annum less than 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Insights and Recommendation for Airlines Form these Models and Association Rules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9601198" cy="47625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hings that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to improve Satisfaction Rating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with High Satisfaction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Arrival delay: No Delay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Departure Delay: No Delay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Sensitivity: 0 to 3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at Airport: They do Shop at Airport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Travel: Mileage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lvl="0">
              <a:buClrTx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to work on as these cause Lower Ratings</a:t>
            </a:r>
          </a:p>
          <a:p>
            <a:pPr lvl="0"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Arrival Delay: More than two Hours</a:t>
            </a:r>
          </a:p>
          <a:p>
            <a:pPr lvl="0"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Departure Delay: More than two Hours</a:t>
            </a:r>
          </a:p>
          <a:p>
            <a:pPr lvl="0"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Cancelled: Yes</a:t>
            </a:r>
          </a:p>
          <a:p>
            <a:pPr lvl="0"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Travel: Personal</a:t>
            </a:r>
          </a:p>
          <a:p>
            <a:pPr lvl="0"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Sensitivity: 3 to 5</a:t>
            </a:r>
          </a:p>
          <a:p>
            <a:pPr lvl="0"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and Eating: No Shopping &amp; No Eating</a:t>
            </a:r>
          </a:p>
          <a:p>
            <a:pPr>
              <a:buClrTx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00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52C689-6ADA-4AD6-9BF6-66FBECC0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factors in particular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1FEEA6-BA3A-4454-AC3D-0C67CCBB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2314073" cy="3318936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Arrival Delay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Satisfaction group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arrival delay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063" y="2487239"/>
            <a:ext cx="3748628" cy="329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3731" y="717702"/>
            <a:ext cx="7329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Behavior of factors in particular attributes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2453" y="17703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Satisfaction group by age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916" y="1513510"/>
            <a:ext cx="4887426" cy="48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8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F847E-E610-485C-BFD8-8AED27F5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factors in particular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12CE97-AEB3-4B0E-9D9B-E07F3D95D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Weekdays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Customers’ Satisfaction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Weekday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820232-B7BF-4460-BF5E-0EADC68955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04" y="3327041"/>
            <a:ext cx="5943600" cy="29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8660" y="765828"/>
            <a:ext cx="1061867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Behavior of factors using multiple attributes together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532" y="1489103"/>
            <a:ext cx="4943574" cy="48558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9232" y="2456130"/>
            <a:ext cx="5295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Customers’ Satisfaction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Sensitivity and Flight Cancelled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58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44C5AD-B590-4B6F-94E1-9E6D8403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86425"/>
          </a:xfrm>
        </p:spPr>
        <p:txBody>
          <a:bodyPr/>
          <a:lstStyle/>
          <a:p>
            <a:r>
              <a:rPr lang="en-US" dirty="0"/>
              <a:t>Behavior of factors </a:t>
            </a:r>
            <a:r>
              <a:rPr lang="en-US" dirty="0" smtClean="0"/>
              <a:t>using </a:t>
            </a:r>
            <a:r>
              <a:rPr lang="en-US" dirty="0"/>
              <a:t>multiple attributes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FA39F9-F00E-436E-B050-B2F2BCE2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208430" cy="33189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Customers’ Satisfaction group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Airline Status and Type of Travel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2ADE7E8-9F08-4712-9F73-74FA6CA5A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365" y="2485910"/>
            <a:ext cx="3843135" cy="37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026" y="717702"/>
            <a:ext cx="104851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Behavior of factors using multiple attributes together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89" y="1448226"/>
            <a:ext cx="10537635" cy="534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5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8ECC0-633C-4868-930C-B670BEBE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</a:t>
            </a:r>
            <a:r>
              <a:rPr lang="en-US" dirty="0"/>
              <a:t>used to predict satisfaction </a:t>
            </a:r>
            <a:r>
              <a:rPr lang="en-US" dirty="0" smtClean="0"/>
              <a:t>ratings?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425DF7-C8C7-4693-852B-F625A7A92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 from Stepwise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KSVM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6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11D34D-75D2-4894-A4B9-B889F28CA1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B8FAC4-99E7-4CF2-AA4F-E5F48F87B5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24EDED3-7967-4EF0-BE85-F4606019A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811</Words>
  <Application>Microsoft Office PowerPoint</Application>
  <PresentationFormat>Widescreen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</vt:lpstr>
      <vt:lpstr>Century Gothic</vt:lpstr>
      <vt:lpstr>Lucida Handwriting</vt:lpstr>
      <vt:lpstr>Times New Roman</vt:lpstr>
      <vt:lpstr>Wingdings</vt:lpstr>
      <vt:lpstr>Wingdings 3</vt:lpstr>
      <vt:lpstr>Ion Boardroom</vt:lpstr>
      <vt:lpstr>Data Analysis for Customers flying within United States</vt:lpstr>
      <vt:lpstr>Business Questions</vt:lpstr>
      <vt:lpstr>Behavior of factors in particular attributes</vt:lpstr>
      <vt:lpstr>PowerPoint Presentation</vt:lpstr>
      <vt:lpstr>Behavior of factors in particular attributes</vt:lpstr>
      <vt:lpstr>PowerPoint Presentation</vt:lpstr>
      <vt:lpstr>Behavior of factors using multiple attributes together</vt:lpstr>
      <vt:lpstr>PowerPoint Presentation</vt:lpstr>
      <vt:lpstr>Models used to predict satisfaction ratings?</vt:lpstr>
      <vt:lpstr>PowerPoint Presentation</vt:lpstr>
      <vt:lpstr>Finding the significant factors using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 Model by Stepwise Regression</vt:lpstr>
      <vt:lpstr>PowerPoint Presentation</vt:lpstr>
      <vt:lpstr>PowerPoint Presentation</vt:lpstr>
      <vt:lpstr>Insights and Recommendation for Airlines Form these Models and Association Rules </vt:lpstr>
      <vt:lpstr>Insights and Recommendation for Airlines Form these Models and Association Rules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2018-12-06T01:13:54Z</dcterms:created>
  <dcterms:modified xsi:type="dcterms:W3CDTF">2018-12-06T18:14:34Z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