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itannica.com/science/petroleu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itannica.com/science/petroleu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itannica.com/science/petroleu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itannica.com/science/petroleu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itannica.com/science/petroleu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53a726312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53a726312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3a726312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3a726312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3a726312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3a726312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52929d3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2929d3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FF"/>
                </a:highlight>
                <a:latin typeface="Montserrat"/>
                <a:ea typeface="Montserrat"/>
                <a:cs typeface="Montserrat"/>
                <a:sym typeface="Montserrat"/>
              </a:rPr>
              <a:t>Unocal Corporation</a:t>
            </a:r>
            <a:r>
              <a:rPr lang="en" sz="900">
                <a:highlight>
                  <a:srgbClr val="FFFFFF"/>
                </a:highlight>
                <a:latin typeface="Montserrat"/>
                <a:ea typeface="Montserrat"/>
                <a:cs typeface="Montserrat"/>
                <a:sym typeface="Montserrat"/>
              </a:rPr>
              <a:t>, originally (1890–1983) </a:t>
            </a:r>
            <a:r>
              <a:rPr b="1" lang="en" sz="900">
                <a:highlight>
                  <a:srgbClr val="FFFFFF"/>
                </a:highlight>
                <a:latin typeface="Montserrat"/>
                <a:ea typeface="Montserrat"/>
                <a:cs typeface="Montserrat"/>
                <a:sym typeface="Montserrat"/>
              </a:rPr>
              <a:t>Union Oil Company of California</a:t>
            </a:r>
            <a:r>
              <a:rPr lang="en" sz="900">
                <a:highlight>
                  <a:srgbClr val="FFFFFF"/>
                </a:highlight>
                <a:latin typeface="Montserrat"/>
                <a:ea typeface="Montserrat"/>
                <a:cs typeface="Montserrat"/>
                <a:sym typeface="Montserrat"/>
              </a:rPr>
              <a:t>, former American </a:t>
            </a:r>
            <a:r>
              <a:rPr lang="en" sz="900" u="sng">
                <a:solidFill>
                  <a:srgbClr val="106596"/>
                </a:solidFill>
                <a:highlight>
                  <a:srgbClr val="FFFFFF"/>
                </a:highlight>
                <a:latin typeface="Montserrat"/>
                <a:ea typeface="Montserrat"/>
                <a:cs typeface="Montserrat"/>
                <a:sym typeface="Montserrat"/>
                <a:hlinkClick r:id="rId2"/>
              </a:rPr>
              <a:t>petroleum</a:t>
            </a:r>
            <a:r>
              <a:rPr lang="en" sz="900">
                <a:highlight>
                  <a:srgbClr val="FFFFFF"/>
                </a:highlight>
                <a:latin typeface="Montserrat"/>
                <a:ea typeface="Montserrat"/>
                <a:cs typeface="Montserrat"/>
                <a:sym typeface="Montserrat"/>
              </a:rPr>
              <a:t> corporation founded in 1890 with the union of three wildcatter companies—the Hardison &amp; Stewart Oil Company, the Sespe Oil Company, and the Torrey Canyon Oil Company. </a:t>
            </a:r>
            <a:endParaRPr sz="900">
              <a:highlight>
                <a:srgbClr val="FFFFFF"/>
              </a:highlight>
              <a:latin typeface="Montserrat"/>
              <a:ea typeface="Montserrat"/>
              <a:cs typeface="Montserrat"/>
              <a:sym typeface="Montserrat"/>
            </a:endParaRPr>
          </a:p>
          <a:p>
            <a:pPr indent="0" lvl="0" marL="0" rtl="0" algn="l">
              <a:spcBef>
                <a:spcPts val="0"/>
              </a:spcBef>
              <a:spcAft>
                <a:spcPts val="0"/>
              </a:spcAft>
              <a:buNone/>
            </a:pPr>
            <a:r>
              <a:rPr lang="en" sz="900">
                <a:highlight>
                  <a:srgbClr val="FFFFFF"/>
                </a:highlight>
                <a:latin typeface="Montserrat"/>
                <a:ea typeface="Montserrat"/>
                <a:cs typeface="Montserrat"/>
                <a:sym typeface="Montserrat"/>
              </a:rPr>
              <a:t>The founders of the Union Oil Company were Wallace L. Hardison (1850–1909), Lyman Stewart (1840–1923), and Thomas R. Bard (1841–1915), who became the company’s first president and later a U.S. senator (1900–05).</a:t>
            </a:r>
            <a:endParaRPr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52929d3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2929d3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FF"/>
                </a:highlight>
                <a:latin typeface="Montserrat"/>
                <a:ea typeface="Montserrat"/>
                <a:cs typeface="Montserrat"/>
                <a:sym typeface="Montserrat"/>
              </a:rPr>
              <a:t>Unocal Corporation</a:t>
            </a:r>
            <a:r>
              <a:rPr lang="en" sz="900">
                <a:highlight>
                  <a:srgbClr val="FFFFFF"/>
                </a:highlight>
                <a:latin typeface="Montserrat"/>
                <a:ea typeface="Montserrat"/>
                <a:cs typeface="Montserrat"/>
                <a:sym typeface="Montserrat"/>
              </a:rPr>
              <a:t>, originally (1890–1983) </a:t>
            </a:r>
            <a:r>
              <a:rPr b="1" lang="en" sz="900">
                <a:highlight>
                  <a:srgbClr val="FFFFFF"/>
                </a:highlight>
                <a:latin typeface="Montserrat"/>
                <a:ea typeface="Montserrat"/>
                <a:cs typeface="Montserrat"/>
                <a:sym typeface="Montserrat"/>
              </a:rPr>
              <a:t>Union Oil Company of California</a:t>
            </a:r>
            <a:r>
              <a:rPr lang="en" sz="900">
                <a:highlight>
                  <a:srgbClr val="FFFFFF"/>
                </a:highlight>
                <a:latin typeface="Montserrat"/>
                <a:ea typeface="Montserrat"/>
                <a:cs typeface="Montserrat"/>
                <a:sym typeface="Montserrat"/>
              </a:rPr>
              <a:t>, former American </a:t>
            </a:r>
            <a:r>
              <a:rPr lang="en" sz="900" u="sng">
                <a:solidFill>
                  <a:srgbClr val="106596"/>
                </a:solidFill>
                <a:highlight>
                  <a:srgbClr val="FFFFFF"/>
                </a:highlight>
                <a:latin typeface="Montserrat"/>
                <a:ea typeface="Montserrat"/>
                <a:cs typeface="Montserrat"/>
                <a:sym typeface="Montserrat"/>
                <a:hlinkClick r:id="rId2"/>
              </a:rPr>
              <a:t>petroleum</a:t>
            </a:r>
            <a:r>
              <a:rPr lang="en" sz="900">
                <a:highlight>
                  <a:srgbClr val="FFFFFF"/>
                </a:highlight>
                <a:latin typeface="Montserrat"/>
                <a:ea typeface="Montserrat"/>
                <a:cs typeface="Montserrat"/>
                <a:sym typeface="Montserrat"/>
              </a:rPr>
              <a:t> corporation founded in 1890 with the union of three wildcatter companies—the Hardison &amp; Stewart Oil Company, the Sespe Oil Company, and the Torrey Canyon Oil Company. </a:t>
            </a:r>
            <a:endParaRPr sz="900">
              <a:highlight>
                <a:srgbClr val="FFFFFF"/>
              </a:highlight>
              <a:latin typeface="Montserrat"/>
              <a:ea typeface="Montserrat"/>
              <a:cs typeface="Montserrat"/>
              <a:sym typeface="Montserrat"/>
            </a:endParaRPr>
          </a:p>
          <a:p>
            <a:pPr indent="0" lvl="0" marL="0" rtl="0" algn="l">
              <a:spcBef>
                <a:spcPts val="0"/>
              </a:spcBef>
              <a:spcAft>
                <a:spcPts val="0"/>
              </a:spcAft>
              <a:buNone/>
            </a:pPr>
            <a:r>
              <a:rPr lang="en" sz="900">
                <a:highlight>
                  <a:srgbClr val="FFFFFF"/>
                </a:highlight>
                <a:latin typeface="Montserrat"/>
                <a:ea typeface="Montserrat"/>
                <a:cs typeface="Montserrat"/>
                <a:sym typeface="Montserrat"/>
              </a:rPr>
              <a:t>The founders of the Union Oil Company were Wallace L. Hardison (1850–1909), Lyman Stewart (1840–1923), and Thomas R. Bard (1841–1915), who became the company’s first president and later a U.S. senator (1900–05).</a:t>
            </a: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2929d35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2929d35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FF"/>
                </a:highlight>
                <a:latin typeface="Montserrat"/>
                <a:ea typeface="Montserrat"/>
                <a:cs typeface="Montserrat"/>
                <a:sym typeface="Montserrat"/>
              </a:rPr>
              <a:t>Unocal Corporation</a:t>
            </a:r>
            <a:r>
              <a:rPr lang="en" sz="900">
                <a:highlight>
                  <a:srgbClr val="FFFFFF"/>
                </a:highlight>
                <a:latin typeface="Montserrat"/>
                <a:ea typeface="Montserrat"/>
                <a:cs typeface="Montserrat"/>
                <a:sym typeface="Montserrat"/>
              </a:rPr>
              <a:t>, originally (1890–1983) </a:t>
            </a:r>
            <a:r>
              <a:rPr b="1" lang="en" sz="900">
                <a:highlight>
                  <a:srgbClr val="FFFFFF"/>
                </a:highlight>
                <a:latin typeface="Montserrat"/>
                <a:ea typeface="Montserrat"/>
                <a:cs typeface="Montserrat"/>
                <a:sym typeface="Montserrat"/>
              </a:rPr>
              <a:t>Union Oil Company of California</a:t>
            </a:r>
            <a:r>
              <a:rPr lang="en" sz="900">
                <a:highlight>
                  <a:srgbClr val="FFFFFF"/>
                </a:highlight>
                <a:latin typeface="Montserrat"/>
                <a:ea typeface="Montserrat"/>
                <a:cs typeface="Montserrat"/>
                <a:sym typeface="Montserrat"/>
              </a:rPr>
              <a:t>, former American </a:t>
            </a:r>
            <a:r>
              <a:rPr lang="en" sz="900" u="sng">
                <a:solidFill>
                  <a:srgbClr val="106596"/>
                </a:solidFill>
                <a:highlight>
                  <a:srgbClr val="FFFFFF"/>
                </a:highlight>
                <a:latin typeface="Montserrat"/>
                <a:ea typeface="Montserrat"/>
                <a:cs typeface="Montserrat"/>
                <a:sym typeface="Montserrat"/>
                <a:hlinkClick r:id="rId2"/>
              </a:rPr>
              <a:t>petroleum</a:t>
            </a:r>
            <a:r>
              <a:rPr lang="en" sz="900">
                <a:highlight>
                  <a:srgbClr val="FFFFFF"/>
                </a:highlight>
                <a:latin typeface="Montserrat"/>
                <a:ea typeface="Montserrat"/>
                <a:cs typeface="Montserrat"/>
                <a:sym typeface="Montserrat"/>
              </a:rPr>
              <a:t> corporation founded in 1890 with the union of three wildcatter companies—the Hardison &amp; Stewart Oil Company, the Sespe Oil Company, and the Torrey Canyon Oil Company. </a:t>
            </a:r>
            <a:endParaRPr sz="900">
              <a:highlight>
                <a:srgbClr val="FFFFFF"/>
              </a:highlight>
              <a:latin typeface="Montserrat"/>
              <a:ea typeface="Montserrat"/>
              <a:cs typeface="Montserrat"/>
              <a:sym typeface="Montserrat"/>
            </a:endParaRPr>
          </a:p>
          <a:p>
            <a:pPr indent="0" lvl="0" marL="0" rtl="0" algn="l">
              <a:spcBef>
                <a:spcPts val="0"/>
              </a:spcBef>
              <a:spcAft>
                <a:spcPts val="0"/>
              </a:spcAft>
              <a:buNone/>
            </a:pPr>
            <a:r>
              <a:rPr lang="en" sz="900">
                <a:highlight>
                  <a:srgbClr val="FFFFFF"/>
                </a:highlight>
                <a:latin typeface="Montserrat"/>
                <a:ea typeface="Montserrat"/>
                <a:cs typeface="Montserrat"/>
                <a:sym typeface="Montserrat"/>
              </a:rPr>
              <a:t>The founders of the Union Oil Company were Wallace L. Hardison (1850–1909), Lyman Stewart (1840–1923), and Thomas R. Bard (1841–1915), who became the company’s first president and later a U.S. senator (1900–05).</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47e4bb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7e4bb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491541a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491541a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491541a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491541a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491541a9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491541a9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491541a9f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491541a9f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spcBef>
                <a:spcPts val="0"/>
              </a:spcBef>
              <a:spcAft>
                <a:spcPts val="0"/>
              </a:spcAft>
              <a:buSzPts val="700"/>
              <a:buChar char="●"/>
            </a:pPr>
            <a:r>
              <a:rPr lang="en" sz="700"/>
              <a:t>Lyman Stewart, Pioneer of Unocal, starts sniffing gopher holes in NW Pennsylvania during 1850s.</a:t>
            </a:r>
            <a:endParaRPr sz="700"/>
          </a:p>
          <a:p>
            <a:pPr indent="-273050" lvl="0" marL="457200" rtl="0" algn="l">
              <a:spcBef>
                <a:spcPts val="0"/>
              </a:spcBef>
              <a:spcAft>
                <a:spcPts val="0"/>
              </a:spcAft>
              <a:buSzPts val="700"/>
              <a:buChar char="●"/>
            </a:pPr>
            <a:r>
              <a:rPr lang="en" sz="700"/>
              <a:t>Oil wasn’t used for many purposes due to its odour and limited forms</a:t>
            </a:r>
            <a:endParaRPr sz="700"/>
          </a:p>
          <a:p>
            <a:pPr indent="-273050" lvl="0" marL="457200" rtl="0" algn="l">
              <a:spcBef>
                <a:spcPts val="0"/>
              </a:spcBef>
              <a:spcAft>
                <a:spcPts val="0"/>
              </a:spcAft>
              <a:buSzPts val="700"/>
              <a:buChar char="●"/>
            </a:pPr>
            <a:r>
              <a:rPr lang="en" sz="700"/>
              <a:t>Oil business boomed when realized oil could be refined into kerosene</a:t>
            </a:r>
            <a:endParaRPr sz="700"/>
          </a:p>
          <a:p>
            <a:pPr indent="-273050" lvl="0" marL="457200" rtl="0" algn="l">
              <a:spcBef>
                <a:spcPts val="0"/>
              </a:spcBef>
              <a:spcAft>
                <a:spcPts val="0"/>
              </a:spcAft>
              <a:buSzPts val="700"/>
              <a:buChar char="●"/>
            </a:pPr>
            <a:r>
              <a:rPr lang="en" sz="700"/>
              <a:t>Stewart starts working full time in the oil business</a:t>
            </a:r>
            <a:endParaRPr sz="700"/>
          </a:p>
          <a:p>
            <a:pPr indent="-273050" lvl="0" marL="457200" rtl="0" algn="l">
              <a:spcBef>
                <a:spcPts val="0"/>
              </a:spcBef>
              <a:spcAft>
                <a:spcPts val="0"/>
              </a:spcAft>
              <a:buSzPts val="700"/>
              <a:buChar char="●"/>
            </a:pPr>
            <a:r>
              <a:rPr lang="en" sz="700"/>
              <a:t>After modest success, he gets tired of the competition in Pennsylvania</a:t>
            </a:r>
            <a:endParaRPr sz="700"/>
          </a:p>
          <a:p>
            <a:pPr indent="-273050" lvl="0" marL="457200" rtl="0" algn="l">
              <a:spcBef>
                <a:spcPts val="0"/>
              </a:spcBef>
              <a:spcAft>
                <a:spcPts val="0"/>
              </a:spcAft>
              <a:buSzPts val="700"/>
              <a:buChar char="●"/>
            </a:pPr>
            <a:r>
              <a:rPr lang="en" sz="700"/>
              <a:t>Decides to move to California, as oil business was in its  infancy</a:t>
            </a:r>
            <a:endParaRPr sz="700"/>
          </a:p>
          <a:p>
            <a:pPr indent="-273050" lvl="0" marL="457200" rtl="0" algn="l">
              <a:spcBef>
                <a:spcPts val="0"/>
              </a:spcBef>
              <a:spcAft>
                <a:spcPts val="0"/>
              </a:spcAft>
              <a:buSzPts val="700"/>
              <a:buChar char="●"/>
            </a:pPr>
            <a:r>
              <a:rPr lang="en" sz="700"/>
              <a:t>Stewart and Hardison finds a gusher after multiple failed efforts.</a:t>
            </a:r>
            <a:endParaRPr sz="700"/>
          </a:p>
          <a:p>
            <a:pPr indent="-273050" lvl="0" marL="457200" rtl="0" algn="l">
              <a:spcBef>
                <a:spcPts val="0"/>
              </a:spcBef>
              <a:spcAft>
                <a:spcPts val="0"/>
              </a:spcAft>
              <a:buSzPts val="700"/>
              <a:buChar char="●"/>
            </a:pPr>
            <a:r>
              <a:rPr lang="en" sz="700"/>
              <a:t>Stewart and Hardison partnership merges with two oil ventures, forms as Union Oil Co. of California.</a:t>
            </a:r>
            <a:endParaRPr sz="700"/>
          </a:p>
          <a:p>
            <a:pPr indent="-273050" lvl="0" marL="457200" rtl="0" algn="l">
              <a:spcBef>
                <a:spcPts val="0"/>
              </a:spcBef>
              <a:spcAft>
                <a:spcPts val="0"/>
              </a:spcAft>
              <a:buSzPts val="700"/>
              <a:buChar char="●"/>
            </a:pPr>
            <a:r>
              <a:rPr lang="en" sz="700"/>
              <a:t>Multiple attempts of British ownership were took off due to the fear of foreign ownership over oil.</a:t>
            </a:r>
            <a:endParaRPr sz="700"/>
          </a:p>
          <a:p>
            <a:pPr indent="-273050" lvl="0" marL="457200" rtl="0" algn="l">
              <a:spcBef>
                <a:spcPts val="0"/>
              </a:spcBef>
              <a:spcAft>
                <a:spcPts val="0"/>
              </a:spcAft>
              <a:buSzPts val="700"/>
              <a:buChar char="●"/>
            </a:pPr>
            <a:r>
              <a:rPr lang="en" sz="700"/>
              <a:t>Company sells its refining and marketing businesses to renew focus on exploration and production.</a:t>
            </a:r>
            <a:endParaRPr sz="7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7ca5ebf7_4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7ca5ebf7_4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53a72631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3a7263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0cda505a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0cda505a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491541a9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491541a9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491541a9f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491541a9f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491541a9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491541a9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UNOCAL makes sure their production is up and running as it is the heart of the organization’s business. </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It also take care of the risk reward factors before choosing a project.</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 organization requires political support for their offshore operations. </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 origin of enterprise risk management at UNOCAL was driven by the risk management focused officials Karl Primm and Tim Ling who changed the risk environment as soon as they joined UNOCAL. The risk based internal audit helped them discover that they were working with all the low risk units and not high risk.</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 continued success and profitability of UNOCAL’s Spirit 76 program in the Gulf of Mexico  validated their strategy and created vast opportunities for the company</a:t>
            </a:r>
            <a:endParaRPr sz="900">
              <a:solidFill>
                <a:schemeClr val="dk1"/>
              </a:solidFill>
              <a:latin typeface="Georgia"/>
              <a:ea typeface="Georgia"/>
              <a:cs typeface="Georgia"/>
              <a:sym typeface="Georgia"/>
            </a:endParaRPr>
          </a:p>
          <a:p>
            <a:pPr indent="-285750" lvl="0" marL="457200" rtl="0" algn="l">
              <a:lnSpc>
                <a:spcPct val="115000"/>
              </a:lnSpc>
              <a:spcBef>
                <a:spcPts val="16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UNOCAL embraced the notion that risks should be managed on an integrated, enterprise-wide basis and not left for staff to deal with risk by risk, its a line function.</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For UNOCAL oil prices and drilling success rate are critical to manage as they directly affect their income.</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In April 1926, UNOCAL became a victim of double calamity.</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In search of a robust risk system, UNOCAL went with the implementation of Operational Management System.</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UNOCAL was the amongst the first to realize to go beyond shallow water drilling.</a:t>
            </a:r>
            <a:endParaRPr sz="900">
              <a:solidFill>
                <a:schemeClr val="dk1"/>
              </a:solidFill>
              <a:latin typeface="Georgia"/>
              <a:ea typeface="Georgia"/>
              <a:cs typeface="Georgia"/>
              <a:sym typeface="Georgia"/>
            </a:endParaRPr>
          </a:p>
          <a:p>
            <a:pPr indent="0" lvl="0" marL="0" rtl="0" algn="l">
              <a:spcBef>
                <a:spcPts val="1600"/>
              </a:spcBef>
              <a:spcAft>
                <a:spcPts val="0"/>
              </a:spcAft>
              <a:buNone/>
            </a:pPr>
            <a:r>
              <a:t/>
            </a:r>
            <a:endParaRPr sz="900">
              <a:latin typeface="Georgia"/>
              <a:ea typeface="Georgia"/>
              <a:cs typeface="Georgia"/>
              <a:sym typeface="Georgi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53a7263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53a7263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UNOCAL makes sure their production is up and running as it is the heart of the organization’s business. </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It also take care of the risk reward factors before choosing a project.</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 organization requires political support for their offshore operations. </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 origin of enterprise risk management at UNOCAL was driven by the risk management focused officials Karl Primm and Tim Ling who changed the risk environment as soon as they joined UNOCAL. The risk based internal audit helped them discover that they were working with all the low risk units and not high risk.</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 continued success and profitability of UNOCAL’s Spirit 76 program in the Gulf of Mexico  validated their strategy and created vast opportunities for the company</a:t>
            </a:r>
            <a:endParaRPr sz="900">
              <a:solidFill>
                <a:schemeClr val="dk1"/>
              </a:solidFill>
              <a:latin typeface="Georgia"/>
              <a:ea typeface="Georgia"/>
              <a:cs typeface="Georgia"/>
              <a:sym typeface="Georgia"/>
            </a:endParaRPr>
          </a:p>
          <a:p>
            <a:pPr indent="-285750" lvl="0" marL="457200" rtl="0" algn="l">
              <a:lnSpc>
                <a:spcPct val="115000"/>
              </a:lnSpc>
              <a:spcBef>
                <a:spcPts val="16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UNOCAL embraced the notion that risks should be managed on an integrated, enterprise-wide basis and not left for staff to deal with risk by risk, its a line function.</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For UNOCAL oil prices and drilling success rate are critical to manage as they directly affect their income.</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In April 1926, UNOCAL became a victim of double calamity.</a:t>
            </a:r>
            <a:endParaRPr sz="900">
              <a:solidFill>
                <a:schemeClr val="dk1"/>
              </a:solidFill>
              <a:latin typeface="Georgia"/>
              <a:ea typeface="Georgia"/>
              <a:cs typeface="Georgia"/>
              <a:sym typeface="Georgia"/>
            </a:endParaRPr>
          </a:p>
          <a:p>
            <a:pPr indent="-285750" lvl="0" marL="457200" rtl="0" algn="l">
              <a:lnSpc>
                <a:spcPct val="115000"/>
              </a:lnSpc>
              <a:spcBef>
                <a:spcPts val="100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In search of a robust risk system, UNOCAL went with the implementation of Operational Management System.</a:t>
            </a:r>
            <a:endParaRPr sz="900">
              <a:solidFill>
                <a:schemeClr val="dk1"/>
              </a:solidFill>
              <a:latin typeface="Georgia"/>
              <a:ea typeface="Georgia"/>
              <a:cs typeface="Georgia"/>
              <a:sym typeface="Georgia"/>
            </a:endParaRPr>
          </a:p>
          <a:p>
            <a:pPr indent="-285750" lvl="0" marL="457200" rtl="0" algn="l">
              <a:lnSpc>
                <a:spcPct val="115000"/>
              </a:lnSpc>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UNOCAL was the amongst the first to realize to go beyond shallow water drilling.</a:t>
            </a:r>
            <a:endParaRPr sz="900">
              <a:solidFill>
                <a:schemeClr val="dk1"/>
              </a:solidFill>
              <a:latin typeface="Georgia"/>
              <a:ea typeface="Georgia"/>
              <a:cs typeface="Georgia"/>
              <a:sym typeface="Georgia"/>
            </a:endParaRPr>
          </a:p>
          <a:p>
            <a:pPr indent="0" lvl="0" marL="0" rtl="0" algn="l">
              <a:spcBef>
                <a:spcPts val="1600"/>
              </a:spcBef>
              <a:spcAft>
                <a:spcPts val="0"/>
              </a:spcAft>
              <a:buNone/>
            </a:pPr>
            <a:r>
              <a:t/>
            </a:r>
            <a:endParaRPr sz="900">
              <a:latin typeface="Georgia"/>
              <a:ea typeface="Georgia"/>
              <a:cs typeface="Georgia"/>
              <a:sym typeface="Georgi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491541a9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491541a9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0cc67445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0cc67445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47ca5ebf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47ca5ebf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FF"/>
                </a:highlight>
                <a:latin typeface="Montserrat"/>
                <a:ea typeface="Montserrat"/>
                <a:cs typeface="Montserrat"/>
                <a:sym typeface="Montserrat"/>
              </a:rPr>
              <a:t>Unocal Corporation</a:t>
            </a:r>
            <a:r>
              <a:rPr lang="en" sz="900">
                <a:highlight>
                  <a:srgbClr val="FFFFFF"/>
                </a:highlight>
                <a:latin typeface="Montserrat"/>
                <a:ea typeface="Montserrat"/>
                <a:cs typeface="Montserrat"/>
                <a:sym typeface="Montserrat"/>
              </a:rPr>
              <a:t>, originally (1890–1983) </a:t>
            </a:r>
            <a:r>
              <a:rPr b="1" lang="en" sz="900">
                <a:highlight>
                  <a:srgbClr val="FFFFFF"/>
                </a:highlight>
                <a:latin typeface="Montserrat"/>
                <a:ea typeface="Montserrat"/>
                <a:cs typeface="Montserrat"/>
                <a:sym typeface="Montserrat"/>
              </a:rPr>
              <a:t>Union Oil Company of California</a:t>
            </a:r>
            <a:r>
              <a:rPr lang="en" sz="900">
                <a:highlight>
                  <a:srgbClr val="FFFFFF"/>
                </a:highlight>
                <a:latin typeface="Montserrat"/>
                <a:ea typeface="Montserrat"/>
                <a:cs typeface="Montserrat"/>
                <a:sym typeface="Montserrat"/>
              </a:rPr>
              <a:t>, former American </a:t>
            </a:r>
            <a:r>
              <a:rPr lang="en" sz="900" u="sng">
                <a:solidFill>
                  <a:srgbClr val="106596"/>
                </a:solidFill>
                <a:highlight>
                  <a:srgbClr val="FFFFFF"/>
                </a:highlight>
                <a:latin typeface="Montserrat"/>
                <a:ea typeface="Montserrat"/>
                <a:cs typeface="Montserrat"/>
                <a:sym typeface="Montserrat"/>
                <a:hlinkClick r:id="rId2"/>
              </a:rPr>
              <a:t>petroleum</a:t>
            </a:r>
            <a:r>
              <a:rPr lang="en" sz="900">
                <a:highlight>
                  <a:srgbClr val="FFFFFF"/>
                </a:highlight>
                <a:latin typeface="Montserrat"/>
                <a:ea typeface="Montserrat"/>
                <a:cs typeface="Montserrat"/>
                <a:sym typeface="Montserrat"/>
              </a:rPr>
              <a:t> corporation founded in 1890 with the union of three wildcatter companies—the Hardison &amp; Stewart Oil Company, the Sespe Oil Company, and the Torrey Canyon Oil Company. </a:t>
            </a:r>
            <a:endParaRPr sz="900">
              <a:highlight>
                <a:srgbClr val="FFFFFF"/>
              </a:highlight>
              <a:latin typeface="Montserrat"/>
              <a:ea typeface="Montserrat"/>
              <a:cs typeface="Montserrat"/>
              <a:sym typeface="Montserrat"/>
            </a:endParaRPr>
          </a:p>
          <a:p>
            <a:pPr indent="0" lvl="0" marL="0" rtl="0" algn="l">
              <a:spcBef>
                <a:spcPts val="0"/>
              </a:spcBef>
              <a:spcAft>
                <a:spcPts val="0"/>
              </a:spcAft>
              <a:buNone/>
            </a:pPr>
            <a:r>
              <a:rPr lang="en" sz="900">
                <a:highlight>
                  <a:srgbClr val="FFFFFF"/>
                </a:highlight>
                <a:latin typeface="Montserrat"/>
                <a:ea typeface="Montserrat"/>
                <a:cs typeface="Montserrat"/>
                <a:sym typeface="Montserrat"/>
              </a:rPr>
              <a:t>The founders of the Union Oil Company were Wallace L. Hardison (1850–1909), Lyman Stewart (1840–1923), and Thomas R. Bard (1841–1915), who became the company’s first president and later a U.S. senator (1900–05).</a:t>
            </a:r>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cc6744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cc6744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FF"/>
                </a:highlight>
                <a:latin typeface="Montserrat"/>
                <a:ea typeface="Montserrat"/>
                <a:cs typeface="Montserrat"/>
                <a:sym typeface="Montserrat"/>
              </a:rPr>
              <a:t>Unocal Corporation</a:t>
            </a:r>
            <a:r>
              <a:rPr lang="en" sz="900">
                <a:highlight>
                  <a:srgbClr val="FFFFFF"/>
                </a:highlight>
                <a:latin typeface="Montserrat"/>
                <a:ea typeface="Montserrat"/>
                <a:cs typeface="Montserrat"/>
                <a:sym typeface="Montserrat"/>
              </a:rPr>
              <a:t>, originally (1890–1983) </a:t>
            </a:r>
            <a:r>
              <a:rPr b="1" lang="en" sz="900">
                <a:highlight>
                  <a:srgbClr val="FFFFFF"/>
                </a:highlight>
                <a:latin typeface="Montserrat"/>
                <a:ea typeface="Montserrat"/>
                <a:cs typeface="Montserrat"/>
                <a:sym typeface="Montserrat"/>
              </a:rPr>
              <a:t>Union Oil Company of California</a:t>
            </a:r>
            <a:r>
              <a:rPr lang="en" sz="900">
                <a:highlight>
                  <a:srgbClr val="FFFFFF"/>
                </a:highlight>
                <a:latin typeface="Montserrat"/>
                <a:ea typeface="Montserrat"/>
                <a:cs typeface="Montserrat"/>
                <a:sym typeface="Montserrat"/>
              </a:rPr>
              <a:t>, former American </a:t>
            </a:r>
            <a:r>
              <a:rPr lang="en" sz="900" u="sng">
                <a:solidFill>
                  <a:srgbClr val="106596"/>
                </a:solidFill>
                <a:highlight>
                  <a:srgbClr val="FFFFFF"/>
                </a:highlight>
                <a:latin typeface="Montserrat"/>
                <a:ea typeface="Montserrat"/>
                <a:cs typeface="Montserrat"/>
                <a:sym typeface="Montserrat"/>
                <a:hlinkClick r:id="rId2"/>
              </a:rPr>
              <a:t>petroleum</a:t>
            </a:r>
            <a:r>
              <a:rPr lang="en" sz="900">
                <a:highlight>
                  <a:srgbClr val="FFFFFF"/>
                </a:highlight>
                <a:latin typeface="Montserrat"/>
                <a:ea typeface="Montserrat"/>
                <a:cs typeface="Montserrat"/>
                <a:sym typeface="Montserrat"/>
              </a:rPr>
              <a:t> corporation founded in 1890 with the union of three wildcatter companies—the Hardison &amp; Stewart Oil Company, the Sespe Oil Company, and the Torrey Canyon Oil Company. </a:t>
            </a:r>
            <a:endParaRPr sz="900">
              <a:highlight>
                <a:srgbClr val="FFFFFF"/>
              </a:highlight>
              <a:latin typeface="Montserrat"/>
              <a:ea typeface="Montserrat"/>
              <a:cs typeface="Montserrat"/>
              <a:sym typeface="Montserrat"/>
            </a:endParaRPr>
          </a:p>
          <a:p>
            <a:pPr indent="0" lvl="0" marL="0" rtl="0" algn="l">
              <a:spcBef>
                <a:spcPts val="0"/>
              </a:spcBef>
              <a:spcAft>
                <a:spcPts val="0"/>
              </a:spcAft>
              <a:buNone/>
            </a:pPr>
            <a:r>
              <a:rPr lang="en" sz="900">
                <a:highlight>
                  <a:srgbClr val="FFFFFF"/>
                </a:highlight>
                <a:latin typeface="Montserrat"/>
                <a:ea typeface="Montserrat"/>
                <a:cs typeface="Montserrat"/>
                <a:sym typeface="Montserrat"/>
              </a:rPr>
              <a:t>The founders of the Union Oil Company were Wallace L. Hardison (1850–1909), Lyman Stewart (1840–1923), and Thomas R. Bard (1841–1915), who became the company’s first president and later a U.S. senator (1900–05).</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47ca5ebf7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47ca5ebf7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0cc67445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0cc67445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cc67445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cc67445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cc67445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cc67445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3a726312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3a726312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gif"/><Relationship Id="rId4" Type="http://schemas.openxmlformats.org/officeDocument/2006/relationships/image" Target="../media/image7.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gif"/><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gi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55" name="Google Shape;55;p13"/>
          <p:cNvSpPr txBox="1"/>
          <p:nvPr>
            <p:ph type="ctrTitle"/>
          </p:nvPr>
        </p:nvSpPr>
        <p:spPr>
          <a:xfrm>
            <a:off x="460950" y="1781302"/>
            <a:ext cx="8222100" cy="9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latin typeface="Georgia"/>
                <a:ea typeface="Georgia"/>
                <a:cs typeface="Georgia"/>
                <a:sym typeface="Georgia"/>
              </a:rPr>
              <a:t>Unocal Case Presentation</a:t>
            </a:r>
            <a:endParaRPr b="1" sz="4800">
              <a:latin typeface="Georgia"/>
              <a:ea typeface="Georgia"/>
              <a:cs typeface="Georgia"/>
              <a:sym typeface="Georgia"/>
            </a:endParaRPr>
          </a:p>
        </p:txBody>
      </p:sp>
      <p:sp>
        <p:nvSpPr>
          <p:cNvPr id="56" name="Google Shape;56;p13"/>
          <p:cNvSpPr txBox="1"/>
          <p:nvPr/>
        </p:nvSpPr>
        <p:spPr>
          <a:xfrm>
            <a:off x="1571200" y="2427325"/>
            <a:ext cx="6293700" cy="10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 </a:t>
            </a:r>
            <a:endParaRPr>
              <a:solidFill>
                <a:srgbClr val="FFFFFF"/>
              </a:solidFill>
              <a:latin typeface="Georgia"/>
              <a:ea typeface="Georgia"/>
              <a:cs typeface="Georgia"/>
              <a:sym typeface="Georgia"/>
            </a:endParaRPr>
          </a:p>
          <a:p>
            <a:pPr indent="0" lvl="0" marL="0" rtl="0" algn="ctr">
              <a:spcBef>
                <a:spcPts val="0"/>
              </a:spcBef>
              <a:spcAft>
                <a:spcPts val="0"/>
              </a:spcAft>
              <a:buNone/>
            </a:pPr>
            <a:r>
              <a:rPr lang="en">
                <a:solidFill>
                  <a:srgbClr val="FFFFFF"/>
                </a:solidFill>
                <a:latin typeface="Georgia"/>
                <a:ea typeface="Georgia"/>
                <a:cs typeface="Georgia"/>
                <a:sym typeface="Georgia"/>
              </a:rPr>
              <a:t>Preksha Agarwal | Satyen Amonk</a:t>
            </a:r>
            <a:r>
              <a:rPr lang="en">
                <a:solidFill>
                  <a:srgbClr val="FFFFFF"/>
                </a:solidFill>
                <a:latin typeface="Georgia"/>
                <a:ea typeface="Georgia"/>
                <a:cs typeface="Georgia"/>
                <a:sym typeface="Georgia"/>
              </a:rPr>
              <a:t>ar | Shivanshi Bajpai | Tanaya Hirlekar Kripesh Jain | Spiti Sawant | Aditya Shettigar</a:t>
            </a:r>
            <a:endParaRPr>
              <a:solidFill>
                <a:srgbClr val="FFFFFF"/>
              </a:solidFill>
              <a:latin typeface="Georgia"/>
              <a:ea typeface="Georgia"/>
              <a:cs typeface="Georgia"/>
              <a:sym typeface="Georgia"/>
            </a:endParaRPr>
          </a:p>
          <a:p>
            <a:pPr indent="0" lvl="0" marL="0" rtl="0" algn="ctr">
              <a:spcBef>
                <a:spcPts val="0"/>
              </a:spcBef>
              <a:spcAft>
                <a:spcPts val="0"/>
              </a:spcAft>
              <a:buNone/>
            </a:pPr>
            <a:br>
              <a:rPr lang="en">
                <a:latin typeface="Roboto"/>
                <a:ea typeface="Roboto"/>
                <a:cs typeface="Roboto"/>
                <a:sym typeface="Roboto"/>
              </a:rPr>
            </a:b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000">
                <a:latin typeface="Georgia"/>
                <a:ea typeface="Georgia"/>
                <a:cs typeface="Georgia"/>
                <a:sym typeface="Georgia"/>
              </a:rPr>
              <a:t>Incidents (Physical Risk)</a:t>
            </a:r>
            <a:endParaRPr b="1" sz="3000">
              <a:latin typeface="Georgia"/>
              <a:ea typeface="Georgia"/>
              <a:cs typeface="Georgia"/>
              <a:sym typeface="Georgia"/>
            </a:endParaRPr>
          </a:p>
        </p:txBody>
      </p:sp>
      <p:pic>
        <p:nvPicPr>
          <p:cNvPr id="134" name="Google Shape;134;p22"/>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35" name="Google Shape;135;p22"/>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Accidents are termed as ‘Incidents’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Complex and dangerous industry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Accidents </a:t>
            </a:r>
            <a:r>
              <a:rPr lang="en" sz="1700">
                <a:solidFill>
                  <a:schemeClr val="dk1"/>
                </a:solidFill>
              </a:rPr>
              <a:t>can cause environmental damage, human </a:t>
            </a:r>
            <a:r>
              <a:rPr lang="en" sz="1700">
                <a:solidFill>
                  <a:schemeClr val="dk1"/>
                </a:solidFill>
              </a:rPr>
              <a:t>casualties,</a:t>
            </a:r>
            <a:r>
              <a:rPr lang="en" sz="1700">
                <a:solidFill>
                  <a:schemeClr val="dk1"/>
                </a:solidFill>
              </a:rPr>
              <a:t> severe property damage or shoreline contamination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Industry nightmare and petroleum fires at UNOCAL</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In April 1926, UNOCAL became a victim of double calamity</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Ignited 4 one-million barrel reservoir in San Luis Obispo, California </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A day later from the same storm struck another company tank farm in Brea, California</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Total, eight million barrels of oil were destroyed (the equivalent of one-eighth of Unocal’s 1999 production).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Greatest fire loss since the San Francisco fire of 1906</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000">
                <a:latin typeface="Georgia"/>
                <a:ea typeface="Georgia"/>
                <a:cs typeface="Georgia"/>
                <a:sym typeface="Georgia"/>
              </a:rPr>
              <a:t>Incidents (Physical Risk)</a:t>
            </a:r>
            <a:endParaRPr b="1" sz="3000">
              <a:latin typeface="Georgia"/>
              <a:ea typeface="Georgia"/>
              <a:cs typeface="Georgia"/>
              <a:sym typeface="Georgia"/>
            </a:endParaRPr>
          </a:p>
        </p:txBody>
      </p:sp>
      <p:pic>
        <p:nvPicPr>
          <p:cNvPr id="141" name="Google Shape;141;p23"/>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42" name="Google Shape;142;p23"/>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UNOCAL </a:t>
            </a:r>
            <a:r>
              <a:rPr lang="en" sz="1700">
                <a:solidFill>
                  <a:schemeClr val="dk1"/>
                </a:solidFill>
              </a:rPr>
              <a:t>may </a:t>
            </a:r>
            <a:r>
              <a:rPr lang="en" sz="1700">
                <a:solidFill>
                  <a:schemeClr val="dk1"/>
                </a:solidFill>
              </a:rPr>
              <a:t>be a low-cost oil driller, but has never compromised safety</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D. J. Ponville(Spirit Energy 76 drilling manager) </a:t>
            </a:r>
            <a:r>
              <a:rPr lang="en" sz="1700">
                <a:solidFill>
                  <a:schemeClr val="dk1"/>
                </a:solidFill>
              </a:rPr>
              <a:t>says that “</a:t>
            </a:r>
            <a:r>
              <a:rPr lang="en" sz="1700">
                <a:solidFill>
                  <a:schemeClr val="dk1"/>
                </a:solidFill>
              </a:rPr>
              <a:t>We will risk dollars but not people”</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46" name="Shape 146"/>
        <p:cNvGrpSpPr/>
        <p:nvPr/>
      </p:nvGrpSpPr>
      <p:grpSpPr>
        <a:xfrm>
          <a:off x="0" y="0"/>
          <a:ext cx="0" cy="0"/>
          <a:chOff x="0" y="0"/>
          <a:chExt cx="0" cy="0"/>
        </a:xfrm>
      </p:grpSpPr>
      <p:sp>
        <p:nvSpPr>
          <p:cNvPr id="147" name="Google Shape;147;p24"/>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Hedge is used to surround or protect something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In Investment, </a:t>
            </a:r>
            <a:r>
              <a:rPr lang="en" sz="1700">
                <a:solidFill>
                  <a:schemeClr val="dk1"/>
                </a:solidFill>
              </a:rPr>
              <a:t>Hedging</a:t>
            </a:r>
            <a:r>
              <a:rPr lang="en" sz="1700">
                <a:solidFill>
                  <a:schemeClr val="dk1"/>
                </a:solidFill>
              </a:rPr>
              <a:t> is using instruments in the market to offset the risk of any adverse price movements. In other words, investors hedge one investment by making another.</a:t>
            </a:r>
            <a:endParaRPr sz="1700">
              <a:solidFill>
                <a:srgbClr val="222222"/>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UNOCAL sells out its oil and gas output as soon as it is produced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It uses Futures contracts, swaps and options, and other hydrocarbon derivative financial instruments to hedge exposure to price fluctuations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Oil selling price went from $17.71 per barrel in 1997 to $11.67 per barrel in 1998 to $15.38 per barrel in 1999</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Use of derivatives limited the company’s ability to enjoy price upswings (derivatives: A contract between parties whose value is based on underlying financial assets)</a:t>
            </a:r>
            <a:endParaRPr sz="1700">
              <a:solidFill>
                <a:schemeClr val="dk1"/>
              </a:solidFill>
            </a:endParaRPr>
          </a:p>
        </p:txBody>
      </p:sp>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000">
                <a:latin typeface="Georgia"/>
                <a:ea typeface="Georgia"/>
                <a:cs typeface="Georgia"/>
                <a:sym typeface="Georgia"/>
              </a:rPr>
              <a:t>Hedging Prices</a:t>
            </a:r>
            <a:endParaRPr b="1" sz="3000">
              <a:latin typeface="Georgia"/>
              <a:ea typeface="Georgia"/>
              <a:cs typeface="Georgia"/>
              <a:sym typeface="Georgia"/>
            </a:endParaRPr>
          </a:p>
        </p:txBody>
      </p:sp>
      <p:pic>
        <p:nvPicPr>
          <p:cNvPr id="149" name="Google Shape;149;p24"/>
          <p:cNvPicPr preferRelativeResize="0"/>
          <p:nvPr/>
        </p:nvPicPr>
        <p:blipFill>
          <a:blip r:embed="rId3">
            <a:alphaModFix/>
          </a:blip>
          <a:stretch>
            <a:fillRect/>
          </a:stretch>
        </p:blipFill>
        <p:spPr>
          <a:xfrm>
            <a:off x="6449438" y="4152025"/>
            <a:ext cx="2859225" cy="107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121200" y="410000"/>
            <a:ext cx="95004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Georgia"/>
                <a:ea typeface="Georgia"/>
                <a:cs typeface="Georgia"/>
                <a:sym typeface="Georgia"/>
              </a:rPr>
              <a:t>Origins of Enterprise Wide Risk Management</a:t>
            </a:r>
            <a:endParaRPr b="1" sz="3000">
              <a:solidFill>
                <a:srgbClr val="FFFFFF"/>
              </a:solidFill>
              <a:latin typeface="Georgia"/>
              <a:ea typeface="Georgia"/>
              <a:cs typeface="Georgia"/>
              <a:sym typeface="Georgia"/>
            </a:endParaRPr>
          </a:p>
        </p:txBody>
      </p:sp>
      <p:sp>
        <p:nvSpPr>
          <p:cNvPr id="155" name="Google Shape;155;p25"/>
          <p:cNvSpPr txBox="1"/>
          <p:nvPr>
            <p:ph idx="1" type="body"/>
          </p:nvPr>
        </p:nvSpPr>
        <p:spPr>
          <a:xfrm>
            <a:off x="464550" y="1286875"/>
            <a:ext cx="8328900" cy="33390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Three circumstance together lead to the formation of Enterprise Wide Risk Management:</a:t>
            </a:r>
            <a:endParaRPr sz="600">
              <a:solidFill>
                <a:srgbClr val="FFFFFF"/>
              </a:solidFill>
            </a:endParaRPr>
          </a:p>
          <a:p>
            <a:pPr indent="-336550" lvl="0" marL="457200" marR="0" rtl="0" algn="l">
              <a:lnSpc>
                <a:spcPct val="115000"/>
              </a:lnSpc>
              <a:spcBef>
                <a:spcPts val="0"/>
              </a:spcBef>
              <a:spcAft>
                <a:spcPts val="0"/>
              </a:spcAft>
              <a:buClr>
                <a:srgbClr val="FFFFFF"/>
              </a:buClr>
              <a:buSzPts val="1700"/>
              <a:buAutoNum type="arabicPeriod"/>
            </a:pPr>
            <a:r>
              <a:rPr lang="en" sz="1700">
                <a:solidFill>
                  <a:srgbClr val="FFFFFF"/>
                </a:solidFill>
              </a:rPr>
              <a:t>Karl Primm becoming head of internal audit of Unocal swiftly made it’s internal audit approach more risk based.</a:t>
            </a:r>
            <a:endParaRPr sz="1700">
              <a:solidFill>
                <a:srgbClr val="FFFFFF"/>
              </a:solidFill>
            </a:endParaRPr>
          </a:p>
          <a:p>
            <a:pPr indent="-336550" lvl="0" marL="457200" marR="0" rtl="0" algn="l">
              <a:lnSpc>
                <a:spcPct val="115000"/>
              </a:lnSpc>
              <a:spcBef>
                <a:spcPts val="0"/>
              </a:spcBef>
              <a:spcAft>
                <a:spcPts val="0"/>
              </a:spcAft>
              <a:buClr>
                <a:srgbClr val="FFFFFF"/>
              </a:buClr>
              <a:buSzPts val="1700"/>
              <a:buAutoNum type="arabicPeriod"/>
            </a:pPr>
            <a:r>
              <a:rPr lang="en" sz="1700">
                <a:solidFill>
                  <a:srgbClr val="FFFFFF"/>
                </a:solidFill>
              </a:rPr>
              <a:t>Company maturing beyond its existing compliance focused  Health, environment and safety audit program (HES), known informally as the “800 Questions”.</a:t>
            </a:r>
            <a:endParaRPr sz="1700">
              <a:solidFill>
                <a:srgbClr val="FFFFFF"/>
              </a:solidFill>
            </a:endParaRPr>
          </a:p>
          <a:p>
            <a:pPr indent="-336550" lvl="0" marL="457200" marR="0" rtl="0" algn="l">
              <a:lnSpc>
                <a:spcPct val="115000"/>
              </a:lnSpc>
              <a:spcBef>
                <a:spcPts val="0"/>
              </a:spcBef>
              <a:spcAft>
                <a:spcPts val="0"/>
              </a:spcAft>
              <a:buClr>
                <a:srgbClr val="FFFFFF"/>
              </a:buClr>
              <a:buSzPts val="1700"/>
              <a:buAutoNum type="arabicPeriod"/>
            </a:pPr>
            <a:r>
              <a:rPr lang="en" sz="1700">
                <a:solidFill>
                  <a:srgbClr val="FFFFFF"/>
                </a:solidFill>
              </a:rPr>
              <a:t>Tim Ling arriving as CFO from McKinsey and Company, where he had worked as a consultant with Unocal management for seven years.</a:t>
            </a:r>
            <a:endParaRPr sz="1700">
              <a:solidFill>
                <a:srgbClr val="FFFFFF"/>
              </a:solidFill>
            </a:endParaRPr>
          </a:p>
        </p:txBody>
      </p:sp>
      <p:pic>
        <p:nvPicPr>
          <p:cNvPr id="156" name="Google Shape;156;p25"/>
          <p:cNvPicPr preferRelativeResize="0"/>
          <p:nvPr/>
        </p:nvPicPr>
        <p:blipFill>
          <a:blip r:embed="rId3">
            <a:alphaModFix/>
          </a:blip>
          <a:stretch>
            <a:fillRect/>
          </a:stretch>
        </p:blipFill>
        <p:spPr>
          <a:xfrm>
            <a:off x="6449438" y="4152025"/>
            <a:ext cx="2859225" cy="107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440700" y="410000"/>
            <a:ext cx="8328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Georgia"/>
                <a:ea typeface="Georgia"/>
                <a:cs typeface="Georgia"/>
                <a:sym typeface="Georgia"/>
              </a:rPr>
              <a:t>Internal Audit</a:t>
            </a:r>
            <a:endParaRPr b="1" sz="3000">
              <a:solidFill>
                <a:srgbClr val="FFFFFF"/>
              </a:solidFill>
              <a:latin typeface="Georgia"/>
              <a:ea typeface="Georgia"/>
              <a:cs typeface="Georgia"/>
              <a:sym typeface="Georgia"/>
            </a:endParaRPr>
          </a:p>
        </p:txBody>
      </p:sp>
      <p:sp>
        <p:nvSpPr>
          <p:cNvPr id="162" name="Google Shape;162;p26"/>
          <p:cNvSpPr txBox="1"/>
          <p:nvPr>
            <p:ph idx="1" type="body"/>
          </p:nvPr>
        </p:nvSpPr>
        <p:spPr>
          <a:xfrm>
            <a:off x="464550" y="1286875"/>
            <a:ext cx="8328900" cy="33390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When Karl primm became head of internal audit, Unocal had 1500 audit units.</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When audit  managers did risk ratings and looked at audits of previous three or four years,it was discovered that they weren’t hitting any of problems and riskier areas.</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Primm recognized that the internal audit department he inherited was less than effective because it </a:t>
            </a:r>
            <a:r>
              <a:rPr lang="en" sz="1700">
                <a:solidFill>
                  <a:schemeClr val="dk1"/>
                </a:solidFill>
              </a:rPr>
              <a:t>ignored most of the fundamental business risks facing Unocal and </a:t>
            </a:r>
            <a:r>
              <a:rPr lang="en" sz="1700">
                <a:solidFill>
                  <a:srgbClr val="FFFFFF"/>
                </a:solidFill>
              </a:rPr>
              <a:t>concentrated on examining whether traditional controls such as segregation of duties were being followed.</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Internal audit was not spending its resources well, and Unocal was getting very little return on this investment.</a:t>
            </a:r>
            <a:endParaRPr sz="1700">
              <a:solidFill>
                <a:srgbClr val="FFFFFF"/>
              </a:solidFill>
            </a:endParaRPr>
          </a:p>
          <a:p>
            <a:pPr indent="0" lvl="0" marL="457200" marR="0" rtl="0" algn="l">
              <a:lnSpc>
                <a:spcPct val="115000"/>
              </a:lnSpc>
              <a:spcBef>
                <a:spcPts val="1600"/>
              </a:spcBef>
              <a:spcAft>
                <a:spcPts val="1600"/>
              </a:spcAft>
              <a:buNone/>
            </a:pPr>
            <a:r>
              <a:t/>
            </a:r>
            <a:endParaRPr sz="1700">
              <a:solidFill>
                <a:srgbClr val="FFFFFF"/>
              </a:solidFill>
            </a:endParaRPr>
          </a:p>
        </p:txBody>
      </p:sp>
      <p:pic>
        <p:nvPicPr>
          <p:cNvPr id="163" name="Google Shape;163;p26"/>
          <p:cNvPicPr preferRelativeResize="0"/>
          <p:nvPr/>
        </p:nvPicPr>
        <p:blipFill>
          <a:blip r:embed="rId3">
            <a:alphaModFix/>
          </a:blip>
          <a:stretch>
            <a:fillRect/>
          </a:stretch>
        </p:blipFill>
        <p:spPr>
          <a:xfrm>
            <a:off x="6449438" y="4152025"/>
            <a:ext cx="2859225" cy="107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67" name="Shape 167"/>
        <p:cNvGrpSpPr/>
        <p:nvPr/>
      </p:nvGrpSpPr>
      <p:grpSpPr>
        <a:xfrm>
          <a:off x="0" y="0"/>
          <a:ext cx="0" cy="0"/>
          <a:chOff x="0" y="0"/>
          <a:chExt cx="0" cy="0"/>
        </a:xfrm>
      </p:grpSpPr>
      <p:sp>
        <p:nvSpPr>
          <p:cNvPr id="168" name="Google Shape;168;p27"/>
          <p:cNvSpPr txBox="1"/>
          <p:nvPr>
            <p:ph type="title"/>
          </p:nvPr>
        </p:nvSpPr>
        <p:spPr>
          <a:xfrm>
            <a:off x="440700" y="29000"/>
            <a:ext cx="83289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latin typeface="Georgia"/>
                <a:ea typeface="Georgia"/>
                <a:cs typeface="Georgia"/>
                <a:sym typeface="Georgia"/>
              </a:rPr>
              <a:t>Health, environment and safety audit program (HES)</a:t>
            </a:r>
            <a:endParaRPr b="1" sz="3000">
              <a:solidFill>
                <a:srgbClr val="FFFFFF"/>
              </a:solidFill>
              <a:latin typeface="Georgia"/>
              <a:ea typeface="Georgia"/>
              <a:cs typeface="Georgia"/>
              <a:sym typeface="Georgia"/>
            </a:endParaRPr>
          </a:p>
        </p:txBody>
      </p:sp>
      <p:sp>
        <p:nvSpPr>
          <p:cNvPr id="169" name="Google Shape;169;p27"/>
          <p:cNvSpPr txBox="1"/>
          <p:nvPr>
            <p:ph idx="1" type="body"/>
          </p:nvPr>
        </p:nvSpPr>
        <p:spPr>
          <a:xfrm>
            <a:off x="464550" y="999175"/>
            <a:ext cx="8328900" cy="397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chemeClr val="dk1"/>
                </a:solidFill>
              </a:rPr>
              <a:t>A problem  in implementation at Unocal has been to ensure that the most relevant, up-to-date practices and procedures are being followed as a part of everyday business.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Even after modifying the system for specialized use, HES was strictly compliance based i.e. it appeared as a checkup system prepared to deal with HES auditor’s visit.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An auditor from the HES unit would simply check off yes or no answers for some 800 questions relating to safety and environmental concerns.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Each question was assigned a numerical score, and it was all or nothing as there was no partial credit.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next step was to devise a plan for cultural shift from checkup system to a culture of concern and attention to environmental and safety issues.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was done through Operations Management System.</a:t>
            </a:r>
            <a:endParaRPr sz="1700">
              <a:solidFill>
                <a:schemeClr val="dk1"/>
              </a:solidFill>
            </a:endParaRPr>
          </a:p>
          <a:p>
            <a:pPr indent="0" lvl="0" marL="457200" marR="0" rtl="0" algn="l">
              <a:lnSpc>
                <a:spcPct val="115000"/>
              </a:lnSpc>
              <a:spcBef>
                <a:spcPts val="1600"/>
              </a:spcBef>
              <a:spcAft>
                <a:spcPts val="1600"/>
              </a:spcAft>
              <a:buNone/>
            </a:pPr>
            <a:r>
              <a:t/>
            </a:r>
            <a:endParaRPr sz="1700">
              <a:solidFill>
                <a:srgbClr val="FFFFFF"/>
              </a:solidFill>
            </a:endParaRPr>
          </a:p>
        </p:txBody>
      </p:sp>
      <p:pic>
        <p:nvPicPr>
          <p:cNvPr id="170" name="Google Shape;170;p27"/>
          <p:cNvPicPr preferRelativeResize="0"/>
          <p:nvPr/>
        </p:nvPicPr>
        <p:blipFill>
          <a:blip r:embed="rId3">
            <a:alphaModFix/>
          </a:blip>
          <a:stretch>
            <a:fillRect/>
          </a:stretch>
        </p:blipFill>
        <p:spPr>
          <a:xfrm>
            <a:off x="6449438" y="4152025"/>
            <a:ext cx="2859225" cy="107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76" name="Google Shape;176;p28"/>
          <p:cNvSpPr txBox="1"/>
          <p:nvPr/>
        </p:nvSpPr>
        <p:spPr>
          <a:xfrm>
            <a:off x="152400" y="121250"/>
            <a:ext cx="8839200" cy="6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Georgia"/>
                <a:ea typeface="Georgia"/>
                <a:cs typeface="Georgia"/>
                <a:sym typeface="Georgia"/>
              </a:rPr>
              <a:t>  Comparing the ERM Process with Unocal ERM Process</a:t>
            </a:r>
            <a:endParaRPr b="1" sz="3000">
              <a:solidFill>
                <a:schemeClr val="dk1"/>
              </a:solidFill>
              <a:latin typeface="Georgia"/>
              <a:ea typeface="Georgia"/>
              <a:cs typeface="Georgia"/>
              <a:sym typeface="Georgia"/>
            </a:endParaRPr>
          </a:p>
        </p:txBody>
      </p:sp>
      <p:pic>
        <p:nvPicPr>
          <p:cNvPr id="177" name="Google Shape;177;p28"/>
          <p:cNvPicPr preferRelativeResize="0"/>
          <p:nvPr/>
        </p:nvPicPr>
        <p:blipFill>
          <a:blip r:embed="rId4">
            <a:alphaModFix/>
          </a:blip>
          <a:stretch>
            <a:fillRect/>
          </a:stretch>
        </p:blipFill>
        <p:spPr>
          <a:xfrm>
            <a:off x="394925" y="1201675"/>
            <a:ext cx="3889650" cy="3264776"/>
          </a:xfrm>
          <a:prstGeom prst="rect">
            <a:avLst/>
          </a:prstGeom>
          <a:noFill/>
          <a:ln>
            <a:noFill/>
          </a:ln>
        </p:spPr>
      </p:pic>
      <p:pic>
        <p:nvPicPr>
          <p:cNvPr id="178" name="Google Shape;178;p28"/>
          <p:cNvPicPr preferRelativeResize="0"/>
          <p:nvPr/>
        </p:nvPicPr>
        <p:blipFill>
          <a:blip r:embed="rId5">
            <a:alphaModFix/>
          </a:blip>
          <a:stretch>
            <a:fillRect/>
          </a:stretch>
        </p:blipFill>
        <p:spPr>
          <a:xfrm>
            <a:off x="5101950" y="1201675"/>
            <a:ext cx="3889650" cy="3264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Georgia"/>
                <a:ea typeface="Georgia"/>
                <a:cs typeface="Georgia"/>
                <a:sym typeface="Georgia"/>
              </a:rPr>
              <a:t>Deep Water Operations </a:t>
            </a:r>
            <a:endParaRPr b="1" sz="3000">
              <a:solidFill>
                <a:srgbClr val="F3F3F3"/>
              </a:solidFill>
              <a:latin typeface="Georgia"/>
              <a:ea typeface="Georgia"/>
              <a:cs typeface="Georgia"/>
              <a:sym typeface="Georgia"/>
            </a:endParaRPr>
          </a:p>
        </p:txBody>
      </p:sp>
      <p:pic>
        <p:nvPicPr>
          <p:cNvPr id="184" name="Google Shape;184;p29"/>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85" name="Google Shape;185;p29"/>
          <p:cNvSpPr txBox="1"/>
          <p:nvPr/>
        </p:nvSpPr>
        <p:spPr>
          <a:xfrm>
            <a:off x="185775" y="1100300"/>
            <a:ext cx="4076700" cy="3643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There’s a time-honored principle that oil exploration has in common with the “vote early–vote often” tales of Chicago politics. </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It’s a principle that favors companies that enter frontier areas early and drill aggressively. </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Late entry generally leads to value destruction. 				</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The industry started in the deep water in the Gulf of Mexico 15 years ago.</a:t>
            </a:r>
            <a:endParaRPr sz="1700">
              <a:solidFill>
                <a:srgbClr val="FFFFFF"/>
              </a:solidFill>
            </a:endParaRPr>
          </a:p>
          <a:p>
            <a:pPr indent="0" lvl="0" marL="0" marR="0" rtl="0" algn="l">
              <a:lnSpc>
                <a:spcPct val="115000"/>
              </a:lnSpc>
              <a:spcBef>
                <a:spcPts val="1600"/>
              </a:spcBef>
              <a:spcAft>
                <a:spcPts val="0"/>
              </a:spcAft>
              <a:buNone/>
            </a:pPr>
            <a:r>
              <a:rPr lang="en" sz="1700">
                <a:solidFill>
                  <a:srgbClr val="FFFFFF"/>
                </a:solidFill>
              </a:rPr>
              <a:t>				</a:t>
            </a:r>
            <a:endParaRPr sz="1700">
              <a:solidFill>
                <a:srgbClr val="FFFFFF"/>
              </a:solidFill>
            </a:endParaRPr>
          </a:p>
          <a:p>
            <a:pPr indent="0" lvl="0" marL="0" marR="0" rtl="0" algn="l">
              <a:lnSpc>
                <a:spcPct val="115000"/>
              </a:lnSpc>
              <a:spcBef>
                <a:spcPts val="1600"/>
              </a:spcBef>
              <a:spcAft>
                <a:spcPts val="0"/>
              </a:spcAft>
              <a:buNone/>
            </a:pPr>
            <a:r>
              <a:rPr lang="en" sz="1700">
                <a:solidFill>
                  <a:srgbClr val="FFFFFF"/>
                </a:solidFill>
              </a:rPr>
              <a:t>			</a:t>
            </a:r>
            <a:endParaRPr sz="1700">
              <a:solidFill>
                <a:srgbClr val="FFFFFF"/>
              </a:solidFill>
            </a:endParaRPr>
          </a:p>
          <a:p>
            <a:pPr indent="0" lvl="0" marL="0" marR="0" rtl="0" algn="l">
              <a:lnSpc>
                <a:spcPct val="115000"/>
              </a:lnSpc>
              <a:spcBef>
                <a:spcPts val="1600"/>
              </a:spcBef>
              <a:spcAft>
                <a:spcPts val="0"/>
              </a:spcAft>
              <a:buNone/>
            </a:pPr>
            <a:r>
              <a:rPr lang="en" sz="1700">
                <a:solidFill>
                  <a:srgbClr val="FFFFFF"/>
                </a:solidFill>
              </a:rPr>
              <a:t>		</a:t>
            </a:r>
            <a:endParaRPr sz="1700">
              <a:solidFill>
                <a:srgbClr val="FFFFFF"/>
              </a:solidFill>
            </a:endParaRPr>
          </a:p>
          <a:p>
            <a:pPr indent="0" lvl="0" marL="0" marR="0" rtl="0" algn="l">
              <a:lnSpc>
                <a:spcPct val="115000"/>
              </a:lnSpc>
              <a:spcBef>
                <a:spcPts val="1600"/>
              </a:spcBef>
              <a:spcAft>
                <a:spcPts val="1600"/>
              </a:spcAft>
              <a:buNone/>
            </a:pPr>
            <a:r>
              <a:t/>
            </a:r>
            <a:endParaRPr sz="1700">
              <a:solidFill>
                <a:srgbClr val="FFFFFF"/>
              </a:solidFill>
            </a:endParaRPr>
          </a:p>
        </p:txBody>
      </p:sp>
      <p:pic>
        <p:nvPicPr>
          <p:cNvPr id="186" name="Google Shape;186;p29"/>
          <p:cNvPicPr preferRelativeResize="0"/>
          <p:nvPr/>
        </p:nvPicPr>
        <p:blipFill>
          <a:blip r:embed="rId4">
            <a:alphaModFix/>
          </a:blip>
          <a:stretch>
            <a:fillRect/>
          </a:stretch>
        </p:blipFill>
        <p:spPr>
          <a:xfrm>
            <a:off x="4345100" y="1100300"/>
            <a:ext cx="4574250" cy="3409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92" name="Google Shape;192;p30"/>
          <p:cNvSpPr txBox="1"/>
          <p:nvPr/>
        </p:nvSpPr>
        <p:spPr>
          <a:xfrm>
            <a:off x="185775" y="268325"/>
            <a:ext cx="8731200" cy="4365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accent2"/>
              </a:buClr>
              <a:buSzPts val="1700"/>
              <a:buChar char="●"/>
            </a:pPr>
            <a:r>
              <a:rPr lang="en" sz="1700">
                <a:solidFill>
                  <a:schemeClr val="accent2"/>
                </a:solidFill>
              </a:rPr>
              <a:t>As the earth is depleted of its oil, exploration companies must look harder and spend considerably more money to find what remains.</a:t>
            </a:r>
            <a:endParaRPr sz="1700">
              <a:solidFill>
                <a:schemeClr val="accent2"/>
              </a:solidFill>
            </a:endParaRPr>
          </a:p>
          <a:p>
            <a:pPr indent="-336550" lvl="0" marL="457200" marR="0" rtl="0" algn="l">
              <a:lnSpc>
                <a:spcPct val="115000"/>
              </a:lnSpc>
              <a:spcBef>
                <a:spcPts val="0"/>
              </a:spcBef>
              <a:spcAft>
                <a:spcPts val="0"/>
              </a:spcAft>
              <a:buClr>
                <a:schemeClr val="accent2"/>
              </a:buClr>
              <a:buSzPts val="1700"/>
              <a:buChar char="●"/>
            </a:pPr>
            <a:r>
              <a:rPr lang="en" sz="1700">
                <a:solidFill>
                  <a:schemeClr val="accent2"/>
                </a:solidFill>
              </a:rPr>
              <a:t>With dwindling resources in the mature fields, the industry is staking a good portion of its future on deepwater exploration, a drag on current reported earnings that carries a whole new array of risks. </a:t>
            </a:r>
            <a:endParaRPr sz="1700">
              <a:solidFill>
                <a:schemeClr val="accent2"/>
              </a:solidFill>
            </a:endParaRPr>
          </a:p>
          <a:p>
            <a:pPr indent="0" lvl="0" marL="0" marR="0" rtl="0" algn="l">
              <a:lnSpc>
                <a:spcPct val="115000"/>
              </a:lnSpc>
              <a:spcBef>
                <a:spcPts val="1600"/>
              </a:spcBef>
              <a:spcAft>
                <a:spcPts val="0"/>
              </a:spcAft>
              <a:buNone/>
            </a:pPr>
            <a:r>
              <a:rPr lang="en" sz="1700">
                <a:solidFill>
                  <a:schemeClr val="accent2"/>
                </a:solidFill>
              </a:rPr>
              <a:t>Factors that made Deep Water Operations Successful: </a:t>
            </a:r>
            <a:endParaRPr sz="1700">
              <a:solidFill>
                <a:schemeClr val="accent2"/>
              </a:solidFill>
            </a:endParaRPr>
          </a:p>
          <a:p>
            <a:pPr indent="-336550" lvl="0" marL="457200" marR="0" rtl="0" algn="l">
              <a:lnSpc>
                <a:spcPct val="115000"/>
              </a:lnSpc>
              <a:spcBef>
                <a:spcPts val="1600"/>
              </a:spcBef>
              <a:spcAft>
                <a:spcPts val="0"/>
              </a:spcAft>
              <a:buClr>
                <a:srgbClr val="FFFFFF"/>
              </a:buClr>
              <a:buSzPts val="1700"/>
              <a:buAutoNum type="arabicPeriod"/>
            </a:pPr>
            <a:r>
              <a:rPr lang="en" sz="1700">
                <a:solidFill>
                  <a:srgbClr val="FFFFFF"/>
                </a:solidFill>
              </a:rPr>
              <a:t>Availability of vastly improved seismic data to locate the oil efficiently </a:t>
            </a:r>
            <a:endParaRPr sz="1700">
              <a:solidFill>
                <a:srgbClr val="FFFFFF"/>
              </a:solidFill>
            </a:endParaRPr>
          </a:p>
          <a:p>
            <a:pPr indent="-336550" lvl="0" marL="457200" marR="0" rtl="0" algn="l">
              <a:lnSpc>
                <a:spcPct val="115000"/>
              </a:lnSpc>
              <a:spcBef>
                <a:spcPts val="0"/>
              </a:spcBef>
              <a:spcAft>
                <a:spcPts val="0"/>
              </a:spcAft>
              <a:buClr>
                <a:srgbClr val="FFFFFF"/>
              </a:buClr>
              <a:buSzPts val="1700"/>
              <a:buAutoNum type="arabicPeriod"/>
            </a:pPr>
            <a:r>
              <a:rPr lang="en" sz="1700">
                <a:solidFill>
                  <a:srgbClr val="FFFFFF"/>
                </a:solidFill>
              </a:rPr>
              <a:t>Technological improvements to drill deepwater wells and bring the oil to the surface</a:t>
            </a:r>
            <a:endParaRPr sz="1700">
              <a:solidFill>
                <a:srgbClr val="FFFFFF"/>
              </a:solidFill>
            </a:endParaRPr>
          </a:p>
          <a:p>
            <a:pPr indent="0" lvl="0" marL="0" marR="0" rtl="0" algn="l">
              <a:lnSpc>
                <a:spcPct val="115000"/>
              </a:lnSpc>
              <a:spcBef>
                <a:spcPts val="1600"/>
              </a:spcBef>
              <a:spcAft>
                <a:spcPts val="0"/>
              </a:spcAft>
              <a:buNone/>
            </a:pPr>
            <a:r>
              <a:t/>
            </a:r>
            <a:endParaRPr sz="1700">
              <a:solidFill>
                <a:schemeClr val="accent2"/>
              </a:solidFill>
            </a:endParaRPr>
          </a:p>
          <a:p>
            <a:pPr indent="0" lvl="0" marL="0" marR="0" rtl="0" algn="l">
              <a:lnSpc>
                <a:spcPct val="115000"/>
              </a:lnSpc>
              <a:spcBef>
                <a:spcPts val="1600"/>
              </a:spcBef>
              <a:spcAft>
                <a:spcPts val="0"/>
              </a:spcAft>
              <a:buNone/>
            </a:pPr>
            <a:r>
              <a:rPr lang="en" sz="1100"/>
              <a:t>					</a:t>
            </a:r>
            <a:endParaRPr sz="1100"/>
          </a:p>
          <a:p>
            <a:pPr indent="0" lvl="0" marL="0" marR="0" rtl="0" algn="l">
              <a:lnSpc>
                <a:spcPct val="115000"/>
              </a:lnSpc>
              <a:spcBef>
                <a:spcPts val="1600"/>
              </a:spcBef>
              <a:spcAft>
                <a:spcPts val="0"/>
              </a:spcAft>
              <a:buNone/>
            </a:pPr>
            <a:r>
              <a:rPr lang="en" sz="1100"/>
              <a:t>				</a:t>
            </a:r>
            <a:endParaRPr sz="1100"/>
          </a:p>
          <a:p>
            <a:pPr indent="0" lvl="0" marL="0" marR="0" rtl="0" algn="l">
              <a:lnSpc>
                <a:spcPct val="115000"/>
              </a:lnSpc>
              <a:spcBef>
                <a:spcPts val="1600"/>
              </a:spcBef>
              <a:spcAft>
                <a:spcPts val="0"/>
              </a:spcAft>
              <a:buNone/>
            </a:pPr>
            <a:r>
              <a:rPr lang="en" sz="1100"/>
              <a:t>			</a:t>
            </a:r>
            <a:endParaRPr sz="1100"/>
          </a:p>
          <a:p>
            <a:pPr indent="0" lvl="0" marL="0" marR="0" rtl="0" algn="l">
              <a:lnSpc>
                <a:spcPct val="115000"/>
              </a:lnSpc>
              <a:spcBef>
                <a:spcPts val="1600"/>
              </a:spcBef>
              <a:spcAft>
                <a:spcPts val="0"/>
              </a:spcAft>
              <a:buNone/>
            </a:pPr>
            <a:r>
              <a:rPr lang="en" sz="1100"/>
              <a:t>		</a:t>
            </a:r>
            <a:endParaRPr sz="1100"/>
          </a:p>
          <a:p>
            <a:pPr indent="0" lvl="0" marL="0" marR="0" rtl="0" algn="l">
              <a:lnSpc>
                <a:spcPct val="115000"/>
              </a:lnSpc>
              <a:spcBef>
                <a:spcPts val="1600"/>
              </a:spcBef>
              <a:spcAft>
                <a:spcPts val="0"/>
              </a:spcAft>
              <a:buNone/>
            </a:pPr>
            <a:r>
              <a:t/>
            </a:r>
            <a:endParaRPr sz="1700">
              <a:solidFill>
                <a:srgbClr val="FFFFFF"/>
              </a:solidFill>
            </a:endParaRPr>
          </a:p>
          <a:p>
            <a:pPr indent="0" lvl="0" marL="0" marR="0" rtl="0" algn="l">
              <a:lnSpc>
                <a:spcPct val="115000"/>
              </a:lnSpc>
              <a:spcBef>
                <a:spcPts val="1600"/>
              </a:spcBef>
              <a:spcAft>
                <a:spcPts val="0"/>
              </a:spcAft>
              <a:buNone/>
            </a:pPr>
            <a:r>
              <a:rPr lang="en" sz="1700">
                <a:solidFill>
                  <a:srgbClr val="FFFFFF"/>
                </a:solidFill>
              </a:rPr>
              <a:t>			</a:t>
            </a:r>
            <a:endParaRPr sz="1700">
              <a:solidFill>
                <a:srgbClr val="FFFFFF"/>
              </a:solidFill>
            </a:endParaRPr>
          </a:p>
          <a:p>
            <a:pPr indent="0" lvl="0" marL="0" marR="0" rtl="0" algn="l">
              <a:lnSpc>
                <a:spcPct val="115000"/>
              </a:lnSpc>
              <a:spcBef>
                <a:spcPts val="1600"/>
              </a:spcBef>
              <a:spcAft>
                <a:spcPts val="0"/>
              </a:spcAft>
              <a:buNone/>
            </a:pPr>
            <a:r>
              <a:rPr lang="en" sz="1700">
                <a:solidFill>
                  <a:srgbClr val="FFFFFF"/>
                </a:solidFill>
              </a:rPr>
              <a:t>		</a:t>
            </a:r>
            <a:endParaRPr sz="1700">
              <a:solidFill>
                <a:srgbClr val="FFFFFF"/>
              </a:solidFill>
            </a:endParaRPr>
          </a:p>
          <a:p>
            <a:pPr indent="0" lvl="0" marL="0" marR="0" rtl="0" algn="l">
              <a:lnSpc>
                <a:spcPct val="115000"/>
              </a:lnSpc>
              <a:spcBef>
                <a:spcPts val="1600"/>
              </a:spcBef>
              <a:spcAft>
                <a:spcPts val="1600"/>
              </a:spcAft>
              <a:buNone/>
            </a:pPr>
            <a:r>
              <a:t/>
            </a:r>
            <a:endParaRPr sz="17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98" name="Google Shape;198;p31"/>
          <p:cNvSpPr txBox="1"/>
          <p:nvPr/>
        </p:nvSpPr>
        <p:spPr>
          <a:xfrm>
            <a:off x="185775" y="268325"/>
            <a:ext cx="8731200" cy="4365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accent2"/>
              </a:buClr>
              <a:buSzPts val="1700"/>
              <a:buChar char="●"/>
            </a:pPr>
            <a:r>
              <a:rPr lang="en" sz="1700">
                <a:solidFill>
                  <a:schemeClr val="accent2"/>
                </a:solidFill>
              </a:rPr>
              <a:t>$500 million invested in its deepwater Gulf of Mexico operation. </a:t>
            </a:r>
            <a:endParaRPr sz="1700">
              <a:solidFill>
                <a:schemeClr val="accent2"/>
              </a:solidFill>
            </a:endParaRPr>
          </a:p>
          <a:p>
            <a:pPr indent="-336550" lvl="0" marL="457200" rtl="0" algn="l">
              <a:spcBef>
                <a:spcPts val="0"/>
              </a:spcBef>
              <a:spcAft>
                <a:spcPts val="0"/>
              </a:spcAft>
              <a:buClr>
                <a:schemeClr val="accent2"/>
              </a:buClr>
              <a:buSzPts val="1700"/>
              <a:buChar char="●"/>
            </a:pPr>
            <a:r>
              <a:rPr lang="en" sz="1700">
                <a:solidFill>
                  <a:schemeClr val="accent2"/>
                </a:solidFill>
              </a:rPr>
              <a:t>The impact of deepwater exploration on Unocal’s reported net income is highly significant. </a:t>
            </a:r>
            <a:endParaRPr sz="1700">
              <a:solidFill>
                <a:schemeClr val="accent2"/>
              </a:solidFill>
            </a:endParaRPr>
          </a:p>
          <a:p>
            <a:pPr indent="-336550" lvl="0" marL="457200" rtl="0" algn="l">
              <a:spcBef>
                <a:spcPts val="0"/>
              </a:spcBef>
              <a:spcAft>
                <a:spcPts val="0"/>
              </a:spcAft>
              <a:buClr>
                <a:schemeClr val="accent2"/>
              </a:buClr>
              <a:buSzPts val="1700"/>
              <a:buChar char="●"/>
            </a:pPr>
            <a:r>
              <a:rPr lang="en" sz="1700">
                <a:solidFill>
                  <a:schemeClr val="accent2"/>
                </a:solidFill>
              </a:rPr>
              <a:t>Figure shows that in 1999, sustaining properties such as the Gulf of Mexico shelf generated pretax earnings of </a:t>
            </a:r>
            <a:endParaRPr sz="1700">
              <a:solidFill>
                <a:schemeClr val="accent2"/>
              </a:solidFill>
            </a:endParaRPr>
          </a:p>
          <a:p>
            <a:pPr indent="0" lvl="0" marL="457200" rtl="0" algn="l">
              <a:spcBef>
                <a:spcPts val="0"/>
              </a:spcBef>
              <a:spcAft>
                <a:spcPts val="0"/>
              </a:spcAft>
              <a:buNone/>
            </a:pPr>
            <a:r>
              <a:rPr lang="en" sz="1700">
                <a:solidFill>
                  <a:schemeClr val="accent2"/>
                </a:solidFill>
              </a:rPr>
              <a:t>$831 million, while emerging </a:t>
            </a:r>
            <a:endParaRPr sz="1700">
              <a:solidFill>
                <a:schemeClr val="accent2"/>
              </a:solidFill>
            </a:endParaRPr>
          </a:p>
          <a:p>
            <a:pPr indent="0" lvl="0" marL="457200" rtl="0" algn="l">
              <a:spcBef>
                <a:spcPts val="0"/>
              </a:spcBef>
              <a:spcAft>
                <a:spcPts val="0"/>
              </a:spcAft>
              <a:buNone/>
            </a:pPr>
            <a:r>
              <a:rPr lang="en" sz="1700">
                <a:solidFill>
                  <a:schemeClr val="accent2"/>
                </a:solidFill>
              </a:rPr>
              <a:t>deepwater business generated </a:t>
            </a:r>
            <a:endParaRPr sz="1700">
              <a:solidFill>
                <a:schemeClr val="accent2"/>
              </a:solidFill>
            </a:endParaRPr>
          </a:p>
          <a:p>
            <a:pPr indent="0" lvl="0" marL="457200" rtl="0" algn="l">
              <a:spcBef>
                <a:spcPts val="0"/>
              </a:spcBef>
              <a:spcAft>
                <a:spcPts val="0"/>
              </a:spcAft>
              <a:buNone/>
            </a:pPr>
            <a:r>
              <a:rPr lang="en" sz="1700">
                <a:solidFill>
                  <a:schemeClr val="accent2"/>
                </a:solidFill>
              </a:rPr>
              <a:t>a pretax loss of $342 million. </a:t>
            </a:r>
            <a:endParaRPr sz="1700">
              <a:solidFill>
                <a:schemeClr val="accent2"/>
              </a:solidFill>
            </a:endParaRPr>
          </a:p>
          <a:p>
            <a:pPr indent="-336550" lvl="0" marL="457200" rtl="0" algn="l">
              <a:spcBef>
                <a:spcPts val="0"/>
              </a:spcBef>
              <a:spcAft>
                <a:spcPts val="0"/>
              </a:spcAft>
              <a:buClr>
                <a:schemeClr val="accent2"/>
              </a:buClr>
              <a:buSzPts val="1700"/>
              <a:buChar char="●"/>
            </a:pPr>
            <a:r>
              <a:rPr lang="en" sz="1700">
                <a:solidFill>
                  <a:schemeClr val="accent2"/>
                </a:solidFill>
              </a:rPr>
              <a:t>Year 2000 estimates predict that </a:t>
            </a:r>
            <a:endParaRPr sz="1700">
              <a:solidFill>
                <a:schemeClr val="accent2"/>
              </a:solidFill>
            </a:endParaRPr>
          </a:p>
          <a:p>
            <a:pPr indent="0" lvl="0" marL="457200" rtl="0" algn="l">
              <a:spcBef>
                <a:spcPts val="0"/>
              </a:spcBef>
              <a:spcAft>
                <a:spcPts val="0"/>
              </a:spcAft>
              <a:buNone/>
            </a:pPr>
            <a:r>
              <a:rPr lang="en" sz="1700">
                <a:solidFill>
                  <a:schemeClr val="accent2"/>
                </a:solidFill>
              </a:rPr>
              <a:t>the loss on the emerging business </a:t>
            </a:r>
            <a:endParaRPr sz="1700">
              <a:solidFill>
                <a:schemeClr val="accent2"/>
              </a:solidFill>
            </a:endParaRPr>
          </a:p>
          <a:p>
            <a:pPr indent="0" lvl="0" marL="457200" rtl="0" algn="l">
              <a:spcBef>
                <a:spcPts val="0"/>
              </a:spcBef>
              <a:spcAft>
                <a:spcPts val="0"/>
              </a:spcAft>
              <a:buNone/>
            </a:pPr>
            <a:r>
              <a:rPr lang="en" sz="1700">
                <a:solidFill>
                  <a:schemeClr val="accent2"/>
                </a:solidFill>
              </a:rPr>
              <a:t>segment will shrink to $250 million,</a:t>
            </a:r>
            <a:endParaRPr sz="1700">
              <a:solidFill>
                <a:schemeClr val="accent2"/>
              </a:solidFill>
            </a:endParaRPr>
          </a:p>
          <a:p>
            <a:pPr indent="0" lvl="0" marL="0" rtl="0" algn="l">
              <a:spcBef>
                <a:spcPts val="0"/>
              </a:spcBef>
              <a:spcAft>
                <a:spcPts val="0"/>
              </a:spcAft>
              <a:buNone/>
            </a:pPr>
            <a:r>
              <a:rPr lang="en" sz="1700">
                <a:solidFill>
                  <a:schemeClr val="accent2"/>
                </a:solidFill>
              </a:rPr>
              <a:t>       and Unocal expects this positive trend</a:t>
            </a:r>
            <a:endParaRPr sz="1700">
              <a:solidFill>
                <a:schemeClr val="accent2"/>
              </a:solidFill>
            </a:endParaRPr>
          </a:p>
          <a:p>
            <a:pPr indent="0" lvl="0" marL="0" rtl="0" algn="l">
              <a:spcBef>
                <a:spcPts val="0"/>
              </a:spcBef>
              <a:spcAft>
                <a:spcPts val="0"/>
              </a:spcAft>
              <a:buNone/>
            </a:pPr>
            <a:r>
              <a:rPr lang="en" sz="1700">
                <a:solidFill>
                  <a:schemeClr val="accent2"/>
                </a:solidFill>
              </a:rPr>
              <a:t>       to continue. </a:t>
            </a:r>
            <a:endParaRPr sz="1700">
              <a:solidFill>
                <a:schemeClr val="accent2"/>
              </a:solidFill>
            </a:endParaRPr>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b="1" i="1" lang="en" sz="1700">
                <a:solidFill>
                  <a:srgbClr val="FFFFFF"/>
                </a:solidFill>
                <a:latin typeface="Georgia"/>
                <a:ea typeface="Georgia"/>
                <a:cs typeface="Georgia"/>
                <a:sym typeface="Georgia"/>
              </a:rPr>
              <a:t>Why is Deep Water Operations Risky?</a:t>
            </a:r>
            <a:r>
              <a:rPr lang="en" sz="1100"/>
              <a:t>	</a:t>
            </a:r>
            <a:endParaRPr sz="1100"/>
          </a:p>
        </p:txBody>
      </p:sp>
      <p:pic>
        <p:nvPicPr>
          <p:cNvPr id="199" name="Google Shape;199;p31"/>
          <p:cNvPicPr preferRelativeResize="0"/>
          <p:nvPr/>
        </p:nvPicPr>
        <p:blipFill>
          <a:blip r:embed="rId4">
            <a:alphaModFix/>
          </a:blip>
          <a:stretch>
            <a:fillRect/>
          </a:stretch>
        </p:blipFill>
        <p:spPr>
          <a:xfrm>
            <a:off x="4690250" y="1455200"/>
            <a:ext cx="4323900" cy="309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Georgia"/>
                <a:ea typeface="Georgia"/>
                <a:cs typeface="Georgia"/>
                <a:sym typeface="Georgia"/>
              </a:rPr>
              <a:t>History</a:t>
            </a:r>
            <a:endParaRPr b="1" sz="3000">
              <a:solidFill>
                <a:srgbClr val="FFFFFF"/>
              </a:solidFill>
              <a:latin typeface="Georgia"/>
              <a:ea typeface="Georgia"/>
              <a:cs typeface="Georgia"/>
              <a:sym typeface="Georgia"/>
            </a:endParaRPr>
          </a:p>
        </p:txBody>
      </p:sp>
      <p:pic>
        <p:nvPicPr>
          <p:cNvPr id="62" name="Google Shape;62;p14"/>
          <p:cNvPicPr preferRelativeResize="0"/>
          <p:nvPr/>
        </p:nvPicPr>
        <p:blipFill>
          <a:blip r:embed="rId3">
            <a:alphaModFix/>
          </a:blip>
          <a:stretch>
            <a:fillRect/>
          </a:stretch>
        </p:blipFill>
        <p:spPr>
          <a:xfrm>
            <a:off x="6449438" y="4152025"/>
            <a:ext cx="2859225" cy="1072225"/>
          </a:xfrm>
          <a:prstGeom prst="rect">
            <a:avLst/>
          </a:prstGeom>
          <a:noFill/>
          <a:ln>
            <a:noFill/>
          </a:ln>
        </p:spPr>
      </p:pic>
      <p:grpSp>
        <p:nvGrpSpPr>
          <p:cNvPr id="63" name="Google Shape;63;p14"/>
          <p:cNvGrpSpPr/>
          <p:nvPr/>
        </p:nvGrpSpPr>
        <p:grpSpPr>
          <a:xfrm>
            <a:off x="0" y="1113789"/>
            <a:ext cx="2214600" cy="3217636"/>
            <a:chOff x="0" y="1189989"/>
            <a:chExt cx="2214600" cy="3217636"/>
          </a:xfrm>
        </p:grpSpPr>
        <p:sp>
          <p:nvSpPr>
            <p:cNvPr id="64" name="Google Shape;64;p14"/>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1850s</a:t>
              </a:r>
              <a:endParaRPr>
                <a:solidFill>
                  <a:srgbClr val="FFFFFF"/>
                </a:solidFill>
                <a:latin typeface="Roboto"/>
                <a:ea typeface="Roboto"/>
                <a:cs typeface="Roboto"/>
                <a:sym typeface="Roboto"/>
              </a:endParaRPr>
            </a:p>
          </p:txBody>
        </p:sp>
        <p:sp>
          <p:nvSpPr>
            <p:cNvPr id="65" name="Google Shape;65;p14"/>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Lyman Stewart, Pioneer of Unocal, starts looking for oil in NW Pennsylvania</a:t>
              </a:r>
              <a:endParaRPr sz="1100">
                <a:latin typeface="Roboto"/>
                <a:ea typeface="Roboto"/>
                <a:cs typeface="Roboto"/>
                <a:sym typeface="Roboto"/>
              </a:endParaRPr>
            </a:p>
          </p:txBody>
        </p:sp>
      </p:grpSp>
      <p:grpSp>
        <p:nvGrpSpPr>
          <p:cNvPr id="66" name="Google Shape;66;p14"/>
          <p:cNvGrpSpPr/>
          <p:nvPr/>
        </p:nvGrpSpPr>
        <p:grpSpPr>
          <a:xfrm>
            <a:off x="3516750" y="1113575"/>
            <a:ext cx="2064000" cy="3217850"/>
            <a:chOff x="3516750" y="1189775"/>
            <a:chExt cx="2064000" cy="3217850"/>
          </a:xfrm>
        </p:grpSpPr>
        <p:sp>
          <p:nvSpPr>
            <p:cNvPr id="67" name="Google Shape;67;p14"/>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1880s</a:t>
              </a:r>
              <a:endParaRPr>
                <a:solidFill>
                  <a:srgbClr val="FFFFFF"/>
                </a:solidFill>
                <a:latin typeface="Roboto"/>
                <a:ea typeface="Roboto"/>
                <a:cs typeface="Roboto"/>
                <a:sym typeface="Roboto"/>
              </a:endParaRPr>
            </a:p>
          </p:txBody>
        </p:sp>
        <p:sp>
          <p:nvSpPr>
            <p:cNvPr id="68" name="Google Shape;68;p14"/>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Stewart starts working full time in the oil business</a:t>
              </a:r>
              <a:endParaRPr>
                <a:solidFill>
                  <a:srgbClr val="FFFFFF"/>
                </a:solidFill>
              </a:endParaRPr>
            </a:p>
            <a:p>
              <a:pPr indent="0" lvl="0" marL="0" rtl="0" algn="l">
                <a:spcBef>
                  <a:spcPts val="0"/>
                </a:spcBef>
                <a:spcAft>
                  <a:spcPts val="0"/>
                </a:spcAft>
                <a:buNone/>
              </a:pPr>
              <a:r>
                <a:rPr lang="en">
                  <a:solidFill>
                    <a:srgbClr val="FFFFFF"/>
                  </a:solidFill>
                </a:rPr>
                <a:t>After modest success, decides to move to California, as oil business was in its  infancy</a:t>
              </a:r>
              <a:endParaRPr sz="1100">
                <a:latin typeface="Roboto"/>
                <a:ea typeface="Roboto"/>
                <a:cs typeface="Roboto"/>
                <a:sym typeface="Roboto"/>
              </a:endParaRPr>
            </a:p>
          </p:txBody>
        </p:sp>
      </p:grpSp>
      <p:grpSp>
        <p:nvGrpSpPr>
          <p:cNvPr id="69" name="Google Shape;69;p14"/>
          <p:cNvGrpSpPr/>
          <p:nvPr/>
        </p:nvGrpSpPr>
        <p:grpSpPr>
          <a:xfrm>
            <a:off x="6874025" y="1113575"/>
            <a:ext cx="2064000" cy="3217850"/>
            <a:chOff x="6874025" y="1189775"/>
            <a:chExt cx="2064000" cy="3217850"/>
          </a:xfrm>
        </p:grpSpPr>
        <p:sp>
          <p:nvSpPr>
            <p:cNvPr id="70" name="Google Shape;70;p14"/>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1922-1997</a:t>
              </a:r>
              <a:endParaRPr>
                <a:solidFill>
                  <a:srgbClr val="FFFFFF"/>
                </a:solidFill>
                <a:latin typeface="Roboto"/>
                <a:ea typeface="Roboto"/>
                <a:cs typeface="Roboto"/>
                <a:sym typeface="Roboto"/>
              </a:endParaRPr>
            </a:p>
          </p:txBody>
        </p:sp>
        <p:sp>
          <p:nvSpPr>
            <p:cNvPr id="71" name="Google Shape;71;p14"/>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Failed attempt by Royal Dutch</a:t>
              </a:r>
              <a:endParaRPr>
                <a:solidFill>
                  <a:srgbClr val="FFFFFF"/>
                </a:solidFill>
              </a:endParaRPr>
            </a:p>
            <a:p>
              <a:pPr indent="0" lvl="0" marL="0" rtl="0" algn="l">
                <a:spcBef>
                  <a:spcPts val="0"/>
                </a:spcBef>
                <a:spcAft>
                  <a:spcPts val="0"/>
                </a:spcAft>
                <a:buNone/>
              </a:pPr>
              <a:r>
                <a:rPr lang="en">
                  <a:solidFill>
                    <a:srgbClr val="FFFFFF"/>
                  </a:solidFill>
                </a:rPr>
                <a:t>Company, fear of foreign ownership of oil.</a:t>
              </a:r>
              <a:br>
                <a:rPr lang="en">
                  <a:solidFill>
                    <a:srgbClr val="FFFFFF"/>
                  </a:solidFill>
                </a:rPr>
              </a:br>
              <a:r>
                <a:rPr lang="en">
                  <a:solidFill>
                    <a:srgbClr val="FFFFFF"/>
                  </a:solidFill>
                </a:rPr>
                <a:t>Company sells its refining and marketing businesses to renew focus on exploration and production.</a:t>
              </a:r>
              <a:endParaRPr sz="1100">
                <a:latin typeface="Roboto"/>
                <a:ea typeface="Roboto"/>
                <a:cs typeface="Roboto"/>
                <a:sym typeface="Roboto"/>
              </a:endParaRPr>
            </a:p>
          </p:txBody>
        </p:sp>
      </p:grpSp>
      <p:grpSp>
        <p:nvGrpSpPr>
          <p:cNvPr id="72" name="Google Shape;72;p14"/>
          <p:cNvGrpSpPr/>
          <p:nvPr/>
        </p:nvGrpSpPr>
        <p:grpSpPr>
          <a:xfrm>
            <a:off x="1838325" y="1113575"/>
            <a:ext cx="2064000" cy="3217850"/>
            <a:chOff x="1838325" y="1189775"/>
            <a:chExt cx="2064000" cy="3217850"/>
          </a:xfrm>
        </p:grpSpPr>
        <p:sp>
          <p:nvSpPr>
            <p:cNvPr id="73" name="Google Shape;73;p14"/>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1859</a:t>
              </a:r>
              <a:endParaRPr>
                <a:solidFill>
                  <a:srgbClr val="FFFFFF"/>
                </a:solidFill>
                <a:latin typeface="Roboto"/>
                <a:ea typeface="Roboto"/>
                <a:cs typeface="Roboto"/>
                <a:sym typeface="Roboto"/>
              </a:endParaRPr>
            </a:p>
          </p:txBody>
        </p:sp>
        <p:sp>
          <p:nvSpPr>
            <p:cNvPr id="74" name="Google Shape;74;p14"/>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Oil wasn’t used for many purposes due to its odour and limited forms</a:t>
              </a:r>
              <a:endParaRPr>
                <a:solidFill>
                  <a:srgbClr val="FFFFFF"/>
                </a:solidFill>
              </a:endParaRPr>
            </a:p>
            <a:p>
              <a:pPr indent="0" lvl="0" marL="0" rtl="0" algn="l">
                <a:spcBef>
                  <a:spcPts val="0"/>
                </a:spcBef>
                <a:spcAft>
                  <a:spcPts val="0"/>
                </a:spcAft>
                <a:buNone/>
              </a:pPr>
              <a:r>
                <a:rPr lang="en">
                  <a:solidFill>
                    <a:srgbClr val="FFFFFF"/>
                  </a:solidFill>
                </a:rPr>
                <a:t>Oil business boomed when realized it could be refined into kerosene</a:t>
              </a:r>
              <a:endParaRPr>
                <a:solidFill>
                  <a:srgbClr val="FFFFFF"/>
                </a:solidFill>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75" name="Google Shape;75;p14"/>
          <p:cNvGrpSpPr/>
          <p:nvPr/>
        </p:nvGrpSpPr>
        <p:grpSpPr>
          <a:xfrm>
            <a:off x="5195350" y="1113575"/>
            <a:ext cx="2064000" cy="3217850"/>
            <a:chOff x="5195350" y="1189775"/>
            <a:chExt cx="2064000" cy="3217850"/>
          </a:xfrm>
        </p:grpSpPr>
        <p:sp>
          <p:nvSpPr>
            <p:cNvPr id="76" name="Google Shape;76;p14"/>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         1887</a:t>
              </a:r>
              <a:endParaRPr>
                <a:solidFill>
                  <a:srgbClr val="FFFFFF"/>
                </a:solidFill>
                <a:latin typeface="Roboto"/>
                <a:ea typeface="Roboto"/>
                <a:cs typeface="Roboto"/>
                <a:sym typeface="Roboto"/>
              </a:endParaRPr>
            </a:p>
          </p:txBody>
        </p:sp>
        <p:sp>
          <p:nvSpPr>
            <p:cNvPr id="77" name="Google Shape;77;p14"/>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Stewart and Hardison finds a gusher after multiple failed efforts.</a:t>
              </a:r>
              <a:endParaRPr>
                <a:solidFill>
                  <a:srgbClr val="FFFFFF"/>
                </a:solidFill>
              </a:endParaRPr>
            </a:p>
            <a:p>
              <a:pPr indent="0" lvl="0" marL="0" rtl="0" algn="l">
                <a:spcBef>
                  <a:spcPts val="0"/>
                </a:spcBef>
                <a:spcAft>
                  <a:spcPts val="0"/>
                </a:spcAft>
                <a:buNone/>
              </a:pPr>
              <a:r>
                <a:rPr lang="en">
                  <a:solidFill>
                    <a:srgbClr val="FFFFFF"/>
                  </a:solidFill>
                </a:rPr>
                <a:t>Stewart and Hardison partnership merges with two oil ventures, forms as Union Oil Co. of California.</a:t>
              </a:r>
              <a:endParaRPr>
                <a:solidFill>
                  <a:srgbClr val="FFFFFF"/>
                </a:solidFill>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Georgia"/>
                <a:ea typeface="Georgia"/>
                <a:cs typeface="Georgia"/>
                <a:sym typeface="Georgia"/>
              </a:rPr>
              <a:t>Risk Management as culture change</a:t>
            </a:r>
            <a:endParaRPr b="1" sz="3000">
              <a:latin typeface="Georgia"/>
              <a:ea typeface="Georgia"/>
              <a:cs typeface="Georgia"/>
              <a:sym typeface="Georgia"/>
            </a:endParaRPr>
          </a:p>
          <a:p>
            <a:pPr indent="0" lvl="0" marL="0" rtl="0" algn="ctr">
              <a:spcBef>
                <a:spcPts val="0"/>
              </a:spcBef>
              <a:spcAft>
                <a:spcPts val="0"/>
              </a:spcAft>
              <a:buNone/>
            </a:pPr>
            <a:r>
              <a:t/>
            </a:r>
            <a:endParaRPr b="1" sz="3000">
              <a:latin typeface="Georgia"/>
              <a:ea typeface="Georgia"/>
              <a:cs typeface="Georgia"/>
              <a:sym typeface="Georgia"/>
            </a:endParaRPr>
          </a:p>
        </p:txBody>
      </p:sp>
      <p:pic>
        <p:nvPicPr>
          <p:cNvPr id="205" name="Google Shape;205;p32"/>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06" name="Google Shape;206;p32"/>
          <p:cNvSpPr txBox="1"/>
          <p:nvPr/>
        </p:nvSpPr>
        <p:spPr>
          <a:xfrm>
            <a:off x="229425" y="1150225"/>
            <a:ext cx="8681100" cy="38982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FFFFFF"/>
              </a:buClr>
              <a:buSzPts val="1700"/>
              <a:buFont typeface="Georgia"/>
              <a:buChar char="●"/>
            </a:pPr>
            <a:r>
              <a:rPr lang="en" sz="1700">
                <a:solidFill>
                  <a:srgbClr val="FFFFFF"/>
                </a:solidFill>
                <a:latin typeface="Georgia"/>
                <a:ea typeface="Georgia"/>
                <a:cs typeface="Georgia"/>
                <a:sym typeface="Georgia"/>
              </a:rPr>
              <a:t>Unocal believes that risk management is a component of good management ,not an adjunct to it, a value it aims to instill throughout its organization.</a:t>
            </a:r>
            <a:endParaRPr sz="1700">
              <a:solidFill>
                <a:srgbClr val="FFFFFF"/>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336550" lvl="0" marL="457200" rtl="0" algn="just">
              <a:lnSpc>
                <a:spcPct val="115000"/>
              </a:lnSpc>
              <a:spcBef>
                <a:spcPts val="0"/>
              </a:spcBef>
              <a:spcAft>
                <a:spcPts val="0"/>
              </a:spcAft>
              <a:buClr>
                <a:srgbClr val="FFFFFF"/>
              </a:buClr>
              <a:buSzPts val="1700"/>
              <a:buFont typeface="Georgia"/>
              <a:buChar char="●"/>
            </a:pPr>
            <a:r>
              <a:rPr lang="en" sz="1700">
                <a:solidFill>
                  <a:srgbClr val="FFFFFF"/>
                </a:solidFill>
                <a:latin typeface="Georgia"/>
                <a:ea typeface="Georgia"/>
                <a:cs typeface="Georgia"/>
                <a:sym typeface="Georgia"/>
              </a:rPr>
              <a:t>Unocal aims to instill a philosophy that an overall business risk that can be broken down into component risks, should be managed through an integrated program.</a:t>
            </a:r>
            <a:endParaRPr sz="1700">
              <a:solidFill>
                <a:srgbClr val="FFFFFF"/>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336550" lvl="0" marL="457200" rtl="0" algn="just">
              <a:lnSpc>
                <a:spcPct val="115000"/>
              </a:lnSpc>
              <a:spcBef>
                <a:spcPts val="0"/>
              </a:spcBef>
              <a:spcAft>
                <a:spcPts val="0"/>
              </a:spcAft>
              <a:buClr>
                <a:srgbClr val="FFFFFF"/>
              </a:buClr>
              <a:buSzPts val="1700"/>
              <a:buFont typeface="Georgia"/>
              <a:buChar char="●"/>
            </a:pPr>
            <a:r>
              <a:rPr lang="en" sz="1700">
                <a:solidFill>
                  <a:srgbClr val="FFFFFF"/>
                </a:solidFill>
                <a:latin typeface="Georgia"/>
                <a:ea typeface="Georgia"/>
                <a:cs typeface="Georgia"/>
                <a:sym typeface="Georgia"/>
              </a:rPr>
              <a:t>The integrated management of a business risk is possible when line managers understand the company’s objective and how various risks stand in the way of accomplishing these objectives.</a:t>
            </a:r>
            <a:endParaRPr sz="1700">
              <a:solidFill>
                <a:srgbClr val="FFFFFF"/>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0" lvl="0" marL="457200" rtl="0" algn="just">
              <a:lnSpc>
                <a:spcPct val="115000"/>
              </a:lnSpc>
              <a:spcBef>
                <a:spcPts val="1600"/>
              </a:spcBef>
              <a:spcAft>
                <a:spcPts val="1600"/>
              </a:spcAft>
              <a:buNone/>
            </a:pPr>
            <a:r>
              <a:t/>
            </a:r>
            <a:endParaRPr sz="1700">
              <a:solidFill>
                <a:srgbClr val="FFFFFF"/>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Georgia"/>
                <a:ea typeface="Georgia"/>
                <a:cs typeface="Georgia"/>
                <a:sym typeface="Georgia"/>
              </a:rPr>
              <a:t>Risk Management as culture change</a:t>
            </a:r>
            <a:endParaRPr b="1" sz="3000">
              <a:latin typeface="Georgia"/>
              <a:ea typeface="Georgia"/>
              <a:cs typeface="Georgia"/>
              <a:sym typeface="Georgia"/>
            </a:endParaRPr>
          </a:p>
          <a:p>
            <a:pPr indent="0" lvl="0" marL="0" rtl="0" algn="ctr">
              <a:spcBef>
                <a:spcPts val="0"/>
              </a:spcBef>
              <a:spcAft>
                <a:spcPts val="0"/>
              </a:spcAft>
              <a:buNone/>
            </a:pPr>
            <a:r>
              <a:t/>
            </a:r>
            <a:endParaRPr b="1" sz="3000">
              <a:latin typeface="Georgia"/>
              <a:ea typeface="Georgia"/>
              <a:cs typeface="Georgia"/>
              <a:sym typeface="Georgia"/>
            </a:endParaRPr>
          </a:p>
        </p:txBody>
      </p:sp>
      <p:pic>
        <p:nvPicPr>
          <p:cNvPr id="212" name="Google Shape;212;p33"/>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13" name="Google Shape;213;p33"/>
          <p:cNvSpPr txBox="1"/>
          <p:nvPr/>
        </p:nvSpPr>
        <p:spPr>
          <a:xfrm>
            <a:off x="231450" y="1245000"/>
            <a:ext cx="8681100" cy="3609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Unocal has not viewed integrated risk management as just another corporate program to be imposed from headquarters. </a:t>
            </a:r>
            <a:endParaRPr sz="1700">
              <a:solidFill>
                <a:schemeClr val="dk1"/>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chemeClr val="dk1"/>
              </a:solidFill>
              <a:latin typeface="Georgia"/>
              <a:ea typeface="Georgia"/>
              <a:cs typeface="Georgia"/>
              <a:sym typeface="Georgia"/>
            </a:endParaRPr>
          </a:p>
          <a:p>
            <a:pPr indent="-336550" lvl="0" marL="457200" rtl="0" algn="just">
              <a:lnSpc>
                <a:spcPct val="115000"/>
              </a:lnSpc>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Focus on “action flows and objectives, not on functions and positions.”</a:t>
            </a:r>
            <a:endParaRPr sz="1700">
              <a:solidFill>
                <a:schemeClr val="dk1"/>
              </a:solidFill>
              <a:latin typeface="Georgia"/>
              <a:ea typeface="Georgia"/>
              <a:cs typeface="Georgia"/>
              <a:sym typeface="Georgia"/>
            </a:endParaRPr>
          </a:p>
          <a:p>
            <a:pPr indent="0" lvl="0" marL="0" rtl="0" algn="just">
              <a:lnSpc>
                <a:spcPct val="115000"/>
              </a:lnSpc>
              <a:spcBef>
                <a:spcPts val="1600"/>
              </a:spcBef>
              <a:spcAft>
                <a:spcPts val="0"/>
              </a:spcAft>
              <a:buNone/>
            </a:pPr>
            <a:r>
              <a:t/>
            </a:r>
            <a:endParaRPr sz="1700">
              <a:solidFill>
                <a:schemeClr val="dk1"/>
              </a:solidFill>
              <a:latin typeface="Georgia"/>
              <a:ea typeface="Georgia"/>
              <a:cs typeface="Georgia"/>
              <a:sym typeface="Georgia"/>
            </a:endParaRPr>
          </a:p>
          <a:p>
            <a:pPr indent="-336550" lvl="0" marL="457200" rtl="0" algn="just">
              <a:lnSpc>
                <a:spcPct val="115000"/>
              </a:lnSpc>
              <a:spcBef>
                <a:spcPts val="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Flexibility in attempting to achieve our longer term goals of a consistent framework and methodology.</a:t>
            </a:r>
            <a:endParaRPr sz="1700">
              <a:solidFill>
                <a:schemeClr val="dk1"/>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sz="1700">
              <a:solidFill>
                <a:schemeClr val="dk1"/>
              </a:solidFill>
              <a:latin typeface="Georgia"/>
              <a:ea typeface="Georgia"/>
              <a:cs typeface="Georgia"/>
              <a:sym typeface="Georgia"/>
            </a:endParaRPr>
          </a:p>
          <a:p>
            <a:pPr indent="0" lvl="0" marL="0" rtl="0" algn="just">
              <a:lnSpc>
                <a:spcPct val="115000"/>
              </a:lnSpc>
              <a:spcBef>
                <a:spcPts val="1600"/>
              </a:spcBef>
              <a:spcAft>
                <a:spcPts val="1600"/>
              </a:spcAft>
              <a:buNone/>
            </a:pPr>
            <a:r>
              <a:t/>
            </a:r>
            <a:endParaRPr sz="1700">
              <a:solidFill>
                <a:schemeClr val="dk1"/>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17" name="Shape 217"/>
        <p:cNvGrpSpPr/>
        <p:nvPr/>
      </p:nvGrpSpPr>
      <p:grpSpPr>
        <a:xfrm>
          <a:off x="0" y="0"/>
          <a:ext cx="0" cy="0"/>
          <a:chOff x="0" y="0"/>
          <a:chExt cx="0" cy="0"/>
        </a:xfrm>
      </p:grpSpPr>
      <p:sp>
        <p:nvSpPr>
          <p:cNvPr id="218" name="Google Shape;218;p34"/>
          <p:cNvSpPr/>
          <p:nvPr/>
        </p:nvSpPr>
        <p:spPr>
          <a:xfrm>
            <a:off x="788725" y="3555900"/>
            <a:ext cx="3084300" cy="1414500"/>
          </a:xfrm>
          <a:prstGeom prst="ellipse">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a:off x="788725" y="1057550"/>
            <a:ext cx="3458400" cy="1414500"/>
          </a:xfrm>
          <a:prstGeom prst="homePlate">
            <a:avLst>
              <a:gd fmla="val 0"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pic>
        <p:nvPicPr>
          <p:cNvPr id="220" name="Google Shape;220;p34"/>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21" name="Google Shape;221;p34"/>
          <p:cNvSpPr/>
          <p:nvPr/>
        </p:nvSpPr>
        <p:spPr>
          <a:xfrm>
            <a:off x="4508750" y="1050100"/>
            <a:ext cx="3458400" cy="1414500"/>
          </a:xfrm>
          <a:prstGeom prst="homePlate">
            <a:avLst>
              <a:gd fmla="val 0"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222" name="Google Shape;222;p34"/>
          <p:cNvSpPr txBox="1"/>
          <p:nvPr/>
        </p:nvSpPr>
        <p:spPr>
          <a:xfrm>
            <a:off x="788725" y="1069450"/>
            <a:ext cx="3458400" cy="1375800"/>
          </a:xfrm>
          <a:prstGeom prst="rect">
            <a:avLst/>
          </a:prstGeom>
          <a:solidFill>
            <a:srgbClr val="3D85C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Georgia"/>
                <a:ea typeface="Georgia"/>
                <a:cs typeface="Georgia"/>
                <a:sym typeface="Georgia"/>
              </a:rPr>
              <a:t>From</a:t>
            </a:r>
            <a:endParaRPr b="1">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Separate types of risk</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Multiple mitigation</a:t>
            </a:r>
            <a:r>
              <a:rPr lang="en">
                <a:solidFill>
                  <a:srgbClr val="FFFFFF"/>
                </a:solidFill>
                <a:latin typeface="Georgia"/>
                <a:ea typeface="Georgia"/>
                <a:cs typeface="Georgia"/>
                <a:sym typeface="Georgia"/>
              </a:rPr>
              <a:t> </a:t>
            </a:r>
            <a:r>
              <a:rPr lang="en">
                <a:solidFill>
                  <a:srgbClr val="FFFFFF"/>
                </a:solidFill>
                <a:latin typeface="Georgia"/>
                <a:ea typeface="Georgia"/>
                <a:cs typeface="Georgia"/>
                <a:sym typeface="Georgia"/>
              </a:rPr>
              <a:t>programs</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Compliance</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Staff-Driven</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Audits</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p>
        </p:txBody>
      </p:sp>
      <p:sp>
        <p:nvSpPr>
          <p:cNvPr id="223" name="Google Shape;223;p34"/>
          <p:cNvSpPr txBox="1"/>
          <p:nvPr/>
        </p:nvSpPr>
        <p:spPr>
          <a:xfrm>
            <a:off x="4508750" y="1050100"/>
            <a:ext cx="3458400" cy="14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Georgia"/>
                <a:ea typeface="Georgia"/>
                <a:cs typeface="Georgia"/>
                <a:sym typeface="Georgia"/>
              </a:rPr>
              <a:t>To</a:t>
            </a:r>
            <a:endParaRPr b="1">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Business Risk </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Integrated business risk management</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Commitment</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Line-driven</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Self-assessment</a:t>
            </a:r>
            <a:endParaRPr>
              <a:solidFill>
                <a:srgbClr val="FFFFFF"/>
              </a:solidFill>
              <a:latin typeface="Georgia"/>
              <a:ea typeface="Georgia"/>
              <a:cs typeface="Georgia"/>
              <a:sym typeface="Georgia"/>
            </a:endParaRPr>
          </a:p>
        </p:txBody>
      </p:sp>
      <p:sp>
        <p:nvSpPr>
          <p:cNvPr id="224" name="Google Shape;224;p34"/>
          <p:cNvSpPr txBox="1"/>
          <p:nvPr>
            <p:ph type="title"/>
          </p:nvPr>
        </p:nvSpPr>
        <p:spPr>
          <a:xfrm>
            <a:off x="311700" y="416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Georgia"/>
                <a:ea typeface="Georgia"/>
                <a:cs typeface="Georgia"/>
                <a:sym typeface="Georgia"/>
              </a:rPr>
              <a:t>Risk Management as culture change</a:t>
            </a:r>
            <a:endParaRPr b="1" sz="3000">
              <a:latin typeface="Georgia"/>
              <a:ea typeface="Georgia"/>
              <a:cs typeface="Georgia"/>
              <a:sym typeface="Georgia"/>
            </a:endParaRPr>
          </a:p>
        </p:txBody>
      </p:sp>
      <p:sp>
        <p:nvSpPr>
          <p:cNvPr id="225" name="Google Shape;225;p34"/>
          <p:cNvSpPr txBox="1"/>
          <p:nvPr/>
        </p:nvSpPr>
        <p:spPr>
          <a:xfrm>
            <a:off x="893225" y="3949300"/>
            <a:ext cx="13353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Understand Objectives</a:t>
            </a:r>
            <a:endParaRPr>
              <a:solidFill>
                <a:srgbClr val="FFFFFF"/>
              </a:solidFill>
              <a:latin typeface="Georgia"/>
              <a:ea typeface="Georgia"/>
              <a:cs typeface="Georgia"/>
              <a:sym typeface="Georgia"/>
            </a:endParaRPr>
          </a:p>
        </p:txBody>
      </p:sp>
      <p:sp>
        <p:nvSpPr>
          <p:cNvPr id="226" name="Google Shape;226;p34"/>
          <p:cNvSpPr txBox="1"/>
          <p:nvPr/>
        </p:nvSpPr>
        <p:spPr>
          <a:xfrm>
            <a:off x="2688525" y="3949300"/>
            <a:ext cx="13353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Understand Risks</a:t>
            </a:r>
            <a:endParaRPr>
              <a:solidFill>
                <a:srgbClr val="FFFFFF"/>
              </a:solidFill>
              <a:latin typeface="Georgia"/>
              <a:ea typeface="Georgia"/>
              <a:cs typeface="Georgia"/>
              <a:sym typeface="Georgia"/>
            </a:endParaRPr>
          </a:p>
        </p:txBody>
      </p:sp>
      <p:sp>
        <p:nvSpPr>
          <p:cNvPr id="227" name="Google Shape;227;p34"/>
          <p:cNvSpPr/>
          <p:nvPr/>
        </p:nvSpPr>
        <p:spPr>
          <a:xfrm>
            <a:off x="2106300" y="4084850"/>
            <a:ext cx="401700" cy="357300"/>
          </a:xfrm>
          <a:prstGeom prst="rightArrow">
            <a:avLst>
              <a:gd fmla="val 50000" name="adj1"/>
              <a:gd fmla="val 50000" name="adj2"/>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p:nvPr/>
        </p:nvSpPr>
        <p:spPr>
          <a:xfrm>
            <a:off x="4323588" y="4084850"/>
            <a:ext cx="401700" cy="357300"/>
          </a:xfrm>
          <a:prstGeom prst="rightArrow">
            <a:avLst>
              <a:gd fmla="val 50000" name="adj1"/>
              <a:gd fmla="val 50000" name="adj2"/>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4"/>
          <p:cNvSpPr/>
          <p:nvPr/>
        </p:nvSpPr>
        <p:spPr>
          <a:xfrm>
            <a:off x="6037100" y="4084850"/>
            <a:ext cx="401700" cy="357300"/>
          </a:xfrm>
          <a:prstGeom prst="rightArrow">
            <a:avLst>
              <a:gd fmla="val 50000" name="adj1"/>
              <a:gd fmla="val 50000" name="adj2"/>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txBox="1"/>
          <p:nvPr/>
        </p:nvSpPr>
        <p:spPr>
          <a:xfrm>
            <a:off x="4919713" y="3949300"/>
            <a:ext cx="13353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Manage</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
                <a:solidFill>
                  <a:srgbClr val="FFFFFF"/>
                </a:solidFill>
                <a:latin typeface="Georgia"/>
                <a:ea typeface="Georgia"/>
                <a:cs typeface="Georgia"/>
                <a:sym typeface="Georgia"/>
              </a:rPr>
              <a:t> </a:t>
            </a:r>
            <a:r>
              <a:rPr lang="en">
                <a:solidFill>
                  <a:srgbClr val="FFFFFF"/>
                </a:solidFill>
                <a:latin typeface="Georgia"/>
                <a:ea typeface="Georgia"/>
                <a:cs typeface="Georgia"/>
                <a:sym typeface="Georgia"/>
              </a:rPr>
              <a:t>Risks</a:t>
            </a:r>
            <a:endParaRPr>
              <a:solidFill>
                <a:srgbClr val="FFFFFF"/>
              </a:solidFill>
              <a:latin typeface="Georgia"/>
              <a:ea typeface="Georgia"/>
              <a:cs typeface="Georgia"/>
              <a:sym typeface="Georgia"/>
            </a:endParaRPr>
          </a:p>
        </p:txBody>
      </p:sp>
      <p:sp>
        <p:nvSpPr>
          <p:cNvPr id="231" name="Google Shape;231;p34"/>
          <p:cNvSpPr txBox="1"/>
          <p:nvPr/>
        </p:nvSpPr>
        <p:spPr>
          <a:xfrm>
            <a:off x="6631850" y="3949300"/>
            <a:ext cx="13353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Georgia"/>
                <a:ea typeface="Georgia"/>
                <a:cs typeface="Georgia"/>
                <a:sym typeface="Georgia"/>
              </a:rPr>
              <a:t>Acceptable exposure</a:t>
            </a:r>
            <a:endParaRPr>
              <a:solidFill>
                <a:srgbClr val="FFFFFF"/>
              </a:solidFill>
              <a:latin typeface="Georgia"/>
              <a:ea typeface="Georgia"/>
              <a:cs typeface="Georgia"/>
              <a:sym typeface="Georgia"/>
            </a:endParaRPr>
          </a:p>
        </p:txBody>
      </p:sp>
      <p:sp>
        <p:nvSpPr>
          <p:cNvPr id="232" name="Google Shape;232;p34"/>
          <p:cNvSpPr/>
          <p:nvPr/>
        </p:nvSpPr>
        <p:spPr>
          <a:xfrm>
            <a:off x="2228525" y="2764525"/>
            <a:ext cx="4504200" cy="4989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Risk Objectives - Control = Exposure</a:t>
            </a:r>
            <a:endParaRPr>
              <a:solidFill>
                <a:srgbClr val="FFFFFF"/>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38" name="Google Shape;238;p35"/>
          <p:cNvSpPr txBox="1"/>
          <p:nvPr/>
        </p:nvSpPr>
        <p:spPr>
          <a:xfrm>
            <a:off x="711000" y="135525"/>
            <a:ext cx="7701900" cy="8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Georgia"/>
                <a:ea typeface="Georgia"/>
                <a:cs typeface="Georgia"/>
                <a:sym typeface="Georgia"/>
              </a:rPr>
              <a:t>Critical issues in order of priority</a:t>
            </a:r>
            <a:endParaRPr b="1" sz="3000">
              <a:solidFill>
                <a:srgbClr val="FFFFFF"/>
              </a:solidFill>
              <a:latin typeface="Georgia"/>
              <a:ea typeface="Georgia"/>
              <a:cs typeface="Georgia"/>
              <a:sym typeface="Georgia"/>
            </a:endParaRPr>
          </a:p>
        </p:txBody>
      </p:sp>
      <p:sp>
        <p:nvSpPr>
          <p:cNvPr id="239" name="Google Shape;239;p35"/>
          <p:cNvSpPr/>
          <p:nvPr/>
        </p:nvSpPr>
        <p:spPr>
          <a:xfrm>
            <a:off x="2752948" y="817200"/>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rgbClr val="FFFFFF"/>
                </a:solidFill>
              </a:rPr>
              <a:t>BUSINESS DECISION-MAKING</a:t>
            </a:r>
            <a:endParaRPr>
              <a:solidFill>
                <a:srgbClr val="FFFFFF"/>
              </a:solidFill>
            </a:endParaRPr>
          </a:p>
        </p:txBody>
      </p:sp>
      <p:sp>
        <p:nvSpPr>
          <p:cNvPr id="240" name="Google Shape;240;p35"/>
          <p:cNvSpPr/>
          <p:nvPr/>
        </p:nvSpPr>
        <p:spPr>
          <a:xfrm>
            <a:off x="2732850" y="1366054"/>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TECHNOLOGY AND EXPERIENCE</a:t>
            </a:r>
            <a:endParaRPr>
              <a:solidFill>
                <a:srgbClr val="FFFFFF"/>
              </a:solidFill>
            </a:endParaRPr>
          </a:p>
        </p:txBody>
      </p:sp>
      <p:sp>
        <p:nvSpPr>
          <p:cNvPr id="241" name="Google Shape;241;p35"/>
          <p:cNvSpPr/>
          <p:nvPr/>
        </p:nvSpPr>
        <p:spPr>
          <a:xfrm>
            <a:off x="2732850" y="1908084"/>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BUSINESS PLAN PROCESS</a:t>
            </a:r>
            <a:endParaRPr>
              <a:solidFill>
                <a:srgbClr val="FFFFFF"/>
              </a:solidFill>
            </a:endParaRPr>
          </a:p>
        </p:txBody>
      </p:sp>
      <p:sp>
        <p:nvSpPr>
          <p:cNvPr id="242" name="Google Shape;242;p35"/>
          <p:cNvSpPr/>
          <p:nvPr/>
        </p:nvSpPr>
        <p:spPr>
          <a:xfrm>
            <a:off x="2732850" y="2441667"/>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INFORMATION SYSTEMS STRATEGY</a:t>
            </a:r>
            <a:endParaRPr>
              <a:solidFill>
                <a:srgbClr val="FFFFFF"/>
              </a:solidFill>
            </a:endParaRPr>
          </a:p>
        </p:txBody>
      </p:sp>
      <p:sp>
        <p:nvSpPr>
          <p:cNvPr id="243" name="Google Shape;243;p35"/>
          <p:cNvSpPr/>
          <p:nvPr/>
        </p:nvSpPr>
        <p:spPr>
          <a:xfrm>
            <a:off x="2732850" y="2975250"/>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ANALYSTS’ EXPECTATION</a:t>
            </a:r>
            <a:endParaRPr>
              <a:solidFill>
                <a:srgbClr val="FFFFFF"/>
              </a:solidFill>
            </a:endParaRPr>
          </a:p>
        </p:txBody>
      </p:sp>
      <p:sp>
        <p:nvSpPr>
          <p:cNvPr id="244" name="Google Shape;244;p35"/>
          <p:cNvSpPr/>
          <p:nvPr/>
        </p:nvSpPr>
        <p:spPr>
          <a:xfrm>
            <a:off x="2732850" y="3508834"/>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JOINT VENTURES/ALLIANCE            RELATIONSHIPS</a:t>
            </a:r>
            <a:endParaRPr>
              <a:solidFill>
                <a:srgbClr val="FFFFFF"/>
              </a:solidFill>
            </a:endParaRPr>
          </a:p>
        </p:txBody>
      </p:sp>
      <p:sp>
        <p:nvSpPr>
          <p:cNvPr id="245" name="Google Shape;245;p35"/>
          <p:cNvSpPr/>
          <p:nvPr/>
        </p:nvSpPr>
        <p:spPr>
          <a:xfrm>
            <a:off x="2732850" y="4050863"/>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HES EXPOSURE &amp; OMS ACCOUNTABILITY</a:t>
            </a:r>
            <a:endParaRPr>
              <a:solidFill>
                <a:srgbClr val="FFFFFF"/>
              </a:solidFill>
            </a:endParaRPr>
          </a:p>
        </p:txBody>
      </p:sp>
      <p:sp>
        <p:nvSpPr>
          <p:cNvPr id="246" name="Google Shape;246;p35"/>
          <p:cNvSpPr/>
          <p:nvPr/>
        </p:nvSpPr>
        <p:spPr>
          <a:xfrm>
            <a:off x="2732850" y="4592893"/>
            <a:ext cx="3658200" cy="4392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INTERNAL COMMUNICATIONS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50" name="Shape 250"/>
        <p:cNvGrpSpPr/>
        <p:nvPr/>
      </p:nvGrpSpPr>
      <p:grpSpPr>
        <a:xfrm>
          <a:off x="0" y="0"/>
          <a:ext cx="0" cy="0"/>
          <a:chOff x="0" y="0"/>
          <a:chExt cx="0" cy="0"/>
        </a:xfrm>
      </p:grpSpPr>
      <p:pic>
        <p:nvPicPr>
          <p:cNvPr id="251" name="Google Shape;251;p36"/>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52" name="Google Shape;25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In Summary</a:t>
            </a:r>
            <a:endParaRPr b="1" sz="3000">
              <a:solidFill>
                <a:srgbClr val="F3F3F3"/>
              </a:solidFill>
              <a:latin typeface="Georgia"/>
              <a:ea typeface="Georgia"/>
              <a:cs typeface="Georgia"/>
              <a:sym typeface="Georgia"/>
            </a:endParaRPr>
          </a:p>
        </p:txBody>
      </p:sp>
      <p:sp>
        <p:nvSpPr>
          <p:cNvPr id="253" name="Google Shape;253;p36"/>
          <p:cNvSpPr txBox="1"/>
          <p:nvPr/>
        </p:nvSpPr>
        <p:spPr>
          <a:xfrm>
            <a:off x="410350" y="1110775"/>
            <a:ext cx="8383800" cy="2067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Font typeface="Georgia"/>
              <a:buAutoNum type="arabicPeriod"/>
            </a:pPr>
            <a:r>
              <a:rPr lang="en" sz="1700">
                <a:solidFill>
                  <a:srgbClr val="FFFFFF"/>
                </a:solidFill>
                <a:latin typeface="Georgia"/>
                <a:ea typeface="Georgia"/>
                <a:cs typeface="Georgia"/>
                <a:sym typeface="Georgia"/>
              </a:rPr>
              <a:t>Integration of all risk types is business risk.</a:t>
            </a:r>
            <a:endParaRPr sz="1700">
              <a:solidFill>
                <a:srgbClr val="FFFFFF"/>
              </a:solidFill>
              <a:latin typeface="Georgia"/>
              <a:ea typeface="Georgia"/>
              <a:cs typeface="Georgia"/>
              <a:sym typeface="Georgia"/>
            </a:endParaRPr>
          </a:p>
          <a:p>
            <a:pPr indent="0" lvl="0" marL="0" rtl="0" algn="l">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336550" lvl="0" marL="457200" rtl="0" algn="l">
              <a:lnSpc>
                <a:spcPct val="115000"/>
              </a:lnSpc>
              <a:spcBef>
                <a:spcPts val="0"/>
              </a:spcBef>
              <a:spcAft>
                <a:spcPts val="0"/>
              </a:spcAft>
              <a:buClr>
                <a:srgbClr val="FFFFFF"/>
              </a:buClr>
              <a:buSzPts val="1700"/>
              <a:buFont typeface="Georgia"/>
              <a:buAutoNum type="arabicPeriod"/>
            </a:pPr>
            <a:r>
              <a:rPr lang="en" sz="1700">
                <a:solidFill>
                  <a:srgbClr val="FFFFFF"/>
                </a:solidFill>
                <a:latin typeface="Georgia"/>
                <a:ea typeface="Georgia"/>
                <a:cs typeface="Georgia"/>
                <a:sym typeface="Georgia"/>
              </a:rPr>
              <a:t>Business risk must be controlled by understanding business objectives and risk and managing for an acceptable risk profile given required performance levels.</a:t>
            </a:r>
            <a:endParaRPr sz="1700">
              <a:solidFill>
                <a:srgbClr val="FFFFFF"/>
              </a:solidFill>
              <a:latin typeface="Georgia"/>
              <a:ea typeface="Georgia"/>
              <a:cs typeface="Georgia"/>
              <a:sym typeface="Georgia"/>
            </a:endParaRPr>
          </a:p>
          <a:p>
            <a:pPr indent="0" lvl="0" marL="457200" rtl="0" algn="l">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336550" lvl="0" marL="457200" rtl="0" algn="l">
              <a:lnSpc>
                <a:spcPct val="115000"/>
              </a:lnSpc>
              <a:spcBef>
                <a:spcPts val="0"/>
              </a:spcBef>
              <a:spcAft>
                <a:spcPts val="0"/>
              </a:spcAft>
              <a:buClr>
                <a:srgbClr val="FFFFFF"/>
              </a:buClr>
              <a:buSzPts val="1700"/>
              <a:buFont typeface="Georgia"/>
              <a:buAutoNum type="arabicPeriod"/>
            </a:pPr>
            <a:r>
              <a:rPr lang="en" sz="1700">
                <a:solidFill>
                  <a:srgbClr val="FFFFFF"/>
                </a:solidFill>
                <a:latin typeface="Georgia"/>
                <a:ea typeface="Georgia"/>
                <a:cs typeface="Georgia"/>
                <a:sym typeface="Georgia"/>
              </a:rPr>
              <a:t>Increasingly, risk management should be considered a line function technology will make this easier and more effective over time.</a:t>
            </a:r>
            <a:endParaRPr sz="1700">
              <a:solidFill>
                <a:srgbClr val="FFFFFF"/>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57" name="Shape 257"/>
        <p:cNvGrpSpPr/>
        <p:nvPr/>
      </p:nvGrpSpPr>
      <p:grpSpPr>
        <a:xfrm>
          <a:off x="0" y="0"/>
          <a:ext cx="0" cy="0"/>
          <a:chOff x="0" y="0"/>
          <a:chExt cx="0" cy="0"/>
        </a:xfrm>
      </p:grpSpPr>
      <p:pic>
        <p:nvPicPr>
          <p:cNvPr id="258" name="Google Shape;258;p37"/>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59" name="Google Shape;25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Conclusion</a:t>
            </a:r>
            <a:endParaRPr b="1" sz="3000">
              <a:solidFill>
                <a:srgbClr val="F3F3F3"/>
              </a:solidFill>
              <a:latin typeface="Georgia"/>
              <a:ea typeface="Georgia"/>
              <a:cs typeface="Georgia"/>
              <a:sym typeface="Georgia"/>
            </a:endParaRPr>
          </a:p>
        </p:txBody>
      </p:sp>
      <p:sp>
        <p:nvSpPr>
          <p:cNvPr id="260" name="Google Shape;260;p37"/>
          <p:cNvSpPr txBox="1"/>
          <p:nvPr/>
        </p:nvSpPr>
        <p:spPr>
          <a:xfrm>
            <a:off x="410350" y="1084875"/>
            <a:ext cx="8464500" cy="38079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000"/>
              </a:spcBef>
              <a:spcAft>
                <a:spcPts val="0"/>
              </a:spcAft>
              <a:buClr>
                <a:srgbClr val="FFFFFF"/>
              </a:buClr>
              <a:buSzPts val="1700"/>
              <a:buFont typeface="Georgia"/>
              <a:buChar char="●"/>
            </a:pPr>
            <a:r>
              <a:rPr lang="en" sz="1700">
                <a:solidFill>
                  <a:srgbClr val="FFFFFF"/>
                </a:solidFill>
                <a:latin typeface="Georgia"/>
                <a:ea typeface="Georgia"/>
                <a:cs typeface="Georgia"/>
                <a:sym typeface="Georgia"/>
              </a:rPr>
              <a:t>From its humble beginnings to one of the world’s largest investor-owned oil and gas exploration and production company, Unocal has had to manage the high-stakes risks of finding oil and producing it economically and safely. </a:t>
            </a:r>
            <a:endParaRPr sz="1700">
              <a:solidFill>
                <a:srgbClr val="FFFFFF"/>
              </a:solidFill>
              <a:latin typeface="Georgia"/>
              <a:ea typeface="Georgia"/>
              <a:cs typeface="Georgia"/>
              <a:sym typeface="Georgia"/>
            </a:endParaRPr>
          </a:p>
          <a:p>
            <a:pPr indent="0" lvl="0" marL="914400" rtl="0" algn="just">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336550" lvl="0" marL="457200" rtl="0" algn="just">
              <a:lnSpc>
                <a:spcPct val="115000"/>
              </a:lnSpc>
              <a:spcBef>
                <a:spcPts val="1000"/>
              </a:spcBef>
              <a:spcAft>
                <a:spcPts val="0"/>
              </a:spcAft>
              <a:buClr>
                <a:srgbClr val="FFFFFF"/>
              </a:buClr>
              <a:buSzPts val="1700"/>
              <a:buFont typeface="Georgia"/>
              <a:buChar char="●"/>
            </a:pPr>
            <a:r>
              <a:rPr lang="en" sz="1700">
                <a:solidFill>
                  <a:srgbClr val="FFFFFF"/>
                </a:solidFill>
                <a:latin typeface="Georgia"/>
                <a:ea typeface="Georgia"/>
                <a:cs typeface="Georgia"/>
                <a:sym typeface="Georgia"/>
              </a:rPr>
              <a:t>But only recently has Unocal embraced the notion that risks should be managed on an integrated, enterprise-wide basis—not left for staff people in various areas to deal with risk by risk. </a:t>
            </a:r>
            <a:endParaRPr sz="1700">
              <a:solidFill>
                <a:srgbClr val="FFFFFF"/>
              </a:solidFill>
              <a:latin typeface="Georgia"/>
              <a:ea typeface="Georgia"/>
              <a:cs typeface="Georgia"/>
              <a:sym typeface="Georgia"/>
            </a:endParaRPr>
          </a:p>
          <a:p>
            <a:pPr indent="0" lvl="0" marL="914400" rtl="0" algn="just">
              <a:lnSpc>
                <a:spcPct val="115000"/>
              </a:lnSpc>
              <a:spcBef>
                <a:spcPts val="1600"/>
              </a:spcBef>
              <a:spcAft>
                <a:spcPts val="1600"/>
              </a:spcAft>
              <a:buNone/>
            </a:pPr>
            <a:r>
              <a:t/>
            </a:r>
            <a:endParaRPr sz="1700">
              <a:solidFill>
                <a:srgbClr val="FFFFFF"/>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64" name="Shape 264"/>
        <p:cNvGrpSpPr/>
        <p:nvPr/>
      </p:nvGrpSpPr>
      <p:grpSpPr>
        <a:xfrm>
          <a:off x="0" y="0"/>
          <a:ext cx="0" cy="0"/>
          <a:chOff x="0" y="0"/>
          <a:chExt cx="0" cy="0"/>
        </a:xfrm>
      </p:grpSpPr>
      <p:pic>
        <p:nvPicPr>
          <p:cNvPr id="265" name="Google Shape;265;p38"/>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66" name="Google Shape;26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Conclusion</a:t>
            </a:r>
            <a:endParaRPr b="1" sz="3000">
              <a:solidFill>
                <a:srgbClr val="F3F3F3"/>
              </a:solidFill>
              <a:latin typeface="Georgia"/>
              <a:ea typeface="Georgia"/>
              <a:cs typeface="Georgia"/>
              <a:sym typeface="Georgia"/>
            </a:endParaRPr>
          </a:p>
        </p:txBody>
      </p:sp>
      <p:sp>
        <p:nvSpPr>
          <p:cNvPr id="267" name="Google Shape;267;p38"/>
          <p:cNvSpPr txBox="1"/>
          <p:nvPr/>
        </p:nvSpPr>
        <p:spPr>
          <a:xfrm>
            <a:off x="410350" y="1084875"/>
            <a:ext cx="8464500" cy="38079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00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Risk management is a line function, Unocal management believes, and that means it must permeate everything the company does.</a:t>
            </a:r>
            <a:endParaRPr sz="1700">
              <a:solidFill>
                <a:schemeClr val="dk1"/>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chemeClr val="dk1"/>
              </a:solidFill>
              <a:latin typeface="Georgia"/>
              <a:ea typeface="Georgia"/>
              <a:cs typeface="Georgia"/>
              <a:sym typeface="Georgia"/>
            </a:endParaRPr>
          </a:p>
          <a:p>
            <a:pPr indent="-336550" lvl="0" marL="457200" rtl="0" algn="just">
              <a:lnSpc>
                <a:spcPct val="115000"/>
              </a:lnSpc>
              <a:spcBef>
                <a:spcPts val="100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Starting in the internal audit and health, environmental, and safety units, a focus on risk assessment and control is beginning to affect all business units. </a:t>
            </a:r>
            <a:endParaRPr sz="1700">
              <a:solidFill>
                <a:schemeClr val="dk1"/>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chemeClr val="dk1"/>
              </a:solidFill>
              <a:latin typeface="Georgia"/>
              <a:ea typeface="Georgia"/>
              <a:cs typeface="Georgia"/>
              <a:sym typeface="Georgia"/>
            </a:endParaRPr>
          </a:p>
          <a:p>
            <a:pPr indent="-336550" lvl="0" marL="457200" rtl="0" algn="just">
              <a:lnSpc>
                <a:spcPct val="115000"/>
              </a:lnSpc>
              <a:spcBef>
                <a:spcPts val="1000"/>
              </a:spcBef>
              <a:spcAft>
                <a:spcPts val="0"/>
              </a:spcAft>
              <a:buClr>
                <a:schemeClr val="dk1"/>
              </a:buClr>
              <a:buSzPts val="1700"/>
              <a:buFont typeface="Georgia"/>
              <a:buChar char="●"/>
            </a:pPr>
            <a:r>
              <a:rPr lang="en" sz="1700">
                <a:solidFill>
                  <a:schemeClr val="dk1"/>
                </a:solidFill>
                <a:latin typeface="Georgia"/>
                <a:ea typeface="Georgia"/>
                <a:cs typeface="Georgia"/>
                <a:sym typeface="Georgia"/>
              </a:rPr>
              <a:t>A cultural like change  this takes time, but Unocal is committed to the effort, and its progress to date is substantial.</a:t>
            </a:r>
            <a:endParaRPr sz="1700">
              <a:solidFill>
                <a:schemeClr val="dk1"/>
              </a:solidFill>
              <a:latin typeface="Georgia"/>
              <a:ea typeface="Georgia"/>
              <a:cs typeface="Georgia"/>
              <a:sym typeface="Georgia"/>
            </a:endParaRPr>
          </a:p>
          <a:p>
            <a:pPr indent="0" lvl="0" marL="457200" rtl="0" algn="just">
              <a:lnSpc>
                <a:spcPct val="115000"/>
              </a:lnSpc>
              <a:spcBef>
                <a:spcPts val="1600"/>
              </a:spcBef>
              <a:spcAft>
                <a:spcPts val="0"/>
              </a:spcAft>
              <a:buNone/>
            </a:pPr>
            <a:r>
              <a:t/>
            </a:r>
            <a:endParaRPr sz="1700">
              <a:solidFill>
                <a:srgbClr val="FFFFFF"/>
              </a:solidFill>
              <a:latin typeface="Georgia"/>
              <a:ea typeface="Georgia"/>
              <a:cs typeface="Georgia"/>
              <a:sym typeface="Georgia"/>
            </a:endParaRPr>
          </a:p>
          <a:p>
            <a:pPr indent="0" lvl="0" marL="914400" rtl="0" algn="just">
              <a:lnSpc>
                <a:spcPct val="115000"/>
              </a:lnSpc>
              <a:spcBef>
                <a:spcPts val="1600"/>
              </a:spcBef>
              <a:spcAft>
                <a:spcPts val="1600"/>
              </a:spcAft>
              <a:buNone/>
            </a:pPr>
            <a:r>
              <a:t/>
            </a:r>
            <a:endParaRPr sz="1700">
              <a:solidFill>
                <a:srgbClr val="FFFFFF"/>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71" name="Shape 271"/>
        <p:cNvGrpSpPr/>
        <p:nvPr/>
      </p:nvGrpSpPr>
      <p:grpSpPr>
        <a:xfrm>
          <a:off x="0" y="0"/>
          <a:ext cx="0" cy="0"/>
          <a:chOff x="0" y="0"/>
          <a:chExt cx="0" cy="0"/>
        </a:xfrm>
      </p:grpSpPr>
      <p:pic>
        <p:nvPicPr>
          <p:cNvPr id="272" name="Google Shape;272;p39"/>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73" name="Google Shape;273;p39"/>
          <p:cNvSpPr txBox="1"/>
          <p:nvPr>
            <p:ph type="ctrTitle"/>
          </p:nvPr>
        </p:nvSpPr>
        <p:spPr>
          <a:xfrm>
            <a:off x="460950" y="1781302"/>
            <a:ext cx="8222100" cy="9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latin typeface="Georgia"/>
                <a:ea typeface="Georgia"/>
                <a:cs typeface="Georgia"/>
                <a:sym typeface="Georgia"/>
              </a:rPr>
              <a:t>Fin</a:t>
            </a:r>
            <a:endParaRPr b="1" sz="48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277" name="Shape 277"/>
        <p:cNvGrpSpPr/>
        <p:nvPr/>
      </p:nvGrpSpPr>
      <p:grpSpPr>
        <a:xfrm>
          <a:off x="0" y="0"/>
          <a:ext cx="0" cy="0"/>
          <a:chOff x="0" y="0"/>
          <a:chExt cx="0" cy="0"/>
        </a:xfrm>
      </p:grpSpPr>
      <p:pic>
        <p:nvPicPr>
          <p:cNvPr id="278" name="Google Shape;278;p40"/>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279" name="Google Shape;27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References</a:t>
            </a:r>
            <a:endParaRPr b="1" sz="3000">
              <a:solidFill>
                <a:srgbClr val="F3F3F3"/>
              </a:solidFill>
              <a:latin typeface="Georgia"/>
              <a:ea typeface="Georgia"/>
              <a:cs typeface="Georgia"/>
              <a:sym typeface="Georgia"/>
            </a:endParaRPr>
          </a:p>
        </p:txBody>
      </p:sp>
      <p:sp>
        <p:nvSpPr>
          <p:cNvPr id="280" name="Google Shape;280;p40"/>
          <p:cNvSpPr txBox="1"/>
          <p:nvPr/>
        </p:nvSpPr>
        <p:spPr>
          <a:xfrm>
            <a:off x="410350" y="1110775"/>
            <a:ext cx="8383800" cy="3000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Font typeface="Georgia"/>
              <a:buChar char="●"/>
            </a:pPr>
            <a:r>
              <a:rPr lang="en" sz="1700">
                <a:solidFill>
                  <a:srgbClr val="FFFFFF"/>
                </a:solidFill>
                <a:latin typeface="Georgia"/>
                <a:ea typeface="Georgia"/>
                <a:cs typeface="Georgia"/>
                <a:sym typeface="Georgia"/>
              </a:rPr>
              <a:t>Barton T.L.,Shenkir W.G.,Walker .L., (2002) Making-Enterprise-Risk-Management Payoff, Upper Saddle River, New Jersey, Financial Times/ Prentice Hall PTR </a:t>
            </a:r>
            <a:endParaRPr sz="1700">
              <a:solidFill>
                <a:srgbClr val="FFFFFF"/>
              </a:solidFill>
              <a:latin typeface="Georgia"/>
              <a:ea typeface="Georgia"/>
              <a:cs typeface="Georgia"/>
              <a:sym typeface="Georgia"/>
            </a:endParaRPr>
          </a:p>
          <a:p>
            <a:pPr indent="0" lvl="0" marL="457200" rtl="0" algn="l">
              <a:lnSpc>
                <a:spcPct val="115000"/>
              </a:lnSpc>
              <a:spcBef>
                <a:spcPts val="1600"/>
              </a:spcBef>
              <a:spcAft>
                <a:spcPts val="1600"/>
              </a:spcAft>
              <a:buNone/>
            </a:pPr>
            <a:r>
              <a:t/>
            </a:r>
            <a:endParaRPr sz="1700">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81" name="Shape 81"/>
        <p:cNvGrpSpPr/>
        <p:nvPr/>
      </p:nvGrpSpPr>
      <p:grpSpPr>
        <a:xfrm>
          <a:off x="0" y="0"/>
          <a:ext cx="0" cy="0"/>
          <a:chOff x="0" y="0"/>
          <a:chExt cx="0" cy="0"/>
        </a:xfrm>
      </p:grpSpPr>
      <p:sp>
        <p:nvSpPr>
          <p:cNvPr id="82" name="Google Shape;82;p15"/>
          <p:cNvSpPr txBox="1"/>
          <p:nvPr>
            <p:ph type="title"/>
          </p:nvPr>
        </p:nvSpPr>
        <p:spPr>
          <a:xfrm>
            <a:off x="412200" y="410000"/>
            <a:ext cx="84204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Georgia"/>
                <a:ea typeface="Georgia"/>
                <a:cs typeface="Georgia"/>
                <a:sym typeface="Georgia"/>
              </a:rPr>
              <a:t>Unocal </a:t>
            </a:r>
            <a:r>
              <a:rPr b="1" lang="en" sz="3000">
                <a:solidFill>
                  <a:srgbClr val="FFFFFF"/>
                </a:solidFill>
                <a:latin typeface="Georgia"/>
                <a:ea typeface="Georgia"/>
                <a:cs typeface="Georgia"/>
                <a:sym typeface="Georgia"/>
              </a:rPr>
              <a:t>in 2000s</a:t>
            </a:r>
            <a:endParaRPr b="1" sz="3000">
              <a:solidFill>
                <a:srgbClr val="FFFFFF"/>
              </a:solidFill>
              <a:latin typeface="Georgia"/>
              <a:ea typeface="Georgia"/>
              <a:cs typeface="Georgia"/>
              <a:sym typeface="Georgia"/>
            </a:endParaRPr>
          </a:p>
        </p:txBody>
      </p:sp>
      <p:sp>
        <p:nvSpPr>
          <p:cNvPr id="83" name="Google Shape;83;p15"/>
          <p:cNvSpPr txBox="1"/>
          <p:nvPr>
            <p:ph idx="1" type="body"/>
          </p:nvPr>
        </p:nvSpPr>
        <p:spPr>
          <a:xfrm>
            <a:off x="503550" y="1229975"/>
            <a:ext cx="83289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Unocal became world’s largest investor-owned oil and gas exploration and production company.</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Became the low-cost oil driller in the industry.</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chemeClr val="dk1"/>
                </a:solidFill>
              </a:rPr>
              <a:t>California oil properties exhausted or sold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Energy assets only centered around Gulf of Mexico and Far East, with minimal holding in the United States.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60 per cent revenue derived from oil production ad 30 per cent from natural gas.</a:t>
            </a:r>
            <a:endParaRPr sz="1700">
              <a:solidFill>
                <a:schemeClr val="dk1"/>
              </a:solidFill>
            </a:endParaRPr>
          </a:p>
          <a:p>
            <a:pPr indent="-336550" lvl="0" marL="457200" rtl="0" algn="l">
              <a:spcBef>
                <a:spcPts val="0"/>
              </a:spcBef>
              <a:spcAft>
                <a:spcPts val="0"/>
              </a:spcAft>
              <a:buClr>
                <a:srgbClr val="FFFFFF"/>
              </a:buClr>
              <a:buSzPts val="1700"/>
              <a:buChar char="●"/>
            </a:pPr>
            <a:r>
              <a:rPr lang="en" sz="1700">
                <a:solidFill>
                  <a:srgbClr val="FFFFFF"/>
                </a:solidFill>
              </a:rPr>
              <a:t>Unocal was acquired by Chevron for $ 17.9 billion in 2005</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Unocal shut its operations in 2005  except for its operations in Asia.</a:t>
            </a:r>
            <a:endParaRPr sz="1700">
              <a:solidFill>
                <a:srgbClr val="FFFFFF"/>
              </a:solidFill>
            </a:endParaRPr>
          </a:p>
        </p:txBody>
      </p:sp>
      <p:pic>
        <p:nvPicPr>
          <p:cNvPr id="84" name="Google Shape;84;p15"/>
          <p:cNvPicPr preferRelativeResize="0"/>
          <p:nvPr/>
        </p:nvPicPr>
        <p:blipFill>
          <a:blip r:embed="rId3">
            <a:alphaModFix/>
          </a:blip>
          <a:stretch>
            <a:fillRect/>
          </a:stretch>
        </p:blipFill>
        <p:spPr>
          <a:xfrm>
            <a:off x="6449438" y="4152025"/>
            <a:ext cx="2859225" cy="107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412200" y="410000"/>
            <a:ext cx="84204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Georgia"/>
                <a:ea typeface="Georgia"/>
                <a:cs typeface="Georgia"/>
                <a:sym typeface="Georgia"/>
              </a:rPr>
              <a:t>Unocal</a:t>
            </a:r>
            <a:r>
              <a:rPr b="1" lang="en" sz="2500">
                <a:solidFill>
                  <a:srgbClr val="FFFFFF"/>
                </a:solidFill>
                <a:latin typeface="Georgia"/>
                <a:ea typeface="Georgia"/>
                <a:cs typeface="Georgia"/>
                <a:sym typeface="Georgia"/>
              </a:rPr>
              <a:t> Proved Reserves and Daily Production</a:t>
            </a:r>
            <a:endParaRPr b="1" sz="2500">
              <a:solidFill>
                <a:srgbClr val="FFFFFF"/>
              </a:solidFill>
              <a:latin typeface="Georgia"/>
              <a:ea typeface="Georgia"/>
              <a:cs typeface="Georgia"/>
              <a:sym typeface="Georgia"/>
            </a:endParaRPr>
          </a:p>
        </p:txBody>
      </p:sp>
      <p:pic>
        <p:nvPicPr>
          <p:cNvPr id="90" name="Google Shape;90;p16"/>
          <p:cNvPicPr preferRelativeResize="0"/>
          <p:nvPr/>
        </p:nvPicPr>
        <p:blipFill>
          <a:blip r:embed="rId3">
            <a:alphaModFix/>
          </a:blip>
          <a:stretch>
            <a:fillRect/>
          </a:stretch>
        </p:blipFill>
        <p:spPr>
          <a:xfrm>
            <a:off x="6449438" y="4152025"/>
            <a:ext cx="2859225" cy="1072225"/>
          </a:xfrm>
          <a:prstGeom prst="rect">
            <a:avLst/>
          </a:prstGeom>
          <a:noFill/>
          <a:ln>
            <a:noFill/>
          </a:ln>
        </p:spPr>
      </p:pic>
      <p:pic>
        <p:nvPicPr>
          <p:cNvPr id="91" name="Google Shape;91;p16"/>
          <p:cNvPicPr preferRelativeResize="0"/>
          <p:nvPr/>
        </p:nvPicPr>
        <p:blipFill>
          <a:blip r:embed="rId4">
            <a:alphaModFix/>
          </a:blip>
          <a:stretch>
            <a:fillRect/>
          </a:stretch>
        </p:blipFill>
        <p:spPr>
          <a:xfrm>
            <a:off x="211000" y="1538288"/>
            <a:ext cx="4210050" cy="2066925"/>
          </a:xfrm>
          <a:prstGeom prst="rect">
            <a:avLst/>
          </a:prstGeom>
          <a:noFill/>
          <a:ln>
            <a:noFill/>
          </a:ln>
        </p:spPr>
      </p:pic>
      <p:pic>
        <p:nvPicPr>
          <p:cNvPr id="92" name="Google Shape;92;p16"/>
          <p:cNvPicPr preferRelativeResize="0"/>
          <p:nvPr/>
        </p:nvPicPr>
        <p:blipFill>
          <a:blip r:embed="rId5">
            <a:alphaModFix/>
          </a:blip>
          <a:stretch>
            <a:fillRect/>
          </a:stretch>
        </p:blipFill>
        <p:spPr>
          <a:xfrm>
            <a:off x="4667250" y="1138238"/>
            <a:ext cx="4171950" cy="2466975"/>
          </a:xfrm>
          <a:prstGeom prst="rect">
            <a:avLst/>
          </a:prstGeom>
          <a:noFill/>
          <a:ln>
            <a:noFill/>
          </a:ln>
        </p:spPr>
      </p:pic>
      <p:pic>
        <p:nvPicPr>
          <p:cNvPr id="93" name="Google Shape;93;p16"/>
          <p:cNvPicPr preferRelativeResize="0"/>
          <p:nvPr/>
        </p:nvPicPr>
        <p:blipFill>
          <a:blip r:embed="rId6">
            <a:alphaModFix/>
          </a:blip>
          <a:stretch>
            <a:fillRect/>
          </a:stretch>
        </p:blipFill>
        <p:spPr>
          <a:xfrm>
            <a:off x="4652963" y="3605213"/>
            <a:ext cx="4200525" cy="55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Risks At Unocal</a:t>
            </a:r>
            <a:endParaRPr b="1" sz="3000">
              <a:solidFill>
                <a:srgbClr val="F3F3F3"/>
              </a:solidFill>
              <a:latin typeface="Georgia"/>
              <a:ea typeface="Georgia"/>
              <a:cs typeface="Georgia"/>
              <a:sym typeface="Georgia"/>
            </a:endParaRPr>
          </a:p>
        </p:txBody>
      </p:sp>
      <p:pic>
        <p:nvPicPr>
          <p:cNvPr id="99" name="Google Shape;99;p17"/>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00" name="Google Shape;100;p17"/>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Replacing the factory:</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Replacing the factory parts to continue the productivity</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Replenishing the oil reserves</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Political Risks</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Sensitivity</a:t>
            </a:r>
            <a:r>
              <a:rPr lang="en" sz="1700">
                <a:solidFill>
                  <a:srgbClr val="FFFFFF"/>
                </a:solidFill>
              </a:rPr>
              <a:t> Analysis</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Incidents (Physical Risk)</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Hedging Prices</a:t>
            </a:r>
            <a:endParaRPr sz="1700">
              <a:solidFill>
                <a:srgbClr val="FFFFFF"/>
              </a:solidFill>
            </a:endParaRPr>
          </a:p>
          <a:p>
            <a:pPr indent="0" lvl="0" marL="0" marR="0" rtl="0" algn="l">
              <a:lnSpc>
                <a:spcPct val="115000"/>
              </a:lnSpc>
              <a:spcBef>
                <a:spcPts val="1600"/>
              </a:spcBef>
              <a:spcAft>
                <a:spcPts val="1600"/>
              </a:spcAft>
              <a:buNone/>
            </a:pPr>
            <a:r>
              <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Replacing the Factory</a:t>
            </a:r>
            <a:endParaRPr b="1" sz="3000">
              <a:solidFill>
                <a:srgbClr val="F3F3F3"/>
              </a:solidFill>
              <a:latin typeface="Georgia"/>
              <a:ea typeface="Georgia"/>
              <a:cs typeface="Georgia"/>
              <a:sym typeface="Georgia"/>
            </a:endParaRPr>
          </a:p>
        </p:txBody>
      </p:sp>
      <p:pic>
        <p:nvPicPr>
          <p:cNvPr id="106" name="Google Shape;106;p18"/>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07" name="Google Shape;107;p18"/>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Replacing the parts to keep the productivity going</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Unusual factory type for oil business</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Market cost in oil business is dependent mainly on amount of oil that could be possibly extracted</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For the continuation of oil and gas production, UNOCAL has to replace the entire factory throughout the year</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In case parts are not replaced, the productivity is reduced by ⅓ amount by the end of the year</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As UNOCAL’s business relies on volume of the oil extracted, they cannot risk the productivity. Therefore, need to replace the parts regularly</a:t>
            </a:r>
            <a:endParaRPr sz="1700">
              <a:solidFill>
                <a:srgbClr val="FFFFFF"/>
              </a:solidFill>
            </a:endParaRPr>
          </a:p>
          <a:p>
            <a:pPr indent="0" lvl="0" marL="0" marR="0" rtl="0" algn="l">
              <a:lnSpc>
                <a:spcPct val="115000"/>
              </a:lnSpc>
              <a:spcBef>
                <a:spcPts val="1600"/>
              </a:spcBef>
              <a:spcAft>
                <a:spcPts val="1600"/>
              </a:spcAft>
              <a:buNone/>
            </a:pPr>
            <a:r>
              <a:t/>
            </a:r>
            <a:endParaRPr sz="1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Replacing the Factory</a:t>
            </a:r>
            <a:endParaRPr b="1" sz="3000">
              <a:solidFill>
                <a:srgbClr val="F3F3F3"/>
              </a:solidFill>
              <a:latin typeface="Georgia"/>
              <a:ea typeface="Georgia"/>
              <a:cs typeface="Georgia"/>
              <a:sym typeface="Georgia"/>
            </a:endParaRPr>
          </a:p>
        </p:txBody>
      </p:sp>
      <p:pic>
        <p:nvPicPr>
          <p:cNvPr id="113" name="Google Shape;113;p19"/>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14" name="Google Shape;114;p19"/>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Font typeface="Arial"/>
              <a:buChar char="●"/>
            </a:pPr>
            <a:r>
              <a:rPr lang="en" sz="1700">
                <a:solidFill>
                  <a:srgbClr val="FFFFFF"/>
                </a:solidFill>
              </a:rPr>
              <a:t>Refilling the reserves</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Key success indicator for oil and gas companies is the replenishment of reserves</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UNOCAL has to keep looking for new sources of oil to refill their oil reserves</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Not all the projects could be pursued by the company. Need to perform the risk-reward analysis between multiple projects and choose that best fit the limited capital and trade-off factors</a:t>
            </a:r>
            <a:endParaRPr sz="1700">
              <a:solidFill>
                <a:srgbClr val="FFFFFF"/>
              </a:solidFill>
            </a:endParaRPr>
          </a:p>
          <a:p>
            <a:pPr indent="-336550" lvl="1" marL="914400" marR="0" rtl="0" algn="l">
              <a:lnSpc>
                <a:spcPct val="115000"/>
              </a:lnSpc>
              <a:spcBef>
                <a:spcPts val="0"/>
              </a:spcBef>
              <a:spcAft>
                <a:spcPts val="0"/>
              </a:spcAft>
              <a:buClr>
                <a:srgbClr val="FFFFFF"/>
              </a:buClr>
              <a:buSzPts val="1700"/>
              <a:buChar char="○"/>
            </a:pPr>
            <a:r>
              <a:rPr lang="en" sz="1700">
                <a:solidFill>
                  <a:srgbClr val="FFFFFF"/>
                </a:solidFill>
              </a:rPr>
              <a:t>UNOCAL uses economic analysis software package that performs Monte Carlo analysis to better understand the risk and return attributes of projects</a:t>
            </a:r>
            <a:endParaRPr sz="1700">
              <a:solidFill>
                <a:srgbClr val="FFFFFF"/>
              </a:solidFill>
            </a:endParaRPr>
          </a:p>
          <a:p>
            <a:pPr indent="0" lvl="0" marL="0" marR="0" rtl="0" algn="l">
              <a:lnSpc>
                <a:spcPct val="115000"/>
              </a:lnSpc>
              <a:spcBef>
                <a:spcPts val="1600"/>
              </a:spcBef>
              <a:spcAft>
                <a:spcPts val="1600"/>
              </a:spcAft>
              <a:buNone/>
            </a:pPr>
            <a:r>
              <a:t/>
            </a: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Political Risk</a:t>
            </a:r>
            <a:endParaRPr b="1" sz="3000">
              <a:solidFill>
                <a:srgbClr val="F3F3F3"/>
              </a:solidFill>
              <a:latin typeface="Georgia"/>
              <a:ea typeface="Georgia"/>
              <a:cs typeface="Georgia"/>
              <a:sym typeface="Georgia"/>
            </a:endParaRPr>
          </a:p>
        </p:txBody>
      </p:sp>
      <p:pic>
        <p:nvPicPr>
          <p:cNvPr id="120" name="Google Shape;120;p20"/>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21" name="Google Shape;121;p20"/>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FFFFFF"/>
              </a:buClr>
              <a:buSzPts val="1700"/>
              <a:buFont typeface="Arial"/>
              <a:buChar char="●"/>
            </a:pPr>
            <a:r>
              <a:rPr lang="en" sz="1700">
                <a:solidFill>
                  <a:srgbClr val="FFFFFF"/>
                </a:solidFill>
              </a:rPr>
              <a:t>Most of the UNOCAL’s U.S. drilling is offshore, not far from the desirable recreational beach properties</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Permission and oversight of the Federal government required</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UNOCAL’s Far East operations highly dependent on the goodwill of the co-operative government</a:t>
            </a:r>
            <a:endParaRPr sz="1700">
              <a:solidFill>
                <a:srgbClr val="FFFFFF"/>
              </a:solidFill>
            </a:endParaRPr>
          </a:p>
          <a:p>
            <a:pPr indent="-336550" lvl="0" marL="457200" marR="0" rtl="0" algn="l">
              <a:lnSpc>
                <a:spcPct val="115000"/>
              </a:lnSpc>
              <a:spcBef>
                <a:spcPts val="0"/>
              </a:spcBef>
              <a:spcAft>
                <a:spcPts val="0"/>
              </a:spcAft>
              <a:buClr>
                <a:srgbClr val="FFFFFF"/>
              </a:buClr>
              <a:buSzPts val="1700"/>
              <a:buChar char="●"/>
            </a:pPr>
            <a:r>
              <a:rPr lang="en" sz="1700">
                <a:solidFill>
                  <a:srgbClr val="FFFFFF"/>
                </a:solidFill>
              </a:rPr>
              <a:t>Less/ No support from the government bodies pose greater risks for the company operations making Political Risk a significant factor </a:t>
            </a:r>
            <a:endParaRPr sz="1700">
              <a:solidFill>
                <a:srgbClr val="FFFFFF"/>
              </a:solidFill>
            </a:endParaRPr>
          </a:p>
          <a:p>
            <a:pPr indent="0" lvl="0" marL="0" marR="0" rtl="0" algn="l">
              <a:lnSpc>
                <a:spcPct val="115000"/>
              </a:lnSpc>
              <a:spcBef>
                <a:spcPts val="1600"/>
              </a:spcBef>
              <a:spcAft>
                <a:spcPts val="1600"/>
              </a:spcAft>
              <a:buNone/>
            </a:pPr>
            <a:r>
              <a:t/>
            </a:r>
            <a:endParaRPr sz="1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83F72"/>
        </a:solidFill>
      </p:bgPr>
    </p:bg>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3F3F3"/>
                </a:solidFill>
                <a:latin typeface="Georgia"/>
                <a:ea typeface="Georgia"/>
                <a:cs typeface="Georgia"/>
                <a:sym typeface="Georgia"/>
              </a:rPr>
              <a:t>Sensitivity Analysis</a:t>
            </a:r>
            <a:endParaRPr b="1" sz="3000">
              <a:solidFill>
                <a:srgbClr val="F3F3F3"/>
              </a:solidFill>
              <a:latin typeface="Georgia"/>
              <a:ea typeface="Georgia"/>
              <a:cs typeface="Georgia"/>
              <a:sym typeface="Georgia"/>
            </a:endParaRPr>
          </a:p>
        </p:txBody>
      </p:sp>
      <p:pic>
        <p:nvPicPr>
          <p:cNvPr id="127" name="Google Shape;127;p21"/>
          <p:cNvPicPr preferRelativeResize="0"/>
          <p:nvPr/>
        </p:nvPicPr>
        <p:blipFill>
          <a:blip r:embed="rId3">
            <a:alphaModFix/>
          </a:blip>
          <a:stretch>
            <a:fillRect/>
          </a:stretch>
        </p:blipFill>
        <p:spPr>
          <a:xfrm>
            <a:off x="6449438" y="4152025"/>
            <a:ext cx="2859225" cy="1072225"/>
          </a:xfrm>
          <a:prstGeom prst="rect">
            <a:avLst/>
          </a:prstGeom>
          <a:noFill/>
          <a:ln>
            <a:noFill/>
          </a:ln>
        </p:spPr>
      </p:pic>
      <p:sp>
        <p:nvSpPr>
          <p:cNvPr id="128" name="Google Shape;128;p21"/>
          <p:cNvSpPr txBox="1"/>
          <p:nvPr/>
        </p:nvSpPr>
        <p:spPr>
          <a:xfrm>
            <a:off x="569550" y="1234450"/>
            <a:ext cx="8052600" cy="350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Oil prices and drilling success rate have a highly significant impact on UNOCAL’s earnings.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A $1 change in the worldwide oil prices per barrel impacts in $33M change in the net income </a:t>
            </a:r>
            <a:r>
              <a:rPr lang="en" sz="1700">
                <a:solidFill>
                  <a:schemeClr val="dk1"/>
                </a:solidFill>
              </a:rPr>
              <a:t>and a </a:t>
            </a:r>
            <a:r>
              <a:rPr lang="en" sz="1700">
                <a:solidFill>
                  <a:schemeClr val="dk1"/>
                </a:solidFill>
              </a:rPr>
              <a:t>change of $0.14 on the earnings per share.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A 10% change in the exploratory drilling success would impact in $27M in the net income and $0.11 on the earning per share.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As the oil prices and the drilling success rate are uncertain, UNOCAL faces significant income exposures to these two factors.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