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57" r:id="rId3"/>
    <p:sldId id="259" r:id="rId4"/>
    <p:sldId id="260" r:id="rId5"/>
    <p:sldId id="261" r:id="rId6"/>
    <p:sldId id="268" r:id="rId7"/>
    <p:sldId id="263" r:id="rId8"/>
    <p:sldId id="265"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E8AB1-7538-4B79-877A-139CCC216809}" type="datetimeFigureOut">
              <a:rPr lang="en-IN" smtClean="0"/>
              <a:t>01-12-2022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844FC-7885-4FDD-9DDE-D5148E27BAC2}" type="slidenum">
              <a:rPr lang="en-IN" smtClean="0"/>
              <a:t>‹#›</a:t>
            </a:fld>
            <a:endParaRPr lang="en-IN" dirty="0"/>
          </a:p>
        </p:txBody>
      </p:sp>
    </p:spTree>
    <p:extLst>
      <p:ext uri="{BB962C8B-B14F-4D97-AF65-F5344CB8AC3E}">
        <p14:creationId xmlns:p14="http://schemas.microsoft.com/office/powerpoint/2010/main" val="108633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354B92-8304-4B22-9061-4556CF5D4CB9}" type="datetime1">
              <a:rPr lang="en-IN" smtClean="0"/>
              <a:t>01-12-2022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2769520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13156-DB53-4C66-9252-01C3B11B8951}" type="datetime1">
              <a:rPr lang="en-IN" smtClean="0"/>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3837477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B4A8E-7F20-4DE8-B87B-B332C1C23DC3}" type="datetime1">
              <a:rPr lang="en-IN" smtClean="0"/>
              <a:t>01-12-2022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239260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116464-4517-4C56-B09E-90A5A95A2BFF}" type="datetime1">
              <a:rPr lang="en-IN" smtClean="0"/>
              <a:t>01-12-2022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40100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2D46B8-F267-40D9-BF46-564F8540C946}" type="datetime1">
              <a:rPr lang="en-IN" smtClean="0"/>
              <a:t>01-12-2022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992570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70D98FD-23E1-41EE-AF1B-42E5756A9E44}" type="datetime1">
              <a:rPr lang="en-IN" smtClean="0"/>
              <a:t>01-12-2022</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73801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F76A701-B777-407F-AC8E-09A9B3DBDA47}" type="datetime1">
              <a:rPr lang="en-IN" smtClean="0"/>
              <a:t>01-12-2022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9C2E9D-1E70-452B-8228-F2D7F4867990}"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1759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F1B82-2CEC-4713-B3A7-526B78AA1457}" type="datetime1">
              <a:rPr lang="en-IN" smtClean="0"/>
              <a:t>01-12-2022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52332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F10D4-BE45-4650-A305-429238FE5E5D}" type="datetime1">
              <a:rPr lang="en-IN" smtClean="0"/>
              <a:t>01-12-2022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341264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2FB11D8-CAD4-4FEB-9530-083508E177B8}" type="datetime1">
              <a:rPr lang="en-IN" smtClean="0"/>
              <a:t>01-12-2022</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17880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BB75FF-955C-4241-9887-224F7460871B}" type="datetime1">
              <a:rPr lang="en-IN" smtClean="0"/>
              <a:t>01-12-2022</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589C2E9D-1E70-452B-8228-F2D7F4867990}" type="slidenum">
              <a:rPr lang="en-IN" smtClean="0"/>
              <a:t>‹#›</a:t>
            </a:fld>
            <a:endParaRPr lang="en-IN" dirty="0"/>
          </a:p>
        </p:txBody>
      </p:sp>
    </p:spTree>
    <p:extLst>
      <p:ext uri="{BB962C8B-B14F-4D97-AF65-F5344CB8AC3E}">
        <p14:creationId xmlns:p14="http://schemas.microsoft.com/office/powerpoint/2010/main" val="364872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C3E6F4C-5277-4460-BD20-17804B88A6CF}" type="datetime1">
              <a:rPr lang="en-IN" smtClean="0"/>
              <a:t>01-12-2022</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9C2E9D-1E70-452B-8228-F2D7F4867990}" type="slidenum">
              <a:rPr lang="en-IN" smtClean="0"/>
              <a:t>‹#›</a:t>
            </a:fld>
            <a:endParaRPr lang="en-IN" dirty="0"/>
          </a:p>
        </p:txBody>
      </p:sp>
    </p:spTree>
    <p:extLst>
      <p:ext uri="{BB962C8B-B14F-4D97-AF65-F5344CB8AC3E}">
        <p14:creationId xmlns:p14="http://schemas.microsoft.com/office/powerpoint/2010/main" val="3113066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3151DB-E4FC-4CCE-B592-964976DA8512}"/>
              </a:ext>
            </a:extLst>
          </p:cNvPr>
          <p:cNvSpPr>
            <a:spLocks noGrp="1"/>
          </p:cNvSpPr>
          <p:nvPr>
            <p:ph type="subTitle" idx="1"/>
          </p:nvPr>
        </p:nvSpPr>
        <p:spPr>
          <a:xfrm>
            <a:off x="0" y="5419949"/>
            <a:ext cx="6801612" cy="1239894"/>
          </a:xfrm>
        </p:spPr>
        <p:txBody>
          <a:bodyPr/>
          <a:lstStyle/>
          <a:p>
            <a:pPr algn="l"/>
            <a:r>
              <a:rPr lang="en-IN" dirty="0">
                <a:solidFill>
                  <a:srgbClr val="002060"/>
                </a:solidFill>
                <a:latin typeface="Times New Roman" panose="02020603050405020304" pitchFamily="18" charset="0"/>
                <a:cs typeface="Times New Roman" panose="02020603050405020304" pitchFamily="18" charset="0"/>
              </a:rPr>
              <a:t>Under the guidance of </a:t>
            </a:r>
          </a:p>
          <a:p>
            <a:pPr algn="l"/>
            <a:r>
              <a:rPr lang="en-IN" dirty="0">
                <a:solidFill>
                  <a:srgbClr val="002060"/>
                </a:solidFill>
                <a:latin typeface="Times New Roman" panose="02020603050405020304" pitchFamily="18" charset="0"/>
                <a:cs typeface="Times New Roman" panose="02020603050405020304" pitchFamily="18" charset="0"/>
              </a:rPr>
              <a:t>Prof. Pooja </a:t>
            </a:r>
            <a:r>
              <a:rPr lang="en-IN" dirty="0" err="1">
                <a:solidFill>
                  <a:srgbClr val="002060"/>
                </a:solidFill>
                <a:latin typeface="Times New Roman" panose="02020603050405020304" pitchFamily="18" charset="0"/>
                <a:cs typeface="Times New Roman" panose="02020603050405020304" pitchFamily="18" charset="0"/>
              </a:rPr>
              <a:t>Mundada</a:t>
            </a:r>
            <a:r>
              <a:rPr lang="en-IN" dirty="0">
                <a:solidFill>
                  <a:srgbClr val="002060"/>
                </a:solidFill>
                <a:latin typeface="Times New Roman" panose="02020603050405020304" pitchFamily="18" charset="0"/>
                <a:cs typeface="Times New Roman" panose="02020603050405020304" pitchFamily="18" charset="0"/>
              </a:rPr>
              <a:t> Ma’am</a:t>
            </a:r>
          </a:p>
          <a:p>
            <a:endParaRPr lang="en-IN" dirty="0">
              <a:solidFill>
                <a:srgbClr val="002060"/>
              </a:solidFill>
            </a:endParaRPr>
          </a:p>
        </p:txBody>
      </p:sp>
      <p:sp>
        <p:nvSpPr>
          <p:cNvPr id="5" name="TextBox 4">
            <a:extLst>
              <a:ext uri="{FF2B5EF4-FFF2-40B4-BE49-F238E27FC236}">
                <a16:creationId xmlns:a16="http://schemas.microsoft.com/office/drawing/2014/main" id="{EE6C8159-A13B-47E8-957A-8A206E7E88BF}"/>
              </a:ext>
            </a:extLst>
          </p:cNvPr>
          <p:cNvSpPr txBox="1"/>
          <p:nvPr/>
        </p:nvSpPr>
        <p:spPr>
          <a:xfrm>
            <a:off x="2030975" y="232213"/>
            <a:ext cx="8130049" cy="2477088"/>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Walchand College of Engineering </a:t>
            </a:r>
          </a:p>
          <a:p>
            <a:pPr algn="ctr"/>
            <a:r>
              <a:rPr lang="en-US" sz="2000" b="1" i="1" dirty="0">
                <a:solidFill>
                  <a:srgbClr val="FF0000"/>
                </a:solidFill>
                <a:latin typeface="Times New Roman" panose="02020603050405020304" pitchFamily="18" charset="0"/>
                <a:cs typeface="Times New Roman" panose="02020603050405020304" pitchFamily="18" charset="0"/>
              </a:rPr>
              <a:t>(Government Aided Autonomous Institution)</a:t>
            </a:r>
          </a:p>
          <a:p>
            <a:pPr algn="ctr"/>
            <a:r>
              <a:rPr lang="en-US" sz="2800" b="1" dirty="0">
                <a:solidFill>
                  <a:srgbClr val="FF0000"/>
                </a:solidFill>
                <a:latin typeface="Times New Roman" panose="02020603050405020304" pitchFamily="18" charset="0"/>
                <a:cs typeface="Times New Roman" panose="02020603050405020304" pitchFamily="18" charset="0"/>
              </a:rPr>
              <a:t>Vishrambag, Sangli, 416415</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Department of Computer Science &amp; Engineering</a:t>
            </a:r>
          </a:p>
          <a:p>
            <a:pPr algn="ctr">
              <a:lnSpc>
                <a:spcPct val="150000"/>
              </a:lnSpc>
            </a:pPr>
            <a:r>
              <a:rPr lang="en-US" sz="2800" b="1" dirty="0">
                <a:solidFill>
                  <a:srgbClr val="002060"/>
                </a:solidFill>
                <a:latin typeface="Times New Roman" panose="02020603050405020304" pitchFamily="18" charset="0"/>
                <a:cs typeface="Times New Roman" panose="02020603050405020304" pitchFamily="18" charset="0"/>
              </a:rPr>
              <a:t>Presentation on </a:t>
            </a:r>
            <a:endParaRPr lang="en-IN" sz="2800" dirty="0">
              <a:solidFill>
                <a:srgbClr val="002060"/>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57FF791-7319-4D9E-AA5B-58F40314CDE4}"/>
              </a:ext>
            </a:extLst>
          </p:cNvPr>
          <p:cNvGrpSpPr/>
          <p:nvPr/>
        </p:nvGrpSpPr>
        <p:grpSpPr>
          <a:xfrm>
            <a:off x="324465" y="232213"/>
            <a:ext cx="1706510" cy="1581838"/>
            <a:chOff x="3674960" y="2718211"/>
            <a:chExt cx="1582726" cy="1647334"/>
          </a:xfrm>
        </p:grpSpPr>
        <p:pic>
          <p:nvPicPr>
            <p:cNvPr id="7" name="Picture 2" descr="Z:\Downloads\WCE Logo All Red.png">
              <a:extLst>
                <a:ext uri="{FF2B5EF4-FFF2-40B4-BE49-F238E27FC236}">
                  <a16:creationId xmlns:a16="http://schemas.microsoft.com/office/drawing/2014/main" id="{39FD1657-2378-457C-A721-82C2C53E6A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960" y="2718211"/>
              <a:ext cx="1582726" cy="13588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0E38F9-1B2B-4830-A79E-30AC428BC9B4}"/>
                </a:ext>
              </a:extLst>
            </p:cNvPr>
            <p:cNvSpPr txBox="1"/>
            <p:nvPr/>
          </p:nvSpPr>
          <p:spPr>
            <a:xfrm>
              <a:off x="4139953" y="3923764"/>
              <a:ext cx="715625" cy="441781"/>
            </a:xfrm>
            <a:prstGeom prst="rect">
              <a:avLst/>
            </a:prstGeom>
            <a:noFill/>
          </p:spPr>
          <p:txBody>
            <a:bodyPr wrap="none" rtlCol="0">
              <a:spAutoFit/>
            </a:bodyPr>
            <a:lstStyle/>
            <a:p>
              <a:r>
                <a:rPr lang="en-US" sz="1934" dirty="0">
                  <a:solidFill>
                    <a:srgbClr val="FF0000"/>
                  </a:solidFill>
                </a:rPr>
                <a:t>1947</a:t>
              </a:r>
            </a:p>
          </p:txBody>
        </p:sp>
      </p:grpSp>
      <p:sp>
        <p:nvSpPr>
          <p:cNvPr id="9" name="Subtitle 2">
            <a:extLst>
              <a:ext uri="{FF2B5EF4-FFF2-40B4-BE49-F238E27FC236}">
                <a16:creationId xmlns:a16="http://schemas.microsoft.com/office/drawing/2014/main" id="{C22776B3-8F2E-4489-9C62-29E6DE717D86}"/>
              </a:ext>
            </a:extLst>
          </p:cNvPr>
          <p:cNvSpPr txBox="1">
            <a:spLocks/>
          </p:cNvSpPr>
          <p:nvPr/>
        </p:nvSpPr>
        <p:spPr>
          <a:xfrm>
            <a:off x="7545725" y="4198683"/>
            <a:ext cx="6801612" cy="1239894"/>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dirty="0">
                <a:solidFill>
                  <a:srgbClr val="002060"/>
                </a:solidFill>
                <a:latin typeface="Times New Roman" panose="02020603050405020304" pitchFamily="18" charset="0"/>
                <a:cs typeface="Times New Roman" panose="02020603050405020304" pitchFamily="18" charset="0"/>
              </a:rPr>
              <a:t>Team Members:</a:t>
            </a:r>
          </a:p>
          <a:p>
            <a:pPr marL="457200" indent="-457200" algn="just">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2019BTECS00014 : Siddhi Lokhande</a:t>
            </a:r>
          </a:p>
          <a:p>
            <a:pPr marL="457200" indent="-457200" algn="just">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2019BTECS00027: Shrutika Adhav</a:t>
            </a:r>
          </a:p>
          <a:p>
            <a:pPr marL="457200" indent="-457200" algn="just">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2019BTECS00049: </a:t>
            </a:r>
            <a:r>
              <a:rPr lang="en-IN" dirty="0" err="1">
                <a:solidFill>
                  <a:srgbClr val="002060"/>
                </a:solidFill>
                <a:latin typeface="Times New Roman" panose="02020603050405020304" pitchFamily="18" charset="0"/>
                <a:cs typeface="Times New Roman" panose="02020603050405020304" pitchFamily="18" charset="0"/>
              </a:rPr>
              <a:t>Bhavika</a:t>
            </a: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Ghadage</a:t>
            </a:r>
            <a:endParaRPr lang="en-IN"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solidFill>
                  <a:srgbClr val="002060"/>
                </a:solidFill>
                <a:latin typeface="Times New Roman" panose="02020603050405020304" pitchFamily="18" charset="0"/>
                <a:cs typeface="Times New Roman" panose="02020603050405020304" pitchFamily="18" charset="0"/>
              </a:rPr>
              <a:t>2019BTECS00095 : Vaishnavi Daware</a:t>
            </a:r>
          </a:p>
          <a:p>
            <a:pPr marL="457200" indent="-457200">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endParaRPr>
          </a:p>
        </p:txBody>
      </p:sp>
      <p:sp>
        <p:nvSpPr>
          <p:cNvPr id="11" name="TextBox 10">
            <a:extLst>
              <a:ext uri="{FF2B5EF4-FFF2-40B4-BE49-F238E27FC236}">
                <a16:creationId xmlns:a16="http://schemas.microsoft.com/office/drawing/2014/main" id="{F1580E3A-3477-4E76-9B86-685AD2455D8D}"/>
              </a:ext>
            </a:extLst>
          </p:cNvPr>
          <p:cNvSpPr txBox="1"/>
          <p:nvPr/>
        </p:nvSpPr>
        <p:spPr>
          <a:xfrm>
            <a:off x="438346" y="2717982"/>
            <a:ext cx="11753654" cy="1323439"/>
          </a:xfrm>
          <a:prstGeom prst="rect">
            <a:avLst/>
          </a:prstGeom>
          <a:noFill/>
        </p:spPr>
        <p:txBody>
          <a:bodyPr wrap="square">
            <a:spAutoFit/>
          </a:bodyPr>
          <a:lstStyle/>
          <a:p>
            <a:pPr algn="ctr"/>
            <a:r>
              <a:rPr lang="en-IN" sz="4000" i="1" dirty="0">
                <a:solidFill>
                  <a:srgbClr val="002060"/>
                </a:solidFill>
                <a:latin typeface="Times New Roman" panose="02020603050405020304" pitchFamily="18" charset="0"/>
                <a:cs typeface="Times New Roman" panose="02020603050405020304" pitchFamily="18" charset="0"/>
              </a:rPr>
              <a:t>“Gro-Field : Crop suggestion, fertilizer recommendation and leaf disease detection system”</a:t>
            </a:r>
            <a:endParaRPr lang="en-IN" sz="4000" i="1" dirty="0">
              <a:solidFill>
                <a:srgbClr val="002060"/>
              </a:solidFill>
            </a:endParaRPr>
          </a:p>
        </p:txBody>
      </p:sp>
      <p:sp>
        <p:nvSpPr>
          <p:cNvPr id="12" name="TextBox 11">
            <a:extLst>
              <a:ext uri="{FF2B5EF4-FFF2-40B4-BE49-F238E27FC236}">
                <a16:creationId xmlns:a16="http://schemas.microsoft.com/office/drawing/2014/main" id="{A1D4FF45-61AD-40C3-9BEC-5E535A7B2BB3}"/>
              </a:ext>
            </a:extLst>
          </p:cNvPr>
          <p:cNvSpPr txBox="1"/>
          <p:nvPr/>
        </p:nvSpPr>
        <p:spPr>
          <a:xfrm>
            <a:off x="2330156" y="3998628"/>
            <a:ext cx="7370905" cy="400110"/>
          </a:xfrm>
          <a:prstGeom prst="rect">
            <a:avLst/>
          </a:prstGeom>
          <a:noFill/>
        </p:spPr>
        <p:txBody>
          <a:bodyPr wrap="square">
            <a:spAutoFit/>
          </a:bodyPr>
          <a:lstStyle/>
          <a:p>
            <a:pPr algn="ctr"/>
            <a:r>
              <a:rPr lang="en-IN" sz="2000" i="1" dirty="0">
                <a:solidFill>
                  <a:srgbClr val="002060"/>
                </a:solidFill>
                <a:latin typeface="Times New Roman" panose="02020603050405020304" pitchFamily="18" charset="0"/>
                <a:cs typeface="Times New Roman" panose="02020603050405020304" pitchFamily="18" charset="0"/>
              </a:rPr>
              <a:t>AY:2022-23</a:t>
            </a:r>
            <a:endParaRPr lang="en-IN" sz="2000" i="1" dirty="0">
              <a:solidFill>
                <a:srgbClr val="002060"/>
              </a:solidFill>
            </a:endParaRPr>
          </a:p>
        </p:txBody>
      </p:sp>
      <p:sp>
        <p:nvSpPr>
          <p:cNvPr id="13" name="TextBox 12">
            <a:extLst>
              <a:ext uri="{FF2B5EF4-FFF2-40B4-BE49-F238E27FC236}">
                <a16:creationId xmlns:a16="http://schemas.microsoft.com/office/drawing/2014/main" id="{7420F225-250C-477F-B902-6D77F0858113}"/>
              </a:ext>
            </a:extLst>
          </p:cNvPr>
          <p:cNvSpPr txBox="1"/>
          <p:nvPr/>
        </p:nvSpPr>
        <p:spPr>
          <a:xfrm>
            <a:off x="0" y="6382839"/>
            <a:ext cx="7370905" cy="400110"/>
          </a:xfrm>
          <a:prstGeom prst="rect">
            <a:avLst/>
          </a:prstGeom>
          <a:noFill/>
        </p:spPr>
        <p:txBody>
          <a:bodyPr wrap="square">
            <a:spAutoFit/>
          </a:bodyPr>
          <a:lstStyle/>
          <a:p>
            <a:r>
              <a:rPr lang="en-IN" sz="2000" i="1" dirty="0">
                <a:solidFill>
                  <a:srgbClr val="002060"/>
                </a:solidFill>
                <a:latin typeface="Times New Roman" panose="02020603050405020304" pitchFamily="18" charset="0"/>
                <a:cs typeface="Times New Roman" panose="02020603050405020304" pitchFamily="18" charset="0"/>
              </a:rPr>
              <a:t>Date:28/09/2022</a:t>
            </a:r>
            <a:endParaRPr lang="en-IN" sz="2000" i="1" dirty="0">
              <a:solidFill>
                <a:srgbClr val="002060"/>
              </a:solidFill>
            </a:endParaRPr>
          </a:p>
        </p:txBody>
      </p:sp>
    </p:spTree>
    <p:extLst>
      <p:ext uri="{BB962C8B-B14F-4D97-AF65-F5344CB8AC3E}">
        <p14:creationId xmlns:p14="http://schemas.microsoft.com/office/powerpoint/2010/main" val="95032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C4EC-2A8F-4CCC-BF27-71F2B0F6AA48}"/>
              </a:ext>
            </a:extLst>
          </p:cNvPr>
          <p:cNvSpPr>
            <a:spLocks noGrp="1"/>
          </p:cNvSpPr>
          <p:nvPr>
            <p:ph type="title"/>
          </p:nvPr>
        </p:nvSpPr>
        <p:spPr/>
        <p:txBody>
          <a:bodyPr>
            <a:normAutofit/>
          </a:bodyPr>
          <a:lstStyle/>
          <a:p>
            <a:r>
              <a:rPr lang="en" dirty="0">
                <a:solidFill>
                  <a:srgbClr val="002060"/>
                </a:solidFill>
                <a:latin typeface="+mn-lt"/>
              </a:rPr>
              <a:t>Introduction</a:t>
            </a:r>
            <a:endParaRPr lang="en-IN" dirty="0"/>
          </a:p>
        </p:txBody>
      </p:sp>
      <p:sp>
        <p:nvSpPr>
          <p:cNvPr id="3" name="Content Placeholder 2">
            <a:extLst>
              <a:ext uri="{FF2B5EF4-FFF2-40B4-BE49-F238E27FC236}">
                <a16:creationId xmlns:a16="http://schemas.microsoft.com/office/drawing/2014/main" id="{044BA989-E61C-4D85-8CAF-EB253F491512}"/>
              </a:ext>
            </a:extLst>
          </p:cNvPr>
          <p:cNvSpPr>
            <a:spLocks noGrp="1"/>
          </p:cNvSpPr>
          <p:nvPr>
            <p:ph idx="1"/>
          </p:nvPr>
        </p:nvSpPr>
        <p:spPr>
          <a:xfrm>
            <a:off x="2231135" y="2381459"/>
            <a:ext cx="8199053" cy="4310743"/>
          </a:xfrm>
        </p:spPr>
        <p:txBody>
          <a:bodyPr>
            <a:normAutofit fontScale="55000" lnSpcReduction="20000"/>
          </a:bodyPr>
          <a:lstStyle/>
          <a:p>
            <a:r>
              <a:rPr lang="en-IN" sz="3300" dirty="0">
                <a:effectLst/>
                <a:latin typeface="Times New Roman" panose="02020603050405020304" pitchFamily="18" charset="0"/>
                <a:ea typeface="Times New Roman" panose="02020603050405020304" pitchFamily="18" charset="0"/>
              </a:rPr>
              <a:t>Precision agriculture is in trend nowadays. Precision agriculture is a modern farming technique that uses the data of soil characteristics, soil types, crop yield data, weather conditions and suggests the farmers with the most optimal crop to grow in their farms for maximum yield and profit. This technique can reduce the crop failures and will help the farmers to take informed decision about their farming strategy.</a:t>
            </a:r>
          </a:p>
          <a:p>
            <a:pPr algn="just">
              <a:spcAft>
                <a:spcPts val="1200"/>
              </a:spcAft>
            </a:pPr>
            <a:r>
              <a:rPr lang="en-IN" sz="3300" dirty="0">
                <a:effectLst/>
                <a:latin typeface="Times New Roman" panose="02020603050405020304" pitchFamily="18" charset="0"/>
                <a:ea typeface="Times New Roman" panose="02020603050405020304" pitchFamily="18" charset="0"/>
              </a:rPr>
              <a:t>In order to mitigate the agrarian crisis in the current status, there is a need for better recommendation systems to alleviate the crisis by helping the farmers to make an informed decision before starting the cultivation of crops.</a:t>
            </a:r>
          </a:p>
          <a:p>
            <a:pPr algn="just">
              <a:spcAft>
                <a:spcPts val="1200"/>
              </a:spcAft>
            </a:pPr>
            <a:r>
              <a:rPr lang="en-IN" sz="3300" dirty="0">
                <a:effectLst/>
                <a:latin typeface="Times New Roman" panose="02020603050405020304" pitchFamily="18" charset="0"/>
                <a:ea typeface="Times New Roman" panose="02020603050405020304" pitchFamily="18" charset="0"/>
              </a:rPr>
              <a:t>Half the question of right harvest is solved with right crop sowing. The second issue comes of the right nutrition. For that a fertilizer recommendation system is being built.</a:t>
            </a:r>
          </a:p>
          <a:p>
            <a:pPr algn="just">
              <a:spcAft>
                <a:spcPts val="1200"/>
              </a:spcAft>
            </a:pPr>
            <a:r>
              <a:rPr lang="en-IN" sz="3300" dirty="0">
                <a:effectLst/>
                <a:latin typeface="Times New Roman" panose="02020603050405020304" pitchFamily="18" charset="0"/>
                <a:ea typeface="Times New Roman" panose="02020603050405020304" pitchFamily="18" charset="0"/>
              </a:rPr>
              <a:t>Getting rid of the pests has always remained a task in farming. But the first step to it is the correct identification of the disease, thus the idea of disease detection system</a:t>
            </a:r>
          </a:p>
          <a:p>
            <a:endParaRPr lang="en-IN" dirty="0"/>
          </a:p>
        </p:txBody>
      </p:sp>
      <p:sp>
        <p:nvSpPr>
          <p:cNvPr id="4" name="Slide Number Placeholder 3">
            <a:extLst>
              <a:ext uri="{FF2B5EF4-FFF2-40B4-BE49-F238E27FC236}">
                <a16:creationId xmlns:a16="http://schemas.microsoft.com/office/drawing/2014/main" id="{64F43ADA-E2A4-4727-9FAD-490C6BAC02BC}"/>
              </a:ext>
            </a:extLst>
          </p:cNvPr>
          <p:cNvSpPr>
            <a:spLocks noGrp="1"/>
          </p:cNvSpPr>
          <p:nvPr>
            <p:ph type="sldNum" sz="quarter" idx="12"/>
          </p:nvPr>
        </p:nvSpPr>
        <p:spPr/>
        <p:txBody>
          <a:bodyPr/>
          <a:lstStyle/>
          <a:p>
            <a:fld id="{589C2E9D-1E70-452B-8228-F2D7F4867990}" type="slidenum">
              <a:rPr lang="en-IN" smtClean="0"/>
              <a:t>2</a:t>
            </a:fld>
            <a:endParaRPr lang="en-IN" dirty="0"/>
          </a:p>
        </p:txBody>
      </p:sp>
    </p:spTree>
    <p:extLst>
      <p:ext uri="{BB962C8B-B14F-4D97-AF65-F5344CB8AC3E}">
        <p14:creationId xmlns:p14="http://schemas.microsoft.com/office/powerpoint/2010/main" val="81347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9B6F-2AE6-4CB0-8B4B-8A3D6941281B}"/>
              </a:ext>
            </a:extLst>
          </p:cNvPr>
          <p:cNvSpPr>
            <a:spLocks noGrp="1"/>
          </p:cNvSpPr>
          <p:nvPr>
            <p:ph type="title"/>
          </p:nvPr>
        </p:nvSpPr>
        <p:spPr/>
        <p:txBody>
          <a:bodyPr>
            <a:normAutofit fontScale="90000"/>
          </a:bodyPr>
          <a:lstStyle/>
          <a:p>
            <a:br>
              <a:rPr lang="en" sz="3100" dirty="0">
                <a:solidFill>
                  <a:srgbClr val="002060"/>
                </a:solidFill>
                <a:latin typeface="Times New Roman" panose="02020603050405020304" pitchFamily="18" charset="0"/>
                <a:cs typeface="Times New Roman" panose="02020603050405020304" pitchFamily="18" charset="0"/>
              </a:rPr>
            </a:br>
            <a:r>
              <a:rPr lang="en" sz="3100" dirty="0">
                <a:solidFill>
                  <a:srgbClr val="002060"/>
                </a:solidFill>
                <a:latin typeface="Times New Roman" panose="02020603050405020304" pitchFamily="18" charset="0"/>
                <a:cs typeface="Times New Roman" panose="02020603050405020304" pitchFamily="18" charset="0"/>
              </a:rPr>
              <a:t>Problem statement</a:t>
            </a:r>
            <a:br>
              <a:rPr lang="en" dirty="0">
                <a:solidFill>
                  <a:srgbClr val="002060"/>
                </a:solidFill>
                <a:latin typeface="+mn-lt"/>
              </a:rPr>
            </a:br>
            <a:r>
              <a:rPr lang="en" dirty="0">
                <a:solidFill>
                  <a:srgbClr val="002060"/>
                </a:solidFill>
                <a:latin typeface="+mn-lt"/>
              </a:rPr>
              <a:t>				</a:t>
            </a:r>
            <a:br>
              <a:rPr lang="en"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66B3C2-C8E4-4072-9D8C-96C15F753978}"/>
              </a:ext>
            </a:extLst>
          </p:cNvPr>
          <p:cNvSpPr>
            <a:spLocks noGrp="1"/>
          </p:cNvSpPr>
          <p:nvPr>
            <p:ph idx="1"/>
          </p:nvPr>
        </p:nvSpPr>
        <p:spPr/>
        <p:txBody>
          <a:bodyPr/>
          <a:lstStyle/>
          <a:p>
            <a:pPr marL="0" indent="0" algn="just">
              <a:buNone/>
            </a:pPr>
            <a:r>
              <a:rPr lang="en" dirty="0">
                <a:solidFill>
                  <a:srgbClr val="002060"/>
                </a:solidFill>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To build an application that suggest crops, recommend fertilizers and detect leaf disease using machine learning and deep learning paradigm to leverage the agriculture capacities </a:t>
            </a:r>
            <a:r>
              <a:rPr lang="en" dirty="0">
                <a:solidFill>
                  <a:srgbClr val="002060"/>
                </a:solidFill>
                <a:latin typeface="Times New Roman" panose="02020603050405020304" pitchFamily="18" charset="0"/>
                <a:cs typeface="Times New Roman" panose="02020603050405020304" pitchFamily="18" charset="0"/>
              </a:rPr>
              <a:t>”</a:t>
            </a:r>
            <a:endParaRPr lang="en-IN" dirty="0"/>
          </a:p>
          <a:p>
            <a:endParaRPr lang="en-IN" dirty="0"/>
          </a:p>
        </p:txBody>
      </p:sp>
      <p:sp>
        <p:nvSpPr>
          <p:cNvPr id="4" name="Slide Number Placeholder 3">
            <a:extLst>
              <a:ext uri="{FF2B5EF4-FFF2-40B4-BE49-F238E27FC236}">
                <a16:creationId xmlns:a16="http://schemas.microsoft.com/office/drawing/2014/main" id="{2077EA06-7BF8-4887-AFE9-46602F403710}"/>
              </a:ext>
            </a:extLst>
          </p:cNvPr>
          <p:cNvSpPr>
            <a:spLocks noGrp="1"/>
          </p:cNvSpPr>
          <p:nvPr>
            <p:ph type="sldNum" sz="quarter" idx="12"/>
          </p:nvPr>
        </p:nvSpPr>
        <p:spPr/>
        <p:txBody>
          <a:bodyPr/>
          <a:lstStyle/>
          <a:p>
            <a:fld id="{589C2E9D-1E70-452B-8228-F2D7F4867990}" type="slidenum">
              <a:rPr lang="en-IN" smtClean="0"/>
              <a:t>3</a:t>
            </a:fld>
            <a:endParaRPr lang="en-IN" dirty="0"/>
          </a:p>
        </p:txBody>
      </p:sp>
    </p:spTree>
    <p:extLst>
      <p:ext uri="{BB962C8B-B14F-4D97-AF65-F5344CB8AC3E}">
        <p14:creationId xmlns:p14="http://schemas.microsoft.com/office/powerpoint/2010/main" val="6693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6C34-D4B8-409E-AC9A-25306E428EB2}"/>
              </a:ext>
            </a:extLst>
          </p:cNvPr>
          <p:cNvSpPr>
            <a:spLocks noGrp="1"/>
          </p:cNvSpPr>
          <p:nvPr>
            <p:ph type="title"/>
          </p:nvPr>
        </p:nvSpPr>
        <p:spPr/>
        <p:txBody>
          <a:bodyPr>
            <a:normAutofit/>
          </a:bodyPr>
          <a:lstStyle/>
          <a:p>
            <a:r>
              <a:rPr lang="en" dirty="0">
                <a:solidFill>
                  <a:srgbClr val="002060"/>
                </a:solidFill>
                <a:latin typeface="Times New Roman" panose="02020603050405020304" pitchFamily="18" charset="0"/>
                <a:cs typeface="Times New Roman" panose="02020603050405020304" pitchFamily="18" charset="0"/>
              </a:rPr>
              <a:t>Objectives </a:t>
            </a:r>
            <a:br>
              <a:rPr lang="en" dirty="0">
                <a:solidFill>
                  <a:srgbClr val="002060"/>
                </a:solidFill>
                <a:latin typeface="Times New Roman" panose="02020603050405020304" pitchFamily="18" charset="0"/>
                <a:cs typeface="Times New Roman" panose="02020603050405020304" pitchFamily="18" charset="0"/>
              </a:rPr>
            </a:br>
            <a:r>
              <a:rPr lang="en"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1B7312-7EB3-4E5C-BB0C-7C976E784E30}"/>
              </a:ext>
            </a:extLst>
          </p:cNvPr>
          <p:cNvSpPr>
            <a:spLocks noGrp="1"/>
          </p:cNvSpPr>
          <p:nvPr>
            <p:ph idx="1"/>
          </p:nvPr>
        </p:nvSpPr>
        <p:spPr/>
        <p:txBody>
          <a:bodyPr>
            <a:normAutofit/>
          </a:bodyPr>
          <a:lstStyle/>
          <a:p>
            <a:pPr marL="0" indent="0" algn="just">
              <a:lnSpc>
                <a:spcPct val="115000"/>
              </a:lnSpc>
              <a:spcAft>
                <a:spcPts val="10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study and analyze different ML and Deep learning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1000"/>
              </a:spcAft>
              <a:buNone/>
              <a:tabLst>
                <a:tab pos="3429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Apply the studied ML algorithms to accurately suggest crops and recommend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tabLst>
                <a:tab pos="34290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appropriate fertilizers for the same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1000"/>
              </a:spcAft>
              <a:buNone/>
              <a:tabLst>
                <a:tab pos="3429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studied Deep learning algorithms to detect the leaf diseases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1000"/>
              </a:spcAft>
              <a:buNone/>
              <a:tabLst>
                <a:tab pos="3429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en" sz="18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a:p>
            <a:pPr marL="0" indent="0">
              <a:buClr>
                <a:srgbClr val="9BAFB5"/>
              </a:buClr>
              <a:buNone/>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736EE3F7-5851-4D6B-AE4D-C36E92E270DB}"/>
              </a:ext>
            </a:extLst>
          </p:cNvPr>
          <p:cNvSpPr>
            <a:spLocks noGrp="1"/>
          </p:cNvSpPr>
          <p:nvPr>
            <p:ph type="sldNum" sz="quarter" idx="12"/>
          </p:nvPr>
        </p:nvSpPr>
        <p:spPr/>
        <p:txBody>
          <a:bodyPr/>
          <a:lstStyle/>
          <a:p>
            <a:fld id="{589C2E9D-1E70-452B-8228-F2D7F4867990}" type="slidenum">
              <a:rPr lang="en-IN" smtClean="0"/>
              <a:t>4</a:t>
            </a:fld>
            <a:endParaRPr lang="en-IN" dirty="0"/>
          </a:p>
        </p:txBody>
      </p:sp>
    </p:spTree>
    <p:extLst>
      <p:ext uri="{BB962C8B-B14F-4D97-AF65-F5344CB8AC3E}">
        <p14:creationId xmlns:p14="http://schemas.microsoft.com/office/powerpoint/2010/main" val="77846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2EA-FC55-43A8-8985-B4E557037ECE}"/>
              </a:ext>
            </a:extLst>
          </p:cNvPr>
          <p:cNvSpPr>
            <a:spLocks noGrp="1"/>
          </p:cNvSpPr>
          <p:nvPr>
            <p:ph type="title"/>
          </p:nvPr>
        </p:nvSpPr>
        <p:spPr/>
        <p:txBody>
          <a:bodyPr>
            <a:normAutofit/>
          </a:bodyPr>
          <a:lstStyle/>
          <a:p>
            <a:r>
              <a:rPr lang="en" sz="3100" dirty="0">
                <a:solidFill>
                  <a:srgbClr val="002060"/>
                </a:solidFill>
                <a:latin typeface="Times New Roman" panose="02020603050405020304" pitchFamily="18" charset="0"/>
                <a:cs typeface="Times New Roman" panose="02020603050405020304" pitchFamily="18" charset="0"/>
              </a:rPr>
              <a:t>Methodology</a:t>
            </a:r>
            <a:br>
              <a:rPr lang="en" sz="2500" dirty="0">
                <a:solidFill>
                  <a:srgbClr val="002060"/>
                </a:solidFill>
                <a:latin typeface="Times New Roman" panose="02020603050405020304" pitchFamily="18" charset="0"/>
                <a:cs typeface="Times New Roman" panose="02020603050405020304" pitchFamily="18" charset="0"/>
              </a:rPr>
            </a:br>
            <a:r>
              <a:rPr lang="en" sz="2500" dirty="0">
                <a:solidFill>
                  <a:srgbClr val="002060"/>
                </a:solidFill>
                <a:latin typeface="Times New Roman" panose="02020603050405020304" pitchFamily="18" charset="0"/>
                <a:cs typeface="Times New Roman" panose="02020603050405020304" pitchFamily="18" charset="0"/>
              </a:rPr>
              <a:t>				</a:t>
            </a:r>
            <a:endParaRPr lang="en-IN" sz="25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8A7BD2-D409-4D63-A155-D2C8B3FB2F76}"/>
              </a:ext>
            </a:extLst>
          </p:cNvPr>
          <p:cNvSpPr>
            <a:spLocks noGrp="1"/>
          </p:cNvSpPr>
          <p:nvPr>
            <p:ph type="sldNum" sz="quarter" idx="12"/>
          </p:nvPr>
        </p:nvSpPr>
        <p:spPr/>
        <p:txBody>
          <a:bodyPr/>
          <a:lstStyle/>
          <a:p>
            <a:fld id="{589C2E9D-1E70-452B-8228-F2D7F4867990}" type="slidenum">
              <a:rPr lang="en-IN" smtClean="0"/>
              <a:t>5</a:t>
            </a:fld>
            <a:endParaRPr lang="en-IN" dirty="0"/>
          </a:p>
        </p:txBody>
      </p:sp>
      <p:pic>
        <p:nvPicPr>
          <p:cNvPr id="8" name="Picture 7">
            <a:extLst>
              <a:ext uri="{FF2B5EF4-FFF2-40B4-BE49-F238E27FC236}">
                <a16:creationId xmlns:a16="http://schemas.microsoft.com/office/drawing/2014/main" id="{473113F0-C3D0-3FA2-B0C8-D2657D77E7AF}"/>
              </a:ext>
            </a:extLst>
          </p:cNvPr>
          <p:cNvPicPr>
            <a:picLocks noChangeAspect="1"/>
          </p:cNvPicPr>
          <p:nvPr/>
        </p:nvPicPr>
        <p:blipFill rotWithShape="1">
          <a:blip r:embed="rId2"/>
          <a:srcRect l="25093" t="3458" r="25371" b="4494"/>
          <a:stretch/>
        </p:blipFill>
        <p:spPr>
          <a:xfrm>
            <a:off x="3697793" y="2273993"/>
            <a:ext cx="4313434" cy="4508506"/>
          </a:xfrm>
          <a:prstGeom prst="rect">
            <a:avLst/>
          </a:prstGeom>
        </p:spPr>
      </p:pic>
    </p:spTree>
    <p:extLst>
      <p:ext uri="{BB962C8B-B14F-4D97-AF65-F5344CB8AC3E}">
        <p14:creationId xmlns:p14="http://schemas.microsoft.com/office/powerpoint/2010/main" val="189375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9794F2-D0F9-BC0B-916F-6292D0A136EE}"/>
              </a:ext>
            </a:extLst>
          </p:cNvPr>
          <p:cNvSpPr>
            <a:spLocks noGrp="1"/>
          </p:cNvSpPr>
          <p:nvPr>
            <p:ph type="sldNum" sz="quarter" idx="12"/>
          </p:nvPr>
        </p:nvSpPr>
        <p:spPr/>
        <p:txBody>
          <a:bodyPr/>
          <a:lstStyle/>
          <a:p>
            <a:fld id="{589C2E9D-1E70-452B-8228-F2D7F4867990}" type="slidenum">
              <a:rPr lang="en-IN" smtClean="0"/>
              <a:t>6</a:t>
            </a:fld>
            <a:endParaRPr lang="en-IN" dirty="0"/>
          </a:p>
        </p:txBody>
      </p:sp>
      <p:pic>
        <p:nvPicPr>
          <p:cNvPr id="5" name="Picture 4">
            <a:extLst>
              <a:ext uri="{FF2B5EF4-FFF2-40B4-BE49-F238E27FC236}">
                <a16:creationId xmlns:a16="http://schemas.microsoft.com/office/drawing/2014/main" id="{912CBAB0-C310-87F0-DD9C-1DA62C0F7542}"/>
              </a:ext>
            </a:extLst>
          </p:cNvPr>
          <p:cNvPicPr>
            <a:picLocks noChangeAspect="1"/>
          </p:cNvPicPr>
          <p:nvPr/>
        </p:nvPicPr>
        <p:blipFill rotWithShape="1">
          <a:blip r:embed="rId2">
            <a:extLst>
              <a:ext uri="{28A0092B-C50C-407E-A947-70E740481C1C}">
                <a14:useLocalDpi xmlns:a14="http://schemas.microsoft.com/office/drawing/2010/main" val="0"/>
              </a:ext>
            </a:extLst>
          </a:blip>
          <a:srcRect l="2924" t="2180" r="3489" b="2907"/>
          <a:stretch/>
        </p:blipFill>
        <p:spPr bwMode="auto">
          <a:xfrm>
            <a:off x="2398876" y="438526"/>
            <a:ext cx="6694882" cy="53825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02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D17A-8E5C-4C33-835B-08F7AB703010}"/>
              </a:ext>
            </a:extLst>
          </p:cNvPr>
          <p:cNvSpPr>
            <a:spLocks noGrp="1"/>
          </p:cNvSpPr>
          <p:nvPr>
            <p:ph type="title"/>
          </p:nvPr>
        </p:nvSpPr>
        <p:spPr/>
        <p:txBody>
          <a:bodyPr>
            <a:normAutofit/>
          </a:bodyPr>
          <a:lstStyle/>
          <a:p>
            <a:r>
              <a:rPr lang="en" sz="3100" dirty="0">
                <a:solidFill>
                  <a:srgbClr val="002060"/>
                </a:solidFill>
                <a:latin typeface="Times New Roman" panose="02020603050405020304" pitchFamily="18" charset="0"/>
                <a:cs typeface="Times New Roman" panose="02020603050405020304" pitchFamily="18" charset="0"/>
              </a:rPr>
              <a:t>Technology Stack used </a:t>
            </a:r>
            <a:br>
              <a:rPr lang="en" dirty="0">
                <a:solidFill>
                  <a:srgbClr val="002060"/>
                </a:solidFill>
                <a:latin typeface="+mn-lt"/>
              </a:rPr>
            </a:br>
            <a:r>
              <a:rPr lang="en"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D0A3CD7E-72C9-4AD0-B8DC-E611DD72E35A}"/>
              </a:ext>
            </a:extLst>
          </p:cNvPr>
          <p:cNvSpPr>
            <a:spLocks noGrp="1"/>
          </p:cNvSpPr>
          <p:nvPr>
            <p:ph idx="1"/>
          </p:nvPr>
        </p:nvSpPr>
        <p:spPr/>
        <p:txBody>
          <a:bodyPr/>
          <a:lstStyle/>
          <a:p>
            <a:pPr marL="45720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Python Libraries: NumPy, Pandas, Matplotlib, Scikit-learn,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PyTorch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Web Tech Stack: MERN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Deployment: Heroku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9BAFB5"/>
              </a:buClr>
              <a:defRPr/>
            </a:pPr>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kumimoji="0" lang="en-IN" sz="18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IN" dirty="0"/>
          </a:p>
        </p:txBody>
      </p:sp>
      <p:sp>
        <p:nvSpPr>
          <p:cNvPr id="4" name="Slide Number Placeholder 3">
            <a:extLst>
              <a:ext uri="{FF2B5EF4-FFF2-40B4-BE49-F238E27FC236}">
                <a16:creationId xmlns:a16="http://schemas.microsoft.com/office/drawing/2014/main" id="{4ABD8611-3B57-431C-AA2E-8758DDC37FA7}"/>
              </a:ext>
            </a:extLst>
          </p:cNvPr>
          <p:cNvSpPr>
            <a:spLocks noGrp="1"/>
          </p:cNvSpPr>
          <p:nvPr>
            <p:ph type="sldNum" sz="quarter" idx="12"/>
          </p:nvPr>
        </p:nvSpPr>
        <p:spPr/>
        <p:txBody>
          <a:bodyPr/>
          <a:lstStyle/>
          <a:p>
            <a:fld id="{589C2E9D-1E70-452B-8228-F2D7F4867990}" type="slidenum">
              <a:rPr lang="en-IN" smtClean="0"/>
              <a:t>7</a:t>
            </a:fld>
            <a:endParaRPr lang="en-IN" dirty="0"/>
          </a:p>
        </p:txBody>
      </p:sp>
    </p:spTree>
    <p:extLst>
      <p:ext uri="{BB962C8B-B14F-4D97-AF65-F5344CB8AC3E}">
        <p14:creationId xmlns:p14="http://schemas.microsoft.com/office/powerpoint/2010/main" val="308506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650C-6F82-4B63-9538-BCBB10845188}"/>
              </a:ext>
            </a:extLst>
          </p:cNvPr>
          <p:cNvSpPr>
            <a:spLocks noGrp="1"/>
          </p:cNvSpPr>
          <p:nvPr>
            <p:ph type="title"/>
          </p:nvPr>
        </p:nvSpPr>
        <p:spPr/>
        <p:txBody>
          <a:bodyPr>
            <a:normAutofit fontScale="90000"/>
          </a:bodyPr>
          <a:lstStyle/>
          <a:p>
            <a:r>
              <a:rPr lang="en" sz="3100" dirty="0">
                <a:solidFill>
                  <a:srgbClr val="002060"/>
                </a:solidFill>
                <a:latin typeface="Times New Roman" panose="02020603050405020304" pitchFamily="18" charset="0"/>
                <a:cs typeface="Times New Roman" panose="02020603050405020304" pitchFamily="18" charset="0"/>
              </a:rPr>
              <a:t>Conclusion </a:t>
            </a:r>
            <a:br>
              <a:rPr lang="en" sz="3200" dirty="0">
                <a:solidFill>
                  <a:srgbClr val="002060"/>
                </a:solidFill>
                <a:latin typeface="+mn-lt"/>
              </a:rPr>
            </a:br>
            <a:r>
              <a:rPr lang="en" sz="3200" dirty="0">
                <a:solidFill>
                  <a:srgbClr val="002060"/>
                </a:solidFill>
                <a:latin typeface="+mn-lt"/>
              </a:rPr>
              <a:t>				</a:t>
            </a:r>
            <a:endParaRPr lang="en-IN" sz="1200" dirty="0"/>
          </a:p>
        </p:txBody>
      </p:sp>
      <p:sp>
        <p:nvSpPr>
          <p:cNvPr id="3" name="Content Placeholder 2">
            <a:extLst>
              <a:ext uri="{FF2B5EF4-FFF2-40B4-BE49-F238E27FC236}">
                <a16:creationId xmlns:a16="http://schemas.microsoft.com/office/drawing/2014/main" id="{0CCE4F7B-0FD7-4133-A853-E3233642B07D}"/>
              </a:ext>
            </a:extLst>
          </p:cNvPr>
          <p:cNvSpPr>
            <a:spLocks noGrp="1"/>
          </p:cNvSpPr>
          <p:nvPr>
            <p:ph idx="1"/>
          </p:nvPr>
        </p:nvSpPr>
        <p:spPr/>
        <p:txBody>
          <a:bodyPr>
            <a:normAutofit/>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key achievement of the application is that it suggests crops and fertilizers beforehand saving a lot of resources. The harnessing of deep learning algorithms to predict diseases adds to the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F9F42259-071B-4CF0-9591-C6DF66EC984A}"/>
              </a:ext>
            </a:extLst>
          </p:cNvPr>
          <p:cNvSpPr>
            <a:spLocks noGrp="1"/>
          </p:cNvSpPr>
          <p:nvPr>
            <p:ph type="sldNum" sz="quarter" idx="12"/>
          </p:nvPr>
        </p:nvSpPr>
        <p:spPr/>
        <p:txBody>
          <a:bodyPr/>
          <a:lstStyle/>
          <a:p>
            <a:fld id="{589C2E9D-1E70-452B-8228-F2D7F4867990}" type="slidenum">
              <a:rPr lang="en-IN" smtClean="0"/>
              <a:t>8</a:t>
            </a:fld>
            <a:endParaRPr lang="en-IN" dirty="0"/>
          </a:p>
        </p:txBody>
      </p:sp>
    </p:spTree>
    <p:extLst>
      <p:ext uri="{BB962C8B-B14F-4D97-AF65-F5344CB8AC3E}">
        <p14:creationId xmlns:p14="http://schemas.microsoft.com/office/powerpoint/2010/main" val="390772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C088ED-8681-4D15-B50D-AB7C6238D1F2}"/>
              </a:ext>
            </a:extLst>
          </p:cNvPr>
          <p:cNvSpPr>
            <a:spLocks noGrp="1"/>
          </p:cNvSpPr>
          <p:nvPr>
            <p:ph type="sldNum" sz="quarter" idx="12"/>
          </p:nvPr>
        </p:nvSpPr>
        <p:spPr/>
        <p:txBody>
          <a:bodyPr/>
          <a:lstStyle/>
          <a:p>
            <a:fld id="{589C2E9D-1E70-452B-8228-F2D7F4867990}" type="slidenum">
              <a:rPr lang="en-IN" smtClean="0"/>
              <a:t>9</a:t>
            </a:fld>
            <a:endParaRPr lang="en-IN" dirty="0"/>
          </a:p>
        </p:txBody>
      </p:sp>
      <p:sp>
        <p:nvSpPr>
          <p:cNvPr id="5" name="Rectangle 4">
            <a:extLst>
              <a:ext uri="{FF2B5EF4-FFF2-40B4-BE49-F238E27FC236}">
                <a16:creationId xmlns:a16="http://schemas.microsoft.com/office/drawing/2014/main" id="{DA6AF056-007A-47F6-BBA1-B6568AA3A420}"/>
              </a:ext>
            </a:extLst>
          </p:cNvPr>
          <p:cNvSpPr/>
          <p:nvPr/>
        </p:nvSpPr>
        <p:spPr>
          <a:xfrm>
            <a:off x="3718561" y="2967335"/>
            <a:ext cx="4053840" cy="923330"/>
          </a:xfrm>
          <a:prstGeom prst="rect">
            <a:avLst/>
          </a:prstGeom>
          <a:noFill/>
          <a:effectLst>
            <a:glow rad="228600">
              <a:schemeClr val="accent3">
                <a:satMod val="175000"/>
                <a:alpha val="40000"/>
              </a:schemeClr>
            </a:glow>
          </a:effectLst>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104989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763</TotalTime>
  <Words>424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Parcel</vt:lpstr>
      <vt:lpstr>PowerPoint Presentation</vt:lpstr>
      <vt:lpstr>Introduction</vt:lpstr>
      <vt:lpstr> Problem statement      </vt:lpstr>
      <vt:lpstr>Objectives      </vt:lpstr>
      <vt:lpstr>Methodology     </vt:lpstr>
      <vt:lpstr>PowerPoint Presentation</vt:lpstr>
      <vt:lpstr>Technology Stack used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Rokade</dc:creator>
  <cp:lastModifiedBy>Shrutika Adhav</cp:lastModifiedBy>
  <cp:revision>50</cp:revision>
  <dcterms:created xsi:type="dcterms:W3CDTF">2021-09-03T08:51:27Z</dcterms:created>
  <dcterms:modified xsi:type="dcterms:W3CDTF">2022-12-01T05:47:11Z</dcterms:modified>
</cp:coreProperties>
</file>