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3" r:id="rId5"/>
    <p:sldId id="265" r:id="rId6"/>
    <p:sldId id="264" r:id="rId7"/>
    <p:sldId id="271" r:id="rId8"/>
    <p:sldId id="272" r:id="rId9"/>
    <p:sldId id="273" r:id="rId10"/>
    <p:sldId id="268" r:id="rId11"/>
    <p:sldId id="258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498FAE-E98C-44EA-B40B-FCD3957E1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FF67430-5A35-4A54-AB9B-63E18962F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EB72F0-9C4D-4C4D-935F-ADEFC29A4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C9BA-3A90-412D-9E35-FFDD41769070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01B999-6BA8-49C1-89DF-8E031DAA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181879-6C70-45AD-A15B-DB21CC55B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442B-AAC3-4149-ABA6-E23D25B68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5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FA49F5-4511-41DC-9ADB-69803A3F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383F195-8D1A-467F-9BBA-3D22953D1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A7F6DD-A866-4CDB-8CA5-1D39C76A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C9BA-3A90-412D-9E35-FFDD41769070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EDB5B7-2AD3-4932-B291-081781CA0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672173-E5AF-44B1-9B4A-CE313AB5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442B-AAC3-4149-ABA6-E23D25B68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9C238CD-F2C2-4211-89D8-A63A48034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E49DA0E-BB52-40B0-B7EA-C2B6E760B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39F10E-C80B-4177-9C05-48846AE48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C9BA-3A90-412D-9E35-FFDD41769070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96B9D6-1568-41F3-A54C-7F8B9255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6A6533-9688-4320-BD24-F45279E2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442B-AAC3-4149-ABA6-E23D25B68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9BAE30-9922-4158-819A-A71C95344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2529A7-A33F-4DA3-8803-BB5A3F482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43EF78-2BD6-4497-B605-5CB7CED31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C9BA-3A90-412D-9E35-FFDD41769070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1B5C8D-3519-402E-BCD7-EC2D4C19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7F99A7-F57A-4100-B094-55F6AFE5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442B-AAC3-4149-ABA6-E23D25B68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9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04BA56-5FAC-4FA5-9417-CBFF84E4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6AD36D-29DC-464E-BD83-04A641FA9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484A49-7D14-4DA5-BDCF-AB1044CD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C9BA-3A90-412D-9E35-FFDD41769070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871A74-A157-43F7-AFB8-E912A78D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D9BA0F-7A8A-4120-9399-AB381862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442B-AAC3-4149-ABA6-E23D25B68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1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C3F0DC-93C7-497E-BDAF-413F12FD4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695440-A02D-40F1-944B-84C50B075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1E9D2F2-436B-4272-8D5C-365B01510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214399-07DE-42D7-B484-0CCC5097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C9BA-3A90-412D-9E35-FFDD41769070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2C09E7E-1E32-493B-82FE-58270269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886E0FC-B382-4076-BF6F-96831C39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442B-AAC3-4149-ABA6-E23D25B68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2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2CD69B-92CD-4AB4-8F19-42BE2B804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45F71E-CC88-4EF5-8F43-A88A2BF20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E47DC5F-3F4A-4E8B-82D3-9697BD110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9E82990-73EE-4F9C-BD18-4E037EC34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A8D0F28-CE67-4BFA-AB8F-3A04D6D64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16F930B-35B3-447C-B26B-FBABD025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C9BA-3A90-412D-9E35-FFDD41769070}" type="datetimeFigureOut">
              <a:rPr lang="en-US" smtClean="0"/>
              <a:t>9/30/18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FF45B4F-CE10-4F4B-9B47-7085A9A5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BDF54C0-3B49-43A9-B663-340B5213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442B-AAC3-4149-ABA6-E23D25B68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0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4E165-E001-47DA-9CEC-F06AF4F7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DA1E073-92EE-4D7B-AD67-0EA8F9AC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C9BA-3A90-412D-9E35-FFDD41769070}" type="datetimeFigureOut">
              <a:rPr lang="en-US" smtClean="0"/>
              <a:t>9/30/18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363638F-A7A1-4874-866A-40D12E76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C319DAE-27D2-41FB-A0EB-185E6222B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442B-AAC3-4149-ABA6-E23D25B68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2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4032B36-5256-461A-A9ED-9F6DF1A2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C9BA-3A90-412D-9E35-FFDD41769070}" type="datetimeFigureOut">
              <a:rPr lang="en-US" smtClean="0"/>
              <a:t>9/30/18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20F5E9B-DDB0-4DA6-A336-300B00A0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53EB4F3-7ABF-450C-8A4B-BA7EBBAA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442B-AAC3-4149-ABA6-E23D25B68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4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EC6D2D-75E1-420A-8410-28422CAD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A181BC-0DE4-4808-855F-BFF54246A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B12E22E-4DFC-455C-90F0-419A090B4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CE73025-0E2C-4887-8B4E-FD539148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C9BA-3A90-412D-9E35-FFDD41769070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A7DD786-335C-4023-BFFD-B67B8469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31F26E-FF3D-4F68-8689-F9F9B34F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442B-AAC3-4149-ABA6-E23D25B68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4F132A-A346-4EEE-92D3-118D47C22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09AB6C0-A9D0-4989-92C5-07470277C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BB3D0B-A0B0-4416-A5BF-0AAE5D7AD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6FB7E3F-683C-4139-AEBE-B36EE13F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C9BA-3A90-412D-9E35-FFDD41769070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01A753C-0C1D-41A0-A99A-184863765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C51259C-6D9B-486A-AF17-C323C7F7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442B-AAC3-4149-ABA6-E23D25B68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5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0D73C05-86C8-4D31-B54E-216974938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B15867-7E1F-4D19-A8BD-CD1E6FEF1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EA3D55-98E4-46BA-AE49-68C7333D8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3C9BA-3A90-412D-9E35-FFDD41769070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C860BA-0FE4-4FAB-999A-D404C3B72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4F8AC9-FDA2-4802-8CAE-72CEC6684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9442B-AAC3-4149-ABA6-E23D25B68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A3DFD5-E085-4CF5-BCD9-DBE5410A3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3142" y="1702655"/>
            <a:ext cx="7954108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76200" algn="l" rotWithShape="0">
                    <a:prstClr val="black">
                      <a:alpha val="40000"/>
                    </a:prstClr>
                  </a:outerShdw>
                </a:effectLst>
                <a:latin typeface="Corsiva Hebrew" charset="-79"/>
                <a:ea typeface="Corsiva Hebrew" charset="-79"/>
                <a:cs typeface="Corsiva Hebrew" charset="-79"/>
              </a:rPr>
              <a:t>Dynamic Route Recommendation Web Service based on Real-time Fuel Price</a:t>
            </a:r>
            <a:endParaRPr lang="en-US" b="1" dirty="0">
              <a:solidFill>
                <a:schemeClr val="bg1"/>
              </a:solidFill>
              <a:effectLst>
                <a:outerShdw blurRad="50800" dist="76200" algn="l" rotWithShape="0">
                  <a:prstClr val="black">
                    <a:alpha val="40000"/>
                  </a:prstClr>
                </a:outerShdw>
              </a:effectLst>
              <a:latin typeface="Corsiva Hebrew" charset="-79"/>
              <a:ea typeface="Corsiva Hebrew" charset="-79"/>
              <a:cs typeface="Corsiva Hebrew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373B89D-40FC-4055-9213-DF3152135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3008" y="4812030"/>
            <a:ext cx="6578992" cy="1922878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  <a:effectLst>
                  <a:outerShdw blurRad="50800" dist="76200" algn="l" rotWithShape="0">
                    <a:prstClr val="black">
                      <a:alpha val="40000"/>
                    </a:prstClr>
                  </a:outerShdw>
                </a:effectLst>
                <a:latin typeface="Corsiva Hebrew" charset="-79"/>
                <a:ea typeface="Corsiva Hebrew" charset="-79"/>
                <a:cs typeface="Corsiva Hebrew" charset="-79"/>
              </a:rPr>
              <a:t>Project: Urbana Fleet Fuel Management</a:t>
            </a:r>
          </a:p>
          <a:p>
            <a:pPr algn="r"/>
            <a:r>
              <a:rPr lang="en-US" sz="3600" dirty="0" smtClean="0">
                <a:solidFill>
                  <a:schemeClr val="bg1"/>
                </a:solidFill>
                <a:effectLst>
                  <a:outerShdw blurRad="50800" dist="76200" algn="l" rotWithShape="0">
                    <a:prstClr val="black">
                      <a:alpha val="40000"/>
                    </a:prstClr>
                  </a:outerShdw>
                </a:effectLst>
                <a:latin typeface="Corsiva Hebrew" charset="-79"/>
                <a:ea typeface="Corsiva Hebrew" charset="-79"/>
                <a:cs typeface="Corsiva Hebrew" charset="-79"/>
              </a:rPr>
              <a:t>Team Member: Josh, Terry, </a:t>
            </a:r>
            <a:r>
              <a:rPr lang="en-US" sz="3600" dirty="0" err="1" smtClean="0">
                <a:solidFill>
                  <a:schemeClr val="bg1"/>
                </a:solidFill>
                <a:effectLst>
                  <a:outerShdw blurRad="50800" dist="76200" algn="l" rotWithShape="0">
                    <a:prstClr val="black">
                      <a:alpha val="40000"/>
                    </a:prstClr>
                  </a:outerShdw>
                </a:effectLst>
                <a:latin typeface="Corsiva Hebrew" charset="-79"/>
                <a:ea typeface="Corsiva Hebrew" charset="-79"/>
                <a:cs typeface="Corsiva Hebrew" charset="-79"/>
              </a:rPr>
              <a:t>Zhaoqin</a:t>
            </a:r>
            <a:r>
              <a:rPr lang="en-US" sz="3600" dirty="0" smtClean="0">
                <a:solidFill>
                  <a:schemeClr val="bg1"/>
                </a:solidFill>
                <a:effectLst>
                  <a:outerShdw blurRad="50800" dist="76200" algn="l" rotWithShape="0">
                    <a:prstClr val="black">
                      <a:alpha val="40000"/>
                    </a:prstClr>
                  </a:outerShdw>
                </a:effectLst>
                <a:latin typeface="Corsiva Hebrew" charset="-79"/>
                <a:ea typeface="Corsiva Hebrew" charset="-79"/>
                <a:cs typeface="Corsiva Hebrew" charset="-79"/>
              </a:rPr>
              <a:t>, </a:t>
            </a:r>
            <a:r>
              <a:rPr lang="en-US" sz="3600" dirty="0" err="1" smtClean="0">
                <a:solidFill>
                  <a:schemeClr val="bg1"/>
                </a:solidFill>
                <a:effectLst>
                  <a:outerShdw blurRad="50800" dist="76200" algn="l" rotWithShape="0">
                    <a:prstClr val="black">
                      <a:alpha val="40000"/>
                    </a:prstClr>
                  </a:outerShdw>
                </a:effectLst>
                <a:latin typeface="Corsiva Hebrew" charset="-79"/>
                <a:ea typeface="Corsiva Hebrew" charset="-79"/>
                <a:cs typeface="Corsiva Hebrew" charset="-79"/>
              </a:rPr>
              <a:t>Jianzhang</a:t>
            </a:r>
            <a:r>
              <a:rPr lang="en-US" sz="3600" dirty="0" smtClean="0">
                <a:solidFill>
                  <a:schemeClr val="bg1"/>
                </a:solidFill>
                <a:effectLst>
                  <a:outerShdw blurRad="50800" dist="76200" algn="l" rotWithShape="0">
                    <a:prstClr val="black">
                      <a:alpha val="40000"/>
                    </a:prstClr>
                  </a:outerShdw>
                </a:effectLst>
                <a:latin typeface="Corsiva Hebrew" charset="-79"/>
                <a:ea typeface="Corsiva Hebrew" charset="-79"/>
                <a:cs typeface="Corsiva Hebrew" charset="-79"/>
              </a:rPr>
              <a:t>, Lynn</a:t>
            </a:r>
          </a:p>
          <a:p>
            <a:endParaRPr lang="en-US" sz="3600" dirty="0">
              <a:solidFill>
                <a:schemeClr val="bg1"/>
              </a:solidFill>
              <a:effectLst>
                <a:outerShdw blurRad="50800" dist="76200" algn="l" rotWithShape="0">
                  <a:prstClr val="black">
                    <a:alpha val="40000"/>
                  </a:prstClr>
                </a:outerShdw>
              </a:effectLst>
              <a:latin typeface="Corsiva Hebrew" charset="-79"/>
              <a:ea typeface="Corsiva Hebrew" charset="-79"/>
              <a:cs typeface="Corsiva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29552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B9D4C5-6AE2-4993-B929-C123D6115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"/>
            <a:ext cx="10515600" cy="1325563"/>
          </a:xfrm>
        </p:spPr>
        <p:txBody>
          <a:bodyPr/>
          <a:lstStyle/>
          <a:p>
            <a:r>
              <a:rPr lang="en-US" dirty="0" smtClean="0"/>
              <a:t>Our Recommend Next Step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59D3F8-E704-44A3-A188-BA7E7CA52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9128"/>
            <a:ext cx="11353800" cy="4351338"/>
          </a:xfrm>
        </p:spPr>
        <p:txBody>
          <a:bodyPr/>
          <a:lstStyle/>
          <a:p>
            <a:r>
              <a:rPr lang="en-US" dirty="0" smtClean="0"/>
              <a:t>Implement the website for fleet driver to find the best gas station choice</a:t>
            </a:r>
          </a:p>
          <a:p>
            <a:r>
              <a:rPr lang="en-US" dirty="0" smtClean="0"/>
              <a:t>Discover the potential partnership(bundle promotion, discount) with gas station brand who offers the most cost-effective fuel.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825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D59E03-0054-49C6-9779-98394278F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929" y="-31528"/>
            <a:ext cx="10515600" cy="1325563"/>
          </a:xfrm>
        </p:spPr>
        <p:txBody>
          <a:bodyPr/>
          <a:lstStyle/>
          <a:p>
            <a:r>
              <a:rPr lang="en-US" dirty="0" smtClean="0"/>
              <a:t>We also found some interesting 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61ECE4-13ED-4468-A690-9083784C7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9356" y="1078896"/>
            <a:ext cx="12261356" cy="4351338"/>
          </a:xfrm>
        </p:spPr>
        <p:txBody>
          <a:bodyPr/>
          <a:lstStyle/>
          <a:p>
            <a:r>
              <a:rPr lang="en-US" dirty="0" smtClean="0"/>
              <a:t>Fuel efficiency by brand, we found </a:t>
            </a:r>
            <a:r>
              <a:rPr lang="en-US" dirty="0" err="1" smtClean="0"/>
              <a:t>Schnucks</a:t>
            </a:r>
            <a:r>
              <a:rPr lang="en-US" dirty="0" smtClean="0"/>
              <a:t> is the best, while </a:t>
            </a:r>
            <a:r>
              <a:rPr lang="en-US" dirty="0" err="1" smtClean="0"/>
              <a:t>Growmark</a:t>
            </a:r>
            <a:r>
              <a:rPr lang="en-US" dirty="0" smtClean="0"/>
              <a:t> is the lowest.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27" y="2020071"/>
            <a:ext cx="9279544" cy="483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11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D59E03-0054-49C6-9779-98394278F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929" y="-31528"/>
            <a:ext cx="10515600" cy="1325563"/>
          </a:xfrm>
        </p:spPr>
        <p:txBody>
          <a:bodyPr/>
          <a:lstStyle/>
          <a:p>
            <a:r>
              <a:rPr lang="en-US" dirty="0" smtClean="0"/>
              <a:t>We also found some interesting 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61ECE4-13ED-4468-A690-9083784C7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9356" y="1078896"/>
            <a:ext cx="12261356" cy="4351338"/>
          </a:xfrm>
        </p:spPr>
        <p:txBody>
          <a:bodyPr/>
          <a:lstStyle/>
          <a:p>
            <a:r>
              <a:rPr lang="en-US" dirty="0" smtClean="0"/>
              <a:t>Distance per dollar by brand, we also found </a:t>
            </a:r>
            <a:r>
              <a:rPr lang="en-US" dirty="0" err="1" smtClean="0"/>
              <a:t>Schnucks</a:t>
            </a:r>
            <a:r>
              <a:rPr lang="en-US" dirty="0" smtClean="0"/>
              <a:t> is the best, while </a:t>
            </a:r>
            <a:r>
              <a:rPr lang="en-US" dirty="0" err="1" smtClean="0"/>
              <a:t>Growmark</a:t>
            </a:r>
            <a:r>
              <a:rPr lang="en-US" dirty="0" smtClean="0"/>
              <a:t> is the lowest.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348" y="2039865"/>
            <a:ext cx="9003323" cy="469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24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D59E03-0054-49C6-9779-98394278F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929" y="-31528"/>
            <a:ext cx="10515600" cy="1325563"/>
          </a:xfrm>
        </p:spPr>
        <p:txBody>
          <a:bodyPr/>
          <a:lstStyle/>
          <a:p>
            <a:r>
              <a:rPr lang="en-US" dirty="0" smtClean="0"/>
              <a:t>We also found some interesting 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61ECE4-13ED-4468-A690-9083784C7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9356" y="994488"/>
            <a:ext cx="12261356" cy="4351338"/>
          </a:xfrm>
        </p:spPr>
        <p:txBody>
          <a:bodyPr/>
          <a:lstStyle/>
          <a:p>
            <a:r>
              <a:rPr lang="en-US" dirty="0" err="1" smtClean="0"/>
              <a:t>Avg</a:t>
            </a:r>
            <a:r>
              <a:rPr lang="en-US" dirty="0" smtClean="0"/>
              <a:t> fuel unit cost by city in Champaign county. Although our most driving area is around Urbana-Champaign, but the recommendation is if we are outside of Urbana-Champaign, we can make use the fact that gas station price in some cities like</a:t>
            </a:r>
            <a:r>
              <a:rPr lang="en-US" b="1" dirty="0" smtClean="0">
                <a:solidFill>
                  <a:srgbClr val="FF0000"/>
                </a:solidFill>
              </a:rPr>
              <a:t> Rantoul, Sidney, Philo </a:t>
            </a:r>
            <a:r>
              <a:rPr lang="en-US" dirty="0" smtClean="0"/>
              <a:t>are cheaper than Urbana-Champaign.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0" y="2645430"/>
            <a:ext cx="8080055" cy="421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85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D59E03-0054-49C6-9779-98394278F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929" y="-31528"/>
            <a:ext cx="10515600" cy="1325563"/>
          </a:xfrm>
        </p:spPr>
        <p:txBody>
          <a:bodyPr/>
          <a:lstStyle/>
          <a:p>
            <a:r>
              <a:rPr lang="en-US" dirty="0" smtClean="0"/>
              <a:t>We also found some interesting 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61ECE4-13ED-4468-A690-9083784C7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9356" y="994488"/>
            <a:ext cx="12261356" cy="4351338"/>
          </a:xfrm>
        </p:spPr>
        <p:txBody>
          <a:bodyPr/>
          <a:lstStyle/>
          <a:p>
            <a:r>
              <a:rPr lang="en-US" dirty="0" smtClean="0"/>
              <a:t>Total spend by department in 2017. Although we didn’t know the meaning of PW, PD (probably related to police), we can clearly see that PW &amp; PD spent the most amount of gas spent last year.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013" y="2203197"/>
            <a:ext cx="8928294" cy="465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6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B9D4C5-6AE2-4993-B929-C123D6115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r>
              <a:rPr lang="en-US" dirty="0" smtClean="0"/>
              <a:t>Team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59D3F8-E704-44A3-A188-BA7E7CA52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830"/>
            <a:ext cx="11353800" cy="4351338"/>
          </a:xfrm>
        </p:spPr>
        <p:txBody>
          <a:bodyPr/>
          <a:lstStyle/>
          <a:p>
            <a:r>
              <a:rPr lang="en-US" dirty="0" smtClean="0"/>
              <a:t>Diverse Background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0671" y="2013565"/>
            <a:ext cx="2743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School Year:</a:t>
            </a:r>
          </a:p>
          <a:p>
            <a:pPr lvl="1"/>
            <a:r>
              <a:rPr lang="en-US" sz="2000" dirty="0" smtClean="0"/>
              <a:t>Undergrad(1)</a:t>
            </a:r>
          </a:p>
          <a:p>
            <a:pPr lvl="1"/>
            <a:r>
              <a:rPr lang="en-US" sz="2000" dirty="0" smtClean="0"/>
              <a:t>Master(3)</a:t>
            </a:r>
          </a:p>
          <a:p>
            <a:pPr lvl="1"/>
            <a:r>
              <a:rPr lang="en-US" sz="2000" dirty="0" smtClean="0"/>
              <a:t>PhD(1)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91598" y="2013565"/>
            <a:ext cx="34547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Major:</a:t>
            </a:r>
          </a:p>
          <a:p>
            <a:pPr lvl="1"/>
            <a:r>
              <a:rPr lang="en-US" sz="2000" dirty="0" smtClean="0"/>
              <a:t>Computer Science(1)</a:t>
            </a:r>
          </a:p>
          <a:p>
            <a:pPr lvl="1"/>
            <a:r>
              <a:rPr lang="en-US" sz="2000" dirty="0" smtClean="0"/>
              <a:t>Agriculture(1)</a:t>
            </a:r>
          </a:p>
          <a:p>
            <a:pPr lvl="1"/>
            <a:r>
              <a:rPr lang="en-US" sz="2000" dirty="0" smtClean="0"/>
              <a:t>Business(1)</a:t>
            </a:r>
          </a:p>
          <a:p>
            <a:pPr lvl="1"/>
            <a:r>
              <a:rPr lang="en-US" sz="2000" dirty="0" smtClean="0"/>
              <a:t>Information Sciences(2)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388" y="1993405"/>
            <a:ext cx="34547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Expertise:</a:t>
            </a:r>
          </a:p>
          <a:p>
            <a:pPr lvl="1"/>
            <a:r>
              <a:rPr lang="en-US" sz="2000" dirty="0" smtClean="0"/>
              <a:t>Web Development(1)</a:t>
            </a:r>
          </a:p>
          <a:p>
            <a:pPr lvl="1"/>
            <a:r>
              <a:rPr lang="en-US" sz="2000" dirty="0" smtClean="0"/>
              <a:t>Data Analysis(1)</a:t>
            </a:r>
          </a:p>
          <a:p>
            <a:pPr lvl="1"/>
            <a:r>
              <a:rPr lang="en-US" sz="2000" dirty="0" smtClean="0"/>
              <a:t>Data Visualization(1)</a:t>
            </a:r>
          </a:p>
          <a:p>
            <a:pPr lvl="1"/>
            <a:r>
              <a:rPr lang="en-US" sz="2000" dirty="0" smtClean="0"/>
              <a:t>Software Programming(1)</a:t>
            </a:r>
          </a:p>
          <a:p>
            <a:pPr lvl="1"/>
            <a:r>
              <a:rPr lang="en-US" sz="2000" dirty="0" smtClean="0"/>
              <a:t>Machine Learning(1)</a:t>
            </a:r>
          </a:p>
          <a:p>
            <a:pPr lvl="1"/>
            <a:r>
              <a:rPr lang="en-US" sz="2000" dirty="0" smtClean="0"/>
              <a:t>Web Scraping(1)</a:t>
            </a:r>
          </a:p>
          <a:p>
            <a:pPr lvl="1"/>
            <a:r>
              <a:rPr lang="mr-IN" sz="2000" dirty="0" smtClean="0"/>
              <a:t>……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4323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B9D4C5-6AE2-4993-B929-C123D6115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r>
              <a:rPr lang="en-US" dirty="0" smtClean="0"/>
              <a:t>What we made?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59D3F8-E704-44A3-A188-BA7E7CA52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558"/>
            <a:ext cx="11353800" cy="4351338"/>
          </a:xfrm>
        </p:spPr>
        <p:txBody>
          <a:bodyPr/>
          <a:lstStyle/>
          <a:p>
            <a:r>
              <a:rPr lang="en-US" dirty="0" smtClean="0"/>
              <a:t>A website for recommending fleet driver to find the best gas station choice</a:t>
            </a:r>
          </a:p>
          <a:p>
            <a:r>
              <a:rPr lang="en-US" dirty="0" smtClean="0"/>
              <a:t>A reusable, interactive dashboards for fleet fuel manager monitoring </a:t>
            </a:r>
          </a:p>
          <a:p>
            <a:r>
              <a:rPr lang="en-US" dirty="0" smtClean="0"/>
              <a:t>A overall optimization solution for </a:t>
            </a:r>
            <a:r>
              <a:rPr lang="en-US" dirty="0"/>
              <a:t>Environmental Sustainability Manager </a:t>
            </a:r>
            <a:r>
              <a:rPr lang="en-US" dirty="0" smtClean="0"/>
              <a:t>to save more cost &amp; reduce more fuel-use</a:t>
            </a:r>
          </a:p>
        </p:txBody>
      </p:sp>
    </p:spTree>
    <p:extLst>
      <p:ext uri="{BB962C8B-B14F-4D97-AF65-F5344CB8AC3E}">
        <p14:creationId xmlns:p14="http://schemas.microsoft.com/office/powerpoint/2010/main" val="1074080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B9D4C5-6AE2-4993-B929-C123D6115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"/>
            <a:ext cx="10515600" cy="1325563"/>
          </a:xfrm>
        </p:spPr>
        <p:txBody>
          <a:bodyPr/>
          <a:lstStyle/>
          <a:p>
            <a:r>
              <a:rPr lang="en-US" dirty="0" smtClean="0"/>
              <a:t>Why we did this?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59D3F8-E704-44A3-A188-BA7E7CA52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9128"/>
            <a:ext cx="10515600" cy="4351338"/>
          </a:xfrm>
        </p:spPr>
        <p:txBody>
          <a:bodyPr/>
          <a:lstStyle/>
          <a:p>
            <a:r>
              <a:rPr lang="en-US" dirty="0" smtClean="0"/>
              <a:t>From historical data, we found the drivers choose the gas station by convenience, but their choice is not the most cost-effective one, which lead to spent more money.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589352"/>
            <a:ext cx="5988589" cy="41086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81" y="5724387"/>
            <a:ext cx="2057400" cy="9906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169689" y="5932468"/>
            <a:ext cx="4743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size of circle represents the visit frequency to the gas station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16971" y="4335888"/>
            <a:ext cx="1349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effectLst>
                  <a:outerShdw blurRad="50800" dist="76200" algn="l" rotWithShape="0">
                    <a:schemeClr val="bg1">
                      <a:alpha val="40000"/>
                    </a:schemeClr>
                  </a:outerShdw>
                </a:effectLst>
              </a:rPr>
              <a:t>More expensive</a:t>
            </a:r>
            <a:endParaRPr lang="en-US" sz="1400" dirty="0" smtClean="0">
              <a:solidFill>
                <a:srgbClr val="FF0000"/>
              </a:solidFill>
              <a:effectLst>
                <a:outerShdw blurRad="50800" dist="76200" algn="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04944" y="4159139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Cheaper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40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B9D4C5-6AE2-4993-B929-C123D6115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"/>
            <a:ext cx="10515600" cy="1325563"/>
          </a:xfrm>
        </p:spPr>
        <p:txBody>
          <a:bodyPr/>
          <a:lstStyle/>
          <a:p>
            <a:r>
              <a:rPr lang="en-US" dirty="0" smtClean="0"/>
              <a:t>Why we did this?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59D3F8-E704-44A3-A188-BA7E7CA52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9128"/>
            <a:ext cx="10515600" cy="4351338"/>
          </a:xfrm>
        </p:spPr>
        <p:txBody>
          <a:bodyPr/>
          <a:lstStyle/>
          <a:p>
            <a:r>
              <a:rPr lang="en-US" dirty="0" smtClean="0"/>
              <a:t>Meanwhile, the price is fluctuating by the day of week. </a:t>
            </a:r>
          </a:p>
          <a:p>
            <a:r>
              <a:rPr lang="en-US" dirty="0" smtClean="0"/>
              <a:t>Tuesday is usually the lowest</a:t>
            </a:r>
          </a:p>
          <a:p>
            <a:r>
              <a:rPr lang="en-US" dirty="0" smtClean="0"/>
              <a:t>Friday is usually the highest</a:t>
            </a:r>
          </a:p>
          <a:p>
            <a:r>
              <a:rPr lang="en-US" dirty="0" smtClean="0"/>
              <a:t>But our current visit time distribution by day of the week didn’t follow this strategy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295" y="3108960"/>
            <a:ext cx="4825175" cy="3749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526" y="3594536"/>
            <a:ext cx="5945438" cy="326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48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B9D4C5-6AE2-4993-B929-C123D6115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"/>
            <a:ext cx="10515600" cy="1325563"/>
          </a:xfrm>
        </p:spPr>
        <p:txBody>
          <a:bodyPr/>
          <a:lstStyle/>
          <a:p>
            <a:r>
              <a:rPr lang="en-US" dirty="0" smtClean="0"/>
              <a:t>Here is our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59D3F8-E704-44A3-A188-BA7E7CA52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9128"/>
            <a:ext cx="10515600" cy="4351338"/>
          </a:xfrm>
        </p:spPr>
        <p:txBody>
          <a:bodyPr/>
          <a:lstStyle/>
          <a:p>
            <a:r>
              <a:rPr lang="en-US" dirty="0" smtClean="0"/>
              <a:t>From the map below, follow the arrow sign, we can move our gas station choice to the cheaper one. If we implement this strategy, it will save us around </a:t>
            </a:r>
            <a:r>
              <a:rPr lang="en-US" dirty="0" smtClean="0">
                <a:solidFill>
                  <a:srgbClr val="FF0000"/>
                </a:solidFill>
              </a:rPr>
              <a:t>$15000 </a:t>
            </a:r>
            <a:r>
              <a:rPr lang="en-US" dirty="0" smtClean="0"/>
              <a:t>per year.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63" y="2547148"/>
            <a:ext cx="5988589" cy="41086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63816" y="5588737"/>
            <a:ext cx="4743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size of circle represents the visit frequency to the gas station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688373" y="4209756"/>
            <a:ext cx="148590" cy="13716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836963" y="4324056"/>
            <a:ext cx="464820" cy="1524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688373" y="4580679"/>
            <a:ext cx="582930" cy="11776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54" y="5682183"/>
            <a:ext cx="2057400" cy="9906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5334293" y="4139948"/>
            <a:ext cx="163830" cy="6980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807926" y="3101047"/>
            <a:ext cx="587" cy="15581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531576" y="3081997"/>
            <a:ext cx="587" cy="15581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76173" y="4531085"/>
            <a:ext cx="101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Less cost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76582" y="3802762"/>
            <a:ext cx="73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Less cost</a:t>
            </a:r>
            <a:endParaRPr 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3857917" y="2796684"/>
            <a:ext cx="73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Less cost</a:t>
            </a:r>
            <a:endParaRPr lang="en-US" sz="12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816" y="2973801"/>
            <a:ext cx="5527866" cy="96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2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6AB3A9-0D2C-45ED-8E92-8000FF45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" y="93276"/>
            <a:ext cx="10515600" cy="1325563"/>
          </a:xfrm>
        </p:spPr>
        <p:txBody>
          <a:bodyPr/>
          <a:lstStyle/>
          <a:p>
            <a:r>
              <a:rPr lang="en-US" dirty="0"/>
              <a:t>Dynamic recommendation web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14C581-586F-48A7-BDF8-B995D5D66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26" y="1418839"/>
            <a:ext cx="7162800" cy="9541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Daily fuel price source: </a:t>
            </a:r>
            <a:r>
              <a:rPr lang="en-US" dirty="0" err="1"/>
              <a:t>gasbuddy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Input </a:t>
            </a:r>
            <a:r>
              <a:rPr lang="en-US" dirty="0">
                <a:sym typeface="Wingdings" panose="05000000000000000000" pitchFamily="2" charset="2"/>
              </a:rPr>
              <a:t>(like google map, but more than a map!)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B1ECE36-2DF6-4D02-9974-B54A58623802}"/>
              </a:ext>
            </a:extLst>
          </p:cNvPr>
          <p:cNvSpPr/>
          <p:nvPr/>
        </p:nvSpPr>
        <p:spPr>
          <a:xfrm>
            <a:off x="630810" y="2631988"/>
            <a:ext cx="4466483" cy="2631992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C9640EF-D50D-43CC-A5E1-D7896A573F48}"/>
              </a:ext>
            </a:extLst>
          </p:cNvPr>
          <p:cNvSpPr/>
          <p:nvPr/>
        </p:nvSpPr>
        <p:spPr>
          <a:xfrm>
            <a:off x="764586" y="2722677"/>
            <a:ext cx="40571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Start point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End point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Fuel filling type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Emergency Option: </a:t>
            </a:r>
          </a:p>
          <a:p>
            <a:pPr marL="512763"/>
            <a:r>
              <a:rPr lang="en-US" sz="2400" dirty="0"/>
              <a:t>Cheapest or Fastest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Remaining fuel mileage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638" y="1418839"/>
            <a:ext cx="5289418" cy="44856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756F555-2270-483F-BBA0-B1D2997B2636}"/>
              </a:ext>
            </a:extLst>
          </p:cNvPr>
          <p:cNvSpPr txBox="1"/>
          <p:nvPr/>
        </p:nvSpPr>
        <p:spPr>
          <a:xfrm flipH="1">
            <a:off x="5991082" y="4309873"/>
            <a:ext cx="42624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Output: best route map based on your need!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9441179" y="908809"/>
            <a:ext cx="26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Website Screen Shot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4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6AB3A9-0D2C-45ED-8E92-8000FF45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45" y="79983"/>
            <a:ext cx="10515600" cy="1325563"/>
          </a:xfrm>
        </p:spPr>
        <p:txBody>
          <a:bodyPr/>
          <a:lstStyle/>
          <a:p>
            <a:r>
              <a:rPr lang="en-US" dirty="0"/>
              <a:t>Best route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14C581-586F-48A7-BDF8-B995D5D66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566" y="841343"/>
            <a:ext cx="11658867" cy="478732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Fixed start and end points: get the gas station nearby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Grab the real-time fuel price from </a:t>
            </a:r>
            <a:r>
              <a:rPr lang="en-US" dirty="0" err="1"/>
              <a:t>gasbuddy</a:t>
            </a: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Calculate the fuel cost based for each gas station nearby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Optimize the route by take into the consideration of total distance; reachability of target station with current fuel mileage; fuel cost saving; travel time and drivers need </a:t>
            </a:r>
          </a:p>
        </p:txBody>
      </p:sp>
    </p:spTree>
    <p:extLst>
      <p:ext uri="{BB962C8B-B14F-4D97-AF65-F5344CB8AC3E}">
        <p14:creationId xmlns:p14="http://schemas.microsoft.com/office/powerpoint/2010/main" val="196438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6AB3A9-0D2C-45ED-8E92-8000FF45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45" y="79983"/>
            <a:ext cx="10515600" cy="1325563"/>
          </a:xfrm>
        </p:spPr>
        <p:txBody>
          <a:bodyPr/>
          <a:lstStyle/>
          <a:p>
            <a:r>
              <a:rPr lang="en-US" dirty="0" smtClean="0"/>
              <a:t>Reusable Interactive Dashboards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3" y="1287886"/>
            <a:ext cx="9802697" cy="55701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756F555-2270-483F-BBA0-B1D2997B2636}"/>
              </a:ext>
            </a:extLst>
          </p:cNvPr>
          <p:cNvSpPr txBox="1"/>
          <p:nvPr/>
        </p:nvSpPr>
        <p:spPr>
          <a:xfrm flipH="1">
            <a:off x="9292591" y="1490064"/>
            <a:ext cx="28994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will help fuel manager better understand the spend </a:t>
            </a:r>
            <a:r>
              <a:rPr lang="en-US" sz="2800" smtClean="0"/>
              <a:t>on gas station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1245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591</Words>
  <Application>Microsoft Macintosh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Calibri Light</vt:lpstr>
      <vt:lpstr>Corsiva Hebrew</vt:lpstr>
      <vt:lpstr>Mangal</vt:lpstr>
      <vt:lpstr>Wingdings</vt:lpstr>
      <vt:lpstr>Arial</vt:lpstr>
      <vt:lpstr>Office Theme</vt:lpstr>
      <vt:lpstr>Dynamic Route Recommendation Web Service based on Real-time Fuel Price</vt:lpstr>
      <vt:lpstr>Team Introduction</vt:lpstr>
      <vt:lpstr>What we made?</vt:lpstr>
      <vt:lpstr>Why we did this?</vt:lpstr>
      <vt:lpstr>Why we did this?</vt:lpstr>
      <vt:lpstr>Here is our solution</vt:lpstr>
      <vt:lpstr>Dynamic recommendation web service</vt:lpstr>
      <vt:lpstr>Best route calculation</vt:lpstr>
      <vt:lpstr>Reusable Interactive Dashboards</vt:lpstr>
      <vt:lpstr>Our Recommend Next Step</vt:lpstr>
      <vt:lpstr>We also found some interesting insights</vt:lpstr>
      <vt:lpstr>We also found some interesting insights</vt:lpstr>
      <vt:lpstr>We also found some interesting insights</vt:lpstr>
      <vt:lpstr>We also found some interesting insights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Urbana Fleet Fuel Management</dc:title>
  <dc:creator>Zhaoqin Wang</dc:creator>
  <cp:lastModifiedBy>Dai, Siran</cp:lastModifiedBy>
  <cp:revision>18</cp:revision>
  <dcterms:created xsi:type="dcterms:W3CDTF">2018-09-30T04:24:00Z</dcterms:created>
  <dcterms:modified xsi:type="dcterms:W3CDTF">2018-09-30T16:44:08Z</dcterms:modified>
</cp:coreProperties>
</file>