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256" r:id="rId2"/>
    <p:sldId id="284" r:id="rId3"/>
    <p:sldId id="258" r:id="rId4"/>
    <p:sldId id="257" r:id="rId5"/>
    <p:sldId id="259" r:id="rId6"/>
    <p:sldId id="296" r:id="rId7"/>
    <p:sldId id="287" r:id="rId8"/>
    <p:sldId id="288" r:id="rId9"/>
    <p:sldId id="289" r:id="rId10"/>
    <p:sldId id="268" r:id="rId11"/>
    <p:sldId id="267" r:id="rId12"/>
    <p:sldId id="271" r:id="rId13"/>
    <p:sldId id="272" r:id="rId14"/>
    <p:sldId id="285" r:id="rId15"/>
    <p:sldId id="310" r:id="rId16"/>
    <p:sldId id="311" r:id="rId17"/>
    <p:sldId id="290" r:id="rId18"/>
    <p:sldId id="297" r:id="rId19"/>
    <p:sldId id="298" r:id="rId20"/>
    <p:sldId id="299" r:id="rId21"/>
    <p:sldId id="300" r:id="rId22"/>
    <p:sldId id="291" r:id="rId23"/>
    <p:sldId id="301" r:id="rId24"/>
    <p:sldId id="302" r:id="rId25"/>
    <p:sldId id="303" r:id="rId26"/>
    <p:sldId id="304" r:id="rId27"/>
    <p:sldId id="292" r:id="rId28"/>
    <p:sldId id="305" r:id="rId29"/>
    <p:sldId id="293" r:id="rId30"/>
    <p:sldId id="294" r:id="rId31"/>
    <p:sldId id="306" r:id="rId32"/>
    <p:sldId id="307" r:id="rId33"/>
    <p:sldId id="295" r:id="rId34"/>
    <p:sldId id="308" r:id="rId35"/>
    <p:sldId id="309" r:id="rId36"/>
    <p:sldId id="312" r:id="rId37"/>
    <p:sldId id="313" r:id="rId38"/>
    <p:sldId id="282" r:id="rId39"/>
  </p:sldIdLst>
  <p:sldSz cx="9144000" cy="5143500" type="screen16x9"/>
  <p:notesSz cx="6858000" cy="9144000"/>
  <p:custShowLst>
    <p:custShow name="Custom Show 1" id="0">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49"/>
    <a:srgbClr val="C33A1F"/>
    <a:srgbClr val="9EFF29"/>
    <a:srgbClr val="003635"/>
    <a:srgbClr val="D6370C"/>
    <a:srgbClr val="0000CC"/>
    <a:srgbClr val="1D3A00"/>
    <a:srgbClr val="FF856D"/>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73" autoAdjust="0"/>
  </p:normalViewPr>
  <p:slideViewPr>
    <p:cSldViewPr snapToGrid="0">
      <p:cViewPr varScale="1">
        <p:scale>
          <a:sx n="103" d="100"/>
          <a:sy n="103" d="100"/>
        </p:scale>
        <p:origin x="456"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8817" y="2617840"/>
            <a:ext cx="8067369" cy="1592824"/>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08821" y="3982064"/>
            <a:ext cx="8082115" cy="678426"/>
          </a:xfrm>
        </p:spPr>
        <p:txBody>
          <a:bodyPr>
            <a:normAutofit/>
          </a:bodyPr>
          <a:lstStyle>
            <a:lvl1pPr marL="0" indent="0" algn="l">
              <a:buNone/>
              <a:defRPr sz="2800" b="0" i="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87245"/>
            <a:ext cx="8246070" cy="3675077"/>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744" y="443407"/>
            <a:ext cx="6386676"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35077" y="1177436"/>
            <a:ext cx="640817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75783"/>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622" y="2191938"/>
            <a:ext cx="5552195" cy="1489587"/>
          </a:xfrm>
        </p:spPr>
        <p:txBody>
          <a:bodyPr>
            <a:normAutofit/>
          </a:bodyPr>
          <a:lstStyle/>
          <a:p>
            <a:pPr algn="ctr"/>
            <a:r>
              <a:rPr lang="en-US" sz="3200" b="1" dirty="0">
                <a:latin typeface="Broadway" panose="04040905080B02020502" pitchFamily="82" charset="0"/>
                <a:ea typeface="Arial Unicode MS" panose="020B0604020202020204" pitchFamily="34" charset="-128"/>
                <a:cs typeface="Arial Unicode MS" panose="020B0604020202020204" pitchFamily="34" charset="-128"/>
              </a:rPr>
              <a:t>JOB PORTAL  </a:t>
            </a:r>
            <a:endParaRPr lang="en-US" sz="3200" dirty="0">
              <a:latin typeface="Broadway" panose="04040905080B02020502" pitchFamily="82" charset="0"/>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4516405" y="3302081"/>
            <a:ext cx="3092823" cy="905293"/>
          </a:xfrm>
        </p:spPr>
        <p:txBody>
          <a:bodyPr>
            <a:noAutofit/>
          </a:bodyPr>
          <a:lstStyle/>
          <a:p>
            <a:r>
              <a:rPr lang="en-US" sz="1600" b="1" dirty="0">
                <a:solidFill>
                  <a:schemeClr val="bg1"/>
                </a:solidFill>
                <a:latin typeface="Arial Narrow" panose="020B0606020202030204" pitchFamily="34" charset="0"/>
              </a:rPr>
              <a:t>SUBMITTED BY:</a:t>
            </a:r>
            <a:endParaRPr lang="en-US" sz="1600" b="1" dirty="0">
              <a:solidFill>
                <a:schemeClr val="bg1"/>
              </a:solidFill>
            </a:endParaRPr>
          </a:p>
          <a:p>
            <a:r>
              <a:rPr lang="en-US" sz="1600" b="1" dirty="0">
                <a:solidFill>
                  <a:schemeClr val="bg1"/>
                </a:solidFill>
                <a:latin typeface="Arial Narrow" panose="020B0606020202030204" pitchFamily="34" charset="0"/>
              </a:rPr>
              <a:t> Varun Sharma</a:t>
            </a:r>
          </a:p>
          <a:p>
            <a:endParaRPr lang="en-US" sz="1200" b="1" dirty="0">
              <a:solidFill>
                <a:schemeClr val="tx1">
                  <a:lumMod val="75000"/>
                  <a:lumOff val="25000"/>
                </a:schemeClr>
              </a:solidFill>
              <a:latin typeface="Arial Narrow" panose="020B0606020202030204" pitchFamily="34" charset="0"/>
            </a:endParaRPr>
          </a:p>
          <a:p>
            <a:endParaRPr lang="en-US" sz="1200" b="1" dirty="0">
              <a:solidFill>
                <a:schemeClr val="tx1">
                  <a:lumMod val="75000"/>
                  <a:lumOff val="25000"/>
                </a:schemeClr>
              </a:solidFill>
              <a:latin typeface="Arial Narrow" panose="020B0606020202030204" pitchFamily="34" charset="0"/>
            </a:endParaRPr>
          </a:p>
          <a:p>
            <a:endParaRPr lang="en-US" sz="1400" b="1"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3639203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152" y="1527252"/>
            <a:ext cx="2268071" cy="2062103"/>
          </a:xfrm>
          <a:prstGeom prst="rect">
            <a:avLst/>
          </a:prstGeom>
        </p:spPr>
        <p:txBody>
          <a:bodyPr wrap="square">
            <a:spAutoFit/>
          </a:bodyPr>
          <a:lstStyle/>
          <a:p>
            <a:pPr algn="ctr"/>
            <a:r>
              <a:rPr lang="en-US" sz="3200" dirty="0">
                <a:solidFill>
                  <a:schemeClr val="bg1"/>
                </a:solidFill>
                <a:latin typeface="Britannic Bold" panose="020B0903060703020204" pitchFamily="34" charset="0"/>
                <a:cs typeface="Calibri" panose="020F0502020204030204" pitchFamily="34" charset="0"/>
              </a:rPr>
              <a:t>5. SEQUENCE DIAGRAM</a:t>
            </a:r>
          </a:p>
          <a:p>
            <a:pPr algn="ctr"/>
            <a:r>
              <a:rPr lang="en-US" sz="3200" dirty="0">
                <a:solidFill>
                  <a:schemeClr val="bg1"/>
                </a:solidFill>
                <a:latin typeface="Britannic Bold" panose="020B0903060703020204" pitchFamily="34" charset="0"/>
                <a:cs typeface="Calibri" panose="020F0502020204030204" pitchFamily="34" charset="0"/>
              </a:rPr>
              <a:t>(REGISTER)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522" y="62754"/>
            <a:ext cx="5817441" cy="4991100"/>
          </a:xfrm>
          <a:prstGeom prst="rect">
            <a:avLst/>
          </a:prstGeom>
        </p:spPr>
      </p:pic>
    </p:spTree>
    <p:extLst>
      <p:ext uri="{BB962C8B-B14F-4D97-AF65-F5344CB8AC3E}">
        <p14:creationId xmlns:p14="http://schemas.microsoft.com/office/powerpoint/2010/main" val="55805318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67296" y="2523762"/>
            <a:ext cx="2076704" cy="2554545"/>
          </a:xfrm>
          <a:prstGeom prst="rect">
            <a:avLst/>
          </a:prstGeom>
        </p:spPr>
        <p:txBody>
          <a:bodyPr wrap="square">
            <a:spAutoFit/>
          </a:bodyPr>
          <a:lstStyle/>
          <a:p>
            <a:pPr algn="ctr"/>
            <a:r>
              <a:rPr lang="en-US" sz="3200" dirty="0">
                <a:latin typeface="Britannic Bold" panose="020B0903060703020204" pitchFamily="34" charset="0"/>
                <a:cs typeface="Calibri" panose="020F0502020204030204" pitchFamily="34" charset="0"/>
              </a:rPr>
              <a:t>6. SEQUENCE DIAGRAM</a:t>
            </a:r>
          </a:p>
          <a:p>
            <a:pPr algn="ctr"/>
            <a:r>
              <a:rPr lang="en-US" sz="3200" dirty="0">
                <a:latin typeface="Britannic Bold" panose="020B0903060703020204" pitchFamily="34" charset="0"/>
                <a:cs typeface="Calibri" panose="020F0502020204030204" pitchFamily="34" charset="0"/>
              </a:rPr>
              <a:t>(LOGIN)</a:t>
            </a:r>
          </a:p>
          <a:p>
            <a:pPr algn="ctr"/>
            <a:r>
              <a:rPr lang="en-US" sz="3200" dirty="0">
                <a:latin typeface="Britannic Bold" panose="020B0903060703020204" pitchFamily="34" charset="0"/>
                <a:cs typeface="Calibri" panose="020F0502020204030204" pitchFamily="34"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6" y="107576"/>
            <a:ext cx="6962470" cy="4961766"/>
          </a:xfrm>
          <a:prstGeom prst="rect">
            <a:avLst/>
          </a:prstGeom>
        </p:spPr>
      </p:pic>
    </p:spTree>
    <p:extLst>
      <p:ext uri="{BB962C8B-B14F-4D97-AF65-F5344CB8AC3E}">
        <p14:creationId xmlns:p14="http://schemas.microsoft.com/office/powerpoint/2010/main" val="36230641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0330" y="1538874"/>
            <a:ext cx="2061882" cy="2062103"/>
          </a:xfrm>
          <a:prstGeom prst="rect">
            <a:avLst/>
          </a:prstGeom>
        </p:spPr>
        <p:txBody>
          <a:bodyPr wrap="square">
            <a:spAutoFit/>
          </a:bodyPr>
          <a:lstStyle/>
          <a:p>
            <a:pPr algn="ctr"/>
            <a:r>
              <a:rPr lang="en-US" sz="3200" dirty="0">
                <a:solidFill>
                  <a:schemeClr val="bg1"/>
                </a:solidFill>
                <a:latin typeface="Britannic Bold" panose="020B0903060703020204" pitchFamily="34" charset="0"/>
                <a:cs typeface="Calibri" panose="020F0502020204030204" pitchFamily="34" charset="0"/>
              </a:rPr>
              <a:t>7. SEQUENCE DIAGRAM</a:t>
            </a:r>
          </a:p>
          <a:p>
            <a:pPr algn="ctr"/>
            <a:r>
              <a:rPr lang="en-US" sz="3200" dirty="0">
                <a:solidFill>
                  <a:schemeClr val="bg1"/>
                </a:solidFill>
                <a:latin typeface="Britannic Bold" panose="020B0903060703020204" pitchFamily="34" charset="0"/>
                <a:cs typeface="Calibri" panose="020F0502020204030204" pitchFamily="34" charset="0"/>
              </a:rPr>
              <a:t>(USER)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276" y="90064"/>
            <a:ext cx="6609147" cy="4959724"/>
          </a:xfrm>
          <a:prstGeom prst="rect">
            <a:avLst/>
          </a:prstGeom>
        </p:spPr>
      </p:pic>
    </p:spTree>
    <p:extLst>
      <p:ext uri="{BB962C8B-B14F-4D97-AF65-F5344CB8AC3E}">
        <p14:creationId xmlns:p14="http://schemas.microsoft.com/office/powerpoint/2010/main" val="408725874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22141" y="2478476"/>
            <a:ext cx="2178424" cy="1815882"/>
          </a:xfrm>
          <a:prstGeom prst="rect">
            <a:avLst/>
          </a:prstGeom>
        </p:spPr>
        <p:txBody>
          <a:bodyPr wrap="square">
            <a:spAutoFit/>
          </a:bodyPr>
          <a:lstStyle/>
          <a:p>
            <a:pPr algn="ctr"/>
            <a:r>
              <a:rPr lang="en-US" sz="2800" dirty="0">
                <a:latin typeface="Britannic Bold" panose="020B0903060703020204" pitchFamily="34" charset="0"/>
                <a:cs typeface="Calibri" panose="020F0502020204030204" pitchFamily="34" charset="0"/>
              </a:rPr>
              <a:t>8. SEQUENCE DIAGRAM</a:t>
            </a:r>
          </a:p>
          <a:p>
            <a:pPr algn="ctr"/>
            <a:r>
              <a:rPr lang="en-US" sz="2800" dirty="0">
                <a:latin typeface="Britannic Bold" panose="020B0903060703020204" pitchFamily="34" charset="0"/>
                <a:cs typeface="Calibri" panose="020F0502020204030204" pitchFamily="34" charset="0"/>
              </a:rPr>
              <a:t>(ADMIN)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 y="123265"/>
            <a:ext cx="6858000" cy="4894729"/>
          </a:xfrm>
          <a:prstGeom prst="rect">
            <a:avLst/>
          </a:prstGeom>
        </p:spPr>
      </p:pic>
    </p:spTree>
    <p:extLst>
      <p:ext uri="{BB962C8B-B14F-4D97-AF65-F5344CB8AC3E}">
        <p14:creationId xmlns:p14="http://schemas.microsoft.com/office/powerpoint/2010/main" val="40987896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63684"/>
            <a:ext cx="2178424" cy="1815882"/>
          </a:xfrm>
          <a:prstGeom prst="rect">
            <a:avLst/>
          </a:prstGeom>
        </p:spPr>
        <p:txBody>
          <a:bodyPr wrap="square">
            <a:spAutoFit/>
          </a:bodyPr>
          <a:lstStyle/>
          <a:p>
            <a:pPr algn="ctr"/>
            <a:r>
              <a:rPr lang="en-US" sz="2800" dirty="0">
                <a:solidFill>
                  <a:schemeClr val="bg1"/>
                </a:solidFill>
                <a:latin typeface="Britannic Bold" panose="020B0903060703020204" pitchFamily="34" charset="0"/>
                <a:cs typeface="Calibri" panose="020F0502020204030204" pitchFamily="34" charset="0"/>
              </a:rPr>
              <a:t>9. SEQUENCE DIAGRAM</a:t>
            </a:r>
          </a:p>
          <a:p>
            <a:pPr algn="ctr"/>
            <a:r>
              <a:rPr lang="en-US" sz="2800" dirty="0">
                <a:solidFill>
                  <a:schemeClr val="bg1"/>
                </a:solidFill>
                <a:latin typeface="Britannic Bold" panose="020B0903060703020204" pitchFamily="34" charset="0"/>
                <a:cs typeface="Calibri" panose="020F0502020204030204" pitchFamily="34" charset="0"/>
              </a:rPr>
              <a:t>(HR)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18" y="80682"/>
            <a:ext cx="6965575" cy="4948518"/>
          </a:xfrm>
          <a:prstGeom prst="rect">
            <a:avLst/>
          </a:prstGeom>
        </p:spPr>
      </p:pic>
    </p:spTree>
    <p:extLst>
      <p:ext uri="{BB962C8B-B14F-4D97-AF65-F5344CB8AC3E}">
        <p14:creationId xmlns:p14="http://schemas.microsoft.com/office/powerpoint/2010/main" val="400981482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2697BF-1EB4-4F49-85D3-41D2FD416B7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9290" y="111967"/>
            <a:ext cx="6568751" cy="4870580"/>
          </a:xfrm>
          <a:prstGeom prst="rect">
            <a:avLst/>
          </a:prstGeom>
        </p:spPr>
      </p:pic>
      <p:sp>
        <p:nvSpPr>
          <p:cNvPr id="5" name="Rectangle 4">
            <a:extLst>
              <a:ext uri="{FF2B5EF4-FFF2-40B4-BE49-F238E27FC236}">
                <a16:creationId xmlns:a16="http://schemas.microsoft.com/office/drawing/2014/main" id="{81E96A7D-42F7-498E-8FF5-3F6B35B6F0BE}"/>
              </a:ext>
            </a:extLst>
          </p:cNvPr>
          <p:cNvSpPr/>
          <p:nvPr/>
        </p:nvSpPr>
        <p:spPr>
          <a:xfrm>
            <a:off x="6613072" y="4035786"/>
            <a:ext cx="2664278" cy="461665"/>
          </a:xfrm>
          <a:prstGeom prst="rect">
            <a:avLst/>
          </a:prstGeom>
        </p:spPr>
        <p:txBody>
          <a:bodyPr wrap="square">
            <a:spAutoFit/>
          </a:bodyPr>
          <a:lstStyle/>
          <a:p>
            <a:pPr algn="ctr"/>
            <a:r>
              <a:rPr lang="en-US" sz="2400" b="1" dirty="0">
                <a:latin typeface="Britannic Bold" panose="020B0903060703020204" pitchFamily="34" charset="0"/>
                <a:cs typeface="Calibri" panose="020F0502020204030204" pitchFamily="34" charset="0"/>
              </a:rPr>
              <a:t>10. ER Diagram</a:t>
            </a:r>
          </a:p>
        </p:txBody>
      </p:sp>
    </p:spTree>
    <p:extLst>
      <p:ext uri="{BB962C8B-B14F-4D97-AF65-F5344CB8AC3E}">
        <p14:creationId xmlns:p14="http://schemas.microsoft.com/office/powerpoint/2010/main" val="3522449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93A904-6F30-46BC-81BA-1FB50004B44E}"/>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1" y="0"/>
            <a:ext cx="6524624" cy="5010149"/>
          </a:xfrm>
          <a:prstGeom prst="rect">
            <a:avLst/>
          </a:prstGeom>
          <a:noFill/>
          <a:ln>
            <a:noFill/>
          </a:ln>
        </p:spPr>
      </p:pic>
      <p:sp>
        <p:nvSpPr>
          <p:cNvPr id="5" name="Rectangle 4">
            <a:extLst>
              <a:ext uri="{FF2B5EF4-FFF2-40B4-BE49-F238E27FC236}">
                <a16:creationId xmlns:a16="http://schemas.microsoft.com/office/drawing/2014/main" id="{FB29D60C-3DD8-4A61-B5AA-7642C3D984A6}"/>
              </a:ext>
            </a:extLst>
          </p:cNvPr>
          <p:cNvSpPr/>
          <p:nvPr/>
        </p:nvSpPr>
        <p:spPr>
          <a:xfrm>
            <a:off x="7034102" y="3973288"/>
            <a:ext cx="1681871" cy="954107"/>
          </a:xfrm>
          <a:prstGeom prst="rect">
            <a:avLst/>
          </a:prstGeom>
        </p:spPr>
        <p:txBody>
          <a:bodyPr wrap="none">
            <a:spAutoFit/>
          </a:bodyPr>
          <a:lstStyle/>
          <a:p>
            <a:pPr algn="ctr"/>
            <a:r>
              <a:rPr lang="en-US" sz="2800" b="1" dirty="0">
                <a:latin typeface="Britannic Bold" panose="020B0903060703020204" pitchFamily="34" charset="0"/>
                <a:cs typeface="Calibri" panose="020F0502020204030204" pitchFamily="34" charset="0"/>
              </a:rPr>
              <a:t>11. Class</a:t>
            </a:r>
          </a:p>
          <a:p>
            <a:pPr algn="ctr"/>
            <a:r>
              <a:rPr lang="en-US" sz="2800" b="1" dirty="0">
                <a:latin typeface="Britannic Bold" panose="020B0903060703020204" pitchFamily="34" charset="0"/>
                <a:cs typeface="Calibri" panose="020F0502020204030204" pitchFamily="34" charset="0"/>
              </a:rPr>
              <a:t> Diagram</a:t>
            </a:r>
          </a:p>
        </p:txBody>
      </p:sp>
    </p:spTree>
    <p:extLst>
      <p:ext uri="{BB962C8B-B14F-4D97-AF65-F5344CB8AC3E}">
        <p14:creationId xmlns:p14="http://schemas.microsoft.com/office/powerpoint/2010/main" val="8535901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62" y="0"/>
            <a:ext cx="6386676" cy="725349"/>
          </a:xfrm>
        </p:spPr>
        <p:txBody>
          <a:bodyPr/>
          <a:lstStyle/>
          <a:p>
            <a:r>
              <a:rPr lang="en-US" dirty="0"/>
              <a:t>Home Page</a:t>
            </a:r>
          </a:p>
        </p:txBody>
      </p:sp>
      <p:pic>
        <p:nvPicPr>
          <p:cNvPr id="6" name="Content Placeholder 5">
            <a:extLst>
              <a:ext uri="{FF2B5EF4-FFF2-40B4-BE49-F238E27FC236}">
                <a16:creationId xmlns:a16="http://schemas.microsoft.com/office/drawing/2014/main" id="{8A29FDD3-222B-48BA-84DF-A2838E31EEF9}"/>
              </a:ext>
            </a:extLst>
          </p:cNvPr>
          <p:cNvPicPr>
            <a:picLocks noGrp="1" noChangeAspect="1"/>
          </p:cNvPicPr>
          <p:nvPr>
            <p:ph idx="1"/>
          </p:nvPr>
        </p:nvPicPr>
        <p:blipFill>
          <a:blip r:embed="rId2"/>
          <a:stretch>
            <a:fillRect/>
          </a:stretch>
        </p:blipFill>
        <p:spPr>
          <a:xfrm>
            <a:off x="206375" y="1032159"/>
            <a:ext cx="6637338" cy="3567834"/>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6E39-DD32-4464-9E26-09763A196A34}"/>
              </a:ext>
            </a:extLst>
          </p:cNvPr>
          <p:cNvSpPr>
            <a:spLocks noGrp="1"/>
          </p:cNvSpPr>
          <p:nvPr>
            <p:ph type="title"/>
          </p:nvPr>
        </p:nvSpPr>
        <p:spPr>
          <a:xfrm>
            <a:off x="421245" y="93780"/>
            <a:ext cx="6386676" cy="405679"/>
          </a:xfrm>
        </p:spPr>
        <p:txBody>
          <a:bodyPr>
            <a:normAutofit fontScale="90000"/>
          </a:bodyPr>
          <a:lstStyle/>
          <a:p>
            <a:r>
              <a:rPr lang="en-US" dirty="0"/>
              <a:t>About Us</a:t>
            </a:r>
          </a:p>
        </p:txBody>
      </p:sp>
      <p:pic>
        <p:nvPicPr>
          <p:cNvPr id="4" name="Content Placeholder 3">
            <a:extLst>
              <a:ext uri="{FF2B5EF4-FFF2-40B4-BE49-F238E27FC236}">
                <a16:creationId xmlns:a16="http://schemas.microsoft.com/office/drawing/2014/main" id="{B6DF5379-13BC-431D-96DE-3EC4CCBB7CAE}"/>
              </a:ext>
            </a:extLst>
          </p:cNvPr>
          <p:cNvPicPr>
            <a:picLocks noGrp="1" noChangeAspect="1"/>
          </p:cNvPicPr>
          <p:nvPr>
            <p:ph idx="1"/>
          </p:nvPr>
        </p:nvPicPr>
        <p:blipFill>
          <a:blip r:embed="rId2"/>
          <a:stretch>
            <a:fillRect/>
          </a:stretch>
        </p:blipFill>
        <p:spPr>
          <a:xfrm>
            <a:off x="83976" y="578498"/>
            <a:ext cx="6759737" cy="4471221"/>
          </a:xfrm>
          <a:prstGeom prst="rect">
            <a:avLst/>
          </a:prstGeom>
        </p:spPr>
      </p:pic>
    </p:spTree>
    <p:extLst>
      <p:ext uri="{BB962C8B-B14F-4D97-AF65-F5344CB8AC3E}">
        <p14:creationId xmlns:p14="http://schemas.microsoft.com/office/powerpoint/2010/main" val="139663575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D11D-3188-4D73-9770-05265ECFBB28}"/>
              </a:ext>
            </a:extLst>
          </p:cNvPr>
          <p:cNvSpPr>
            <a:spLocks noGrp="1"/>
          </p:cNvSpPr>
          <p:nvPr>
            <p:ph type="title"/>
          </p:nvPr>
        </p:nvSpPr>
        <p:spPr>
          <a:xfrm>
            <a:off x="312116" y="92328"/>
            <a:ext cx="6386676" cy="362675"/>
          </a:xfrm>
        </p:spPr>
        <p:txBody>
          <a:bodyPr>
            <a:normAutofit fontScale="90000"/>
          </a:bodyPr>
          <a:lstStyle/>
          <a:p>
            <a:r>
              <a:rPr lang="en-US" dirty="0"/>
              <a:t>Contact Us</a:t>
            </a:r>
          </a:p>
        </p:txBody>
      </p:sp>
      <p:pic>
        <p:nvPicPr>
          <p:cNvPr id="4" name="Content Placeholder 3">
            <a:extLst>
              <a:ext uri="{FF2B5EF4-FFF2-40B4-BE49-F238E27FC236}">
                <a16:creationId xmlns:a16="http://schemas.microsoft.com/office/drawing/2014/main" id="{133BC9C8-1C4A-430C-89EC-45DFB620D9D5}"/>
              </a:ext>
            </a:extLst>
          </p:cNvPr>
          <p:cNvPicPr>
            <a:picLocks noGrp="1" noChangeAspect="1"/>
          </p:cNvPicPr>
          <p:nvPr>
            <p:ph idx="1"/>
          </p:nvPr>
        </p:nvPicPr>
        <p:blipFill>
          <a:blip r:embed="rId2"/>
          <a:stretch>
            <a:fillRect/>
          </a:stretch>
        </p:blipFill>
        <p:spPr>
          <a:xfrm>
            <a:off x="214313" y="455003"/>
            <a:ext cx="6629400" cy="4596169"/>
          </a:xfrm>
          <a:prstGeom prst="rect">
            <a:avLst/>
          </a:prstGeom>
        </p:spPr>
      </p:pic>
    </p:spTree>
    <p:extLst>
      <p:ext uri="{BB962C8B-B14F-4D97-AF65-F5344CB8AC3E}">
        <p14:creationId xmlns:p14="http://schemas.microsoft.com/office/powerpoint/2010/main" val="238691789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roadway" panose="04040905080B02020502" pitchFamily="82" charset="0"/>
              </a:rPr>
              <a:t>ABOUT</a:t>
            </a:r>
          </a:p>
        </p:txBody>
      </p:sp>
      <p:sp>
        <p:nvSpPr>
          <p:cNvPr id="3" name="Content Placeholder 2"/>
          <p:cNvSpPr>
            <a:spLocks noGrp="1"/>
          </p:cNvSpPr>
          <p:nvPr>
            <p:ph idx="1"/>
          </p:nvPr>
        </p:nvSpPr>
        <p:spPr/>
        <p:txBody>
          <a:bodyPr>
            <a:normAutofit/>
          </a:bodyPr>
          <a:lstStyle/>
          <a:p>
            <a:pPr marL="0" indent="0">
              <a:buNone/>
            </a:pPr>
            <a:endParaRPr lang="en-US" sz="1800" dirty="0"/>
          </a:p>
          <a:p>
            <a:r>
              <a:rPr lang="en-US" sz="2000" dirty="0"/>
              <a:t>Job Portal provides the Job Seeker a platform for finding the right and satisfactory job according to their qualification. It provides the bridge between the job seeker and job provider.</a:t>
            </a:r>
          </a:p>
          <a:p>
            <a:r>
              <a:rPr lang="en-US" sz="2000" dirty="0"/>
              <a:t>The Objective of our Application is to develop a System which Job Applicants and Recruiters can communicate with each other. </a:t>
            </a:r>
          </a:p>
          <a:p>
            <a:r>
              <a:rPr lang="en-US" sz="2000" dirty="0"/>
              <a:t>Our system provides Job Catalogue and Information to its Users and helps them to decide with jobs to apply. The Admin and Employer can keep the Job Catalogue updated all the time so that the Job seekers get the updated information all the time.</a:t>
            </a:r>
          </a:p>
          <a:p>
            <a:r>
              <a:rPr lang="en-US" sz="2000" dirty="0"/>
              <a:t>Online Job Portal provides fast operations and provides Ease to its Users.</a:t>
            </a:r>
            <a:endParaRPr lang="en-US" sz="1800" dirty="0"/>
          </a:p>
          <a:p>
            <a:endParaRPr lang="en-US" sz="1800" dirty="0"/>
          </a:p>
        </p:txBody>
      </p:sp>
    </p:spTree>
    <p:extLst>
      <p:ext uri="{BB962C8B-B14F-4D97-AF65-F5344CB8AC3E}">
        <p14:creationId xmlns:p14="http://schemas.microsoft.com/office/powerpoint/2010/main" val="186824671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4FF7-CABD-4737-A360-62D205B681DA}"/>
              </a:ext>
            </a:extLst>
          </p:cNvPr>
          <p:cNvSpPr>
            <a:spLocks noGrp="1"/>
          </p:cNvSpPr>
          <p:nvPr>
            <p:ph type="title"/>
          </p:nvPr>
        </p:nvSpPr>
        <p:spPr>
          <a:xfrm>
            <a:off x="274793" y="92328"/>
            <a:ext cx="6386676" cy="362675"/>
          </a:xfrm>
        </p:spPr>
        <p:txBody>
          <a:bodyPr>
            <a:normAutofit fontScale="90000"/>
          </a:bodyPr>
          <a:lstStyle/>
          <a:p>
            <a:r>
              <a:rPr lang="en-US" dirty="0"/>
              <a:t>Email to Admin</a:t>
            </a:r>
          </a:p>
        </p:txBody>
      </p:sp>
      <p:pic>
        <p:nvPicPr>
          <p:cNvPr id="4" name="Content Placeholder 3">
            <a:extLst>
              <a:ext uri="{FF2B5EF4-FFF2-40B4-BE49-F238E27FC236}">
                <a16:creationId xmlns:a16="http://schemas.microsoft.com/office/drawing/2014/main" id="{93C95558-60C3-4037-9A68-5505AC08D209}"/>
              </a:ext>
            </a:extLst>
          </p:cNvPr>
          <p:cNvPicPr>
            <a:picLocks noGrp="1" noChangeAspect="1"/>
          </p:cNvPicPr>
          <p:nvPr>
            <p:ph idx="1"/>
          </p:nvPr>
        </p:nvPicPr>
        <p:blipFill>
          <a:blip r:embed="rId2"/>
          <a:stretch>
            <a:fillRect/>
          </a:stretch>
        </p:blipFill>
        <p:spPr>
          <a:xfrm>
            <a:off x="274638" y="569167"/>
            <a:ext cx="6569075" cy="4226767"/>
          </a:xfrm>
          <a:prstGeom prst="rect">
            <a:avLst/>
          </a:prstGeom>
        </p:spPr>
      </p:pic>
    </p:spTree>
    <p:extLst>
      <p:ext uri="{BB962C8B-B14F-4D97-AF65-F5344CB8AC3E}">
        <p14:creationId xmlns:p14="http://schemas.microsoft.com/office/powerpoint/2010/main" val="160771200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04E4C9-7EDD-4003-9A80-39A030B41039}"/>
              </a:ext>
            </a:extLst>
          </p:cNvPr>
          <p:cNvPicPr>
            <a:picLocks noGrp="1" noChangeAspect="1"/>
          </p:cNvPicPr>
          <p:nvPr>
            <p:ph idx="1"/>
          </p:nvPr>
        </p:nvPicPr>
        <p:blipFill>
          <a:blip r:embed="rId2"/>
          <a:stretch>
            <a:fillRect/>
          </a:stretch>
        </p:blipFill>
        <p:spPr>
          <a:xfrm>
            <a:off x="164387" y="89327"/>
            <a:ext cx="6408738" cy="1205743"/>
          </a:xfrm>
          <a:prstGeom prst="rect">
            <a:avLst/>
          </a:prstGeom>
        </p:spPr>
      </p:pic>
      <p:pic>
        <p:nvPicPr>
          <p:cNvPr id="5" name="Picture 4">
            <a:extLst>
              <a:ext uri="{FF2B5EF4-FFF2-40B4-BE49-F238E27FC236}">
                <a16:creationId xmlns:a16="http://schemas.microsoft.com/office/drawing/2014/main" id="{2923F46C-7E07-47CC-AAAC-E4FCB47FD334}"/>
              </a:ext>
            </a:extLst>
          </p:cNvPr>
          <p:cNvPicPr>
            <a:picLocks noChangeAspect="1"/>
          </p:cNvPicPr>
          <p:nvPr/>
        </p:nvPicPr>
        <p:blipFill>
          <a:blip r:embed="rId3"/>
          <a:stretch>
            <a:fillRect/>
          </a:stretch>
        </p:blipFill>
        <p:spPr>
          <a:xfrm>
            <a:off x="95250" y="1444360"/>
            <a:ext cx="6725428" cy="3528856"/>
          </a:xfrm>
          <a:prstGeom prst="rect">
            <a:avLst/>
          </a:prstGeom>
        </p:spPr>
      </p:pic>
    </p:spTree>
    <p:extLst>
      <p:ext uri="{BB962C8B-B14F-4D97-AF65-F5344CB8AC3E}">
        <p14:creationId xmlns:p14="http://schemas.microsoft.com/office/powerpoint/2010/main" val="112936118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Registration :-</a:t>
            </a:r>
          </a:p>
        </p:txBody>
      </p:sp>
      <p:pic>
        <p:nvPicPr>
          <p:cNvPr id="4" name="Content Placeholder 3"/>
          <p:cNvPicPr>
            <a:picLocks noGrp="1"/>
          </p:cNvPicPr>
          <p:nvPr>
            <p:ph idx="1"/>
          </p:nvPr>
        </p:nvPicPr>
        <p:blipFill>
          <a:blip r:embed="rId2"/>
          <a:stretch>
            <a:fillRect/>
          </a:stretch>
        </p:blipFill>
        <p:spPr>
          <a:xfrm>
            <a:off x="603115" y="1060315"/>
            <a:ext cx="6225702" cy="3910519"/>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AD1E662-EFEE-4620-90C6-D94692F66E84}"/>
              </a:ext>
            </a:extLst>
          </p:cNvPr>
          <p:cNvPicPr>
            <a:picLocks noGrp="1" noChangeAspect="1"/>
          </p:cNvPicPr>
          <p:nvPr>
            <p:ph idx="1"/>
          </p:nvPr>
        </p:nvPicPr>
        <p:blipFill>
          <a:blip r:embed="rId2"/>
          <a:stretch>
            <a:fillRect/>
          </a:stretch>
        </p:blipFill>
        <p:spPr>
          <a:xfrm>
            <a:off x="130629" y="130629"/>
            <a:ext cx="6660708" cy="4879910"/>
          </a:xfrm>
          <a:prstGeom prst="rect">
            <a:avLst/>
          </a:prstGeom>
        </p:spPr>
      </p:pic>
    </p:spTree>
    <p:extLst>
      <p:ext uri="{BB962C8B-B14F-4D97-AF65-F5344CB8AC3E}">
        <p14:creationId xmlns:p14="http://schemas.microsoft.com/office/powerpoint/2010/main" val="139893077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8FA8-19E9-45D2-A6FD-D757A6CDF39E}"/>
              </a:ext>
            </a:extLst>
          </p:cNvPr>
          <p:cNvSpPr>
            <a:spLocks noGrp="1"/>
          </p:cNvSpPr>
          <p:nvPr>
            <p:ph type="title"/>
          </p:nvPr>
        </p:nvSpPr>
        <p:spPr>
          <a:xfrm>
            <a:off x="302784" y="0"/>
            <a:ext cx="6386676" cy="455003"/>
          </a:xfrm>
        </p:spPr>
        <p:txBody>
          <a:bodyPr>
            <a:normAutofit fontScale="90000"/>
          </a:bodyPr>
          <a:lstStyle/>
          <a:p>
            <a:r>
              <a:rPr lang="en-US" dirty="0"/>
              <a:t>Login As Admin</a:t>
            </a:r>
          </a:p>
        </p:txBody>
      </p:sp>
      <p:pic>
        <p:nvPicPr>
          <p:cNvPr id="4" name="Content Placeholder 3">
            <a:extLst>
              <a:ext uri="{FF2B5EF4-FFF2-40B4-BE49-F238E27FC236}">
                <a16:creationId xmlns:a16="http://schemas.microsoft.com/office/drawing/2014/main" id="{00E24BFB-81AE-4CD8-BBEF-F7AB7A83DB34}"/>
              </a:ext>
            </a:extLst>
          </p:cNvPr>
          <p:cNvPicPr>
            <a:picLocks noGrp="1" noChangeAspect="1"/>
          </p:cNvPicPr>
          <p:nvPr>
            <p:ph idx="1"/>
          </p:nvPr>
        </p:nvPicPr>
        <p:blipFill>
          <a:blip r:embed="rId2"/>
          <a:stretch>
            <a:fillRect/>
          </a:stretch>
        </p:blipFill>
        <p:spPr>
          <a:xfrm>
            <a:off x="164387" y="536281"/>
            <a:ext cx="6525073" cy="4362290"/>
          </a:xfrm>
          <a:prstGeom prst="rect">
            <a:avLst/>
          </a:prstGeom>
        </p:spPr>
      </p:pic>
    </p:spTree>
    <p:extLst>
      <p:ext uri="{BB962C8B-B14F-4D97-AF65-F5344CB8AC3E}">
        <p14:creationId xmlns:p14="http://schemas.microsoft.com/office/powerpoint/2010/main" val="304154048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0E17-9A47-4959-9D97-0800A1750BE6}"/>
              </a:ext>
            </a:extLst>
          </p:cNvPr>
          <p:cNvSpPr>
            <a:spLocks noGrp="1"/>
          </p:cNvSpPr>
          <p:nvPr>
            <p:ph type="title"/>
          </p:nvPr>
        </p:nvSpPr>
        <p:spPr>
          <a:xfrm>
            <a:off x="256132" y="75119"/>
            <a:ext cx="6386676" cy="396348"/>
          </a:xfrm>
        </p:spPr>
        <p:txBody>
          <a:bodyPr>
            <a:normAutofit fontScale="90000"/>
          </a:bodyPr>
          <a:lstStyle/>
          <a:p>
            <a:r>
              <a:rPr lang="en-US" dirty="0"/>
              <a:t>Invalid Credentials</a:t>
            </a:r>
          </a:p>
        </p:txBody>
      </p:sp>
      <p:pic>
        <p:nvPicPr>
          <p:cNvPr id="4" name="Content Placeholder 3">
            <a:extLst>
              <a:ext uri="{FF2B5EF4-FFF2-40B4-BE49-F238E27FC236}">
                <a16:creationId xmlns:a16="http://schemas.microsoft.com/office/drawing/2014/main" id="{91238705-53A8-4ECC-87BF-260E5A66D481}"/>
              </a:ext>
            </a:extLst>
          </p:cNvPr>
          <p:cNvPicPr>
            <a:picLocks noGrp="1" noChangeAspect="1"/>
          </p:cNvPicPr>
          <p:nvPr>
            <p:ph idx="1"/>
          </p:nvPr>
        </p:nvPicPr>
        <p:blipFill>
          <a:blip r:embed="rId2"/>
          <a:stretch>
            <a:fillRect/>
          </a:stretch>
        </p:blipFill>
        <p:spPr>
          <a:xfrm>
            <a:off x="0" y="643812"/>
            <a:ext cx="6843713" cy="4310743"/>
          </a:xfrm>
          <a:prstGeom prst="rect">
            <a:avLst/>
          </a:prstGeom>
        </p:spPr>
      </p:pic>
    </p:spTree>
    <p:extLst>
      <p:ext uri="{BB962C8B-B14F-4D97-AF65-F5344CB8AC3E}">
        <p14:creationId xmlns:p14="http://schemas.microsoft.com/office/powerpoint/2010/main" val="231066509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0979-13F9-4775-A88A-35772D616EDE}"/>
              </a:ext>
            </a:extLst>
          </p:cNvPr>
          <p:cNvSpPr>
            <a:spLocks noGrp="1"/>
          </p:cNvSpPr>
          <p:nvPr>
            <p:ph type="title"/>
          </p:nvPr>
        </p:nvSpPr>
        <p:spPr>
          <a:xfrm>
            <a:off x="265462" y="121772"/>
            <a:ext cx="6386676" cy="377687"/>
          </a:xfrm>
        </p:spPr>
        <p:txBody>
          <a:bodyPr>
            <a:normAutofit fontScale="90000"/>
          </a:bodyPr>
          <a:lstStyle/>
          <a:p>
            <a:r>
              <a:rPr lang="en-US" dirty="0"/>
              <a:t>Admin After Successfully Login</a:t>
            </a:r>
          </a:p>
        </p:txBody>
      </p:sp>
      <p:pic>
        <p:nvPicPr>
          <p:cNvPr id="4" name="Content Placeholder 3">
            <a:extLst>
              <a:ext uri="{FF2B5EF4-FFF2-40B4-BE49-F238E27FC236}">
                <a16:creationId xmlns:a16="http://schemas.microsoft.com/office/drawing/2014/main" id="{F27D201E-37E8-4AD4-9A53-35EEF790E18D}"/>
              </a:ext>
            </a:extLst>
          </p:cNvPr>
          <p:cNvPicPr>
            <a:picLocks noGrp="1" noChangeAspect="1"/>
          </p:cNvPicPr>
          <p:nvPr>
            <p:ph idx="1"/>
          </p:nvPr>
        </p:nvPicPr>
        <p:blipFill>
          <a:blip r:embed="rId2"/>
          <a:stretch>
            <a:fillRect/>
          </a:stretch>
        </p:blipFill>
        <p:spPr>
          <a:xfrm>
            <a:off x="265462" y="597159"/>
            <a:ext cx="6578251" cy="4424569"/>
          </a:xfrm>
          <a:prstGeom prst="rect">
            <a:avLst/>
          </a:prstGeom>
        </p:spPr>
      </p:pic>
    </p:spTree>
    <p:extLst>
      <p:ext uri="{BB962C8B-B14F-4D97-AF65-F5344CB8AC3E}">
        <p14:creationId xmlns:p14="http://schemas.microsoft.com/office/powerpoint/2010/main" val="49834076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93" y="83976"/>
            <a:ext cx="6386676" cy="513183"/>
          </a:xfrm>
        </p:spPr>
        <p:txBody>
          <a:bodyPr>
            <a:normAutofit fontScale="90000"/>
          </a:bodyPr>
          <a:lstStyle/>
          <a:p>
            <a:r>
              <a:rPr lang="en-US" dirty="0"/>
              <a:t>Admin View/Delete All Jobs:-</a:t>
            </a:r>
          </a:p>
        </p:txBody>
      </p:sp>
      <p:pic>
        <p:nvPicPr>
          <p:cNvPr id="6" name="Content Placeholder 5">
            <a:extLst>
              <a:ext uri="{FF2B5EF4-FFF2-40B4-BE49-F238E27FC236}">
                <a16:creationId xmlns:a16="http://schemas.microsoft.com/office/drawing/2014/main" id="{29FC7D97-0F98-443A-8450-E3DC2163F39A}"/>
              </a:ext>
            </a:extLst>
          </p:cNvPr>
          <p:cNvPicPr>
            <a:picLocks noGrp="1" noChangeAspect="1"/>
          </p:cNvPicPr>
          <p:nvPr>
            <p:ph idx="1"/>
          </p:nvPr>
        </p:nvPicPr>
        <p:blipFill>
          <a:blip r:embed="rId2"/>
          <a:stretch>
            <a:fillRect/>
          </a:stretch>
        </p:blipFill>
        <p:spPr>
          <a:xfrm>
            <a:off x="434975" y="597159"/>
            <a:ext cx="6408738" cy="4462365"/>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57E2-2903-4AE4-9BC7-B5A6C9B5FAB7}"/>
              </a:ext>
            </a:extLst>
          </p:cNvPr>
          <p:cNvSpPr>
            <a:spLocks noGrp="1"/>
          </p:cNvSpPr>
          <p:nvPr>
            <p:ph type="title"/>
          </p:nvPr>
        </p:nvSpPr>
        <p:spPr>
          <a:xfrm>
            <a:off x="321446" y="92328"/>
            <a:ext cx="6386676" cy="725349"/>
          </a:xfrm>
        </p:spPr>
        <p:txBody>
          <a:bodyPr>
            <a:normAutofit fontScale="90000"/>
          </a:bodyPr>
          <a:lstStyle/>
          <a:p>
            <a:r>
              <a:rPr lang="en-US" dirty="0"/>
              <a:t>Admin View/Delete All Job Seekers</a:t>
            </a:r>
          </a:p>
        </p:txBody>
      </p:sp>
      <p:pic>
        <p:nvPicPr>
          <p:cNvPr id="4" name="Content Placeholder 3">
            <a:extLst>
              <a:ext uri="{FF2B5EF4-FFF2-40B4-BE49-F238E27FC236}">
                <a16:creationId xmlns:a16="http://schemas.microsoft.com/office/drawing/2014/main" id="{37907449-79BC-4BA2-A004-94D1082B1F19}"/>
              </a:ext>
            </a:extLst>
          </p:cNvPr>
          <p:cNvPicPr>
            <a:picLocks noGrp="1" noChangeAspect="1"/>
          </p:cNvPicPr>
          <p:nvPr>
            <p:ph idx="1"/>
          </p:nvPr>
        </p:nvPicPr>
        <p:blipFill>
          <a:blip r:embed="rId2"/>
          <a:stretch>
            <a:fillRect/>
          </a:stretch>
        </p:blipFill>
        <p:spPr>
          <a:xfrm>
            <a:off x="148911" y="709127"/>
            <a:ext cx="6731746" cy="4217437"/>
          </a:xfrm>
          <a:prstGeom prst="rect">
            <a:avLst/>
          </a:prstGeom>
          <a:ln>
            <a:solidFill>
              <a:srgbClr val="FF0000"/>
            </a:solidFill>
          </a:ln>
        </p:spPr>
      </p:pic>
    </p:spTree>
    <p:extLst>
      <p:ext uri="{BB962C8B-B14F-4D97-AF65-F5344CB8AC3E}">
        <p14:creationId xmlns:p14="http://schemas.microsoft.com/office/powerpoint/2010/main" val="248716885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Provider :-</a:t>
            </a:r>
          </a:p>
        </p:txBody>
      </p:sp>
      <p:pic>
        <p:nvPicPr>
          <p:cNvPr id="4" name="Content Placeholder 3"/>
          <p:cNvPicPr>
            <a:picLocks noGrp="1"/>
          </p:cNvPicPr>
          <p:nvPr>
            <p:ph idx="1"/>
          </p:nvPr>
        </p:nvPicPr>
        <p:blipFill>
          <a:blip r:embed="rId2"/>
          <a:stretch>
            <a:fillRect/>
          </a:stretch>
        </p:blipFill>
        <p:spPr>
          <a:xfrm>
            <a:off x="807396" y="1177925"/>
            <a:ext cx="5583676" cy="3841547"/>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Broadway" panose="04040905080B02020502" pitchFamily="82" charset="0"/>
              </a:rPr>
              <a:t>Modules : </a:t>
            </a:r>
          </a:p>
        </p:txBody>
      </p:sp>
      <p:sp>
        <p:nvSpPr>
          <p:cNvPr id="5" name="Text Placeholder 4"/>
          <p:cNvSpPr>
            <a:spLocks noGrp="1"/>
          </p:cNvSpPr>
          <p:nvPr>
            <p:ph type="body" idx="1"/>
          </p:nvPr>
        </p:nvSpPr>
        <p:spPr>
          <a:xfrm>
            <a:off x="0" y="1305123"/>
            <a:ext cx="1900518" cy="479822"/>
          </a:xfrm>
        </p:spPr>
        <p:txBody>
          <a:bodyPr/>
          <a:lstStyle/>
          <a:p>
            <a:r>
              <a:rPr lang="en-US" dirty="0">
                <a:latin typeface="Arial Black" panose="020B0A04020102020204" pitchFamily="34" charset="0"/>
              </a:rPr>
              <a:t>ADMIN</a:t>
            </a:r>
          </a:p>
        </p:txBody>
      </p:sp>
      <p:sp>
        <p:nvSpPr>
          <p:cNvPr id="6" name="Content Placeholder 5"/>
          <p:cNvSpPr>
            <a:spLocks noGrp="1"/>
          </p:cNvSpPr>
          <p:nvPr>
            <p:ph sz="half" idx="2"/>
          </p:nvPr>
        </p:nvSpPr>
        <p:spPr>
          <a:xfrm>
            <a:off x="124502" y="2150760"/>
            <a:ext cx="2475263" cy="2276294"/>
          </a:xfrm>
        </p:spPr>
        <p:txBody>
          <a:bodyPr>
            <a:normAutofit/>
          </a:bodyPr>
          <a:lstStyle/>
          <a:p>
            <a:pPr algn="l"/>
            <a:r>
              <a:rPr lang="en-US" dirty="0"/>
              <a:t>Fetch Data of HR, User, Job.</a:t>
            </a:r>
          </a:p>
          <a:p>
            <a:pPr algn="l"/>
            <a:r>
              <a:rPr lang="en-US" dirty="0"/>
              <a:t>Validate Data.</a:t>
            </a:r>
          </a:p>
          <a:p>
            <a:pPr algn="l"/>
            <a:r>
              <a:rPr lang="en-US" dirty="0"/>
              <a:t>Show or Delete data.</a:t>
            </a:r>
          </a:p>
        </p:txBody>
      </p:sp>
      <p:sp>
        <p:nvSpPr>
          <p:cNvPr id="7" name="Text Placeholder 6"/>
          <p:cNvSpPr>
            <a:spLocks noGrp="1"/>
          </p:cNvSpPr>
          <p:nvPr>
            <p:ph type="body" sz="quarter" idx="3"/>
          </p:nvPr>
        </p:nvSpPr>
        <p:spPr>
          <a:xfrm>
            <a:off x="6730027" y="1305123"/>
            <a:ext cx="1881281" cy="479822"/>
          </a:xfrm>
        </p:spPr>
        <p:txBody>
          <a:bodyPr/>
          <a:lstStyle/>
          <a:p>
            <a:r>
              <a:rPr lang="en-US" dirty="0">
                <a:latin typeface="Arial Black" panose="020B0A04020102020204" pitchFamily="34" charset="0"/>
              </a:rPr>
              <a:t>USER</a:t>
            </a:r>
          </a:p>
        </p:txBody>
      </p:sp>
      <p:sp>
        <p:nvSpPr>
          <p:cNvPr id="8" name="Content Placeholder 7"/>
          <p:cNvSpPr>
            <a:spLocks noGrp="1"/>
          </p:cNvSpPr>
          <p:nvPr>
            <p:ph sz="quarter" idx="4"/>
          </p:nvPr>
        </p:nvSpPr>
        <p:spPr>
          <a:xfrm>
            <a:off x="6391470" y="2150760"/>
            <a:ext cx="2437460" cy="2276294"/>
          </a:xfrm>
        </p:spPr>
        <p:txBody>
          <a:bodyPr>
            <a:normAutofit/>
          </a:bodyPr>
          <a:lstStyle/>
          <a:p>
            <a:pPr algn="l"/>
            <a:r>
              <a:rPr lang="en-US" dirty="0"/>
              <a:t>Search their targeted Job, Apply for it &amp; Post Resume.</a:t>
            </a:r>
          </a:p>
          <a:p>
            <a:pPr algn="l"/>
            <a:r>
              <a:rPr lang="en-US" dirty="0"/>
              <a:t>Email queries.</a:t>
            </a:r>
          </a:p>
        </p:txBody>
      </p:sp>
      <p:sp>
        <p:nvSpPr>
          <p:cNvPr id="9" name="Text Placeholder 6"/>
          <p:cNvSpPr txBox="1">
            <a:spLocks/>
          </p:cNvSpPr>
          <p:nvPr/>
        </p:nvSpPr>
        <p:spPr>
          <a:xfrm>
            <a:off x="3167836" y="1305123"/>
            <a:ext cx="2546511" cy="479822"/>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1" kern="1200">
                <a:solidFill>
                  <a:schemeClr val="tx2">
                    <a:lumMod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latin typeface="Arial Black" panose="020B0A04020102020204" pitchFamily="34" charset="0"/>
              </a:rPr>
              <a:t>Employer(HR)</a:t>
            </a:r>
          </a:p>
        </p:txBody>
      </p:sp>
      <p:sp>
        <p:nvSpPr>
          <p:cNvPr id="10" name="Content Placeholder 7"/>
          <p:cNvSpPr txBox="1">
            <a:spLocks/>
          </p:cNvSpPr>
          <p:nvPr/>
        </p:nvSpPr>
        <p:spPr>
          <a:xfrm>
            <a:off x="3492406" y="2150760"/>
            <a:ext cx="2221941" cy="2276294"/>
          </a:xfrm>
          <a:prstGeom prst="rect">
            <a:avLst/>
          </a:prstGeom>
        </p:spPr>
        <p:txBody>
          <a:bodyPr vert="horz" lIns="91440" tIns="45720" rIns="91440" bIns="45720" rtlCol="0">
            <a:normAutofit fontScale="92500" lnSpcReduction="10000"/>
          </a:bodyPr>
          <a:lstStyle>
            <a:lvl1pPr marL="342900" indent="-342900" algn="ctr"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dirty="0"/>
              <a:t>Post Job</a:t>
            </a:r>
          </a:p>
          <a:p>
            <a:pPr algn="l"/>
            <a:r>
              <a:rPr lang="en-US" dirty="0"/>
              <a:t>Update Job</a:t>
            </a:r>
          </a:p>
          <a:p>
            <a:pPr algn="l"/>
            <a:r>
              <a:rPr lang="en-US" dirty="0"/>
              <a:t>Delete Job.</a:t>
            </a:r>
          </a:p>
          <a:p>
            <a:pPr algn="l"/>
            <a:r>
              <a:rPr lang="en-US" dirty="0"/>
              <a:t>Get Resume of Job Seekers.</a:t>
            </a:r>
          </a:p>
          <a:p>
            <a:pPr algn="l"/>
            <a:r>
              <a:rPr lang="en-US" dirty="0"/>
              <a:t>Email queries.</a:t>
            </a:r>
          </a:p>
        </p:txBody>
      </p:sp>
    </p:spTree>
    <p:extLst>
      <p:ext uri="{BB962C8B-B14F-4D97-AF65-F5344CB8AC3E}">
        <p14:creationId xmlns:p14="http://schemas.microsoft.com/office/powerpoint/2010/main" val="417078371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860" y="92937"/>
            <a:ext cx="6386676" cy="362675"/>
          </a:xfrm>
        </p:spPr>
        <p:txBody>
          <a:bodyPr>
            <a:normAutofit fontScale="90000"/>
          </a:bodyPr>
          <a:lstStyle/>
          <a:p>
            <a:r>
              <a:rPr lang="en-US" dirty="0"/>
              <a:t>New Job Post</a:t>
            </a:r>
          </a:p>
        </p:txBody>
      </p:sp>
      <p:pic>
        <p:nvPicPr>
          <p:cNvPr id="4" name="Content Placeholder 3"/>
          <p:cNvPicPr>
            <a:picLocks noGrp="1"/>
          </p:cNvPicPr>
          <p:nvPr>
            <p:ph idx="1"/>
          </p:nvPr>
        </p:nvPicPr>
        <p:blipFill>
          <a:blip r:embed="rId2"/>
          <a:stretch>
            <a:fillRect/>
          </a:stretch>
        </p:blipFill>
        <p:spPr>
          <a:xfrm>
            <a:off x="237860" y="550507"/>
            <a:ext cx="6386676" cy="4254758"/>
          </a:xfrm>
          <a:prstGeom prst="rect">
            <a:avLst/>
          </a:prstGeom>
        </p:spPr>
      </p:pic>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400A-9E5E-4181-97E6-20221A0A46B5}"/>
              </a:ext>
            </a:extLst>
          </p:cNvPr>
          <p:cNvSpPr>
            <a:spLocks noGrp="1"/>
          </p:cNvSpPr>
          <p:nvPr>
            <p:ph type="title"/>
          </p:nvPr>
        </p:nvSpPr>
        <p:spPr>
          <a:xfrm>
            <a:off x="190817" y="74645"/>
            <a:ext cx="6386676" cy="541176"/>
          </a:xfrm>
        </p:spPr>
        <p:txBody>
          <a:bodyPr>
            <a:normAutofit fontScale="90000"/>
          </a:bodyPr>
          <a:lstStyle/>
          <a:p>
            <a:r>
              <a:rPr lang="en-US" dirty="0"/>
              <a:t>View Posted Jobs</a:t>
            </a:r>
          </a:p>
        </p:txBody>
      </p:sp>
      <p:pic>
        <p:nvPicPr>
          <p:cNvPr id="4" name="Content Placeholder 3">
            <a:extLst>
              <a:ext uri="{FF2B5EF4-FFF2-40B4-BE49-F238E27FC236}">
                <a16:creationId xmlns:a16="http://schemas.microsoft.com/office/drawing/2014/main" id="{4DDB2672-096A-4344-A9BA-734E83CFD366}"/>
              </a:ext>
            </a:extLst>
          </p:cNvPr>
          <p:cNvPicPr>
            <a:picLocks noGrp="1" noChangeAspect="1"/>
          </p:cNvPicPr>
          <p:nvPr>
            <p:ph idx="1"/>
          </p:nvPr>
        </p:nvPicPr>
        <p:blipFill>
          <a:blip r:embed="rId2"/>
          <a:stretch>
            <a:fillRect/>
          </a:stretch>
        </p:blipFill>
        <p:spPr>
          <a:xfrm>
            <a:off x="190817" y="615821"/>
            <a:ext cx="6652896" cy="4264089"/>
          </a:xfrm>
          <a:prstGeom prst="rect">
            <a:avLst/>
          </a:prstGeom>
        </p:spPr>
      </p:pic>
    </p:spTree>
    <p:extLst>
      <p:ext uri="{BB962C8B-B14F-4D97-AF65-F5344CB8AC3E}">
        <p14:creationId xmlns:p14="http://schemas.microsoft.com/office/powerpoint/2010/main" val="10677169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E07D-9198-4866-B90E-F453DB55318C}"/>
              </a:ext>
            </a:extLst>
          </p:cNvPr>
          <p:cNvSpPr>
            <a:spLocks noGrp="1"/>
          </p:cNvSpPr>
          <p:nvPr>
            <p:ph type="title"/>
          </p:nvPr>
        </p:nvSpPr>
        <p:spPr>
          <a:xfrm>
            <a:off x="181487" y="112442"/>
            <a:ext cx="6386676" cy="387017"/>
          </a:xfrm>
        </p:spPr>
        <p:txBody>
          <a:bodyPr>
            <a:normAutofit fontScale="90000"/>
          </a:bodyPr>
          <a:lstStyle/>
          <a:p>
            <a:r>
              <a:rPr lang="en-US" dirty="0"/>
              <a:t>Update Posted Job</a:t>
            </a:r>
          </a:p>
        </p:txBody>
      </p:sp>
      <p:pic>
        <p:nvPicPr>
          <p:cNvPr id="4" name="Content Placeholder 3">
            <a:extLst>
              <a:ext uri="{FF2B5EF4-FFF2-40B4-BE49-F238E27FC236}">
                <a16:creationId xmlns:a16="http://schemas.microsoft.com/office/drawing/2014/main" id="{0FDF949E-E344-4B28-9B55-7206BC586A20}"/>
              </a:ext>
            </a:extLst>
          </p:cNvPr>
          <p:cNvPicPr>
            <a:picLocks noGrp="1" noChangeAspect="1"/>
          </p:cNvPicPr>
          <p:nvPr>
            <p:ph idx="1"/>
          </p:nvPr>
        </p:nvPicPr>
        <p:blipFill>
          <a:blip r:embed="rId2"/>
          <a:stretch>
            <a:fillRect/>
          </a:stretch>
        </p:blipFill>
        <p:spPr>
          <a:xfrm>
            <a:off x="279918" y="615820"/>
            <a:ext cx="6563795" cy="4415238"/>
          </a:xfrm>
          <a:prstGeom prst="rect">
            <a:avLst/>
          </a:prstGeom>
        </p:spPr>
      </p:pic>
    </p:spTree>
    <p:extLst>
      <p:ext uri="{BB962C8B-B14F-4D97-AF65-F5344CB8AC3E}">
        <p14:creationId xmlns:p14="http://schemas.microsoft.com/office/powerpoint/2010/main" val="332574957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90280"/>
            <a:ext cx="6386676" cy="450896"/>
          </a:xfrm>
        </p:spPr>
        <p:txBody>
          <a:bodyPr>
            <a:normAutofit fontScale="90000"/>
          </a:bodyPr>
          <a:lstStyle/>
          <a:p>
            <a:r>
              <a:rPr lang="en-US" dirty="0"/>
              <a:t>Job Seeker :-</a:t>
            </a:r>
          </a:p>
        </p:txBody>
      </p:sp>
      <p:pic>
        <p:nvPicPr>
          <p:cNvPr id="4" name="Content Placeholder 3"/>
          <p:cNvPicPr>
            <a:picLocks noGrp="1"/>
          </p:cNvPicPr>
          <p:nvPr>
            <p:ph idx="1"/>
          </p:nvPr>
        </p:nvPicPr>
        <p:blipFill>
          <a:blip r:embed="rId2"/>
          <a:stretch>
            <a:fillRect/>
          </a:stretch>
        </p:blipFill>
        <p:spPr>
          <a:xfrm>
            <a:off x="130629" y="606490"/>
            <a:ext cx="6652725" cy="4325433"/>
          </a:xfrm>
          <a:prstGeom prst="rect">
            <a:avLst/>
          </a:prstGeom>
        </p:spPr>
      </p:pic>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4230-A826-4E77-BDCF-8CA5039D55C6}"/>
              </a:ext>
            </a:extLst>
          </p:cNvPr>
          <p:cNvSpPr>
            <a:spLocks noGrp="1"/>
          </p:cNvSpPr>
          <p:nvPr>
            <p:ph type="title"/>
          </p:nvPr>
        </p:nvSpPr>
        <p:spPr/>
        <p:txBody>
          <a:bodyPr/>
          <a:lstStyle/>
          <a:p>
            <a:r>
              <a:rPr lang="en-US" dirty="0"/>
              <a:t>Applying for the same Job</a:t>
            </a:r>
          </a:p>
        </p:txBody>
      </p:sp>
      <p:pic>
        <p:nvPicPr>
          <p:cNvPr id="4" name="Content Placeholder 3">
            <a:extLst>
              <a:ext uri="{FF2B5EF4-FFF2-40B4-BE49-F238E27FC236}">
                <a16:creationId xmlns:a16="http://schemas.microsoft.com/office/drawing/2014/main" id="{551D9DFE-37CE-4E92-8945-0A685924352F}"/>
              </a:ext>
            </a:extLst>
          </p:cNvPr>
          <p:cNvPicPr>
            <a:picLocks noGrp="1" noChangeAspect="1"/>
          </p:cNvPicPr>
          <p:nvPr>
            <p:ph idx="1"/>
          </p:nvPr>
        </p:nvPicPr>
        <p:blipFill>
          <a:blip r:embed="rId2"/>
          <a:stretch>
            <a:fillRect/>
          </a:stretch>
        </p:blipFill>
        <p:spPr>
          <a:xfrm>
            <a:off x="149290" y="1168756"/>
            <a:ext cx="6694423" cy="3767138"/>
          </a:xfrm>
          <a:prstGeom prst="rect">
            <a:avLst/>
          </a:prstGeom>
        </p:spPr>
      </p:pic>
    </p:spTree>
    <p:extLst>
      <p:ext uri="{BB962C8B-B14F-4D97-AF65-F5344CB8AC3E}">
        <p14:creationId xmlns:p14="http://schemas.microsoft.com/office/powerpoint/2010/main" val="155980761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BBA7-A672-494F-8855-862F3401174D}"/>
              </a:ext>
            </a:extLst>
          </p:cNvPr>
          <p:cNvSpPr>
            <a:spLocks noGrp="1"/>
          </p:cNvSpPr>
          <p:nvPr>
            <p:ph type="title"/>
          </p:nvPr>
        </p:nvSpPr>
        <p:spPr>
          <a:xfrm>
            <a:off x="323007" y="1"/>
            <a:ext cx="6386676" cy="401216"/>
          </a:xfrm>
        </p:spPr>
        <p:txBody>
          <a:bodyPr>
            <a:normAutofit fontScale="90000"/>
          </a:bodyPr>
          <a:lstStyle/>
          <a:p>
            <a:r>
              <a:rPr lang="en-US" dirty="0"/>
              <a:t>Search</a:t>
            </a:r>
          </a:p>
        </p:txBody>
      </p:sp>
      <p:pic>
        <p:nvPicPr>
          <p:cNvPr id="4" name="Content Placeholder 3">
            <a:extLst>
              <a:ext uri="{FF2B5EF4-FFF2-40B4-BE49-F238E27FC236}">
                <a16:creationId xmlns:a16="http://schemas.microsoft.com/office/drawing/2014/main" id="{DC693E0E-6A69-42D1-9126-37243AEE1E71}"/>
              </a:ext>
            </a:extLst>
          </p:cNvPr>
          <p:cNvPicPr>
            <a:picLocks noGrp="1" noChangeAspect="1"/>
          </p:cNvPicPr>
          <p:nvPr>
            <p:ph idx="1"/>
          </p:nvPr>
        </p:nvPicPr>
        <p:blipFill>
          <a:blip r:embed="rId2"/>
          <a:stretch>
            <a:fillRect/>
          </a:stretch>
        </p:blipFill>
        <p:spPr>
          <a:xfrm>
            <a:off x="183048" y="401217"/>
            <a:ext cx="6656291" cy="1101012"/>
          </a:xfrm>
          <a:prstGeom prst="rect">
            <a:avLst/>
          </a:prstGeom>
        </p:spPr>
      </p:pic>
      <p:pic>
        <p:nvPicPr>
          <p:cNvPr id="5" name="Picture 4">
            <a:extLst>
              <a:ext uri="{FF2B5EF4-FFF2-40B4-BE49-F238E27FC236}">
                <a16:creationId xmlns:a16="http://schemas.microsoft.com/office/drawing/2014/main" id="{8773E756-D405-4783-A9A3-1839AB803F32}"/>
              </a:ext>
            </a:extLst>
          </p:cNvPr>
          <p:cNvPicPr>
            <a:picLocks noChangeAspect="1"/>
          </p:cNvPicPr>
          <p:nvPr/>
        </p:nvPicPr>
        <p:blipFill>
          <a:blip r:embed="rId3"/>
          <a:stretch>
            <a:fillRect/>
          </a:stretch>
        </p:blipFill>
        <p:spPr>
          <a:xfrm>
            <a:off x="0" y="1386366"/>
            <a:ext cx="9144000" cy="4143584"/>
          </a:xfrm>
          <a:prstGeom prst="rect">
            <a:avLst/>
          </a:prstGeom>
        </p:spPr>
      </p:pic>
    </p:spTree>
    <p:extLst>
      <p:ext uri="{BB962C8B-B14F-4D97-AF65-F5344CB8AC3E}">
        <p14:creationId xmlns:p14="http://schemas.microsoft.com/office/powerpoint/2010/main" val="177432991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56B8-4057-461E-A7F1-3CC00FBD17CD}"/>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37518B6E-F870-4EFD-A9ED-62BE8C23C261}"/>
              </a:ext>
            </a:extLst>
          </p:cNvPr>
          <p:cNvSpPr>
            <a:spLocks noGrp="1"/>
          </p:cNvSpPr>
          <p:nvPr>
            <p:ph idx="1"/>
          </p:nvPr>
        </p:nvSpPr>
        <p:spPr>
          <a:xfrm>
            <a:off x="435077" y="1177436"/>
            <a:ext cx="6408175" cy="3767788"/>
          </a:xfrm>
        </p:spPr>
        <p:txBody>
          <a:bodyPr>
            <a:normAutofit fontScale="47500" lnSpcReduction="20000"/>
          </a:bodyPr>
          <a:lstStyle/>
          <a:p>
            <a:r>
              <a:rPr lang="en-IN" sz="4200" dirty="0"/>
              <a:t>This project fulfils the primary requirements of the job seekers and employers. It can be extended in several ways – </a:t>
            </a:r>
          </a:p>
          <a:p>
            <a:r>
              <a:rPr lang="en-IN" sz="4200" dirty="0"/>
              <a:t>We can provide recommendations and email updates for new job postings based on the job seeker’s search history. </a:t>
            </a:r>
          </a:p>
          <a:p>
            <a:r>
              <a:rPr lang="en-IN" sz="4200" dirty="0"/>
              <a:t>Since, the job seekers might be interested in building a strong Resume, we can provide tips and information for the same.</a:t>
            </a:r>
          </a:p>
          <a:p>
            <a:r>
              <a:rPr lang="en-IN" sz="4200" dirty="0"/>
              <a:t> We can also provide templates for building the Resumes which might interest most applicants. The mobile application is developed fulfilling the functionalities of job seeker, it can be extended to support functionalities of Employer as well.  </a:t>
            </a:r>
            <a:endParaRPr lang="en-US" sz="4200" dirty="0"/>
          </a:p>
          <a:p>
            <a:endParaRPr lang="en-US" dirty="0"/>
          </a:p>
        </p:txBody>
      </p:sp>
    </p:spTree>
    <p:extLst>
      <p:ext uri="{BB962C8B-B14F-4D97-AF65-F5344CB8AC3E}">
        <p14:creationId xmlns:p14="http://schemas.microsoft.com/office/powerpoint/2010/main" val="25593156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6F0D-44AD-4A28-A57D-7DEE5EC33B11}"/>
              </a:ext>
            </a:extLst>
          </p:cNvPr>
          <p:cNvSpPr>
            <a:spLocks noGrp="1"/>
          </p:cNvSpPr>
          <p:nvPr>
            <p:ph type="title"/>
          </p:nvPr>
        </p:nvSpPr>
        <p:spPr>
          <a:xfrm>
            <a:off x="349438" y="322109"/>
            <a:ext cx="6386676" cy="387017"/>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062DA276-DE02-4F69-90C3-A8DB1B3D61A2}"/>
              </a:ext>
            </a:extLst>
          </p:cNvPr>
          <p:cNvSpPr>
            <a:spLocks noGrp="1"/>
          </p:cNvSpPr>
          <p:nvPr>
            <p:ph idx="1"/>
          </p:nvPr>
        </p:nvSpPr>
        <p:spPr>
          <a:xfrm>
            <a:off x="183151" y="709125"/>
            <a:ext cx="6408175" cy="4301413"/>
          </a:xfrm>
        </p:spPr>
        <p:txBody>
          <a:bodyPr>
            <a:normAutofit fontScale="62500" lnSpcReduction="20000"/>
          </a:bodyPr>
          <a:lstStyle/>
          <a:p>
            <a:r>
              <a:rPr lang="en-IN" dirty="0"/>
              <a:t>[1] “Overview of Spring Framework”  http://docs.spring.io/spring/docs/current/spring-framework-reference/html/index.html[Sep.10, 2016]</a:t>
            </a:r>
            <a:endParaRPr lang="en-US" dirty="0"/>
          </a:p>
          <a:p>
            <a:pPr marL="0" indent="0">
              <a:buNone/>
            </a:pPr>
            <a:r>
              <a:rPr lang="en-IN" dirty="0"/>
              <a:t> </a:t>
            </a:r>
            <a:endParaRPr lang="en-US" dirty="0"/>
          </a:p>
          <a:p>
            <a:r>
              <a:rPr lang="en-IN" dirty="0"/>
              <a:t>[2]“Hibernate Getting Started Guide”  https://docs.jboss.org/hibernate/orm/5.0/quickstart/html/ [Sep 15, 2016] </a:t>
            </a:r>
            <a:endParaRPr lang="en-US" dirty="0"/>
          </a:p>
          <a:p>
            <a:endParaRPr lang="en-US" dirty="0"/>
          </a:p>
          <a:p>
            <a:r>
              <a:rPr lang="en-IN" dirty="0"/>
              <a:t>[3]“Hibernate-Architecture”  http://www.tutorialspoint.com/hibernate/hibernate_architecture.htm [Sep. 30, 2016] </a:t>
            </a:r>
            <a:endParaRPr lang="en-US" dirty="0"/>
          </a:p>
          <a:p>
            <a:endParaRPr lang="en-US" dirty="0"/>
          </a:p>
          <a:p>
            <a:r>
              <a:rPr lang="en-IN" dirty="0"/>
              <a:t>[4] “The Complete Reference”.</a:t>
            </a:r>
          </a:p>
          <a:p>
            <a:pPr marL="0" indent="0">
              <a:buNone/>
            </a:pPr>
            <a:endParaRPr lang="en-IN" dirty="0"/>
          </a:p>
          <a:p>
            <a:r>
              <a:rPr lang="en-IN" dirty="0"/>
              <a:t>[5] https://stackoverflow.com/questions/29479814/spring-mvc-or-spring-boot</a:t>
            </a:r>
            <a:endParaRPr lang="en-US" dirty="0"/>
          </a:p>
          <a:p>
            <a:endParaRPr lang="en-US" dirty="0"/>
          </a:p>
        </p:txBody>
      </p:sp>
    </p:spTree>
    <p:extLst>
      <p:ext uri="{BB962C8B-B14F-4D97-AF65-F5344CB8AC3E}">
        <p14:creationId xmlns:p14="http://schemas.microsoft.com/office/powerpoint/2010/main" val="139311892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440" y="2499849"/>
            <a:ext cx="5552195" cy="1489587"/>
          </a:xfrm>
        </p:spPr>
        <p:txBody>
          <a:bodyPr>
            <a:normAutofit/>
          </a:bodyPr>
          <a:lstStyle/>
          <a:p>
            <a:pPr algn="ctr"/>
            <a:r>
              <a:rPr lang="en-US" sz="3200" dirty="0">
                <a:latin typeface="Broadway" panose="04040905080B02020502" pitchFamily="82" charset="0"/>
                <a:ea typeface="Arial Unicode MS" panose="020B0604020202020204" pitchFamily="34" charset="-128"/>
                <a:cs typeface="Arial Unicode MS" panose="020B0604020202020204" pitchFamily="34" charset="-128"/>
              </a:rPr>
              <a:t>THANK YOU..</a:t>
            </a:r>
          </a:p>
        </p:txBody>
      </p:sp>
      <p:pic>
        <p:nvPicPr>
          <p:cNvPr id="1026" name="Picture 2" descr="Image result for THANKYOU SM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8811" y="3029489"/>
            <a:ext cx="537883" cy="43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7267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roadway" panose="04040905080B02020502" pitchFamily="82" charset="0"/>
              </a:rPr>
              <a:t>Module Description:</a:t>
            </a:r>
          </a:p>
        </p:txBody>
      </p:sp>
      <p:sp>
        <p:nvSpPr>
          <p:cNvPr id="3" name="Content Placeholder 2"/>
          <p:cNvSpPr>
            <a:spLocks noGrp="1"/>
          </p:cNvSpPr>
          <p:nvPr>
            <p:ph idx="1"/>
          </p:nvPr>
        </p:nvSpPr>
        <p:spPr>
          <a:xfrm>
            <a:off x="305530" y="1262234"/>
            <a:ext cx="8507543" cy="3675077"/>
          </a:xfrm>
        </p:spPr>
        <p:txBody>
          <a:bodyPr>
            <a:normAutofit/>
          </a:bodyPr>
          <a:lstStyle/>
          <a:p>
            <a:pPr marL="0" indent="0">
              <a:buNone/>
            </a:pPr>
            <a:endParaRPr lang="en-US" sz="1800" dirty="0"/>
          </a:p>
          <a:p>
            <a:r>
              <a:rPr lang="en-US" sz="2000" dirty="0"/>
              <a:t>Job portal is an application which connects Employer, Admin &amp; Job Seekers where</a:t>
            </a:r>
          </a:p>
          <a:p>
            <a:pPr lvl="1"/>
            <a:r>
              <a:rPr lang="en-US" sz="2000" dirty="0"/>
              <a:t>Admin can fetch HR information &amp; data, Job Seeker information &amp; data, Job information &amp; data. Admin can validate the data &amp; info and also can show or delete it. </a:t>
            </a:r>
          </a:p>
          <a:p>
            <a:pPr lvl="1"/>
            <a:r>
              <a:rPr lang="en-US" sz="2000" dirty="0"/>
              <a:t>Employer(HR) are source of resources who can Post Job, Update Job, Delete Job &amp; get Resume of Job Seekers.</a:t>
            </a:r>
          </a:p>
          <a:p>
            <a:pPr lvl="1"/>
            <a:r>
              <a:rPr lang="en-US" sz="2000" dirty="0"/>
              <a:t>Job Seekers after Registering and Logging In can Search their targeted Job, Apply for it &amp; Post Resume.</a:t>
            </a:r>
          </a:p>
          <a:p>
            <a:pPr marL="0" indent="0">
              <a:buNone/>
            </a:pPr>
            <a:endParaRPr lang="en-US" sz="1800" dirty="0"/>
          </a:p>
        </p:txBody>
      </p:sp>
    </p:spTree>
    <p:extLst>
      <p:ext uri="{BB962C8B-B14F-4D97-AF65-F5344CB8AC3E}">
        <p14:creationId xmlns:p14="http://schemas.microsoft.com/office/powerpoint/2010/main" val="41033094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7559" y="84819"/>
            <a:ext cx="6386676" cy="725349"/>
          </a:xfrm>
        </p:spPr>
        <p:txBody>
          <a:bodyPr>
            <a:normAutofit/>
          </a:bodyPr>
          <a:lstStyle/>
          <a:p>
            <a:r>
              <a:rPr lang="en-US" dirty="0">
                <a:latin typeface="Broadway" panose="04040905080B02020502" pitchFamily="82" charset="0"/>
              </a:rPr>
              <a:t>Software Used :</a:t>
            </a:r>
          </a:p>
        </p:txBody>
      </p:sp>
      <p:sp>
        <p:nvSpPr>
          <p:cNvPr id="5" name="Content Placeholder 4"/>
          <p:cNvSpPr>
            <a:spLocks noGrp="1"/>
          </p:cNvSpPr>
          <p:nvPr>
            <p:ph idx="1"/>
          </p:nvPr>
        </p:nvSpPr>
        <p:spPr>
          <a:xfrm>
            <a:off x="357918" y="1016071"/>
            <a:ext cx="6408175" cy="3511061"/>
          </a:xfrm>
        </p:spPr>
        <p:txBody>
          <a:bodyPr>
            <a:normAutofit lnSpcReduction="10000"/>
          </a:bodyPr>
          <a:lstStyle/>
          <a:p>
            <a:r>
              <a:rPr lang="en-US" dirty="0"/>
              <a:t>Front End :HTML5, Bootstrap 4, CSS 3, Java Script.</a:t>
            </a:r>
          </a:p>
          <a:p>
            <a:r>
              <a:rPr lang="en-US" dirty="0"/>
              <a:t>Framework : Spring Boot, Hibernate, JUnit.</a:t>
            </a:r>
          </a:p>
          <a:p>
            <a:r>
              <a:rPr lang="en-US" dirty="0"/>
              <a:t>Back End : J2SE, J2EE, JPA. </a:t>
            </a:r>
          </a:p>
          <a:p>
            <a:r>
              <a:rPr lang="en-US" dirty="0"/>
              <a:t>Software Used : Spring Tool Suite(STS 4), Postman, Star UML.</a:t>
            </a:r>
          </a:p>
          <a:p>
            <a:r>
              <a:rPr lang="en-US" dirty="0"/>
              <a:t>Server : Tomcat 8.5  </a:t>
            </a:r>
          </a:p>
        </p:txBody>
      </p:sp>
    </p:spTree>
    <p:extLst>
      <p:ext uri="{BB962C8B-B14F-4D97-AF65-F5344CB8AC3E}">
        <p14:creationId xmlns:p14="http://schemas.microsoft.com/office/powerpoint/2010/main" val="110163387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951E66-1632-4CC8-83CC-8C2D6DA034A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088" y="65315"/>
            <a:ext cx="6746259" cy="4963886"/>
          </a:xfrm>
          <a:prstGeom prst="rect">
            <a:avLst/>
          </a:prstGeom>
        </p:spPr>
      </p:pic>
      <p:sp>
        <p:nvSpPr>
          <p:cNvPr id="5" name="Rectangle 4">
            <a:extLst>
              <a:ext uri="{FF2B5EF4-FFF2-40B4-BE49-F238E27FC236}">
                <a16:creationId xmlns:a16="http://schemas.microsoft.com/office/drawing/2014/main" id="{C4B593C6-85C4-4952-A70D-1655523CB31D}"/>
              </a:ext>
            </a:extLst>
          </p:cNvPr>
          <p:cNvSpPr/>
          <p:nvPr/>
        </p:nvSpPr>
        <p:spPr>
          <a:xfrm>
            <a:off x="7072830" y="3621644"/>
            <a:ext cx="2248678" cy="954107"/>
          </a:xfrm>
          <a:prstGeom prst="rect">
            <a:avLst/>
          </a:prstGeom>
        </p:spPr>
        <p:txBody>
          <a:bodyPr wrap="square">
            <a:spAutoFit/>
          </a:bodyPr>
          <a:lstStyle/>
          <a:p>
            <a:pPr algn="ctr"/>
            <a:r>
              <a:rPr lang="en-US" sz="2800" dirty="0">
                <a:latin typeface="Britannic Bold" panose="020B0903060703020204" pitchFamily="34" charset="0"/>
                <a:cs typeface="Calibri" panose="020F0502020204030204" pitchFamily="34" charset="0"/>
              </a:rPr>
              <a:t>1. Usecase</a:t>
            </a:r>
          </a:p>
          <a:p>
            <a:pPr algn="ctr"/>
            <a:r>
              <a:rPr lang="en-US" sz="2800" dirty="0">
                <a:latin typeface="Britannic Bold" panose="020B0903060703020204" pitchFamily="34" charset="0"/>
                <a:cs typeface="Calibri" panose="020F0502020204030204" pitchFamily="34" charset="0"/>
              </a:rPr>
              <a:t>Diagram</a:t>
            </a:r>
          </a:p>
        </p:txBody>
      </p:sp>
    </p:spTree>
    <p:extLst>
      <p:ext uri="{BB962C8B-B14F-4D97-AF65-F5344CB8AC3E}">
        <p14:creationId xmlns:p14="http://schemas.microsoft.com/office/powerpoint/2010/main" val="5177864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38683" y="2404978"/>
            <a:ext cx="1855694" cy="2554545"/>
          </a:xfrm>
          <a:prstGeom prst="rect">
            <a:avLst/>
          </a:prstGeom>
        </p:spPr>
        <p:txBody>
          <a:bodyPr wrap="square">
            <a:spAutoFit/>
          </a:bodyPr>
          <a:lstStyle/>
          <a:p>
            <a:pPr algn="ctr"/>
            <a:r>
              <a:rPr lang="en-US" sz="3200" dirty="0">
                <a:latin typeface="Britannic Bold" panose="020B0903060703020204" pitchFamily="34" charset="0"/>
                <a:cs typeface="Calibri" panose="020F0502020204030204" pitchFamily="34" charset="0"/>
              </a:rPr>
              <a:t>2. ACTIVITY</a:t>
            </a:r>
          </a:p>
          <a:p>
            <a:pPr algn="ctr"/>
            <a:r>
              <a:rPr lang="en-US" sz="3200" dirty="0">
                <a:latin typeface="Britannic Bold" panose="020B0903060703020204" pitchFamily="34" charset="0"/>
                <a:cs typeface="Calibri" panose="020F0502020204030204" pitchFamily="34" charset="0"/>
              </a:rPr>
              <a:t>DIAGRAM</a:t>
            </a:r>
          </a:p>
          <a:p>
            <a:pPr algn="ctr"/>
            <a:r>
              <a:rPr lang="en-US" sz="3200" dirty="0">
                <a:latin typeface="Britannic Bold" panose="020B0903060703020204" pitchFamily="34" charset="0"/>
                <a:cs typeface="Calibri" panose="020F0502020204030204" pitchFamily="34" charset="0"/>
              </a:rPr>
              <a:t>USER</a:t>
            </a:r>
          </a:p>
          <a:p>
            <a:pPr algn="ctr"/>
            <a:endParaRPr lang="en-US" sz="3200" dirty="0">
              <a:solidFill>
                <a:schemeClr val="bg1"/>
              </a:solidFill>
              <a:latin typeface="Britannic Bold" panose="020B090306070302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41" y="102169"/>
            <a:ext cx="6651812" cy="4953925"/>
          </a:xfrm>
          <a:prstGeom prst="rect">
            <a:avLst/>
          </a:prstGeom>
        </p:spPr>
      </p:pic>
    </p:spTree>
    <p:extLst>
      <p:ext uri="{BB962C8B-B14F-4D97-AF65-F5344CB8AC3E}">
        <p14:creationId xmlns:p14="http://schemas.microsoft.com/office/powerpoint/2010/main" val="10096914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012" y="1535402"/>
            <a:ext cx="1855694" cy="2554545"/>
          </a:xfrm>
          <a:prstGeom prst="rect">
            <a:avLst/>
          </a:prstGeom>
        </p:spPr>
        <p:txBody>
          <a:bodyPr wrap="square">
            <a:spAutoFit/>
          </a:bodyPr>
          <a:lstStyle/>
          <a:p>
            <a:pPr algn="ctr"/>
            <a:r>
              <a:rPr lang="en-US" sz="3200" dirty="0">
                <a:solidFill>
                  <a:schemeClr val="bg1"/>
                </a:solidFill>
                <a:latin typeface="Britannic Bold" panose="020B0903060703020204" pitchFamily="34" charset="0"/>
                <a:cs typeface="Calibri" panose="020F0502020204030204" pitchFamily="34" charset="0"/>
              </a:rPr>
              <a:t>3. ACTIVITY</a:t>
            </a:r>
          </a:p>
          <a:p>
            <a:pPr algn="ctr"/>
            <a:r>
              <a:rPr lang="en-US" sz="3200" dirty="0">
                <a:solidFill>
                  <a:schemeClr val="bg1"/>
                </a:solidFill>
                <a:latin typeface="Britannic Bold" panose="020B0903060703020204" pitchFamily="34" charset="0"/>
                <a:cs typeface="Calibri" panose="020F0502020204030204" pitchFamily="34" charset="0"/>
              </a:rPr>
              <a:t>DIAGRAM</a:t>
            </a:r>
          </a:p>
          <a:p>
            <a:pPr algn="ctr"/>
            <a:r>
              <a:rPr lang="en-US" sz="3200" dirty="0">
                <a:solidFill>
                  <a:schemeClr val="bg1"/>
                </a:solidFill>
                <a:latin typeface="Britannic Bold" panose="020B0903060703020204" pitchFamily="34" charset="0"/>
                <a:cs typeface="Calibri" panose="020F0502020204030204" pitchFamily="34" charset="0"/>
              </a:rPr>
              <a:t>ADMIN</a:t>
            </a:r>
          </a:p>
          <a:p>
            <a:pPr algn="ctr"/>
            <a:endParaRPr lang="en-US" sz="3200" dirty="0">
              <a:solidFill>
                <a:schemeClr val="bg1"/>
              </a:solidFill>
              <a:latin typeface="Britannic Bold" panose="020B090306070302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332" y="102170"/>
            <a:ext cx="6600022" cy="4935996"/>
          </a:xfrm>
          <a:prstGeom prst="rect">
            <a:avLst/>
          </a:prstGeom>
        </p:spPr>
      </p:pic>
    </p:spTree>
    <p:extLst>
      <p:ext uri="{BB962C8B-B14F-4D97-AF65-F5344CB8AC3E}">
        <p14:creationId xmlns:p14="http://schemas.microsoft.com/office/powerpoint/2010/main" val="384334206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38683" y="2404978"/>
            <a:ext cx="1855694" cy="2554545"/>
          </a:xfrm>
          <a:prstGeom prst="rect">
            <a:avLst/>
          </a:prstGeom>
        </p:spPr>
        <p:txBody>
          <a:bodyPr wrap="square">
            <a:spAutoFit/>
          </a:bodyPr>
          <a:lstStyle/>
          <a:p>
            <a:pPr algn="ctr"/>
            <a:r>
              <a:rPr lang="en-US" sz="3200" dirty="0">
                <a:latin typeface="Britannic Bold" panose="020B0903060703020204" pitchFamily="34" charset="0"/>
                <a:cs typeface="Calibri" panose="020F0502020204030204" pitchFamily="34" charset="0"/>
              </a:rPr>
              <a:t>4. ACTIVITY</a:t>
            </a:r>
          </a:p>
          <a:p>
            <a:pPr algn="ctr"/>
            <a:r>
              <a:rPr lang="en-US" sz="3200" dirty="0">
                <a:latin typeface="Britannic Bold" panose="020B0903060703020204" pitchFamily="34" charset="0"/>
                <a:cs typeface="Calibri" panose="020F0502020204030204" pitchFamily="34" charset="0"/>
              </a:rPr>
              <a:t>DIAGRAM</a:t>
            </a:r>
          </a:p>
          <a:p>
            <a:pPr algn="ctr"/>
            <a:r>
              <a:rPr lang="en-US" sz="3200" dirty="0">
                <a:latin typeface="Britannic Bold" panose="020B0903060703020204" pitchFamily="34" charset="0"/>
                <a:cs typeface="Calibri" panose="020F0502020204030204" pitchFamily="34" charset="0"/>
              </a:rPr>
              <a:t>HR</a:t>
            </a:r>
          </a:p>
          <a:p>
            <a:pPr algn="ctr"/>
            <a:endParaRPr lang="en-US" sz="3200" dirty="0">
              <a:solidFill>
                <a:schemeClr val="bg1"/>
              </a:solidFill>
              <a:latin typeface="Britannic Bold" panose="020B090306070302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11" y="134470"/>
            <a:ext cx="6579153" cy="4825053"/>
          </a:xfrm>
          <a:prstGeom prst="rect">
            <a:avLst/>
          </a:prstGeom>
        </p:spPr>
      </p:pic>
    </p:spTree>
    <p:extLst>
      <p:ext uri="{BB962C8B-B14F-4D97-AF65-F5344CB8AC3E}">
        <p14:creationId xmlns:p14="http://schemas.microsoft.com/office/powerpoint/2010/main" val="354079408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Words>
  <Application>Microsoft Office PowerPoint</Application>
  <PresentationFormat>On-screen Show (16:9)</PresentationFormat>
  <Paragraphs>94</Paragraphs>
  <Slides>38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38</vt:i4>
      </vt:variant>
      <vt:variant>
        <vt:lpstr>Custom Shows</vt:lpstr>
      </vt:variant>
      <vt:variant>
        <vt:i4>1</vt:i4>
      </vt:variant>
    </vt:vector>
  </HeadingPairs>
  <TitlesOfParts>
    <vt:vector size="46" baseType="lpstr">
      <vt:lpstr>Arial</vt:lpstr>
      <vt:lpstr>Arial Black</vt:lpstr>
      <vt:lpstr>Arial Narrow</vt:lpstr>
      <vt:lpstr>Britannic Bold</vt:lpstr>
      <vt:lpstr>Broadway</vt:lpstr>
      <vt:lpstr>Calibri</vt:lpstr>
      <vt:lpstr>Office Theme</vt:lpstr>
      <vt:lpstr>JOB PORTAL  </vt:lpstr>
      <vt:lpstr>ABOUT</vt:lpstr>
      <vt:lpstr>Modules : </vt:lpstr>
      <vt:lpstr>Module Description:</vt:lpstr>
      <vt:lpstr>Software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Page</vt:lpstr>
      <vt:lpstr>About Us</vt:lpstr>
      <vt:lpstr>Contact Us</vt:lpstr>
      <vt:lpstr>Email to Admin</vt:lpstr>
      <vt:lpstr>PowerPoint Presentation</vt:lpstr>
      <vt:lpstr>Registration :-</vt:lpstr>
      <vt:lpstr>PowerPoint Presentation</vt:lpstr>
      <vt:lpstr>Login As Admin</vt:lpstr>
      <vt:lpstr>Invalid Credentials</vt:lpstr>
      <vt:lpstr>Admin After Successfully Login</vt:lpstr>
      <vt:lpstr>Admin View/Delete All Jobs:-</vt:lpstr>
      <vt:lpstr>Admin View/Delete All Job Seekers</vt:lpstr>
      <vt:lpstr>Job Provider :-</vt:lpstr>
      <vt:lpstr>New Job Post</vt:lpstr>
      <vt:lpstr>View Posted Jobs</vt:lpstr>
      <vt:lpstr>Update Posted Job</vt:lpstr>
      <vt:lpstr>Job Seeker :-</vt:lpstr>
      <vt:lpstr>Applying for the same Job</vt:lpstr>
      <vt:lpstr>Search</vt:lpstr>
      <vt:lpstr>Future Scope</vt:lpstr>
      <vt:lpstr>References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2019-06-05T19:30:32Z</dcterms:modified>
</cp:coreProperties>
</file>