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37"/>
  </p:notesMasterIdLst>
  <p:sldIdLst>
    <p:sldId id="256" r:id="rId2"/>
    <p:sldId id="257" r:id="rId3"/>
    <p:sldId id="258" r:id="rId4"/>
    <p:sldId id="259" r:id="rId5"/>
    <p:sldId id="282" r:id="rId6"/>
    <p:sldId id="265" r:id="rId7"/>
    <p:sldId id="263" r:id="rId8"/>
    <p:sldId id="266" r:id="rId9"/>
    <p:sldId id="285" r:id="rId10"/>
    <p:sldId id="287" r:id="rId11"/>
    <p:sldId id="284" r:id="rId12"/>
    <p:sldId id="279" r:id="rId13"/>
    <p:sldId id="280" r:id="rId14"/>
    <p:sldId id="267" r:id="rId15"/>
    <p:sldId id="270" r:id="rId16"/>
    <p:sldId id="264" r:id="rId17"/>
    <p:sldId id="281" r:id="rId18"/>
    <p:sldId id="271" r:id="rId19"/>
    <p:sldId id="272" r:id="rId20"/>
    <p:sldId id="275" r:id="rId21"/>
    <p:sldId id="289" r:id="rId22"/>
    <p:sldId id="274" r:id="rId23"/>
    <p:sldId id="291" r:id="rId24"/>
    <p:sldId id="292" r:id="rId25"/>
    <p:sldId id="296" r:id="rId26"/>
    <p:sldId id="288" r:id="rId27"/>
    <p:sldId id="297" r:id="rId28"/>
    <p:sldId id="290" r:id="rId29"/>
    <p:sldId id="298" r:id="rId30"/>
    <p:sldId id="293" r:id="rId31"/>
    <p:sldId id="295" r:id="rId32"/>
    <p:sldId id="294" r:id="rId33"/>
    <p:sldId id="299" r:id="rId34"/>
    <p:sldId id="277" r:id="rId35"/>
    <p:sldId id="278" r:id="rId36"/>
  </p:sldIdLst>
  <p:sldSz cx="9144000" cy="5143500" type="screen16x9"/>
  <p:notesSz cx="6858000" cy="9144000"/>
  <p:embeddedFontLst>
    <p:embeddedFont>
      <p:font typeface="Consolas" panose="020B0609020204030204" pitchFamily="49" charset="0"/>
      <p:regular r:id="rId38"/>
      <p:bold r:id="rId39"/>
      <p:italic r:id="rId40"/>
      <p:boldItalic r:id="rId41"/>
    </p:embeddedFont>
    <p:embeddedFont>
      <p:font typeface="Gill Sans MT" panose="020B0502020104020203" pitchFamily="34" charset="0"/>
      <p:regular r:id="rId42"/>
      <p:bold r:id="rId43"/>
      <p:italic r:id="rId44"/>
      <p:boldItalic r:id="rId45"/>
    </p:embeddedFont>
    <p:embeddedFont>
      <p:font typeface="Lato" panose="020F0502020204030203" pitchFamily="34"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Roboto" panose="02000000000000000000" pitchFamily="2" charset="0"/>
      <p:regular r:id="rId54"/>
      <p:bold r:id="rId55"/>
      <p:italic r:id="rId56"/>
      <p:boldItalic r:id="rId57"/>
    </p:embeddedFont>
    <p:embeddedFont>
      <p:font typeface="Roboto Medium" panose="02000000000000000000" pitchFamily="2" charset="0"/>
      <p:regular r:id="rId58"/>
      <p:bold r:id="rId59"/>
      <p:italic r:id="rId60"/>
      <p:boldItalic r:id="rId6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B1C03-5C67-4D6A-A645-2BF2B6D9D601}">
  <a:tblStyle styleId="{69DB1C03-5C67-4D6A-A645-2BF2B6D9D6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93" d="100"/>
          <a:sy n="93" d="100"/>
        </p:scale>
        <p:origin x="43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2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2.fntdata"/></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Sheet1!$B$2</c:f>
              <c:strCache>
                <c:ptCount val="1"/>
                <c:pt idx="0">
                  <c:v>time</c:v>
                </c:pt>
              </c:strCache>
            </c:strRef>
          </c:tx>
          <c:spPr>
            <a:ln w="28575" cap="rnd">
              <a:solidFill>
                <a:schemeClr val="accent1"/>
              </a:solidFill>
              <a:round/>
            </a:ln>
            <a:effectLst/>
          </c:spPr>
          <c:marker>
            <c:symbol val="none"/>
          </c:marker>
          <c:cat>
            <c:numRef>
              <c:f>Sheet1!$A$3:$A$9</c:f>
              <c:numCache>
                <c:formatCode>General</c:formatCode>
                <c:ptCount val="7"/>
                <c:pt idx="0">
                  <c:v>1</c:v>
                </c:pt>
                <c:pt idx="1">
                  <c:v>2</c:v>
                </c:pt>
                <c:pt idx="2">
                  <c:v>3</c:v>
                </c:pt>
                <c:pt idx="3">
                  <c:v>4</c:v>
                </c:pt>
                <c:pt idx="4">
                  <c:v>5</c:v>
                </c:pt>
                <c:pt idx="5">
                  <c:v>6</c:v>
                </c:pt>
                <c:pt idx="6">
                  <c:v>7</c:v>
                </c:pt>
              </c:numCache>
            </c:numRef>
          </c:cat>
          <c:val>
            <c:numRef>
              <c:f>Sheet1!$B$3:$B$9</c:f>
              <c:numCache>
                <c:formatCode>General</c:formatCode>
                <c:ptCount val="7"/>
                <c:pt idx="0">
                  <c:v>10</c:v>
                </c:pt>
                <c:pt idx="1">
                  <c:v>60</c:v>
                </c:pt>
                <c:pt idx="2">
                  <c:v>295</c:v>
                </c:pt>
                <c:pt idx="3">
                  <c:v>665</c:v>
                </c:pt>
                <c:pt idx="4">
                  <c:v>5018</c:v>
                </c:pt>
                <c:pt idx="5">
                  <c:v>16000</c:v>
                </c:pt>
                <c:pt idx="6">
                  <c:v>45000</c:v>
                </c:pt>
              </c:numCache>
            </c:numRef>
          </c:val>
          <c:smooth val="0"/>
          <c:extLst>
            <c:ext xmlns:c16="http://schemas.microsoft.com/office/drawing/2014/chart" uri="{C3380CC4-5D6E-409C-BE32-E72D297353CC}">
              <c16:uniqueId val="{00000000-4A71-40E9-9C5A-7A2E076E0C01}"/>
            </c:ext>
          </c:extLst>
        </c:ser>
        <c:dLbls>
          <c:showLegendKey val="0"/>
          <c:showVal val="0"/>
          <c:showCatName val="0"/>
          <c:showSerName val="0"/>
          <c:showPercent val="0"/>
          <c:showBubbleSize val="0"/>
        </c:dLbls>
        <c:smooth val="0"/>
        <c:axId val="52068640"/>
        <c:axId val="52081600"/>
      </c:lineChart>
      <c:catAx>
        <c:axId val="52068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81600"/>
        <c:crosses val="autoZero"/>
        <c:auto val="1"/>
        <c:lblAlgn val="ctr"/>
        <c:lblOffset val="100"/>
        <c:noMultiLvlLbl val="0"/>
      </c:catAx>
      <c:valAx>
        <c:axId val="52081600"/>
        <c:scaling>
          <c:orientation val="minMax"/>
          <c:max val="3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Taken</a:t>
                </a:r>
                <a:r>
                  <a:rPr lang="en-US" baseline="0"/>
                  <a:t> (s)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68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Sheet1!$B$3</c:f>
              <c:strCache>
                <c:ptCount val="1"/>
                <c:pt idx="0">
                  <c:v>score</c:v>
                </c:pt>
              </c:strCache>
            </c:strRef>
          </c:tx>
          <c:spPr>
            <a:ln w="28575" cap="rnd">
              <a:solidFill>
                <a:schemeClr val="accent1"/>
              </a:solidFill>
              <a:round/>
            </a:ln>
            <a:effectLst/>
          </c:spPr>
          <c:marker>
            <c:symbol val="none"/>
          </c:marker>
          <c:cat>
            <c:numRef>
              <c:f>Sheet1!$A$4:$A$14</c:f>
              <c:numCache>
                <c:formatCode>General</c:formatCode>
                <c:ptCount val="11"/>
                <c:pt idx="0">
                  <c:v>0</c:v>
                </c:pt>
                <c:pt idx="1">
                  <c:v>5</c:v>
                </c:pt>
                <c:pt idx="2">
                  <c:v>10</c:v>
                </c:pt>
                <c:pt idx="3">
                  <c:v>15</c:v>
                </c:pt>
                <c:pt idx="4">
                  <c:v>20</c:v>
                </c:pt>
                <c:pt idx="5">
                  <c:v>25</c:v>
                </c:pt>
                <c:pt idx="6">
                  <c:v>30</c:v>
                </c:pt>
                <c:pt idx="7">
                  <c:v>35</c:v>
                </c:pt>
                <c:pt idx="8">
                  <c:v>40</c:v>
                </c:pt>
                <c:pt idx="9">
                  <c:v>45</c:v>
                </c:pt>
                <c:pt idx="10">
                  <c:v>50</c:v>
                </c:pt>
              </c:numCache>
            </c:numRef>
          </c:cat>
          <c:val>
            <c:numRef>
              <c:f>Sheet1!$B$4:$B$14</c:f>
              <c:numCache>
                <c:formatCode>General</c:formatCode>
                <c:ptCount val="11"/>
                <c:pt idx="0">
                  <c:v>0</c:v>
                </c:pt>
                <c:pt idx="1">
                  <c:v>10</c:v>
                </c:pt>
                <c:pt idx="2">
                  <c:v>22</c:v>
                </c:pt>
                <c:pt idx="3">
                  <c:v>67</c:v>
                </c:pt>
                <c:pt idx="4">
                  <c:v>113</c:v>
                </c:pt>
                <c:pt idx="5">
                  <c:v>150</c:v>
                </c:pt>
                <c:pt idx="6">
                  <c:v>178</c:v>
                </c:pt>
                <c:pt idx="7">
                  <c:v>220</c:v>
                </c:pt>
                <c:pt idx="8">
                  <c:v>245</c:v>
                </c:pt>
                <c:pt idx="9">
                  <c:v>245</c:v>
                </c:pt>
                <c:pt idx="10">
                  <c:v>245</c:v>
                </c:pt>
              </c:numCache>
            </c:numRef>
          </c:val>
          <c:smooth val="0"/>
          <c:extLst>
            <c:ext xmlns:c16="http://schemas.microsoft.com/office/drawing/2014/chart" uri="{C3380CC4-5D6E-409C-BE32-E72D297353CC}">
              <c16:uniqueId val="{00000000-3C0B-4BE7-B0E0-345B6389DE03}"/>
            </c:ext>
          </c:extLst>
        </c:ser>
        <c:dLbls>
          <c:showLegendKey val="0"/>
          <c:showVal val="0"/>
          <c:showCatName val="0"/>
          <c:showSerName val="0"/>
          <c:showPercent val="0"/>
          <c:showBubbleSize val="0"/>
        </c:dLbls>
        <c:smooth val="0"/>
        <c:axId val="165919231"/>
        <c:axId val="165919711"/>
      </c:lineChart>
      <c:catAx>
        <c:axId val="1659192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Parent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9711"/>
        <c:crosses val="autoZero"/>
        <c:auto val="1"/>
        <c:lblAlgn val="ctr"/>
        <c:lblOffset val="100"/>
        <c:noMultiLvlLbl val="0"/>
      </c:catAx>
      <c:valAx>
        <c:axId val="165919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92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Sheet1!$B$3</c:f>
              <c:strCache>
                <c:ptCount val="1"/>
                <c:pt idx="0">
                  <c:v>score</c:v>
                </c:pt>
              </c:strCache>
            </c:strRef>
          </c:tx>
          <c:spPr>
            <a:ln w="28575" cap="rnd">
              <a:solidFill>
                <a:schemeClr val="accent1"/>
              </a:solidFill>
              <a:round/>
            </a:ln>
            <a:effectLst/>
          </c:spPr>
          <c:marker>
            <c:symbol val="none"/>
          </c:marker>
          <c:cat>
            <c:numRef>
              <c:f>Sheet1!$A$4:$A$14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Sheet1!$B$4:$B$14</c:f>
              <c:numCache>
                <c:formatCode>General</c:formatCode>
                <c:ptCount val="11"/>
                <c:pt idx="0">
                  <c:v>0</c:v>
                </c:pt>
                <c:pt idx="1">
                  <c:v>10</c:v>
                </c:pt>
                <c:pt idx="2">
                  <c:v>40</c:v>
                </c:pt>
                <c:pt idx="3">
                  <c:v>67</c:v>
                </c:pt>
                <c:pt idx="4">
                  <c:v>113</c:v>
                </c:pt>
                <c:pt idx="5">
                  <c:v>150</c:v>
                </c:pt>
                <c:pt idx="6">
                  <c:v>178</c:v>
                </c:pt>
                <c:pt idx="7">
                  <c:v>190</c:v>
                </c:pt>
                <c:pt idx="8">
                  <c:v>210</c:v>
                </c:pt>
                <c:pt idx="9">
                  <c:v>225</c:v>
                </c:pt>
                <c:pt idx="10">
                  <c:v>245</c:v>
                </c:pt>
              </c:numCache>
            </c:numRef>
          </c:val>
          <c:smooth val="0"/>
          <c:extLst>
            <c:ext xmlns:c16="http://schemas.microsoft.com/office/drawing/2014/chart" uri="{C3380CC4-5D6E-409C-BE32-E72D297353CC}">
              <c16:uniqueId val="{00000000-6B45-4B37-A6EA-A3257F134646}"/>
            </c:ext>
          </c:extLst>
        </c:ser>
        <c:dLbls>
          <c:showLegendKey val="0"/>
          <c:showVal val="0"/>
          <c:showCatName val="0"/>
          <c:showSerName val="0"/>
          <c:showPercent val="0"/>
          <c:showBubbleSize val="0"/>
        </c:dLbls>
        <c:smooth val="0"/>
        <c:axId val="165919231"/>
        <c:axId val="165919711"/>
      </c:lineChart>
      <c:catAx>
        <c:axId val="1659192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Population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9711"/>
        <c:crosses val="autoZero"/>
        <c:auto val="1"/>
        <c:lblAlgn val="ctr"/>
        <c:lblOffset val="100"/>
        <c:noMultiLvlLbl val="0"/>
      </c:catAx>
      <c:valAx>
        <c:axId val="165919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92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score</c:v>
                </c:pt>
              </c:strCache>
            </c:strRef>
          </c:tx>
          <c:spPr>
            <a:ln w="28575" cap="rnd">
              <a:solidFill>
                <a:schemeClr val="accent1"/>
              </a:solidFill>
              <a:round/>
            </a:ln>
            <a:effectLst/>
          </c:spPr>
          <c:marker>
            <c:symbol val="none"/>
          </c:marker>
          <c:cat>
            <c:numRef>
              <c:f>Sheet1!$B$3:$B$13</c:f>
              <c:numCache>
                <c:formatCode>General</c:formatCode>
                <c:ptCount val="11"/>
                <c:pt idx="0">
                  <c:v>0</c:v>
                </c:pt>
                <c:pt idx="1">
                  <c:v>0.01</c:v>
                </c:pt>
                <c:pt idx="2">
                  <c:v>0.02</c:v>
                </c:pt>
                <c:pt idx="3">
                  <c:v>0.03</c:v>
                </c:pt>
                <c:pt idx="4">
                  <c:v>0.04</c:v>
                </c:pt>
                <c:pt idx="5">
                  <c:v>0.05</c:v>
                </c:pt>
                <c:pt idx="6">
                  <c:v>0.06</c:v>
                </c:pt>
                <c:pt idx="7">
                  <c:v>7.0000000000000007E-2</c:v>
                </c:pt>
                <c:pt idx="8">
                  <c:v>0.08</c:v>
                </c:pt>
                <c:pt idx="9">
                  <c:v>0.09</c:v>
                </c:pt>
                <c:pt idx="10">
                  <c:v>0.1</c:v>
                </c:pt>
              </c:numCache>
            </c:numRef>
          </c:cat>
          <c:val>
            <c:numRef>
              <c:f>Sheet1!$A$3:$A$13</c:f>
              <c:numCache>
                <c:formatCode>General</c:formatCode>
                <c:ptCount val="11"/>
                <c:pt idx="0">
                  <c:v>0</c:v>
                </c:pt>
                <c:pt idx="1">
                  <c:v>15</c:v>
                </c:pt>
                <c:pt idx="2">
                  <c:v>30</c:v>
                </c:pt>
                <c:pt idx="3">
                  <c:v>50</c:v>
                </c:pt>
                <c:pt idx="4">
                  <c:v>70</c:v>
                </c:pt>
                <c:pt idx="5">
                  <c:v>100</c:v>
                </c:pt>
                <c:pt idx="6">
                  <c:v>150</c:v>
                </c:pt>
                <c:pt idx="7">
                  <c:v>180</c:v>
                </c:pt>
                <c:pt idx="8">
                  <c:v>230</c:v>
                </c:pt>
                <c:pt idx="9">
                  <c:v>235</c:v>
                </c:pt>
                <c:pt idx="10">
                  <c:v>250</c:v>
                </c:pt>
              </c:numCache>
            </c:numRef>
          </c:val>
          <c:smooth val="0"/>
          <c:extLst>
            <c:ext xmlns:c16="http://schemas.microsoft.com/office/drawing/2014/chart" uri="{C3380CC4-5D6E-409C-BE32-E72D297353CC}">
              <c16:uniqueId val="{00000000-03B5-4311-992F-761B8B264E61}"/>
            </c:ext>
          </c:extLst>
        </c:ser>
        <c:dLbls>
          <c:showLegendKey val="0"/>
          <c:showVal val="0"/>
          <c:showCatName val="0"/>
          <c:showSerName val="0"/>
          <c:showPercent val="0"/>
          <c:showBubbleSize val="0"/>
        </c:dLbls>
        <c:smooth val="0"/>
        <c:axId val="1099427312"/>
        <c:axId val="1099423952"/>
      </c:lineChart>
      <c:catAx>
        <c:axId val="10994273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Mutation 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a:softEdge rad="0"/>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9423952"/>
        <c:crosses val="autoZero"/>
        <c:auto val="1"/>
        <c:lblAlgn val="ctr"/>
        <c:lblOffset val="100"/>
        <c:noMultiLvlLbl val="0"/>
      </c:catAx>
      <c:valAx>
        <c:axId val="1099423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9427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569654245930307E-2"/>
          <c:y val="4.1989666995189974E-2"/>
          <c:w val="0.92044349405153547"/>
          <c:h val="0.77689179680608"/>
        </c:manualLayout>
      </c:layout>
      <c:lineChart>
        <c:grouping val="standard"/>
        <c:varyColors val="0"/>
        <c:ser>
          <c:idx val="0"/>
          <c:order val="0"/>
          <c:tx>
            <c:strRef>
              <c:f>Sheet1!$H$13</c:f>
              <c:strCache>
                <c:ptCount val="1"/>
                <c:pt idx="0">
                  <c:v>actual</c:v>
                </c:pt>
              </c:strCache>
            </c:strRef>
          </c:tx>
          <c:spPr>
            <a:ln w="28575" cap="rnd">
              <a:solidFill>
                <a:schemeClr val="accent1"/>
              </a:solidFill>
              <a:round/>
            </a:ln>
            <a:effectLst/>
          </c:spPr>
          <c:marker>
            <c:symbol val="none"/>
          </c:marker>
          <c:cat>
            <c:numRef>
              <c:f>Sheet1!$G$14:$G$24</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Sheet1!$H$14:$H$24</c:f>
              <c:numCache>
                <c:formatCode>General</c:formatCode>
                <c:ptCount val="11"/>
                <c:pt idx="0">
                  <c:v>0</c:v>
                </c:pt>
                <c:pt idx="1">
                  <c:v>0.02</c:v>
                </c:pt>
                <c:pt idx="2">
                  <c:v>0.05</c:v>
                </c:pt>
                <c:pt idx="3">
                  <c:v>0.1</c:v>
                </c:pt>
                <c:pt idx="4">
                  <c:v>0.25</c:v>
                </c:pt>
                <c:pt idx="5">
                  <c:v>0.5</c:v>
                </c:pt>
                <c:pt idx="6">
                  <c:v>0.75</c:v>
                </c:pt>
                <c:pt idx="7">
                  <c:v>0.9</c:v>
                </c:pt>
                <c:pt idx="8">
                  <c:v>0.95</c:v>
                </c:pt>
                <c:pt idx="9">
                  <c:v>1</c:v>
                </c:pt>
                <c:pt idx="10">
                  <c:v>1</c:v>
                </c:pt>
              </c:numCache>
            </c:numRef>
          </c:val>
          <c:smooth val="0"/>
          <c:extLst>
            <c:ext xmlns:c16="http://schemas.microsoft.com/office/drawing/2014/chart" uri="{C3380CC4-5D6E-409C-BE32-E72D297353CC}">
              <c16:uniqueId val="{00000000-1701-468B-AE41-8F2F1391CBB8}"/>
            </c:ext>
          </c:extLst>
        </c:ser>
        <c:ser>
          <c:idx val="1"/>
          <c:order val="1"/>
          <c:tx>
            <c:strRef>
              <c:f>Sheet1!$I$13</c:f>
              <c:strCache>
                <c:ptCount val="1"/>
                <c:pt idx="0">
                  <c:v>predicted</c:v>
                </c:pt>
              </c:strCache>
            </c:strRef>
          </c:tx>
          <c:spPr>
            <a:ln w="28575" cap="rnd">
              <a:solidFill>
                <a:schemeClr val="accent2"/>
              </a:solidFill>
              <a:round/>
            </a:ln>
            <a:effectLst/>
          </c:spPr>
          <c:marker>
            <c:symbol val="none"/>
          </c:marker>
          <c:cat>
            <c:numRef>
              <c:f>Sheet1!$G$14:$G$24</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Sheet1!$I$14:$I$24</c:f>
              <c:numCache>
                <c:formatCode>General</c:formatCode>
                <c:ptCount val="11"/>
                <c:pt idx="0">
                  <c:v>0</c:v>
                </c:pt>
                <c:pt idx="1">
                  <c:v>0.01</c:v>
                </c:pt>
                <c:pt idx="2">
                  <c:v>0.03</c:v>
                </c:pt>
                <c:pt idx="3">
                  <c:v>0.06</c:v>
                </c:pt>
                <c:pt idx="4">
                  <c:v>0.2</c:v>
                </c:pt>
                <c:pt idx="5">
                  <c:v>0.45</c:v>
                </c:pt>
                <c:pt idx="6">
                  <c:v>0.7</c:v>
                </c:pt>
                <c:pt idx="7">
                  <c:v>0.85</c:v>
                </c:pt>
                <c:pt idx="8">
                  <c:v>0.93</c:v>
                </c:pt>
                <c:pt idx="9">
                  <c:v>0.98</c:v>
                </c:pt>
                <c:pt idx="10">
                  <c:v>1</c:v>
                </c:pt>
              </c:numCache>
            </c:numRef>
          </c:val>
          <c:smooth val="0"/>
          <c:extLst>
            <c:ext xmlns:c16="http://schemas.microsoft.com/office/drawing/2014/chart" uri="{C3380CC4-5D6E-409C-BE32-E72D297353CC}">
              <c16:uniqueId val="{00000001-1701-468B-AE41-8F2F1391CBB8}"/>
            </c:ext>
          </c:extLst>
        </c:ser>
        <c:dLbls>
          <c:showLegendKey val="0"/>
          <c:showVal val="0"/>
          <c:showCatName val="0"/>
          <c:showSerName val="0"/>
          <c:showPercent val="0"/>
          <c:showBubbleSize val="0"/>
        </c:dLbls>
        <c:smooth val="0"/>
        <c:axId val="380698495"/>
        <c:axId val="380715295"/>
      </c:lineChart>
      <c:catAx>
        <c:axId val="3806984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generations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715295"/>
        <c:crosses val="autoZero"/>
        <c:auto val="1"/>
        <c:lblAlgn val="ctr"/>
        <c:lblOffset val="100"/>
        <c:noMultiLvlLbl val="0"/>
      </c:catAx>
      <c:valAx>
        <c:axId val="380715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698495"/>
        <c:crosses val="autoZero"/>
        <c:crossBetween val="between"/>
      </c:valAx>
      <c:spPr>
        <a:noFill/>
        <a:ln>
          <a:noFill/>
        </a:ln>
        <a:effectLst/>
      </c:spPr>
    </c:plotArea>
    <c:legend>
      <c:legendPos val="b"/>
      <c:layout>
        <c:manualLayout>
          <c:xMode val="edge"/>
          <c:yMode val="edge"/>
          <c:x val="0.62236307961504811"/>
          <c:y val="4.6874453193350825E-2"/>
          <c:w val="0.34971806649168852"/>
          <c:h val="7.2023551473479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350943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902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9a222829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9a22282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258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9a22284c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9a22284c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902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9a22284c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09a22284c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038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9a222829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9a222829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660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8b4e36d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8b4e36d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90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8b4e36da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8b4e36da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456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8b4e36da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8b4e36da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069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8b4e36da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08b4e36d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263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8b4e36da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08b4e36d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04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a22284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a22284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52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81cb0518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81cb0518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767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9a22284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09a22284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220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81cb05186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81cb0518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69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b4e3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b4e3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430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9a222829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9a22282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67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9a222829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9a222829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7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9a222829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9a22282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531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81cb0518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81cb0518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73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9a222829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9a22282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931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6FBF49-FC19-4057-AC0A-309E3E461647}" type="datetimeFigureOut">
              <a:rPr lang="en-US" smtClean="0"/>
              <a:t>31-Dec-24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311044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FBF49-FC19-4057-AC0A-309E3E461647}" type="datetimeFigureOut">
              <a:rPr lang="en-US" smtClean="0"/>
              <a:t>31-Dec-24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48993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FBF49-FC19-4057-AC0A-309E3E461647}" type="datetimeFigureOut">
              <a:rPr lang="en-US" smtClean="0"/>
              <a:t>31-Dec-24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10356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3038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2282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6FBF49-FC19-4057-AC0A-309E3E461647}" type="datetimeFigureOut">
              <a:rPr lang="en-US" smtClean="0"/>
              <a:t>31-Dec-24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22943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6FBF49-FC19-4057-AC0A-309E3E461647}" type="datetimeFigureOut">
              <a:rPr lang="en-US" smtClean="0"/>
              <a:t>31-Dec-24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77247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6FBF49-FC19-4057-AC0A-309E3E461647}" type="datetimeFigureOut">
              <a:rPr lang="en-US" smtClean="0"/>
              <a:t>31-Dec-24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02662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766FBF49-FC19-4057-AC0A-309E3E461647}" type="datetimeFigureOut">
              <a:rPr lang="en-US" smtClean="0"/>
              <a:t>31-Dec-24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94392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6FBF49-FC19-4057-AC0A-309E3E461647}" type="datetimeFigureOut">
              <a:rPr lang="en-US" smtClean="0"/>
              <a:t>31-Dec-24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90328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FBF49-FC19-4057-AC0A-309E3E461647}" type="datetimeFigureOut">
              <a:rPr lang="en-US" smtClean="0"/>
              <a:t>31-Dec-24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191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766FBF49-FC19-4057-AC0A-309E3E461647}" type="datetimeFigureOut">
              <a:rPr lang="en-US" smtClean="0"/>
              <a:t>31-Dec-24</a:t>
            </a:fld>
            <a:endParaRPr lang="en-US"/>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98600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6FBF49-FC19-4057-AC0A-309E3E461647}" type="datetimeFigureOut">
              <a:rPr lang="en-US" smtClean="0"/>
              <a:t>31-Dec-24</a:t>
            </a:fld>
            <a:endParaRPr lang="en-US"/>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54294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766FBF49-FC19-4057-AC0A-309E3E461647}" type="datetimeFigureOut">
              <a:rPr lang="en-US" smtClean="0"/>
              <a:t>31-Dec-24</a:t>
            </a:fld>
            <a:endParaRPr lang="en-US"/>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304080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channel/UCq6XkhO5SZ66N04IcPbqNcw"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archive.org/details/isbn_9781402756214" TargetMode="External"/><Relationship Id="rId5" Type="http://schemas.openxmlformats.org/officeDocument/2006/relationships/hyperlink" Target="https://en.wikipedia.org/wiki/Alpha%E2%80%93beta_pruning" TargetMode="External"/><Relationship Id="rId4" Type="http://schemas.openxmlformats.org/officeDocument/2006/relationships/hyperlink" Target="https://www.youtube.com/watch?v=l-hh51ncgDI&amp;t=37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gdsc-ipsacademy/Connect-Four-Game/blob/main/src/game.py" TargetMode="External"/><Relationship Id="rId3" Type="http://schemas.openxmlformats.org/officeDocument/2006/relationships/hyperlink" Target="https://github.com/gdsc-ipsacademy/Connect-Four-Game/blob/main/src/variables.py" TargetMode="External"/><Relationship Id="rId7" Type="http://schemas.openxmlformats.org/officeDocument/2006/relationships/hyperlink" Target="https://github.com/gdsc-ipsacademy/Connect-Four-Game/blob/main/src/minmax_ai.py"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github.com/gdsc-ipsacademy/Connect-Four-Game/blob/main/src/score_ai.py" TargetMode="External"/><Relationship Id="rId5" Type="http://schemas.openxmlformats.org/officeDocument/2006/relationships/hyperlink" Target="https://github.com/gdsc-ipsacademy/Connect-Four-Game/blob/main/src/ui_components.py" TargetMode="External"/><Relationship Id="rId4" Type="http://schemas.openxmlformats.org/officeDocument/2006/relationships/hyperlink" Target="https://github.com/gdsc-ipsacademy/Connect-Four-Game/blob/main/src/functions.py"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67925" y="117335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a:t>Connect Four</a:t>
            </a:r>
            <a:endParaRPr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0670-8516-29BC-790B-7CFFC1FE176F}"/>
              </a:ext>
            </a:extLst>
          </p:cNvPr>
          <p:cNvSpPr>
            <a:spLocks noGrp="1"/>
          </p:cNvSpPr>
          <p:nvPr>
            <p:ph type="title"/>
          </p:nvPr>
        </p:nvSpPr>
        <p:spPr>
          <a:xfrm>
            <a:off x="1297500" y="393751"/>
            <a:ext cx="7038900" cy="573990"/>
          </a:xfrm>
        </p:spPr>
        <p:txBody>
          <a:bodyPr/>
          <a:lstStyle/>
          <a:p>
            <a:r>
              <a:rPr lang="en-US" dirty="0"/>
              <a:t>Heuristic in Minimax</a:t>
            </a:r>
          </a:p>
        </p:txBody>
      </p:sp>
      <p:sp>
        <p:nvSpPr>
          <p:cNvPr id="3" name="Text Placeholder 2">
            <a:extLst>
              <a:ext uri="{FF2B5EF4-FFF2-40B4-BE49-F238E27FC236}">
                <a16:creationId xmlns:a16="http://schemas.microsoft.com/office/drawing/2014/main" id="{D0182DF8-EE2E-D3D4-FAE1-A4528E573610}"/>
              </a:ext>
            </a:extLst>
          </p:cNvPr>
          <p:cNvSpPr>
            <a:spLocks noGrp="1"/>
          </p:cNvSpPr>
          <p:nvPr>
            <p:ph type="body" idx="1"/>
          </p:nvPr>
        </p:nvSpPr>
        <p:spPr>
          <a:xfrm>
            <a:off x="158016" y="1145519"/>
            <a:ext cx="7171251" cy="3728937"/>
          </a:xfrm>
        </p:spPr>
        <p:txBody>
          <a:bodyPr>
            <a:normAutofit/>
          </a:bodyPr>
          <a:lstStyle/>
          <a:p>
            <a:r>
              <a:rPr lang="en-US" dirty="0"/>
              <a:t>In the minimax algorithm, the heuristic used to evaluate non-terminal game states is the </a:t>
            </a:r>
            <a:r>
              <a:rPr lang="en-US" b="1" dirty="0" err="1"/>
              <a:t>score_position</a:t>
            </a:r>
            <a:r>
              <a:rPr lang="en-US" b="1" dirty="0"/>
              <a:t> </a:t>
            </a:r>
            <a:r>
              <a:rPr lang="en-US" dirty="0"/>
              <a:t>function from the </a:t>
            </a:r>
            <a:r>
              <a:rPr lang="en-US" b="1" dirty="0" err="1"/>
              <a:t>score_ai</a:t>
            </a:r>
            <a:r>
              <a:rPr lang="en-US" b="1" dirty="0"/>
              <a:t> </a:t>
            </a:r>
            <a:r>
              <a:rPr lang="en-US" dirty="0"/>
              <a:t>class. This function assigns a score to each game state from the perspective of the AI player based on the position of pieces on the board. </a:t>
            </a:r>
          </a:p>
          <a:p>
            <a:pPr marL="146050" indent="0">
              <a:buNone/>
            </a:pPr>
            <a:endParaRPr lang="en-US" dirty="0"/>
          </a:p>
          <a:p>
            <a:r>
              <a:rPr lang="en-US" dirty="0"/>
              <a:t>The </a:t>
            </a:r>
            <a:r>
              <a:rPr lang="en-US" b="1" dirty="0" err="1"/>
              <a:t>score_position</a:t>
            </a:r>
            <a:r>
              <a:rPr lang="en-US" b="1" dirty="0"/>
              <a:t> </a:t>
            </a:r>
            <a:r>
              <a:rPr lang="en-US" dirty="0"/>
              <a:t>function calculates a score for the AI player based on various factors such as the number of pieces in a row, their arrangement, and their proximity to winning positions. This score serves as an estimate of the desirability of the current board state for the AI player. </a:t>
            </a:r>
          </a:p>
          <a:p>
            <a:endParaRPr lang="en-US" dirty="0"/>
          </a:p>
          <a:p>
            <a:r>
              <a:rPr lang="en-US" dirty="0"/>
              <a:t>In the context of the minimax algorithm, this heuristic is used to evaluate the potential outcomes of different moves. During the search, the algorithm considers possible future game states up to a certain depth and uses the heuristic to assign scores to those states. </a:t>
            </a:r>
          </a:p>
          <a:p>
            <a:endParaRPr lang="en-US" dirty="0"/>
          </a:p>
          <a:p>
            <a:r>
              <a:rPr lang="en-US" dirty="0"/>
              <a:t>These scores are then used to determine the optimal move for the AI player by maximizing its chances of winning. Therefore, the </a:t>
            </a:r>
            <a:r>
              <a:rPr lang="en-US" b="1" dirty="0" err="1"/>
              <a:t>score_position</a:t>
            </a:r>
            <a:r>
              <a:rPr lang="en-US" b="1" dirty="0"/>
              <a:t> </a:t>
            </a:r>
            <a:r>
              <a:rPr lang="en-US" dirty="0"/>
              <a:t>function acts as the heuristic evaluation function in the minimax algorithm implementation provided, guiding the AI player's decision-making process.</a:t>
            </a:r>
          </a:p>
        </p:txBody>
      </p:sp>
      <p:sp>
        <p:nvSpPr>
          <p:cNvPr id="4" name="TextBox 3">
            <a:extLst>
              <a:ext uri="{FF2B5EF4-FFF2-40B4-BE49-F238E27FC236}">
                <a16:creationId xmlns:a16="http://schemas.microsoft.com/office/drawing/2014/main" id="{6B1F2BF3-6F1F-E0B7-E147-BC9A7E9EC675}"/>
              </a:ext>
            </a:extLst>
          </p:cNvPr>
          <p:cNvSpPr txBox="1"/>
          <p:nvPr/>
        </p:nvSpPr>
        <p:spPr>
          <a:xfrm>
            <a:off x="7329267" y="1145519"/>
            <a:ext cx="1765496" cy="4154984"/>
          </a:xfrm>
          <a:prstGeom prst="rect">
            <a:avLst/>
          </a:prstGeom>
          <a:noFill/>
        </p:spPr>
        <p:txBody>
          <a:bodyPr wrap="square" rtlCol="0">
            <a:spAutoFit/>
          </a:bodyPr>
          <a:lstStyle/>
          <a:p>
            <a:pPr marL="171450" indent="-171450">
              <a:buFont typeface="Arial" panose="020B0604020202020204" pitchFamily="34" charset="0"/>
              <a:buChar char="•"/>
            </a:pPr>
            <a:r>
              <a:rPr lang="en-US" sz="1100" dirty="0"/>
              <a:t>A connection of four pieces gets a high score of 100. </a:t>
            </a:r>
          </a:p>
          <a:p>
            <a:pPr marL="171450" indent="-171450">
              <a:buFont typeface="Arial" panose="020B0604020202020204" pitchFamily="34" charset="0"/>
              <a:buChar char="•"/>
            </a:pPr>
            <a:r>
              <a:rPr lang="en-US" sz="1100" dirty="0"/>
              <a:t>Three pieces in a row with one empty space is also given a high score of 50. </a:t>
            </a:r>
          </a:p>
          <a:p>
            <a:pPr marL="171450" indent="-171450">
              <a:buFont typeface="Arial" panose="020B0604020202020204" pitchFamily="34" charset="0"/>
              <a:buChar char="•"/>
            </a:pPr>
            <a:r>
              <a:rPr lang="en-US" sz="1100" dirty="0"/>
              <a:t>Two pieces with two empty spaces get a score of 10. </a:t>
            </a:r>
          </a:p>
          <a:p>
            <a:pPr marL="171450" indent="-171450">
              <a:buFont typeface="Arial" panose="020B0604020202020204" pitchFamily="34" charset="0"/>
              <a:buChar char="•"/>
            </a:pPr>
            <a:r>
              <a:rPr lang="en-US" sz="1100" dirty="0"/>
              <a:t>Scenarios where the opponent is close to winning are penalized with negative scores.</a:t>
            </a:r>
          </a:p>
          <a:p>
            <a:pPr marL="171450" indent="-171450">
              <a:buFont typeface="Arial" panose="020B0604020202020204" pitchFamily="34" charset="0"/>
              <a:buChar char="•"/>
            </a:pPr>
            <a:r>
              <a:rPr lang="en-US" sz="1100" dirty="0"/>
              <a:t>Like if three pieces in a row with one empty space is also given a score of -75. </a:t>
            </a:r>
          </a:p>
          <a:p>
            <a:pPr marL="171450" indent="-171450">
              <a:buFont typeface="Arial" panose="020B0604020202020204" pitchFamily="34" charset="0"/>
              <a:buChar char="•"/>
            </a:pPr>
            <a:r>
              <a:rPr lang="en-US" sz="1100" dirty="0"/>
              <a:t>Two pieces with two empty spaces get a score of -25. </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157403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5D4D-A504-FB3C-2585-C3CA37F00F75}"/>
              </a:ext>
            </a:extLst>
          </p:cNvPr>
          <p:cNvSpPr>
            <a:spLocks noGrp="1"/>
          </p:cNvSpPr>
          <p:nvPr>
            <p:ph type="title"/>
          </p:nvPr>
        </p:nvSpPr>
        <p:spPr>
          <a:xfrm>
            <a:off x="1052550" y="362996"/>
            <a:ext cx="7038900" cy="614709"/>
          </a:xfrm>
        </p:spPr>
        <p:txBody>
          <a:bodyPr/>
          <a:lstStyle/>
          <a:p>
            <a:r>
              <a:rPr lang="en-US" dirty="0"/>
              <a:t>Minimax with alpha beta pruning</a:t>
            </a:r>
          </a:p>
        </p:txBody>
      </p:sp>
      <p:sp>
        <p:nvSpPr>
          <p:cNvPr id="3" name="Text Placeholder 2">
            <a:extLst>
              <a:ext uri="{FF2B5EF4-FFF2-40B4-BE49-F238E27FC236}">
                <a16:creationId xmlns:a16="http://schemas.microsoft.com/office/drawing/2014/main" id="{D98118EF-CFF9-A7A0-D4C9-85A88AFB150B}"/>
              </a:ext>
            </a:extLst>
          </p:cNvPr>
          <p:cNvSpPr>
            <a:spLocks noGrp="1"/>
          </p:cNvSpPr>
          <p:nvPr>
            <p:ph type="body" idx="1"/>
          </p:nvPr>
        </p:nvSpPr>
        <p:spPr>
          <a:xfrm>
            <a:off x="5786286" y="1328038"/>
            <a:ext cx="3357714" cy="3296201"/>
          </a:xfrm>
        </p:spPr>
        <p:txBody>
          <a:bodyPr>
            <a:normAutofit/>
          </a:bodyPr>
          <a:lstStyle/>
          <a:p>
            <a:r>
              <a:rPr lang="en-US" dirty="0"/>
              <a:t>Player 1: Maximize Score</a:t>
            </a:r>
          </a:p>
          <a:p>
            <a:r>
              <a:rPr lang="en-US" dirty="0"/>
              <a:t>Player 2/AI : Minimize Score</a:t>
            </a:r>
          </a:p>
          <a:p>
            <a:r>
              <a:rPr lang="en-US" dirty="0"/>
              <a:t>Explores each possible move within the game tree</a:t>
            </a:r>
          </a:p>
          <a:p>
            <a:r>
              <a:rPr lang="en-US" dirty="0"/>
              <a:t>Recursive</a:t>
            </a:r>
          </a:p>
          <a:p>
            <a:pPr marL="146050" indent="0">
              <a:buNone/>
            </a:pPr>
            <a:endParaRPr lang="en-US" dirty="0"/>
          </a:p>
          <a:p>
            <a:endParaRPr lang="en-US" dirty="0"/>
          </a:p>
          <a:p>
            <a:pPr marL="146050" indent="0">
              <a:buNone/>
            </a:pPr>
            <a:r>
              <a:rPr lang="en-US" dirty="0"/>
              <a:t>Without Pruning = O(</a:t>
            </a:r>
            <a:r>
              <a:rPr lang="en-US" dirty="0" err="1"/>
              <a:t>b^d</a:t>
            </a:r>
            <a:r>
              <a:rPr lang="en-US" dirty="0"/>
              <a:t>)</a:t>
            </a:r>
          </a:p>
          <a:p>
            <a:pPr marL="146050" indent="0">
              <a:buNone/>
            </a:pPr>
            <a:r>
              <a:rPr lang="en-US" dirty="0"/>
              <a:t>With Pruning;</a:t>
            </a:r>
          </a:p>
          <a:p>
            <a:pPr marL="146050" indent="0">
              <a:buNone/>
            </a:pPr>
            <a:r>
              <a:rPr lang="en-US" dirty="0"/>
              <a:t>Best case: O(</a:t>
            </a:r>
            <a:r>
              <a:rPr lang="en-US" dirty="0" err="1"/>
              <a:t>b^d</a:t>
            </a:r>
            <a:r>
              <a:rPr lang="en-US" dirty="0"/>
              <a:t> / 2) </a:t>
            </a:r>
          </a:p>
          <a:p>
            <a:pPr marL="146050" indent="0">
              <a:buNone/>
            </a:pPr>
            <a:r>
              <a:rPr lang="en-US" dirty="0"/>
              <a:t>Worst case: O(</a:t>
            </a:r>
            <a:r>
              <a:rPr lang="en-US" dirty="0" err="1"/>
              <a:t>b^d</a:t>
            </a:r>
            <a:r>
              <a:rPr lang="en-US" dirty="0"/>
              <a:t>)</a:t>
            </a:r>
          </a:p>
          <a:p>
            <a:pPr marL="146050" indent="0">
              <a:buNone/>
            </a:pPr>
            <a:endParaRPr lang="en-US" dirty="0"/>
          </a:p>
          <a:p>
            <a:pPr marL="146050" indent="0">
              <a:buNone/>
            </a:pPr>
            <a:r>
              <a:rPr lang="en-US" dirty="0"/>
              <a:t>b = number of possible moves</a:t>
            </a:r>
          </a:p>
          <a:p>
            <a:pPr marL="146050" indent="0">
              <a:buNone/>
            </a:pPr>
            <a:r>
              <a:rPr lang="en-US" dirty="0"/>
              <a:t>d = max number of turns until the game ends (depth)</a:t>
            </a:r>
          </a:p>
          <a:p>
            <a:endParaRPr lang="en-US" dirty="0"/>
          </a:p>
        </p:txBody>
      </p:sp>
      <p:pic>
        <p:nvPicPr>
          <p:cNvPr id="11" name="Picture 10" descr="A diagram of a tree&#10;&#10;Description automatically generated">
            <a:extLst>
              <a:ext uri="{FF2B5EF4-FFF2-40B4-BE49-F238E27FC236}">
                <a16:creationId xmlns:a16="http://schemas.microsoft.com/office/drawing/2014/main" id="{223CD68C-DC7C-9520-68C1-06C9A4A33562}"/>
              </a:ext>
            </a:extLst>
          </p:cNvPr>
          <p:cNvPicPr>
            <a:picLocks noChangeAspect="1"/>
          </p:cNvPicPr>
          <p:nvPr/>
        </p:nvPicPr>
        <p:blipFill>
          <a:blip r:embed="rId2"/>
          <a:stretch>
            <a:fillRect/>
          </a:stretch>
        </p:blipFill>
        <p:spPr>
          <a:xfrm>
            <a:off x="261257" y="1120975"/>
            <a:ext cx="5555734" cy="3710329"/>
          </a:xfrm>
          <a:prstGeom prst="rect">
            <a:avLst/>
          </a:prstGeom>
        </p:spPr>
      </p:pic>
    </p:spTree>
    <p:extLst>
      <p:ext uri="{BB962C8B-B14F-4D97-AF65-F5344CB8AC3E}">
        <p14:creationId xmlns:p14="http://schemas.microsoft.com/office/powerpoint/2010/main" val="161936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87975" y="355650"/>
            <a:ext cx="7038900" cy="596850"/>
          </a:xfrm>
          <a:prstGeom prst="rect">
            <a:avLst/>
          </a:prstGeom>
        </p:spPr>
        <p:txBody>
          <a:bodyPr spcFirstLastPara="1" wrap="square" lIns="91425" tIns="91425" rIns="91425" bIns="91425" anchor="t" anchorCtr="0">
            <a:normAutofit/>
          </a:bodyPr>
          <a:lstStyle/>
          <a:p>
            <a:pPr lvl="0"/>
            <a:r>
              <a:rPr lang="en" dirty="0"/>
              <a:t>Differences in each difficulty </a:t>
            </a:r>
            <a:endParaRPr dirty="0"/>
          </a:p>
        </p:txBody>
      </p:sp>
      <p:sp>
        <p:nvSpPr>
          <p:cNvPr id="177" name="Google Shape;177;p20"/>
          <p:cNvSpPr txBox="1">
            <a:spLocks noGrp="1"/>
          </p:cNvSpPr>
          <p:nvPr>
            <p:ph type="body" idx="1"/>
          </p:nvPr>
        </p:nvSpPr>
        <p:spPr>
          <a:xfrm>
            <a:off x="1287975" y="1019175"/>
            <a:ext cx="7513125" cy="3838575"/>
          </a:xfrm>
          <a:prstGeom prst="rect">
            <a:avLst/>
          </a:prstGeom>
        </p:spPr>
        <p:txBody>
          <a:bodyPr spcFirstLastPara="1" wrap="square" lIns="91425" tIns="91425" rIns="91425" bIns="91425" anchor="t" anchorCtr="0">
            <a:noAutofit/>
          </a:bodyPr>
          <a:lstStyle/>
          <a:p>
            <a:pPr marL="285750" indent="-285750">
              <a:spcAft>
                <a:spcPts val="1200"/>
              </a:spcAft>
            </a:pPr>
            <a:r>
              <a:rPr lang="en-US" sz="1600" dirty="0"/>
              <a:t>Easy: In the easy difficulty, the AI makes random moves without much strategy. It simply selects a random valid column to drop its piece without evaluating the game state or potential outcomes. If the player chooses "Player", then in the </a:t>
            </a:r>
            <a:r>
              <a:rPr lang="en-US" sz="1600" b="1" dirty="0"/>
              <a:t>game_start</a:t>
            </a:r>
            <a:r>
              <a:rPr lang="en-US" sz="1600" dirty="0"/>
              <a:t> method the game proceeds to the player vs player mode. </a:t>
            </a:r>
          </a:p>
          <a:p>
            <a:pPr marL="285750" indent="-285750">
              <a:spcAft>
                <a:spcPts val="1200"/>
              </a:spcAft>
            </a:pPr>
            <a:r>
              <a:rPr lang="en-US" sz="1600" dirty="0"/>
              <a:t>Intermediate: The intermediate difficulty uses a simple heuristic that evaluates potential moves based on immediate rewards, considering only the current game state. It prioritizes moves that lead to immediate opportunities for forming winning configurations or blocking the opponent's potential winning moves.</a:t>
            </a:r>
          </a:p>
          <a:p>
            <a:pPr marL="285750" indent="-285750">
              <a:spcAft>
                <a:spcPts val="1200"/>
              </a:spcAft>
            </a:pPr>
            <a:r>
              <a:rPr lang="en-US" sz="1600" dirty="0"/>
              <a:t>Hard: In the hard difficulty, the AI steps up the challenge by employing minimax algorithm. It looks several moves ahead using the minimax algorithm with a deeper search depth of 4. The AI employs the minimax algorithm with a depth of 4 , allowing it to search deeper into the game tree to anticipate future moves and outcomes. This depth enables the AI to make optimal moves, making it a formidable opponent.</a:t>
            </a:r>
            <a:br>
              <a:rPr lang="en-US" sz="1600" dirty="0"/>
            </a:br>
            <a:br>
              <a:rPr lang="en-US" sz="1600" dirty="0"/>
            </a:br>
            <a:br>
              <a:rPr lang="en-US" sz="1600" dirty="0"/>
            </a:br>
            <a:br>
              <a:rPr lang="en-US" sz="1600" dirty="0"/>
            </a:br>
            <a:endParaRPr lang="en-US" sz="1600" dirty="0"/>
          </a:p>
          <a:p>
            <a:pPr marL="0" lvl="0" indent="0">
              <a:spcAft>
                <a:spcPts val="1200"/>
              </a:spcAft>
              <a:buNone/>
            </a:pPr>
            <a:endParaRPr lang="en-US" sz="1600" dirty="0"/>
          </a:p>
          <a:p>
            <a:pPr marL="0" lvl="0" indent="0">
              <a:spcAft>
                <a:spcPts val="1200"/>
              </a:spcAft>
              <a:buNone/>
            </a:pPr>
            <a:endParaRPr lang="en-US" sz="1600" dirty="0"/>
          </a:p>
          <a:p>
            <a:pPr marL="0" lvl="0" indent="0">
              <a:spcAft>
                <a:spcPts val="1200"/>
              </a:spcAft>
              <a:buNone/>
            </a:pPr>
            <a:endParaRPr lang="en-US" sz="1600" dirty="0"/>
          </a:p>
          <a:p>
            <a:pPr marL="0" lvl="0" indent="0">
              <a:spcAft>
                <a:spcPts val="1200"/>
              </a:spcAft>
              <a:buNone/>
            </a:pPr>
            <a:endParaRPr lang="en-US" sz="1600" dirty="0"/>
          </a:p>
          <a:p>
            <a:pPr marL="0" lvl="0" indent="0">
              <a:spcAft>
                <a:spcPts val="1200"/>
              </a:spcAft>
              <a:buNone/>
            </a:pPr>
            <a:endParaRPr lang="en-US" sz="1600" dirty="0"/>
          </a:p>
          <a:p>
            <a:pPr marL="0" lvl="0" indent="0">
              <a:spcAft>
                <a:spcPts val="1200"/>
              </a:spcAft>
              <a:buNone/>
            </a:pPr>
            <a:endParaRPr lang="en-US" sz="1600" dirty="0"/>
          </a:p>
        </p:txBody>
      </p:sp>
    </p:spTree>
    <p:extLst>
      <p:ext uri="{BB962C8B-B14F-4D97-AF65-F5344CB8AC3E}">
        <p14:creationId xmlns:p14="http://schemas.microsoft.com/office/powerpoint/2010/main" val="91862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87975" y="279450"/>
            <a:ext cx="7038900" cy="615900"/>
          </a:xfrm>
          <a:prstGeom prst="rect">
            <a:avLst/>
          </a:prstGeom>
        </p:spPr>
        <p:txBody>
          <a:bodyPr spcFirstLastPara="1" wrap="square" lIns="91425" tIns="91425" rIns="91425" bIns="91425" anchor="t" anchorCtr="0">
            <a:normAutofit/>
          </a:bodyPr>
          <a:lstStyle/>
          <a:p>
            <a:pPr lvl="0" algn="l"/>
            <a:r>
              <a:rPr lang="en" dirty="0"/>
              <a:t>continuation</a:t>
            </a:r>
            <a:endParaRPr dirty="0"/>
          </a:p>
        </p:txBody>
      </p:sp>
      <p:sp>
        <p:nvSpPr>
          <p:cNvPr id="177" name="Google Shape;177;p20"/>
          <p:cNvSpPr txBox="1">
            <a:spLocks noGrp="1"/>
          </p:cNvSpPr>
          <p:nvPr>
            <p:ph type="body" idx="1"/>
          </p:nvPr>
        </p:nvSpPr>
        <p:spPr>
          <a:xfrm>
            <a:off x="1287975" y="971550"/>
            <a:ext cx="7370250" cy="3838575"/>
          </a:xfrm>
          <a:prstGeom prst="rect">
            <a:avLst/>
          </a:prstGeom>
        </p:spPr>
        <p:txBody>
          <a:bodyPr spcFirstLastPara="1" wrap="square" lIns="91425" tIns="91425" rIns="91425" bIns="91425" anchor="t" anchorCtr="0">
            <a:noAutofit/>
          </a:bodyPr>
          <a:lstStyle/>
          <a:p>
            <a:pPr marL="285750" indent="-285750">
              <a:spcAft>
                <a:spcPts val="1200"/>
              </a:spcAft>
            </a:pPr>
            <a:r>
              <a:rPr lang="en-US" sz="1600" dirty="0"/>
              <a:t>Impossible: The impossible difficulty further enhances the AI's ability to anticipate the player's moves and choose the optimal response. It looks several moves ahead using the minimax algorithm with a deeper search depth of 6. The AI employs the minimax algorithm with a higher depth of 6 , allowing it to search deeper into the game tree to anticipate future moves and outcomes more accurately. This depth enables the AI to make optimal moves under most circumstances.</a:t>
            </a:r>
          </a:p>
          <a:p>
            <a:pPr marL="285750" indent="-285750">
              <a:spcAft>
                <a:spcPts val="1200"/>
              </a:spcAft>
            </a:pPr>
            <a:r>
              <a:rPr lang="en-US" sz="1600" dirty="0" err="1"/>
              <a:t>Godmode</a:t>
            </a:r>
            <a:r>
              <a:rPr lang="en-US" sz="1600" dirty="0"/>
              <a:t>: This difficulty level represents the highest level of AI sophistication.  The AI in </a:t>
            </a:r>
            <a:r>
              <a:rPr lang="en-US" sz="1600" dirty="0" err="1"/>
              <a:t>godmode</a:t>
            </a:r>
            <a:r>
              <a:rPr lang="en-US" sz="1600" dirty="0"/>
              <a:t> anticipates the player's moves, plans, and makes nearly perfect decisions to ensure victory or a draw in every game scenario. Similar to the Impossible difficulty but with an even higher depth of 7 in the minimax algorithm, providing the AI with an almost perfect understanding of the game state and making it extremely challenging for human players to win.</a:t>
            </a:r>
          </a:p>
          <a:p>
            <a:endParaRPr lang="en-US" sz="1600" dirty="0"/>
          </a:p>
          <a:p>
            <a:pPr marL="146050" indent="0">
              <a:buNone/>
            </a:pPr>
            <a:r>
              <a:rPr lang="en-US" sz="1600" dirty="0"/>
              <a:t>Alpha-beta pruning is used alongside Mini-Max which helps reduce the search space by ignoring branches that are unlikely to lead to a better outcome.</a:t>
            </a:r>
          </a:p>
          <a:p>
            <a:pPr marL="0" indent="0">
              <a:spcAft>
                <a:spcPts val="1200"/>
              </a:spcAft>
              <a:buNone/>
            </a:pPr>
            <a:br>
              <a:rPr lang="en-US" sz="1600" dirty="0"/>
            </a:br>
            <a:br>
              <a:rPr lang="en-US" sz="1600" dirty="0"/>
            </a:br>
            <a:br>
              <a:rPr lang="en-US" sz="1600" dirty="0"/>
            </a:br>
            <a:endParaRPr lang="en-US" sz="1600" dirty="0"/>
          </a:p>
          <a:p>
            <a:pPr marL="0" lvl="0" indent="0">
              <a:spcAft>
                <a:spcPts val="1200"/>
              </a:spcAft>
              <a:buNone/>
            </a:pPr>
            <a:endParaRPr lang="en-US" sz="1600" dirty="0"/>
          </a:p>
          <a:p>
            <a:pPr marL="0" lvl="0" indent="0">
              <a:spcAft>
                <a:spcPts val="1200"/>
              </a:spcAft>
              <a:buNone/>
            </a:pPr>
            <a:endParaRPr lang="en-US" sz="1600" dirty="0"/>
          </a:p>
          <a:p>
            <a:pPr marL="0" lvl="0" indent="0">
              <a:spcAft>
                <a:spcPts val="1200"/>
              </a:spcAft>
              <a:buNone/>
            </a:pPr>
            <a:endParaRPr lang="en-US" sz="1600" dirty="0"/>
          </a:p>
          <a:p>
            <a:pPr marL="0" lvl="0" indent="0">
              <a:spcAft>
                <a:spcPts val="1200"/>
              </a:spcAft>
              <a:buNone/>
            </a:pPr>
            <a:endParaRPr lang="en-US" sz="1600" dirty="0"/>
          </a:p>
          <a:p>
            <a:pPr marL="0" lvl="0" indent="0">
              <a:spcAft>
                <a:spcPts val="1200"/>
              </a:spcAft>
              <a:buNone/>
            </a:pPr>
            <a:endParaRPr lang="en-US" sz="1600" dirty="0"/>
          </a:p>
          <a:p>
            <a:pPr marL="0" lvl="0" indent="0">
              <a:spcAft>
                <a:spcPts val="1200"/>
              </a:spcAft>
              <a:buNone/>
            </a:pPr>
            <a:endParaRPr lang="en-US" sz="1600" dirty="0"/>
          </a:p>
        </p:txBody>
      </p:sp>
    </p:spTree>
    <p:extLst>
      <p:ext uri="{BB962C8B-B14F-4D97-AF65-F5344CB8AC3E}">
        <p14:creationId xmlns:p14="http://schemas.microsoft.com/office/powerpoint/2010/main" val="341375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51" y="66673"/>
            <a:ext cx="3630521" cy="5010151"/>
          </a:xfrm>
          <a:prstGeom prst="rect">
            <a:avLst/>
          </a:prstGeom>
        </p:spPr>
      </p:pic>
      <p:sp>
        <p:nvSpPr>
          <p:cNvPr id="201" name="Google Shape;201;p24"/>
          <p:cNvSpPr txBox="1">
            <a:spLocks noGrp="1"/>
          </p:cNvSpPr>
          <p:nvPr>
            <p:ph type="title"/>
          </p:nvPr>
        </p:nvSpPr>
        <p:spPr>
          <a:xfrm>
            <a:off x="2905124" y="232117"/>
            <a:ext cx="2716473" cy="93945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Heuristic</a:t>
            </a:r>
            <a:r>
              <a:rPr lang="en" dirty="0"/>
              <a:t> Function</a:t>
            </a:r>
            <a:endParaRPr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0" y="66673"/>
            <a:ext cx="3319356" cy="5010151"/>
          </a:xfrm>
          <a:prstGeom prst="rect">
            <a:avLst/>
          </a:prstGeom>
        </p:spPr>
      </p:pic>
      <p:sp>
        <p:nvSpPr>
          <p:cNvPr id="7" name="Google Shape;201;p24"/>
          <p:cNvSpPr txBox="1">
            <a:spLocks/>
          </p:cNvSpPr>
          <p:nvPr/>
        </p:nvSpPr>
        <p:spPr bwMode="black">
          <a:xfrm>
            <a:off x="2905125" y="2676525"/>
            <a:ext cx="2638425" cy="1162051"/>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rmAutofit fontScale="92500" lnSpcReduction="20000"/>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lgn="l"/>
            <a:r>
              <a:rPr lang="en-US" dirty="0"/>
              <a:t>Minimax Algorithm With alpha-beta pruning </a:t>
            </a:r>
          </a:p>
        </p:txBody>
      </p:sp>
      <p:sp>
        <p:nvSpPr>
          <p:cNvPr id="9" name="Bent Arrow 8"/>
          <p:cNvSpPr/>
          <p:nvPr/>
        </p:nvSpPr>
        <p:spPr>
          <a:xfrm flipH="1" flipV="1">
            <a:off x="3566361" y="3838575"/>
            <a:ext cx="1139550" cy="1162050"/>
          </a:xfrm>
          <a:prstGeom prst="bentArrow">
            <a:avLst>
              <a:gd name="adj1" fmla="val 25000"/>
              <a:gd name="adj2" fmla="val 25000"/>
              <a:gd name="adj3" fmla="val 25000"/>
              <a:gd name="adj4" fmla="val 3263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flipV="1">
            <a:off x="4457700" y="1171576"/>
            <a:ext cx="1156222" cy="1162050"/>
          </a:xfrm>
          <a:prstGeom prst="bentArrow">
            <a:avLst>
              <a:gd name="adj1" fmla="val 25000"/>
              <a:gd name="adj2" fmla="val 25000"/>
              <a:gd name="adj3" fmla="val 25000"/>
              <a:gd name="adj4" fmla="val 3263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297500" y="371448"/>
            <a:ext cx="7038900" cy="6470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t>AI VERSUS AI</a:t>
            </a:r>
            <a:endParaRPr sz="3000" dirty="0"/>
          </a:p>
        </p:txBody>
      </p:sp>
      <p:sp>
        <p:nvSpPr>
          <p:cNvPr id="222" name="Google Shape;222;p27"/>
          <p:cNvSpPr txBox="1">
            <a:spLocks noGrp="1"/>
          </p:cNvSpPr>
          <p:nvPr>
            <p:ph type="body" idx="1"/>
          </p:nvPr>
        </p:nvSpPr>
        <p:spPr>
          <a:xfrm>
            <a:off x="1297500" y="1113602"/>
            <a:ext cx="7038900" cy="3847018"/>
          </a:xfrm>
          <a:prstGeom prst="rect">
            <a:avLst/>
          </a:prstGeom>
        </p:spPr>
        <p:txBody>
          <a:bodyPr spcFirstLastPara="1" wrap="square" lIns="91425" tIns="91425" rIns="91425" bIns="91425" anchor="t" anchorCtr="0">
            <a:normAutofit lnSpcReduction="10000"/>
          </a:bodyPr>
          <a:lstStyle/>
          <a:p>
            <a:pPr marL="285750" indent="-285750">
              <a:spcBef>
                <a:spcPts val="1200"/>
              </a:spcBef>
              <a:spcAft>
                <a:spcPts val="1200"/>
              </a:spcAft>
            </a:pPr>
            <a:r>
              <a:rPr lang="en-US" sz="1700" dirty="0"/>
              <a:t>The </a:t>
            </a:r>
            <a:r>
              <a:rPr lang="en-US" sz="1700" b="1" dirty="0"/>
              <a:t>Difficulty</a:t>
            </a:r>
            <a:r>
              <a:rPr lang="en-US" sz="1700" dirty="0"/>
              <a:t> </a:t>
            </a:r>
            <a:r>
              <a:rPr lang="en-US" sz="1700" dirty="0" err="1"/>
              <a:t>enum</a:t>
            </a:r>
            <a:r>
              <a:rPr lang="en-US" sz="1700" dirty="0"/>
              <a:t> class defines different levels of difficulty, including EASY, INTERMEDIATE, HARD, IMPOSSIBLE, and GODMODE. </a:t>
            </a:r>
          </a:p>
          <a:p>
            <a:pPr marL="285750" indent="-285750">
              <a:spcBef>
                <a:spcPts val="1200"/>
              </a:spcBef>
              <a:spcAft>
                <a:spcPts val="1200"/>
              </a:spcAft>
            </a:pPr>
            <a:r>
              <a:rPr lang="en-US" sz="1700" dirty="0"/>
              <a:t>By setting the difficulty to any of them, the AI will employ more sophisticated strategies and decision-making algorithms to maximize their chances of winning.</a:t>
            </a:r>
          </a:p>
          <a:p>
            <a:pPr marL="285750" indent="-285750">
              <a:spcBef>
                <a:spcPts val="1200"/>
              </a:spcBef>
              <a:spcAft>
                <a:spcPts val="1200"/>
              </a:spcAft>
            </a:pPr>
            <a:r>
              <a:rPr lang="en-US" sz="1700" dirty="0"/>
              <a:t>The </a:t>
            </a:r>
            <a:r>
              <a:rPr lang="en-US" sz="1700" b="1" dirty="0" err="1"/>
              <a:t>ai_move</a:t>
            </a:r>
            <a:r>
              <a:rPr lang="en-US" sz="1700" dirty="0"/>
              <a:t> method is responsible for executing moves for the AI during the game. It determines the AI's move based on the selected difficulty level. </a:t>
            </a:r>
          </a:p>
          <a:p>
            <a:pPr marL="285750" indent="-285750">
              <a:spcBef>
                <a:spcPts val="1200"/>
              </a:spcBef>
              <a:spcAft>
                <a:spcPts val="1200"/>
              </a:spcAft>
            </a:pPr>
            <a:r>
              <a:rPr lang="en-US" sz="1700" dirty="0"/>
              <a:t>For lower difficulty levels it uses a simple heuristic. Whereas for higher difficulty levels, the </a:t>
            </a:r>
            <a:r>
              <a:rPr lang="en-US" sz="1700" b="1" dirty="0" err="1"/>
              <a:t>ai_move</a:t>
            </a:r>
            <a:r>
              <a:rPr lang="en-US" sz="1700" dirty="0"/>
              <a:t> method utilizes the minimax algorithm, the AI  selects the move that leads to the best outcome.</a:t>
            </a:r>
          </a:p>
          <a:p>
            <a:pPr marL="285750" indent="-285750">
              <a:spcBef>
                <a:spcPts val="1200"/>
              </a:spcBef>
              <a:spcAft>
                <a:spcPts val="1200"/>
              </a:spcAft>
            </a:pPr>
            <a:endParaRPr lang="en-US" sz="1700" dirty="0"/>
          </a:p>
          <a:p>
            <a:pPr marL="285750" indent="-285750">
              <a:spcBef>
                <a:spcPts val="1200"/>
              </a:spcBef>
              <a:spcAft>
                <a:spcPts val="1200"/>
              </a:spcAft>
            </a:pPr>
            <a:endParaRPr lang="en-US" sz="1700" dirty="0"/>
          </a:p>
          <a:p>
            <a:pPr marL="0" lvl="0" indent="0">
              <a:spcBef>
                <a:spcPts val="1200"/>
              </a:spcBef>
              <a:spcAft>
                <a:spcPts val="1200"/>
              </a:spcAft>
              <a:buNone/>
            </a:pPr>
            <a:endParaRPr sz="1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51321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Decision trees</a:t>
            </a:r>
            <a:endParaRPr dirty="0"/>
          </a:p>
        </p:txBody>
      </p:sp>
      <p:pic>
        <p:nvPicPr>
          <p:cNvPr id="7" name="Picture 6" descr="A diagram of a diagram of a player&#10;&#10;Description automatically generated">
            <a:extLst>
              <a:ext uri="{FF2B5EF4-FFF2-40B4-BE49-F238E27FC236}">
                <a16:creationId xmlns:a16="http://schemas.microsoft.com/office/drawing/2014/main" id="{F0D77C26-BE17-CCCA-A7A0-6E14B32A4875}"/>
              </a:ext>
            </a:extLst>
          </p:cNvPr>
          <p:cNvPicPr>
            <a:picLocks noChangeAspect="1"/>
          </p:cNvPicPr>
          <p:nvPr/>
        </p:nvPicPr>
        <p:blipFill>
          <a:blip r:embed="rId3"/>
          <a:stretch>
            <a:fillRect/>
          </a:stretch>
        </p:blipFill>
        <p:spPr>
          <a:xfrm>
            <a:off x="2216478" y="1088263"/>
            <a:ext cx="5158740" cy="37290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white text and numbers&#10;&#10;Description automatically generated">
            <a:extLst>
              <a:ext uri="{FF2B5EF4-FFF2-40B4-BE49-F238E27FC236}">
                <a16:creationId xmlns:a16="http://schemas.microsoft.com/office/drawing/2014/main" id="{0A389F14-B28E-06F2-2D19-DE6B445A3E8B}"/>
              </a:ext>
            </a:extLst>
          </p:cNvPr>
          <p:cNvPicPr>
            <a:picLocks noChangeAspect="1"/>
          </p:cNvPicPr>
          <p:nvPr/>
        </p:nvPicPr>
        <p:blipFill>
          <a:blip r:embed="rId2"/>
          <a:stretch>
            <a:fillRect/>
          </a:stretch>
        </p:blipFill>
        <p:spPr>
          <a:xfrm>
            <a:off x="372218" y="1885854"/>
            <a:ext cx="4058216" cy="1371791"/>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D417894F-B03C-1416-C6D4-618C5917DE39}"/>
              </a:ext>
            </a:extLst>
          </p:cNvPr>
          <p:cNvPicPr>
            <a:picLocks noChangeAspect="1"/>
          </p:cNvPicPr>
          <p:nvPr/>
        </p:nvPicPr>
        <p:blipFill>
          <a:blip r:embed="rId3"/>
          <a:stretch>
            <a:fillRect/>
          </a:stretch>
        </p:blipFill>
        <p:spPr>
          <a:xfrm>
            <a:off x="3401261" y="796555"/>
            <a:ext cx="5370521" cy="4222342"/>
          </a:xfrm>
          <a:prstGeom prst="rect">
            <a:avLst/>
          </a:prstGeom>
        </p:spPr>
      </p:pic>
      <p:sp>
        <p:nvSpPr>
          <p:cNvPr id="10" name="Google Shape;183;p21">
            <a:extLst>
              <a:ext uri="{FF2B5EF4-FFF2-40B4-BE49-F238E27FC236}">
                <a16:creationId xmlns:a16="http://schemas.microsoft.com/office/drawing/2014/main" id="{1A116C25-BAD1-D067-3022-D7FF59FE4101}"/>
              </a:ext>
            </a:extLst>
          </p:cNvPr>
          <p:cNvSpPr txBox="1">
            <a:spLocks noGrp="1"/>
          </p:cNvSpPr>
          <p:nvPr>
            <p:ph type="title"/>
          </p:nvPr>
        </p:nvSpPr>
        <p:spPr>
          <a:xfrm>
            <a:off x="960221" y="124603"/>
            <a:ext cx="7038900" cy="51321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AI VERSUS AI CODE</a:t>
            </a:r>
            <a:endParaRPr dirty="0"/>
          </a:p>
        </p:txBody>
      </p:sp>
    </p:spTree>
    <p:extLst>
      <p:ext uri="{BB962C8B-B14F-4D97-AF65-F5344CB8AC3E}">
        <p14:creationId xmlns:p14="http://schemas.microsoft.com/office/powerpoint/2010/main" val="85858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 name="Title 1"/>
          <p:cNvSpPr>
            <a:spLocks noGrp="1"/>
          </p:cNvSpPr>
          <p:nvPr>
            <p:ph type="title"/>
          </p:nvPr>
        </p:nvSpPr>
        <p:spPr>
          <a:xfrm>
            <a:off x="800100" y="1876424"/>
            <a:ext cx="4886325" cy="1476375"/>
          </a:xfrm>
        </p:spPr>
        <p:txBody>
          <a:bodyPr>
            <a:normAutofit/>
          </a:bodyPr>
          <a:lstStyle/>
          <a:p>
            <a:pPr marL="120650" lvl="0" algn="l">
              <a:buSzPts val="1700"/>
            </a:pPr>
            <a:r>
              <a:rPr lang="en-US" sz="2800" dirty="0"/>
              <a:t>Evolutionary AI with Genetic 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1380765" y="522973"/>
            <a:ext cx="7038900" cy="56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700" dirty="0"/>
              <a:t>BASIC PLAN OF ATTACK</a:t>
            </a:r>
            <a:endParaRPr sz="2700" dirty="0"/>
          </a:p>
        </p:txBody>
      </p:sp>
      <p:grpSp>
        <p:nvGrpSpPr>
          <p:cNvPr id="233" name="Google Shape;233;p29"/>
          <p:cNvGrpSpPr/>
          <p:nvPr/>
        </p:nvGrpSpPr>
        <p:grpSpPr>
          <a:xfrm>
            <a:off x="401841" y="1237411"/>
            <a:ext cx="7101858" cy="523531"/>
            <a:chOff x="630730" y="880977"/>
            <a:chExt cx="7380855" cy="731700"/>
          </a:xfrm>
        </p:grpSpPr>
        <p:sp>
          <p:nvSpPr>
            <p:cNvPr id="234" name="Google Shape;234;p29"/>
            <p:cNvSpPr txBox="1"/>
            <p:nvPr/>
          </p:nvSpPr>
          <p:spPr>
            <a:xfrm>
              <a:off x="630730" y="931175"/>
              <a:ext cx="20844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900" dirty="0">
                  <a:solidFill>
                    <a:srgbClr val="155B54"/>
                  </a:solidFill>
                  <a:latin typeface="Montserrat"/>
                  <a:ea typeface="Montserrat"/>
                  <a:cs typeface="Montserrat"/>
                  <a:sym typeface="Montserrat"/>
                </a:rPr>
                <a:t>Step 1</a:t>
              </a:r>
              <a:r>
                <a:rPr lang="en" sz="4200" dirty="0">
                  <a:solidFill>
                    <a:srgbClr val="155B54"/>
                  </a:solidFill>
                  <a:latin typeface="Roboto Medium"/>
                  <a:ea typeface="Roboto Medium"/>
                  <a:cs typeface="Roboto Medium"/>
                  <a:sym typeface="Roboto Medium"/>
                </a:rPr>
                <a:t> </a:t>
              </a:r>
              <a:endParaRPr sz="4200" dirty="0">
                <a:solidFill>
                  <a:srgbClr val="155B54"/>
                </a:solidFill>
                <a:latin typeface="Roboto Medium"/>
                <a:ea typeface="Roboto Medium"/>
                <a:cs typeface="Roboto Medium"/>
                <a:sym typeface="Roboto Medium"/>
              </a:endParaRPr>
            </a:p>
          </p:txBody>
        </p:sp>
        <p:sp>
          <p:nvSpPr>
            <p:cNvPr id="235" name="Google Shape;235;p29"/>
            <p:cNvSpPr/>
            <p:nvPr/>
          </p:nvSpPr>
          <p:spPr>
            <a:xfrm>
              <a:off x="2789785" y="880977"/>
              <a:ext cx="5221800" cy="731700"/>
            </a:xfrm>
            <a:prstGeom prst="rect">
              <a:avLst/>
            </a:prstGeom>
            <a:solidFill>
              <a:srgbClr val="155B54"/>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6" name="Google Shape;236;p29"/>
            <p:cNvSpPr txBox="1"/>
            <p:nvPr/>
          </p:nvSpPr>
          <p:spPr>
            <a:xfrm>
              <a:off x="2914389" y="965252"/>
              <a:ext cx="4765800" cy="575400"/>
            </a:xfrm>
            <a:prstGeom prst="rect">
              <a:avLst/>
            </a:prstGeom>
            <a:noFill/>
            <a:ln>
              <a:noFill/>
            </a:ln>
          </p:spPr>
          <p:txBody>
            <a:bodyPr spcFirstLastPara="1" wrap="square" lIns="91425" tIns="45700" rIns="91425" bIns="45700" anchor="ctr" anchorCtr="0">
              <a:noAutofit/>
            </a:bodyPr>
            <a:lstStyle/>
            <a:p>
              <a:pPr marL="139700" lvl="0" algn="l" rtl="0">
                <a:lnSpc>
                  <a:spcPct val="115000"/>
                </a:lnSpc>
                <a:spcBef>
                  <a:spcPts val="0"/>
                </a:spcBef>
                <a:spcAft>
                  <a:spcPts val="0"/>
                </a:spcAft>
                <a:buClr>
                  <a:srgbClr val="FFFFFF"/>
                </a:buClr>
                <a:buSzPts val="1400"/>
              </a:pPr>
              <a:r>
                <a:rPr lang="en" dirty="0">
                  <a:solidFill>
                    <a:srgbClr val="FFFFFF"/>
                  </a:solidFill>
                  <a:latin typeface="Montserrat"/>
                  <a:ea typeface="Montserrat"/>
                  <a:cs typeface="Montserrat"/>
                  <a:sym typeface="Montserrat"/>
                </a:rPr>
                <a:t>Initialize Population</a:t>
              </a:r>
              <a:endParaRPr dirty="0">
                <a:solidFill>
                  <a:srgbClr val="FFFFFF"/>
                </a:solidFill>
                <a:latin typeface="Montserrat"/>
                <a:ea typeface="Montserrat"/>
                <a:cs typeface="Montserrat"/>
                <a:sym typeface="Montserrat"/>
              </a:endParaRPr>
            </a:p>
          </p:txBody>
        </p:sp>
      </p:grpSp>
      <p:grpSp>
        <p:nvGrpSpPr>
          <p:cNvPr id="237" name="Google Shape;237;p29"/>
          <p:cNvGrpSpPr/>
          <p:nvPr/>
        </p:nvGrpSpPr>
        <p:grpSpPr>
          <a:xfrm>
            <a:off x="291011" y="1838955"/>
            <a:ext cx="7205907" cy="731700"/>
            <a:chOff x="444180" y="1765338"/>
            <a:chExt cx="7205907" cy="731700"/>
          </a:xfrm>
        </p:grpSpPr>
        <p:sp>
          <p:nvSpPr>
            <p:cNvPr id="238" name="Google Shape;238;p29"/>
            <p:cNvSpPr txBox="1"/>
            <p:nvPr/>
          </p:nvSpPr>
          <p:spPr>
            <a:xfrm>
              <a:off x="444180" y="1815550"/>
              <a:ext cx="2271000" cy="629700"/>
            </a:xfrm>
            <a:prstGeom prst="rect">
              <a:avLst/>
            </a:prstGeom>
            <a:noFill/>
            <a:ln>
              <a:noFill/>
            </a:ln>
          </p:spPr>
          <p:txBody>
            <a:bodyPr spcFirstLastPara="1" wrap="square" lIns="91425" tIns="45700" rIns="91425" bIns="45700" anchor="ctr" anchorCtr="0">
              <a:noAutofit/>
            </a:bodyPr>
            <a:lstStyle/>
            <a:p>
              <a:pPr marL="457200" lvl="0" indent="457200" algn="ctr" rtl="0">
                <a:lnSpc>
                  <a:spcPct val="90000"/>
                </a:lnSpc>
                <a:spcBef>
                  <a:spcPts val="0"/>
                </a:spcBef>
                <a:spcAft>
                  <a:spcPts val="0"/>
                </a:spcAft>
                <a:buNone/>
              </a:pPr>
              <a:r>
                <a:rPr lang="en" sz="2900" dirty="0">
                  <a:solidFill>
                    <a:srgbClr val="1B786E"/>
                  </a:solidFill>
                  <a:latin typeface="Montserrat"/>
                  <a:ea typeface="Montserrat"/>
                  <a:cs typeface="Montserrat"/>
                  <a:sym typeface="Montserrat"/>
                </a:rPr>
                <a:t>Step 2</a:t>
              </a:r>
              <a:r>
                <a:rPr lang="en" sz="4200" dirty="0">
                  <a:solidFill>
                    <a:srgbClr val="1B786E"/>
                  </a:solidFill>
                  <a:latin typeface="Roboto Medium"/>
                  <a:ea typeface="Roboto Medium"/>
                  <a:cs typeface="Roboto Medium"/>
                  <a:sym typeface="Roboto Medium"/>
                </a:rPr>
                <a:t> </a:t>
              </a:r>
              <a:endParaRPr sz="4200" dirty="0">
                <a:solidFill>
                  <a:srgbClr val="1B786E"/>
                </a:solidFill>
                <a:latin typeface="Roboto Medium"/>
                <a:ea typeface="Roboto Medium"/>
                <a:cs typeface="Roboto Medium"/>
                <a:sym typeface="Roboto Medium"/>
              </a:endParaRPr>
            </a:p>
          </p:txBody>
        </p:sp>
        <p:sp>
          <p:nvSpPr>
            <p:cNvPr id="239" name="Google Shape;239;p29"/>
            <p:cNvSpPr/>
            <p:nvPr/>
          </p:nvSpPr>
          <p:spPr>
            <a:xfrm>
              <a:off x="2789787" y="1765338"/>
              <a:ext cx="4860300" cy="731700"/>
            </a:xfrm>
            <a:prstGeom prst="rect">
              <a:avLst/>
            </a:prstGeom>
            <a:solidFill>
              <a:srgbClr val="1B786E"/>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0" name="Google Shape;240;p29"/>
            <p:cNvSpPr txBox="1"/>
            <p:nvPr/>
          </p:nvSpPr>
          <p:spPr>
            <a:xfrm>
              <a:off x="2858622" y="2119401"/>
              <a:ext cx="4373100" cy="330600"/>
            </a:xfrm>
            <a:prstGeom prst="rect">
              <a:avLst/>
            </a:prstGeom>
            <a:noFill/>
            <a:ln>
              <a:noFill/>
            </a:ln>
          </p:spPr>
          <p:txBody>
            <a:bodyPr spcFirstLastPara="1" wrap="square" lIns="91425" tIns="45700" rIns="91425" bIns="45700" anchor="ctr" anchorCtr="0">
              <a:noAutofit/>
            </a:bodyPr>
            <a:lstStyle/>
            <a:p>
              <a:pPr marL="152400" lvl="0" algn="l" rtl="0">
                <a:lnSpc>
                  <a:spcPct val="115000"/>
                </a:lnSpc>
                <a:spcBef>
                  <a:spcPts val="0"/>
                </a:spcBef>
                <a:spcAft>
                  <a:spcPts val="0"/>
                </a:spcAft>
                <a:buClr>
                  <a:srgbClr val="FFFFFF"/>
                </a:buClr>
                <a:buSzPts val="1200"/>
              </a:pPr>
              <a:r>
                <a:rPr lang="en-US" dirty="0">
                  <a:solidFill>
                    <a:srgbClr val="FFFFFF"/>
                  </a:solidFill>
                  <a:latin typeface="Montserrat"/>
                  <a:ea typeface="Montserrat"/>
                  <a:cs typeface="Montserrat"/>
                  <a:sym typeface="Montserrat"/>
                </a:rPr>
                <a:t>Evaluate Strategies</a:t>
              </a:r>
              <a:endParaRPr dirty="0">
                <a:solidFill>
                  <a:srgbClr val="FFFFFF"/>
                </a:solidFill>
                <a:latin typeface="Montserrat"/>
                <a:ea typeface="Montserrat"/>
                <a:cs typeface="Montserrat"/>
                <a:sym typeface="Montserrat"/>
              </a:endParaRPr>
            </a:p>
            <a:p>
              <a:pPr marL="152400" lvl="0">
                <a:lnSpc>
                  <a:spcPct val="115000"/>
                </a:lnSpc>
                <a:buClr>
                  <a:srgbClr val="FFFFFF"/>
                </a:buClr>
                <a:buSzPts val="1200"/>
              </a:pPr>
              <a:endParaRPr dirty="0">
                <a:solidFill>
                  <a:srgbClr val="FFFFFF"/>
                </a:solidFill>
                <a:latin typeface="Montserrat"/>
                <a:ea typeface="Montserrat"/>
                <a:cs typeface="Montserrat"/>
                <a:sym typeface="Montserrat"/>
              </a:endParaRPr>
            </a:p>
          </p:txBody>
        </p:sp>
      </p:grpSp>
      <p:grpSp>
        <p:nvGrpSpPr>
          <p:cNvPr id="241" name="Google Shape;241;p29"/>
          <p:cNvGrpSpPr/>
          <p:nvPr/>
        </p:nvGrpSpPr>
        <p:grpSpPr>
          <a:xfrm>
            <a:off x="569697" y="3473945"/>
            <a:ext cx="6927221" cy="731700"/>
            <a:chOff x="789629" y="3530813"/>
            <a:chExt cx="6136258" cy="731700"/>
          </a:xfrm>
        </p:grpSpPr>
        <p:sp>
          <p:nvSpPr>
            <p:cNvPr id="242" name="Google Shape;242;p29"/>
            <p:cNvSpPr txBox="1"/>
            <p:nvPr/>
          </p:nvSpPr>
          <p:spPr>
            <a:xfrm>
              <a:off x="789629" y="3581013"/>
              <a:ext cx="1925400" cy="629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 sz="4200" dirty="0">
                  <a:solidFill>
                    <a:srgbClr val="1F887E"/>
                  </a:solidFill>
                  <a:latin typeface="Roboto Medium"/>
                  <a:ea typeface="Roboto Medium"/>
                  <a:cs typeface="Roboto Medium"/>
                  <a:sym typeface="Roboto Medium"/>
                </a:rPr>
                <a:t>      </a:t>
              </a:r>
              <a:r>
                <a:rPr lang="en" sz="2900" dirty="0">
                  <a:solidFill>
                    <a:srgbClr val="1F887E"/>
                  </a:solidFill>
                  <a:latin typeface="Montserrat"/>
                  <a:ea typeface="Montserrat"/>
                  <a:cs typeface="Montserrat"/>
                  <a:sym typeface="Montserrat"/>
                </a:rPr>
                <a:t>Step 4</a:t>
              </a:r>
              <a:endParaRPr sz="2900" dirty="0">
                <a:solidFill>
                  <a:srgbClr val="1F887E"/>
                </a:solidFill>
                <a:latin typeface="Montserrat"/>
                <a:ea typeface="Montserrat"/>
                <a:cs typeface="Montserrat"/>
                <a:sym typeface="Montserrat"/>
              </a:endParaRPr>
            </a:p>
          </p:txBody>
        </p:sp>
        <p:sp>
          <p:nvSpPr>
            <p:cNvPr id="243" name="Google Shape;243;p29"/>
            <p:cNvSpPr/>
            <p:nvPr/>
          </p:nvSpPr>
          <p:spPr>
            <a:xfrm>
              <a:off x="2900767" y="3530813"/>
              <a:ext cx="4025120" cy="731700"/>
            </a:xfrm>
            <a:prstGeom prst="rect">
              <a:avLst/>
            </a:prstGeom>
            <a:solidFill>
              <a:srgbClr val="1F887E"/>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4" name="Google Shape;244;p29"/>
            <p:cNvSpPr txBox="1"/>
            <p:nvPr/>
          </p:nvSpPr>
          <p:spPr>
            <a:xfrm>
              <a:off x="2988377" y="3744809"/>
              <a:ext cx="3849900" cy="330600"/>
            </a:xfrm>
            <a:prstGeom prst="rect">
              <a:avLst/>
            </a:prstGeom>
            <a:noFill/>
            <a:ln>
              <a:noFill/>
            </a:ln>
          </p:spPr>
          <p:txBody>
            <a:bodyPr spcFirstLastPara="1" wrap="square" lIns="91425" tIns="45700" rIns="91425" bIns="45700" anchor="ctr" anchorCtr="0">
              <a:noAutofit/>
            </a:bodyPr>
            <a:lstStyle/>
            <a:p>
              <a:pPr marL="152400" lvl="0" algn="l" rtl="0">
                <a:lnSpc>
                  <a:spcPct val="115000"/>
                </a:lnSpc>
                <a:spcBef>
                  <a:spcPts val="0"/>
                </a:spcBef>
                <a:spcAft>
                  <a:spcPts val="0"/>
                </a:spcAft>
                <a:buClr>
                  <a:srgbClr val="FFFFFF"/>
                </a:buClr>
                <a:buSzPts val="1200"/>
              </a:pPr>
              <a:r>
                <a:rPr lang="en" dirty="0">
                  <a:solidFill>
                    <a:srgbClr val="FFFFFF"/>
                  </a:solidFill>
                  <a:latin typeface="Roboto"/>
                  <a:ea typeface="Roboto"/>
                  <a:cs typeface="Roboto"/>
                  <a:sym typeface="Roboto"/>
                </a:rPr>
                <a:t>Crossover and Mutation</a:t>
              </a:r>
              <a:endParaRPr dirty="0">
                <a:solidFill>
                  <a:srgbClr val="FFFFFF"/>
                </a:solidFill>
                <a:latin typeface="Roboto"/>
                <a:ea typeface="Roboto"/>
                <a:cs typeface="Roboto"/>
                <a:sym typeface="Roboto"/>
              </a:endParaRPr>
            </a:p>
          </p:txBody>
        </p:sp>
      </p:grpSp>
      <p:sp>
        <p:nvSpPr>
          <p:cNvPr id="245" name="Google Shape;245;p29"/>
          <p:cNvSpPr/>
          <p:nvPr/>
        </p:nvSpPr>
        <p:spPr>
          <a:xfrm rot="-5400000">
            <a:off x="6557575" y="2792700"/>
            <a:ext cx="3011550" cy="1119299"/>
          </a:xfrm>
          <a:prstGeom prst="curvedUpArrow">
            <a:avLst>
              <a:gd name="adj1" fmla="val 25000"/>
              <a:gd name="adj2" fmla="val 50000"/>
              <a:gd name="adj3" fmla="val 42049"/>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246" name="Google Shape;246;p29"/>
          <p:cNvGrpSpPr/>
          <p:nvPr/>
        </p:nvGrpSpPr>
        <p:grpSpPr>
          <a:xfrm>
            <a:off x="576478" y="2658213"/>
            <a:ext cx="6927221" cy="731700"/>
            <a:chOff x="630724" y="2646438"/>
            <a:chExt cx="6656663" cy="731700"/>
          </a:xfrm>
        </p:grpSpPr>
        <p:sp>
          <p:nvSpPr>
            <p:cNvPr id="247" name="Google Shape;247;p29"/>
            <p:cNvSpPr txBox="1"/>
            <p:nvPr/>
          </p:nvSpPr>
          <p:spPr>
            <a:xfrm>
              <a:off x="630724" y="2696625"/>
              <a:ext cx="2084400" cy="629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 sz="4200" dirty="0">
                  <a:solidFill>
                    <a:srgbClr val="1D7E74"/>
                  </a:solidFill>
                  <a:latin typeface="Roboto Medium"/>
                  <a:ea typeface="Roboto Medium"/>
                  <a:cs typeface="Roboto Medium"/>
                  <a:sym typeface="Roboto Medium"/>
                </a:rPr>
                <a:t>  </a:t>
              </a:r>
              <a:r>
                <a:rPr lang="en" sz="2900" b="1" dirty="0">
                  <a:solidFill>
                    <a:srgbClr val="1D7E74"/>
                  </a:solidFill>
                  <a:latin typeface="Roboto"/>
                  <a:ea typeface="Roboto"/>
                  <a:cs typeface="Roboto"/>
                  <a:sym typeface="Roboto"/>
                </a:rPr>
                <a:t>    </a:t>
              </a:r>
              <a:r>
                <a:rPr lang="en" sz="2900" dirty="0">
                  <a:solidFill>
                    <a:srgbClr val="1D7E74"/>
                  </a:solidFill>
                  <a:latin typeface="Montserrat"/>
                  <a:ea typeface="Montserrat"/>
                  <a:cs typeface="Montserrat"/>
                  <a:sym typeface="Montserrat"/>
                </a:rPr>
                <a:t>Step 3</a:t>
              </a:r>
              <a:endParaRPr sz="2900" dirty="0">
                <a:solidFill>
                  <a:srgbClr val="1D7E74"/>
                </a:solidFill>
                <a:latin typeface="Montserrat"/>
                <a:ea typeface="Montserrat"/>
                <a:cs typeface="Montserrat"/>
                <a:sym typeface="Montserrat"/>
              </a:endParaRPr>
            </a:p>
          </p:txBody>
        </p:sp>
        <p:sp>
          <p:nvSpPr>
            <p:cNvPr id="248" name="Google Shape;248;p29"/>
            <p:cNvSpPr/>
            <p:nvPr/>
          </p:nvSpPr>
          <p:spPr>
            <a:xfrm>
              <a:off x="2789787" y="2646438"/>
              <a:ext cx="4497600" cy="731700"/>
            </a:xfrm>
            <a:prstGeom prst="rect">
              <a:avLst/>
            </a:prstGeom>
            <a:solidFill>
              <a:srgbClr val="1D7E74"/>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9" name="Google Shape;249;p29"/>
            <p:cNvSpPr txBox="1"/>
            <p:nvPr/>
          </p:nvSpPr>
          <p:spPr>
            <a:xfrm>
              <a:off x="2948350" y="2850791"/>
              <a:ext cx="3849900" cy="330600"/>
            </a:xfrm>
            <a:prstGeom prst="rect">
              <a:avLst/>
            </a:prstGeom>
            <a:noFill/>
            <a:ln>
              <a:noFill/>
            </a:ln>
          </p:spPr>
          <p:txBody>
            <a:bodyPr spcFirstLastPara="1" wrap="square" lIns="91425" tIns="45700" rIns="91425" bIns="45700" anchor="ctr" anchorCtr="0">
              <a:noAutofit/>
            </a:bodyPr>
            <a:lstStyle/>
            <a:p>
              <a:pPr marL="457200" lvl="0" indent="0" algn="l" rtl="0">
                <a:lnSpc>
                  <a:spcPct val="115000"/>
                </a:lnSpc>
                <a:spcBef>
                  <a:spcPts val="0"/>
                </a:spcBef>
                <a:spcAft>
                  <a:spcPts val="0"/>
                </a:spcAft>
                <a:buNone/>
              </a:pPr>
              <a:endParaRPr sz="1200" dirty="0">
                <a:solidFill>
                  <a:srgbClr val="FFFFFF"/>
                </a:solidFill>
                <a:latin typeface="Roboto"/>
                <a:ea typeface="Roboto"/>
                <a:cs typeface="Roboto"/>
                <a:sym typeface="Roboto"/>
              </a:endParaRPr>
            </a:p>
            <a:p>
              <a:pPr marL="152400" lvl="0" algn="l" rtl="0">
                <a:lnSpc>
                  <a:spcPct val="115000"/>
                </a:lnSpc>
                <a:spcBef>
                  <a:spcPts val="0"/>
                </a:spcBef>
                <a:spcAft>
                  <a:spcPts val="0"/>
                </a:spcAft>
                <a:buClr>
                  <a:srgbClr val="FFFFFF"/>
                </a:buClr>
                <a:buSzPts val="1200"/>
              </a:pPr>
              <a:r>
                <a:rPr lang="en" dirty="0">
                  <a:solidFill>
                    <a:srgbClr val="FFFFFF"/>
                  </a:solidFill>
                  <a:latin typeface="Roboto"/>
                  <a:ea typeface="Roboto"/>
                  <a:cs typeface="Roboto"/>
                  <a:sym typeface="Roboto"/>
                </a:rPr>
                <a:t>Selection</a:t>
              </a:r>
              <a:endParaRPr dirty="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dirty="0">
                <a:solidFill>
                  <a:srgbClr val="FFFFFF"/>
                </a:solidFill>
                <a:latin typeface="Roboto"/>
                <a:ea typeface="Roboto"/>
                <a:cs typeface="Roboto"/>
                <a:sym typeface="Roboto"/>
              </a:endParaRPr>
            </a:p>
          </p:txBody>
        </p:sp>
      </p:grpSp>
      <p:grpSp>
        <p:nvGrpSpPr>
          <p:cNvPr id="24" name="Google Shape;237;p29"/>
          <p:cNvGrpSpPr/>
          <p:nvPr/>
        </p:nvGrpSpPr>
        <p:grpSpPr>
          <a:xfrm>
            <a:off x="552295" y="4316570"/>
            <a:ext cx="7060012" cy="731700"/>
            <a:chOff x="705465" y="1765338"/>
            <a:chExt cx="7060012" cy="731700"/>
          </a:xfrm>
        </p:grpSpPr>
        <p:sp>
          <p:nvSpPr>
            <p:cNvPr id="25" name="Google Shape;238;p29"/>
            <p:cNvSpPr txBox="1"/>
            <p:nvPr/>
          </p:nvSpPr>
          <p:spPr>
            <a:xfrm>
              <a:off x="705465" y="1784526"/>
              <a:ext cx="2271000" cy="629700"/>
            </a:xfrm>
            <a:prstGeom prst="rect">
              <a:avLst/>
            </a:prstGeom>
            <a:noFill/>
            <a:ln>
              <a:noFill/>
            </a:ln>
          </p:spPr>
          <p:txBody>
            <a:bodyPr spcFirstLastPara="1" wrap="square" lIns="91425" tIns="45700" rIns="91425" bIns="45700" anchor="ctr" anchorCtr="0">
              <a:noAutofit/>
            </a:bodyPr>
            <a:lstStyle/>
            <a:p>
              <a:pPr marL="457200" lvl="0" indent="457200" algn="ctr" rtl="0">
                <a:lnSpc>
                  <a:spcPct val="90000"/>
                </a:lnSpc>
                <a:spcBef>
                  <a:spcPts val="0"/>
                </a:spcBef>
                <a:spcAft>
                  <a:spcPts val="0"/>
                </a:spcAft>
                <a:buNone/>
              </a:pPr>
              <a:r>
                <a:rPr lang="en" sz="2900" dirty="0">
                  <a:solidFill>
                    <a:srgbClr val="1B786E"/>
                  </a:solidFill>
                  <a:latin typeface="Montserrat"/>
                  <a:ea typeface="Montserrat"/>
                  <a:cs typeface="Montserrat"/>
                  <a:sym typeface="Montserrat"/>
                </a:rPr>
                <a:t>Step 5</a:t>
              </a:r>
              <a:r>
                <a:rPr lang="en" sz="4200" dirty="0">
                  <a:solidFill>
                    <a:srgbClr val="1B786E"/>
                  </a:solidFill>
                  <a:latin typeface="Roboto Medium"/>
                  <a:ea typeface="Roboto Medium"/>
                  <a:cs typeface="Roboto Medium"/>
                  <a:sym typeface="Roboto Medium"/>
                </a:rPr>
                <a:t> </a:t>
              </a:r>
              <a:endParaRPr sz="4200" dirty="0">
                <a:solidFill>
                  <a:srgbClr val="1B786E"/>
                </a:solidFill>
                <a:latin typeface="Roboto Medium"/>
                <a:ea typeface="Roboto Medium"/>
                <a:cs typeface="Roboto Medium"/>
                <a:sym typeface="Roboto Medium"/>
              </a:endParaRPr>
            </a:p>
          </p:txBody>
        </p:sp>
        <p:sp>
          <p:nvSpPr>
            <p:cNvPr id="26" name="Google Shape;239;p29"/>
            <p:cNvSpPr/>
            <p:nvPr/>
          </p:nvSpPr>
          <p:spPr>
            <a:xfrm>
              <a:off x="3278033" y="1765338"/>
              <a:ext cx="4372054" cy="731700"/>
            </a:xfrm>
            <a:prstGeom prst="rect">
              <a:avLst/>
            </a:prstGeom>
            <a:solidFill>
              <a:srgbClr val="1B786E"/>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7" name="Google Shape;240;p29"/>
            <p:cNvSpPr txBox="1"/>
            <p:nvPr/>
          </p:nvSpPr>
          <p:spPr>
            <a:xfrm>
              <a:off x="3392377" y="2122432"/>
              <a:ext cx="4373100" cy="330600"/>
            </a:xfrm>
            <a:prstGeom prst="rect">
              <a:avLst/>
            </a:prstGeom>
            <a:noFill/>
            <a:ln>
              <a:noFill/>
            </a:ln>
          </p:spPr>
          <p:txBody>
            <a:bodyPr spcFirstLastPara="1" wrap="square" lIns="91425" tIns="45700" rIns="91425" bIns="45700" anchor="ctr" anchorCtr="0">
              <a:noAutofit/>
            </a:bodyPr>
            <a:lstStyle/>
            <a:p>
              <a:pPr marL="152400" lvl="0" algn="l" rtl="0">
                <a:lnSpc>
                  <a:spcPct val="115000"/>
                </a:lnSpc>
                <a:spcBef>
                  <a:spcPts val="0"/>
                </a:spcBef>
                <a:spcAft>
                  <a:spcPts val="0"/>
                </a:spcAft>
                <a:buClr>
                  <a:srgbClr val="FFFFFF"/>
                </a:buClr>
                <a:buSzPts val="1200"/>
              </a:pPr>
              <a:r>
                <a:rPr lang="en-US" dirty="0">
                  <a:solidFill>
                    <a:srgbClr val="FFFFFF"/>
                  </a:solidFill>
                  <a:latin typeface="Montserrat"/>
                  <a:ea typeface="Montserrat"/>
                  <a:cs typeface="Montserrat"/>
                  <a:sym typeface="Montserrat"/>
                </a:rPr>
                <a:t>Next Generation</a:t>
              </a:r>
              <a:endParaRPr dirty="0">
                <a:solidFill>
                  <a:srgbClr val="FFFFFF"/>
                </a:solidFill>
                <a:latin typeface="Montserrat"/>
                <a:ea typeface="Montserrat"/>
                <a:cs typeface="Montserrat"/>
                <a:sym typeface="Montserrat"/>
              </a:endParaRPr>
            </a:p>
            <a:p>
              <a:pPr marL="152400" lvl="0">
                <a:lnSpc>
                  <a:spcPct val="115000"/>
                </a:lnSpc>
                <a:buClr>
                  <a:srgbClr val="FFFFFF"/>
                </a:buClr>
                <a:buSzPts val="1200"/>
              </a:pPr>
              <a:endParaRPr dirty="0">
                <a:solidFill>
                  <a:srgbClr val="FFFFFF"/>
                </a:solidFill>
                <a:latin typeface="Montserrat"/>
                <a:ea typeface="Montserrat"/>
                <a:cs typeface="Montserrat"/>
                <a:sym typeface="Montserra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30395"/>
            <a:ext cx="7038900" cy="7425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t>Introduction</a:t>
            </a:r>
            <a:endParaRPr sz="3000" dirty="0"/>
          </a:p>
        </p:txBody>
      </p:sp>
      <p:sp>
        <p:nvSpPr>
          <p:cNvPr id="141" name="Google Shape;141;p14"/>
          <p:cNvSpPr txBox="1">
            <a:spLocks noGrp="1"/>
          </p:cNvSpPr>
          <p:nvPr>
            <p:ph type="body" idx="1"/>
          </p:nvPr>
        </p:nvSpPr>
        <p:spPr>
          <a:xfrm>
            <a:off x="741240" y="1378998"/>
            <a:ext cx="5258509" cy="2911200"/>
          </a:xfrm>
          <a:prstGeom prst="rect">
            <a:avLst/>
          </a:prstGeom>
        </p:spPr>
        <p:txBody>
          <a:bodyPr spcFirstLastPara="1" wrap="square" lIns="91425" tIns="91425" rIns="91425" bIns="91425" anchor="t" anchorCtr="0">
            <a:normAutofit fontScale="92500"/>
          </a:bodyPr>
          <a:lstStyle/>
          <a:p>
            <a:r>
              <a:rPr lang="en-US" sz="1700" dirty="0"/>
              <a:t>Connect Four is a classic two-player connection game in which the players take turns dropping colored discs from the top into a vertically suspended grid. </a:t>
            </a:r>
          </a:p>
          <a:p>
            <a:r>
              <a:rPr lang="en-US" sz="1700" dirty="0"/>
              <a:t>The objective of the game is to be the first to form a horizontal, vertical, or diagonal line of four of one's own discs. Connect Four is a popular game for both casual and competitive play.</a:t>
            </a:r>
          </a:p>
          <a:p>
            <a:r>
              <a:rPr lang="en-US" sz="1700" dirty="0"/>
              <a:t>Our project aims to implement a digital version of Connect Four, offering various gameplay features. By using different algorithms, the game will provide an interactive and enjoyable experience for users.</a:t>
            </a:r>
          </a:p>
          <a:p>
            <a:pPr marL="0" indent="0">
              <a:buNone/>
            </a:pPr>
            <a:endParaRPr sz="1700" dirty="0"/>
          </a:p>
        </p:txBody>
      </p:sp>
      <p:pic>
        <p:nvPicPr>
          <p:cNvPr id="1025" name="Picture 1" descr="A Blazor Tutorial: Building Connect Four in ASP.NET Core">
            <a:extLst>
              <a:ext uri="{FF2B5EF4-FFF2-40B4-BE49-F238E27FC236}">
                <a16:creationId xmlns:a16="http://schemas.microsoft.com/office/drawing/2014/main" id="{FF5E7E82-D83E-48FB-C154-D928864F649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59769" y="1588473"/>
            <a:ext cx="2517653" cy="2492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1530210" y="241350"/>
            <a:ext cx="6182640" cy="60986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Implementation</a:t>
            </a:r>
            <a:endParaRPr dirty="0"/>
          </a:p>
        </p:txBody>
      </p:sp>
      <p:sp>
        <p:nvSpPr>
          <p:cNvPr id="287" name="Google Shape;287;p32"/>
          <p:cNvSpPr txBox="1">
            <a:spLocks noGrp="1"/>
          </p:cNvSpPr>
          <p:nvPr>
            <p:ph type="body" idx="1"/>
          </p:nvPr>
        </p:nvSpPr>
        <p:spPr>
          <a:xfrm>
            <a:off x="617220" y="927410"/>
            <a:ext cx="8008620" cy="3954780"/>
          </a:xfrm>
          <a:prstGeom prst="rect">
            <a:avLst/>
          </a:prstGeom>
        </p:spPr>
        <p:txBody>
          <a:bodyPr spcFirstLastPara="1" wrap="square" lIns="91425" tIns="91425" rIns="91425" bIns="91425" anchor="t" anchorCtr="0">
            <a:noAutofit/>
          </a:bodyPr>
          <a:lstStyle/>
          <a:p>
            <a:pPr defTabSz="914400"/>
            <a:r>
              <a:rPr lang="en-US" altLang="en-US" sz="1200" dirty="0">
                <a:solidFill>
                  <a:srgbClr val="0D0D0D"/>
                </a:solidFill>
              </a:rPr>
              <a:t>Strategy Representation: Strategies are represented as lists of integers. Each integer corresponds to a column on the game board, representing where to drop the game piece. </a:t>
            </a:r>
            <a:endParaRPr lang="en-US" altLang="en-US" sz="1200" dirty="0"/>
          </a:p>
          <a:p>
            <a:pPr lvl="0" defTabSz="914400"/>
            <a:endParaRPr lang="en-US" altLang="en-US" sz="1200" dirty="0">
              <a:solidFill>
                <a:srgbClr val="0D0D0D"/>
              </a:solidFill>
            </a:endParaRPr>
          </a:p>
          <a:p>
            <a:pPr lvl="0" defTabSz="914400"/>
            <a:r>
              <a:rPr lang="en-US" altLang="en-US" sz="1200" dirty="0">
                <a:solidFill>
                  <a:srgbClr val="0D0D0D"/>
                </a:solidFill>
              </a:rPr>
              <a:t>Fitness Evaluation: The </a:t>
            </a:r>
            <a:r>
              <a:rPr lang="en-US" altLang="en-US" sz="1200" b="1" dirty="0" err="1">
                <a:solidFill>
                  <a:srgbClr val="0D0D0D"/>
                </a:solidFill>
              </a:rPr>
              <a:t>evaluate_strategy</a:t>
            </a:r>
            <a:r>
              <a:rPr lang="en-US" altLang="en-US" sz="1200" dirty="0">
                <a:solidFill>
                  <a:srgbClr val="0D0D0D"/>
                </a:solidFill>
              </a:rPr>
              <a:t> function simulates a game using a given strategy and returns a fitness score based on the outcome of the game. Higher scores indicate better strategies. The genetic algorithm player's moves are determined by the evolving strategy, while the Minimax AI's moves are determined by the Minimax algorithm. </a:t>
            </a:r>
          </a:p>
          <a:p>
            <a:pPr lvl="0" defTabSz="914400"/>
            <a:endParaRPr lang="en-US" altLang="en-US" sz="1200" dirty="0">
              <a:solidFill>
                <a:srgbClr val="0D0D0D"/>
              </a:solidFill>
            </a:endParaRPr>
          </a:p>
          <a:p>
            <a:pPr lvl="0" defTabSz="914400"/>
            <a:r>
              <a:rPr lang="en-US" altLang="en-US" sz="1200" dirty="0">
                <a:solidFill>
                  <a:srgbClr val="0D0D0D"/>
                </a:solidFill>
              </a:rPr>
              <a:t>Game Simulation: The </a:t>
            </a:r>
            <a:r>
              <a:rPr lang="en-US" altLang="en-US" sz="1200" b="1" dirty="0" err="1">
                <a:solidFill>
                  <a:srgbClr val="0D0D0D"/>
                </a:solidFill>
              </a:rPr>
              <a:t>play_game</a:t>
            </a:r>
            <a:r>
              <a:rPr lang="en-US" altLang="en-US" sz="1200" dirty="0">
                <a:solidFill>
                  <a:srgbClr val="0D0D0D"/>
                </a:solidFill>
              </a:rPr>
              <a:t> function simulates a single game between the genetic algorithm player and the Minimax AI. </a:t>
            </a:r>
          </a:p>
          <a:p>
            <a:pPr lvl="0" defTabSz="914400"/>
            <a:endParaRPr lang="en-US" altLang="en-US" sz="1200" dirty="0">
              <a:solidFill>
                <a:srgbClr val="0D0D0D"/>
              </a:solidFill>
            </a:endParaRPr>
          </a:p>
          <a:p>
            <a:pPr lvl="0" defTabSz="914400"/>
            <a:r>
              <a:rPr lang="en-US" altLang="en-US" sz="1200" dirty="0">
                <a:solidFill>
                  <a:srgbClr val="0D0D0D"/>
                </a:solidFill>
              </a:rPr>
              <a:t>Genetic Algorithm: The genetic algorithm evolves a population of strategies over multiple generations to find the best strategy. Each generation involves evaluating the fitness of all strategies, selecting the best-performing strategies (parents), and generating offspring through crossover and mutation. </a:t>
            </a:r>
          </a:p>
          <a:p>
            <a:pPr lvl="0" defTabSz="914400"/>
            <a:endParaRPr lang="en-US" altLang="en-US" sz="1200" dirty="0">
              <a:solidFill>
                <a:srgbClr val="0D0D0D"/>
              </a:solidFill>
            </a:endParaRPr>
          </a:p>
          <a:p>
            <a:pPr lvl="0" defTabSz="914400"/>
            <a:r>
              <a:rPr lang="en-US" altLang="en-US" sz="1200" dirty="0">
                <a:solidFill>
                  <a:srgbClr val="0D0D0D"/>
                </a:solidFill>
              </a:rPr>
              <a:t>Crossover and Mutation: Crossover is performed between pairs of parent strategies to create offspring. The crossover point is chosen randomly. Mutation introduces random changes to the offspring's strategies, with a probability determined by the mutation rate which is 0.1</a:t>
            </a:r>
          </a:p>
          <a:p>
            <a:pPr lvl="0" defTabSz="914400"/>
            <a:endParaRPr lang="en-US" altLang="en-US" sz="1200" dirty="0">
              <a:solidFill>
                <a:srgbClr val="0D0D0D"/>
              </a:solidFill>
            </a:endParaRPr>
          </a:p>
          <a:p>
            <a:pPr lvl="0" defTabSz="914400"/>
            <a:r>
              <a:rPr lang="en-US" altLang="en-US" sz="1200" dirty="0">
                <a:solidFill>
                  <a:srgbClr val="0D0D0D"/>
                </a:solidFill>
              </a:rPr>
              <a:t>Termination: After a 500 generations, the algorithm terminates, and the best strategy found is returned along with its fitness score. </a:t>
            </a:r>
          </a:p>
          <a:p>
            <a:pPr lvl="0" defTabSz="914400"/>
            <a:endParaRPr lang="en-US" altLang="en-US" sz="1200" dirty="0">
              <a:solidFill>
                <a:srgbClr val="0D0D0D"/>
              </a:solidFill>
            </a:endParaRPr>
          </a:p>
          <a:p>
            <a:pPr lvl="0" defTabSz="914400"/>
            <a:r>
              <a:rPr lang="en-US" altLang="en-US" sz="1200" dirty="0">
                <a:solidFill>
                  <a:srgbClr val="0D0D0D"/>
                </a:solidFill>
              </a:rPr>
              <a:t>Final Evaluation: The fitness scores of the final population are calculated, and the best strategy is identified.</a:t>
            </a:r>
          </a:p>
          <a:p>
            <a:pPr lvl="0" defTabSz="914400"/>
            <a:endParaRPr lang="en-US" altLang="en-US" sz="1200" dirty="0">
              <a:solidFill>
                <a:srgbClr val="0D0D0D"/>
              </a:solidFill>
            </a:endParaRPr>
          </a:p>
          <a:p>
            <a:pPr lvl="0" defTabSz="914400"/>
            <a:endParaRPr lang="en-US" altLang="en-US" sz="1200" dirty="0">
              <a:solidFill>
                <a:srgbClr val="0D0D0D"/>
              </a:solidFill>
            </a:endParaRPr>
          </a:p>
          <a:p>
            <a:pPr lvl="0" defTabSz="914400"/>
            <a:endParaRPr lang="en-US" altLang="en-US" sz="1200" dirty="0">
              <a:solidFill>
                <a:srgbClr val="0D0D0D"/>
              </a:solidFill>
            </a:endParaRPr>
          </a:p>
          <a:p>
            <a:pPr marL="146050" lvl="0" indent="0" defTabSz="914400">
              <a:buNone/>
            </a:pPr>
            <a:endParaRPr lang="en-US" altLang="en-US" sz="1200" dirty="0">
              <a:solidFill>
                <a:srgbClr val="0D0D0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a:spLocks noGrp="1"/>
          </p:cNvSpPr>
          <p:nvPr>
            <p:ph type="title"/>
          </p:nvPr>
        </p:nvSpPr>
        <p:spPr>
          <a:xfrm>
            <a:off x="139606" y="169020"/>
            <a:ext cx="6078314" cy="60137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ANALYSIS OF THE best set of moves</a:t>
            </a:r>
            <a:endParaRPr dirty="0"/>
          </a:p>
        </p:txBody>
      </p:sp>
      <p:sp>
        <p:nvSpPr>
          <p:cNvPr id="12" name="Google Shape;273;p31">
            <a:extLst>
              <a:ext uri="{FF2B5EF4-FFF2-40B4-BE49-F238E27FC236}">
                <a16:creationId xmlns:a16="http://schemas.microsoft.com/office/drawing/2014/main" id="{E325F17B-9573-AD40-18B6-CC74324DFDED}"/>
              </a:ext>
            </a:extLst>
          </p:cNvPr>
          <p:cNvSpPr txBox="1">
            <a:spLocks/>
          </p:cNvSpPr>
          <p:nvPr/>
        </p:nvSpPr>
        <p:spPr bwMode="black">
          <a:xfrm>
            <a:off x="5726241" y="3632861"/>
            <a:ext cx="3148435" cy="1341619"/>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rmAutofit/>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AGAINST MINMAX ALGORTHIM AT DEPTH 2</a:t>
            </a:r>
          </a:p>
        </p:txBody>
      </p:sp>
      <p:sp>
        <p:nvSpPr>
          <p:cNvPr id="13" name="Google Shape;273;p31">
            <a:extLst>
              <a:ext uri="{FF2B5EF4-FFF2-40B4-BE49-F238E27FC236}">
                <a16:creationId xmlns:a16="http://schemas.microsoft.com/office/drawing/2014/main" id="{3E3C6F8A-6C80-756D-5208-93760BAF4963}"/>
              </a:ext>
            </a:extLst>
          </p:cNvPr>
          <p:cNvSpPr txBox="1">
            <a:spLocks/>
          </p:cNvSpPr>
          <p:nvPr/>
        </p:nvSpPr>
        <p:spPr bwMode="black">
          <a:xfrm>
            <a:off x="5726241" y="1900940"/>
            <a:ext cx="3148435" cy="1341619"/>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rmAutofit/>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AGAINST MINMAX ALGORTHIM AT DEPTH 1</a:t>
            </a:r>
          </a:p>
        </p:txBody>
      </p:sp>
      <p:sp>
        <p:nvSpPr>
          <p:cNvPr id="14" name="Google Shape;255;p30">
            <a:extLst>
              <a:ext uri="{FF2B5EF4-FFF2-40B4-BE49-F238E27FC236}">
                <a16:creationId xmlns:a16="http://schemas.microsoft.com/office/drawing/2014/main" id="{02BB46A3-DC44-B5B8-ADD0-94ADC44A1FF4}"/>
              </a:ext>
            </a:extLst>
          </p:cNvPr>
          <p:cNvSpPr/>
          <p:nvPr/>
        </p:nvSpPr>
        <p:spPr>
          <a:xfrm>
            <a:off x="6642164" y="69429"/>
            <a:ext cx="2232512" cy="1441209"/>
          </a:xfrm>
          <a:prstGeom prst="cloudCallout">
            <a:avLst>
              <a:gd name="adj1" fmla="val -20833"/>
              <a:gd name="adj2" fmla="val 625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3;p31">
            <a:extLst>
              <a:ext uri="{FF2B5EF4-FFF2-40B4-BE49-F238E27FC236}">
                <a16:creationId xmlns:a16="http://schemas.microsoft.com/office/drawing/2014/main" id="{74BD12B3-4407-3693-702C-EFCA6340949D}"/>
              </a:ext>
            </a:extLst>
          </p:cNvPr>
          <p:cNvSpPr txBox="1">
            <a:spLocks/>
          </p:cNvSpPr>
          <p:nvPr/>
        </p:nvSpPr>
        <p:spPr bwMode="black">
          <a:xfrm>
            <a:off x="6861604" y="566820"/>
            <a:ext cx="1793632" cy="870538"/>
          </a:xfrm>
          <a:prstGeom prst="rect">
            <a:avLst/>
          </a:prstGeom>
          <a:noFill/>
          <a:ln w="31750" cap="sq">
            <a:noFill/>
            <a:miter lim="800000"/>
          </a:ln>
        </p:spPr>
        <p:txBody>
          <a:bodyPr spcFirstLastPara="1" vert="horz" wrap="square" lIns="91425" tIns="91425" rIns="91425" bIns="91425" rtlCol="0" anchor="t" anchorCtr="0">
            <a:normAutofit fontScale="47500" lnSpcReduction="20000"/>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These strategies will always win against minmax </a:t>
            </a:r>
          </a:p>
        </p:txBody>
      </p:sp>
      <p:pic>
        <p:nvPicPr>
          <p:cNvPr id="3" name="Picture 2" descr="A black screen with white text&#10;&#10;Description automatically generated">
            <a:extLst>
              <a:ext uri="{FF2B5EF4-FFF2-40B4-BE49-F238E27FC236}">
                <a16:creationId xmlns:a16="http://schemas.microsoft.com/office/drawing/2014/main" id="{67D3BE05-B686-59D9-BA35-1F88F44EF8C0}"/>
              </a:ext>
            </a:extLst>
          </p:cNvPr>
          <p:cNvPicPr>
            <a:picLocks noChangeAspect="1"/>
          </p:cNvPicPr>
          <p:nvPr/>
        </p:nvPicPr>
        <p:blipFill>
          <a:blip r:embed="rId3"/>
          <a:stretch>
            <a:fillRect/>
          </a:stretch>
        </p:blipFill>
        <p:spPr>
          <a:xfrm>
            <a:off x="139606" y="1002089"/>
            <a:ext cx="5234764" cy="182895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3E1854A-7EF0-46AD-EEEB-DF9E7564465B}"/>
              </a:ext>
            </a:extLst>
          </p:cNvPr>
          <p:cNvPicPr>
            <a:picLocks noChangeAspect="1"/>
          </p:cNvPicPr>
          <p:nvPr/>
        </p:nvPicPr>
        <p:blipFill>
          <a:blip r:embed="rId4"/>
          <a:stretch>
            <a:fillRect/>
          </a:stretch>
        </p:blipFill>
        <p:spPr>
          <a:xfrm>
            <a:off x="139607" y="2977867"/>
            <a:ext cx="5234764" cy="1996613"/>
          </a:xfrm>
          <a:prstGeom prst="rect">
            <a:avLst/>
          </a:prstGeom>
        </p:spPr>
      </p:pic>
    </p:spTree>
    <p:extLst>
      <p:ext uri="{BB962C8B-B14F-4D97-AF65-F5344CB8AC3E}">
        <p14:creationId xmlns:p14="http://schemas.microsoft.com/office/powerpoint/2010/main" val="1012289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a:spLocks noGrp="1"/>
          </p:cNvSpPr>
          <p:nvPr>
            <p:ph type="title"/>
          </p:nvPr>
        </p:nvSpPr>
        <p:spPr>
          <a:xfrm>
            <a:off x="139606" y="169020"/>
            <a:ext cx="6078314" cy="60137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continuation</a:t>
            </a:r>
            <a:endParaRPr dirty="0"/>
          </a:p>
        </p:txBody>
      </p:sp>
      <p:pic>
        <p:nvPicPr>
          <p:cNvPr id="8" name="Picture 7" descr="A black screen with white text&#10;&#10;Description automatically generated">
            <a:extLst>
              <a:ext uri="{FF2B5EF4-FFF2-40B4-BE49-F238E27FC236}">
                <a16:creationId xmlns:a16="http://schemas.microsoft.com/office/drawing/2014/main" id="{10AE3143-BAE4-D7E7-CBB6-697F2886BE58}"/>
              </a:ext>
            </a:extLst>
          </p:cNvPr>
          <p:cNvPicPr>
            <a:picLocks noChangeAspect="1"/>
          </p:cNvPicPr>
          <p:nvPr/>
        </p:nvPicPr>
        <p:blipFill>
          <a:blip r:embed="rId3"/>
          <a:stretch>
            <a:fillRect/>
          </a:stretch>
        </p:blipFill>
        <p:spPr>
          <a:xfrm>
            <a:off x="139606" y="3064023"/>
            <a:ext cx="5391902" cy="1962424"/>
          </a:xfrm>
          <a:prstGeom prst="rect">
            <a:avLst/>
          </a:prstGeom>
        </p:spPr>
      </p:pic>
      <p:pic>
        <p:nvPicPr>
          <p:cNvPr id="10" name="Picture 9" descr="A black screen with white text&#10;&#10;Description automatically generated">
            <a:extLst>
              <a:ext uri="{FF2B5EF4-FFF2-40B4-BE49-F238E27FC236}">
                <a16:creationId xmlns:a16="http://schemas.microsoft.com/office/drawing/2014/main" id="{539C34BA-CE7E-8A90-9B2C-DEA6B84550E0}"/>
              </a:ext>
            </a:extLst>
          </p:cNvPr>
          <p:cNvPicPr>
            <a:picLocks noChangeAspect="1"/>
          </p:cNvPicPr>
          <p:nvPr/>
        </p:nvPicPr>
        <p:blipFill>
          <a:blip r:embed="rId4"/>
          <a:stretch>
            <a:fillRect/>
          </a:stretch>
        </p:blipFill>
        <p:spPr>
          <a:xfrm>
            <a:off x="139606" y="1002089"/>
            <a:ext cx="5391902" cy="1996613"/>
          </a:xfrm>
          <a:prstGeom prst="rect">
            <a:avLst/>
          </a:prstGeom>
        </p:spPr>
      </p:pic>
      <p:sp>
        <p:nvSpPr>
          <p:cNvPr id="12" name="Google Shape;273;p31">
            <a:extLst>
              <a:ext uri="{FF2B5EF4-FFF2-40B4-BE49-F238E27FC236}">
                <a16:creationId xmlns:a16="http://schemas.microsoft.com/office/drawing/2014/main" id="{E325F17B-9573-AD40-18B6-CC74324DFDED}"/>
              </a:ext>
            </a:extLst>
          </p:cNvPr>
          <p:cNvSpPr txBox="1">
            <a:spLocks/>
          </p:cNvSpPr>
          <p:nvPr/>
        </p:nvSpPr>
        <p:spPr bwMode="black">
          <a:xfrm>
            <a:off x="5726241" y="3632861"/>
            <a:ext cx="3148435" cy="1341619"/>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rmAutofit/>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AGAINST MINMAX ALGORTHIM AT DEPTH 4</a:t>
            </a:r>
          </a:p>
        </p:txBody>
      </p:sp>
      <p:sp>
        <p:nvSpPr>
          <p:cNvPr id="13" name="Google Shape;273;p31">
            <a:extLst>
              <a:ext uri="{FF2B5EF4-FFF2-40B4-BE49-F238E27FC236}">
                <a16:creationId xmlns:a16="http://schemas.microsoft.com/office/drawing/2014/main" id="{3E3C6F8A-6C80-756D-5208-93760BAF4963}"/>
              </a:ext>
            </a:extLst>
          </p:cNvPr>
          <p:cNvSpPr txBox="1">
            <a:spLocks/>
          </p:cNvSpPr>
          <p:nvPr/>
        </p:nvSpPr>
        <p:spPr bwMode="black">
          <a:xfrm>
            <a:off x="5726241" y="1900940"/>
            <a:ext cx="3148435" cy="1341619"/>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rmAutofit/>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AGAINST MINMAX ALGORTHIM AT DEPTH 3</a:t>
            </a:r>
          </a:p>
        </p:txBody>
      </p:sp>
      <p:sp>
        <p:nvSpPr>
          <p:cNvPr id="14" name="Google Shape;255;p30">
            <a:extLst>
              <a:ext uri="{FF2B5EF4-FFF2-40B4-BE49-F238E27FC236}">
                <a16:creationId xmlns:a16="http://schemas.microsoft.com/office/drawing/2014/main" id="{02BB46A3-DC44-B5B8-ADD0-94ADC44A1FF4}"/>
              </a:ext>
            </a:extLst>
          </p:cNvPr>
          <p:cNvSpPr/>
          <p:nvPr/>
        </p:nvSpPr>
        <p:spPr>
          <a:xfrm>
            <a:off x="6642164" y="69429"/>
            <a:ext cx="2232512" cy="1441209"/>
          </a:xfrm>
          <a:prstGeom prst="cloudCallout">
            <a:avLst>
              <a:gd name="adj1" fmla="val -20833"/>
              <a:gd name="adj2" fmla="val 625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3;p31">
            <a:extLst>
              <a:ext uri="{FF2B5EF4-FFF2-40B4-BE49-F238E27FC236}">
                <a16:creationId xmlns:a16="http://schemas.microsoft.com/office/drawing/2014/main" id="{74BD12B3-4407-3693-702C-EFCA6340949D}"/>
              </a:ext>
            </a:extLst>
          </p:cNvPr>
          <p:cNvSpPr txBox="1">
            <a:spLocks/>
          </p:cNvSpPr>
          <p:nvPr/>
        </p:nvSpPr>
        <p:spPr bwMode="black">
          <a:xfrm>
            <a:off x="6861604" y="566820"/>
            <a:ext cx="1793632" cy="870538"/>
          </a:xfrm>
          <a:prstGeom prst="rect">
            <a:avLst/>
          </a:prstGeom>
          <a:noFill/>
          <a:ln w="31750" cap="sq">
            <a:noFill/>
            <a:miter lim="800000"/>
          </a:ln>
        </p:spPr>
        <p:txBody>
          <a:bodyPr spcFirstLastPara="1" vert="horz" wrap="square" lIns="91425" tIns="91425" rIns="91425" bIns="91425" rtlCol="0" anchor="t" anchorCtr="0">
            <a:normAutofit fontScale="47500" lnSpcReduction="20000"/>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These strategies will always win against minmax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647871"/>
          </a:xfrm>
        </p:spPr>
        <p:txBody>
          <a:bodyPr/>
          <a:lstStyle/>
          <a:p>
            <a:r>
              <a:rPr lang="en-US" dirty="0"/>
              <a:t>Standard Genetic Algorithm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04" y="1168757"/>
            <a:ext cx="5190210" cy="3760800"/>
          </a:xfrm>
          <a:prstGeom prst="rect">
            <a:avLst/>
          </a:prstGeom>
        </p:spPr>
      </p:pic>
      <p:sp>
        <p:nvSpPr>
          <p:cNvPr id="5" name="Rectangle 4"/>
          <p:cNvSpPr/>
          <p:nvPr/>
        </p:nvSpPr>
        <p:spPr>
          <a:xfrm>
            <a:off x="4816950" y="1890743"/>
            <a:ext cx="4572000" cy="2062103"/>
          </a:xfrm>
          <a:prstGeom prst="rect">
            <a:avLst/>
          </a:prstGeom>
        </p:spPr>
        <p:txBody>
          <a:bodyPr>
            <a:spAutoFit/>
          </a:bodyPr>
          <a:lstStyle/>
          <a:p>
            <a:r>
              <a:rPr lang="en-US" sz="1600" dirty="0">
                <a:latin typeface="Consolas" panose="020B0609020204030204" pitchFamily="49" charset="0"/>
              </a:rPr>
              <a:t>#if the move is valid</a:t>
            </a:r>
          </a:p>
          <a:p>
            <a:r>
              <a:rPr lang="en-US" sz="1600" dirty="0">
                <a:latin typeface="Consolas" panose="020B0609020204030204" pitchFamily="49" charset="0"/>
              </a:rPr>
              <a:t>#return the move</a:t>
            </a:r>
          </a:p>
          <a:p>
            <a:r>
              <a:rPr lang="en-US" sz="1600" dirty="0">
                <a:latin typeface="Consolas" panose="020B0609020204030204" pitchFamily="49" charset="0"/>
              </a:rPr>
              <a:t>    else: </a:t>
            </a:r>
          </a:p>
          <a:p>
            <a:r>
              <a:rPr lang="en-US" sz="1600" dirty="0">
                <a:latin typeface="Consolas" panose="020B0609020204030204" pitchFamily="49" charset="0"/>
              </a:rPr>
              <a:t>        #get valid locations</a:t>
            </a:r>
          </a:p>
          <a:p>
            <a:r>
              <a:rPr lang="en-US" sz="1600" dirty="0">
                <a:latin typeface="Consolas" panose="020B0609020204030204" pitchFamily="49" charset="0"/>
              </a:rPr>
              <a:t>        #randomly select a move</a:t>
            </a:r>
          </a:p>
          <a:p>
            <a:r>
              <a:rPr lang="en-US" sz="1600" dirty="0">
                <a:latin typeface="Consolas" panose="020B0609020204030204" pitchFamily="49" charset="0"/>
              </a:rPr>
              <a:t>       	#if the move is valid</a:t>
            </a:r>
          </a:p>
          <a:p>
            <a:r>
              <a:rPr lang="en-US" sz="1600" dirty="0">
                <a:latin typeface="Consolas" panose="020B0609020204030204" pitchFamily="49" charset="0"/>
              </a:rPr>
              <a:t>        #set the move to the strategy</a:t>
            </a:r>
          </a:p>
          <a:p>
            <a:r>
              <a:rPr lang="en-US" sz="1600" dirty="0">
                <a:latin typeface="Consolas" panose="020B0609020204030204" pitchFamily="49" charset="0"/>
              </a:rPr>
              <a:t>        #return the move</a:t>
            </a:r>
            <a:endParaRPr lang="en-US" sz="1600" dirty="0">
              <a:effectLst/>
              <a:latin typeface="Consolas" panose="020B0609020204030204" pitchFamily="49" charset="0"/>
            </a:endParaRPr>
          </a:p>
        </p:txBody>
      </p:sp>
    </p:spTree>
    <p:extLst>
      <p:ext uri="{BB962C8B-B14F-4D97-AF65-F5344CB8AC3E}">
        <p14:creationId xmlns:p14="http://schemas.microsoft.com/office/powerpoint/2010/main" val="207068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499" y="140085"/>
            <a:ext cx="7038900" cy="647871"/>
          </a:xfrm>
        </p:spPr>
        <p:txBody>
          <a:bodyPr/>
          <a:lstStyle/>
          <a:p>
            <a:r>
              <a:rPr lang="en-US" dirty="0"/>
              <a:t>elitist Genetic Algorithm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178" y="861202"/>
            <a:ext cx="5231541" cy="3771934"/>
          </a:xfrm>
          <a:prstGeom prst="rect">
            <a:avLst/>
          </a:prstGeom>
        </p:spPr>
      </p:pic>
      <p:sp>
        <p:nvSpPr>
          <p:cNvPr id="5" name="Rectangle 4"/>
          <p:cNvSpPr/>
          <p:nvPr/>
        </p:nvSpPr>
        <p:spPr>
          <a:xfrm>
            <a:off x="2511278" y="4497169"/>
            <a:ext cx="5231541" cy="646331"/>
          </a:xfrm>
          <a:prstGeom prst="rect">
            <a:avLst/>
          </a:prstGeom>
        </p:spPr>
        <p:txBody>
          <a:bodyPr wrap="square">
            <a:spAutoFit/>
          </a:bodyPr>
          <a:lstStyle/>
          <a:p>
            <a:r>
              <a:rPr lang="en-US" dirty="0">
                <a:latin typeface="Consolas" panose="020B0609020204030204" pitchFamily="49" charset="0"/>
              </a:rPr>
              <a:t>#Use elitism</a:t>
            </a:r>
          </a:p>
          <a:p>
            <a:r>
              <a:rPr lang="en-US" dirty="0">
                <a:latin typeface="Consolas" panose="020B0609020204030204" pitchFamily="49" charset="0"/>
              </a:rPr>
              <a:t>    population = parents + offspring</a:t>
            </a:r>
            <a:endParaRPr lang="en-US" b="0" dirty="0">
              <a:effectLst/>
              <a:latin typeface="Consolas" panose="020B0609020204030204" pitchFamily="49" charset="0"/>
            </a:endParaRPr>
          </a:p>
        </p:txBody>
      </p:sp>
    </p:spTree>
    <p:extLst>
      <p:ext uri="{BB962C8B-B14F-4D97-AF65-F5344CB8AC3E}">
        <p14:creationId xmlns:p14="http://schemas.microsoft.com/office/powerpoint/2010/main" val="2661306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5BDF192-29CA-C368-9596-F993C09E5D5D}"/>
              </a:ext>
            </a:extLst>
          </p:cNvPr>
          <p:cNvGraphicFramePr>
            <a:graphicFrameLocks noGrp="1"/>
          </p:cNvGraphicFramePr>
          <p:nvPr>
            <p:extLst>
              <p:ext uri="{D42A27DB-BD31-4B8C-83A1-F6EECF244321}">
                <p14:modId xmlns:p14="http://schemas.microsoft.com/office/powerpoint/2010/main" val="2852251920"/>
              </p:ext>
            </p:extLst>
          </p:nvPr>
        </p:nvGraphicFramePr>
        <p:xfrm>
          <a:off x="446650" y="822885"/>
          <a:ext cx="8250700" cy="4208219"/>
        </p:xfrm>
        <a:graphic>
          <a:graphicData uri="http://schemas.openxmlformats.org/drawingml/2006/table">
            <a:tbl>
              <a:tblPr>
                <a:tableStyleId>{69DB1C03-5C67-4D6A-A645-2BF2B6D9D601}</a:tableStyleId>
              </a:tblPr>
              <a:tblGrid>
                <a:gridCol w="1481922">
                  <a:extLst>
                    <a:ext uri="{9D8B030D-6E8A-4147-A177-3AD203B41FA5}">
                      <a16:colId xmlns:a16="http://schemas.microsoft.com/office/drawing/2014/main" val="1226990983"/>
                    </a:ext>
                  </a:extLst>
                </a:gridCol>
                <a:gridCol w="6768778">
                  <a:extLst>
                    <a:ext uri="{9D8B030D-6E8A-4147-A177-3AD203B41FA5}">
                      <a16:colId xmlns:a16="http://schemas.microsoft.com/office/drawing/2014/main" val="3361868198"/>
                    </a:ext>
                  </a:extLst>
                </a:gridCol>
              </a:tblGrid>
              <a:tr h="194272">
                <a:tc>
                  <a:txBody>
                    <a:bodyPr/>
                    <a:lstStyle/>
                    <a:p>
                      <a:pPr fontAlgn="b"/>
                      <a:r>
                        <a:rPr lang="en-US" sz="1200" b="1" dirty="0">
                          <a:effectLst/>
                        </a:rPr>
                        <a:t>Parameters</a:t>
                      </a:r>
                    </a:p>
                  </a:txBody>
                  <a:tcPr marL="19891" marR="19891" marT="9946" marB="9946" anchor="b"/>
                </a:tc>
                <a:tc>
                  <a:txBody>
                    <a:bodyPr/>
                    <a:lstStyle/>
                    <a:p>
                      <a:pPr fontAlgn="b"/>
                      <a:r>
                        <a:rPr lang="en-US" sz="1200" b="1">
                          <a:effectLst/>
                        </a:rPr>
                        <a:t>Impact on Fitness</a:t>
                      </a:r>
                    </a:p>
                  </a:txBody>
                  <a:tcPr marL="19891" marR="19891" marT="9946" marB="9946" anchor="b"/>
                </a:tc>
                <a:extLst>
                  <a:ext uri="{0D108BD9-81ED-4DB2-BD59-A6C34878D82A}">
                    <a16:rowId xmlns:a16="http://schemas.microsoft.com/office/drawing/2014/main" val="328509173"/>
                  </a:ext>
                </a:extLst>
              </a:tr>
              <a:tr h="567344">
                <a:tc>
                  <a:txBody>
                    <a:bodyPr/>
                    <a:lstStyle/>
                    <a:p>
                      <a:pPr fontAlgn="base"/>
                      <a:r>
                        <a:rPr lang="en-US" sz="1200" dirty="0">
                          <a:effectLst/>
                        </a:rPr>
                        <a:t>Population Size</a:t>
                      </a:r>
                    </a:p>
                  </a:txBody>
                  <a:tcPr marL="19891" marR="19891" marT="9946" marB="9946" anchor="ctr"/>
                </a:tc>
                <a:tc>
                  <a:txBody>
                    <a:bodyPr/>
                    <a:lstStyle/>
                    <a:p>
                      <a:pPr fontAlgn="base"/>
                      <a:r>
                        <a:rPr lang="en-US" sz="1200" b="1" dirty="0">
                          <a:effectLst/>
                        </a:rPr>
                        <a:t>Increasing: </a:t>
                      </a:r>
                      <a:r>
                        <a:rPr lang="en-US" sz="1200" dirty="0">
                          <a:effectLst/>
                        </a:rPr>
                        <a:t>Initially increases due to broader exploration but can lead to diminishing returns or decreased fitness. </a:t>
                      </a:r>
                      <a:r>
                        <a:rPr lang="en-US" sz="1200" b="1" dirty="0">
                          <a:effectLst/>
                        </a:rPr>
                        <a:t>Decreasing:</a:t>
                      </a:r>
                      <a:r>
                        <a:rPr lang="en-US" sz="1200" dirty="0">
                          <a:effectLst/>
                        </a:rPr>
                        <a:t> Decreased diversity may lead to premature convergence on suboptimal solutions.</a:t>
                      </a:r>
                    </a:p>
                  </a:txBody>
                  <a:tcPr marL="19891" marR="19891" marT="9946" marB="9946" anchor="ctr"/>
                </a:tc>
                <a:extLst>
                  <a:ext uri="{0D108BD9-81ED-4DB2-BD59-A6C34878D82A}">
                    <a16:rowId xmlns:a16="http://schemas.microsoft.com/office/drawing/2014/main" val="1569945087"/>
                  </a:ext>
                </a:extLst>
              </a:tr>
              <a:tr h="529933">
                <a:tc>
                  <a:txBody>
                    <a:bodyPr/>
                    <a:lstStyle/>
                    <a:p>
                      <a:pPr fontAlgn="base"/>
                      <a:r>
                        <a:rPr lang="en-US" sz="1200">
                          <a:effectLst/>
                        </a:rPr>
                        <a:t>Parents Size</a:t>
                      </a:r>
                    </a:p>
                  </a:txBody>
                  <a:tcPr marL="19891" marR="19891" marT="9946" marB="9946" anchor="ctr"/>
                </a:tc>
                <a:tc>
                  <a:txBody>
                    <a:bodyPr/>
                    <a:lstStyle/>
                    <a:p>
                      <a:pPr fontAlgn="base"/>
                      <a:r>
                        <a:rPr lang="en-US" sz="1200" b="1" dirty="0">
                          <a:effectLst/>
                        </a:rPr>
                        <a:t>Increasing: </a:t>
                      </a:r>
                      <a:r>
                        <a:rPr lang="en-US" sz="1200" dirty="0">
                          <a:effectLst/>
                        </a:rPr>
                        <a:t>Initially increases fitness by preserving more high-performing solutions but may cause stagnation. </a:t>
                      </a:r>
                      <a:r>
                        <a:rPr lang="en-US" sz="1200" b="1" dirty="0">
                          <a:effectLst/>
                        </a:rPr>
                        <a:t>Decreasing:</a:t>
                      </a:r>
                      <a:r>
                        <a:rPr lang="en-US" sz="1200" dirty="0">
                          <a:effectLst/>
                        </a:rPr>
                        <a:t> Decreased preservation of good solutions may lead to fitness loss.</a:t>
                      </a:r>
                    </a:p>
                  </a:txBody>
                  <a:tcPr marL="19891" marR="19891" marT="9946" marB="9946" anchor="ctr"/>
                </a:tc>
                <a:extLst>
                  <a:ext uri="{0D108BD9-81ED-4DB2-BD59-A6C34878D82A}">
                    <a16:rowId xmlns:a16="http://schemas.microsoft.com/office/drawing/2014/main" val="2054578466"/>
                  </a:ext>
                </a:extLst>
              </a:tr>
              <a:tr h="567344">
                <a:tc>
                  <a:txBody>
                    <a:bodyPr/>
                    <a:lstStyle/>
                    <a:p>
                      <a:pPr fontAlgn="base"/>
                      <a:r>
                        <a:rPr lang="en-US" sz="1200" dirty="0">
                          <a:effectLst/>
                        </a:rPr>
                        <a:t>Generations</a:t>
                      </a:r>
                    </a:p>
                  </a:txBody>
                  <a:tcPr marL="19891" marR="19891" marT="9946" marB="9946" anchor="ctr"/>
                </a:tc>
                <a:tc>
                  <a:txBody>
                    <a:bodyPr/>
                    <a:lstStyle/>
                    <a:p>
                      <a:pPr fontAlgn="base"/>
                      <a:r>
                        <a:rPr lang="en-US" sz="1200" b="1" dirty="0">
                          <a:effectLst/>
                        </a:rPr>
                        <a:t>Increasing: </a:t>
                      </a:r>
                      <a:r>
                        <a:rPr lang="en-US" sz="1200" dirty="0">
                          <a:effectLst/>
                        </a:rPr>
                        <a:t>More extensive exploration may lead to better solutions, but excessive generations may cause overfitting or stagnation. </a:t>
                      </a:r>
                      <a:r>
                        <a:rPr lang="en-US" sz="1200" b="1" dirty="0">
                          <a:effectLst/>
                        </a:rPr>
                        <a:t>Decreasing: </a:t>
                      </a:r>
                      <a:r>
                        <a:rPr lang="en-US" sz="1200" dirty="0">
                          <a:effectLst/>
                        </a:rPr>
                        <a:t>Insufficient exploration may result in premature convergence.</a:t>
                      </a:r>
                    </a:p>
                  </a:txBody>
                  <a:tcPr marL="19891" marR="19891" marT="9946" marB="9946" anchor="ctr"/>
                </a:tc>
                <a:extLst>
                  <a:ext uri="{0D108BD9-81ED-4DB2-BD59-A6C34878D82A}">
                    <a16:rowId xmlns:a16="http://schemas.microsoft.com/office/drawing/2014/main" val="612503906"/>
                  </a:ext>
                </a:extLst>
              </a:tr>
              <a:tr h="567344">
                <a:tc>
                  <a:txBody>
                    <a:bodyPr/>
                    <a:lstStyle/>
                    <a:p>
                      <a:pPr fontAlgn="base"/>
                      <a:r>
                        <a:rPr lang="en-US" sz="1200" dirty="0">
                          <a:effectLst/>
                        </a:rPr>
                        <a:t>Mutation Rate</a:t>
                      </a:r>
                    </a:p>
                  </a:txBody>
                  <a:tcPr marL="19891" marR="19891" marT="9946" marB="9946" anchor="ctr"/>
                </a:tc>
                <a:tc>
                  <a:txBody>
                    <a:bodyPr/>
                    <a:lstStyle/>
                    <a:p>
                      <a:pPr fontAlgn="base"/>
                      <a:r>
                        <a:rPr lang="en-US" sz="1200" b="1" dirty="0">
                          <a:effectLst/>
                        </a:rPr>
                        <a:t>Increasing: </a:t>
                      </a:r>
                      <a:r>
                        <a:rPr lang="en-US" sz="1200" dirty="0">
                          <a:effectLst/>
                        </a:rPr>
                        <a:t>Initial increase due to more exploration and escaping local optima, but excessively high rates can destabilize. </a:t>
                      </a:r>
                      <a:r>
                        <a:rPr lang="en-US" sz="1200" b="1" dirty="0">
                          <a:effectLst/>
                        </a:rPr>
                        <a:t>Decreasing:</a:t>
                      </a:r>
                      <a:r>
                        <a:rPr lang="en-US" sz="1200" dirty="0">
                          <a:effectLst/>
                        </a:rPr>
                        <a:t> Reduced exploration may lead to convergence on suboptimal solutions.</a:t>
                      </a:r>
                    </a:p>
                  </a:txBody>
                  <a:tcPr marL="19891" marR="19891" marT="9946" marB="9946" anchor="ctr"/>
                </a:tc>
                <a:extLst>
                  <a:ext uri="{0D108BD9-81ED-4DB2-BD59-A6C34878D82A}">
                    <a16:rowId xmlns:a16="http://schemas.microsoft.com/office/drawing/2014/main" val="3600383636"/>
                  </a:ext>
                </a:extLst>
              </a:tr>
              <a:tr h="414732">
                <a:tc>
                  <a:txBody>
                    <a:bodyPr/>
                    <a:lstStyle/>
                    <a:p>
                      <a:pPr fontAlgn="base"/>
                      <a:r>
                        <a:rPr lang="en-US" sz="1200">
                          <a:effectLst/>
                        </a:rPr>
                        <a:t>Crossover Method</a:t>
                      </a:r>
                    </a:p>
                  </a:txBody>
                  <a:tcPr marL="19891" marR="19891" marT="9946" marB="9946" anchor="ctr"/>
                </a:tc>
                <a:tc>
                  <a:txBody>
                    <a:bodyPr/>
                    <a:lstStyle/>
                    <a:p>
                      <a:pPr fontAlgn="base"/>
                      <a:r>
                        <a:rPr lang="en-US" sz="1200" dirty="0">
                          <a:effectLst/>
                        </a:rPr>
                        <a:t>Impact depends on the specific method used and its effect on genetic diversity. Fitness increases with the genetic combinations applied.</a:t>
                      </a:r>
                    </a:p>
                  </a:txBody>
                  <a:tcPr marL="19891" marR="19891" marT="9946" marB="9946" anchor="ctr"/>
                </a:tc>
                <a:extLst>
                  <a:ext uri="{0D108BD9-81ED-4DB2-BD59-A6C34878D82A}">
                    <a16:rowId xmlns:a16="http://schemas.microsoft.com/office/drawing/2014/main" val="3283024077"/>
                  </a:ext>
                </a:extLst>
              </a:tr>
              <a:tr h="369486">
                <a:tc>
                  <a:txBody>
                    <a:bodyPr/>
                    <a:lstStyle/>
                    <a:p>
                      <a:pPr fontAlgn="base"/>
                      <a:r>
                        <a:rPr lang="en-US" sz="1200">
                          <a:effectLst/>
                        </a:rPr>
                        <a:t>Mutation Method</a:t>
                      </a:r>
                    </a:p>
                  </a:txBody>
                  <a:tcPr marL="19891" marR="19891" marT="9946" marB="9946" anchor="ctr"/>
                </a:tc>
                <a:tc>
                  <a:txBody>
                    <a:bodyPr/>
                    <a:lstStyle/>
                    <a:p>
                      <a:pPr fontAlgn="base"/>
                      <a:r>
                        <a:rPr lang="en-US" sz="1200" dirty="0">
                          <a:effectLst/>
                        </a:rPr>
                        <a:t>Impact depends on how it influences genetic diversity and exploration. Fitness increases with more beneficial mutations.</a:t>
                      </a:r>
                    </a:p>
                  </a:txBody>
                  <a:tcPr marL="19891" marR="19891" marT="9946" marB="9946" anchor="ctr"/>
                </a:tc>
                <a:extLst>
                  <a:ext uri="{0D108BD9-81ED-4DB2-BD59-A6C34878D82A}">
                    <a16:rowId xmlns:a16="http://schemas.microsoft.com/office/drawing/2014/main" val="3534178086"/>
                  </a:ext>
                </a:extLst>
              </a:tr>
              <a:tr h="478496">
                <a:tc>
                  <a:txBody>
                    <a:bodyPr/>
                    <a:lstStyle/>
                    <a:p>
                      <a:pPr fontAlgn="base"/>
                      <a:r>
                        <a:rPr lang="en-US" sz="1200">
                          <a:effectLst/>
                        </a:rPr>
                        <a:t>Evaluation Function</a:t>
                      </a:r>
                    </a:p>
                  </a:txBody>
                  <a:tcPr marL="19891" marR="19891" marT="9946" marB="9946" anchor="ctr"/>
                </a:tc>
                <a:tc>
                  <a:txBody>
                    <a:bodyPr/>
                    <a:lstStyle/>
                    <a:p>
                      <a:pPr fontAlgn="base"/>
                      <a:r>
                        <a:rPr lang="en-US" sz="1200" dirty="0">
                          <a:effectLst/>
                        </a:rPr>
                        <a:t>Changing the function alters fitness landscapes, potentially favoring certain solutions. Fitness increases with the function applied capturing desired characteristics.</a:t>
                      </a:r>
                    </a:p>
                  </a:txBody>
                  <a:tcPr marL="19891" marR="19891" marT="9946" marB="9946" anchor="ctr"/>
                </a:tc>
                <a:extLst>
                  <a:ext uri="{0D108BD9-81ED-4DB2-BD59-A6C34878D82A}">
                    <a16:rowId xmlns:a16="http://schemas.microsoft.com/office/drawing/2014/main" val="2783734560"/>
                  </a:ext>
                </a:extLst>
              </a:tr>
              <a:tr h="491038">
                <a:tc>
                  <a:txBody>
                    <a:bodyPr/>
                    <a:lstStyle/>
                    <a:p>
                      <a:pPr fontAlgn="base"/>
                      <a:r>
                        <a:rPr lang="en-US" sz="1200">
                          <a:effectLst/>
                        </a:rPr>
                        <a:t>Selection Mechanism</a:t>
                      </a:r>
                    </a:p>
                  </a:txBody>
                  <a:tcPr marL="19891" marR="19891" marT="9946" marB="9946" anchor="ctr"/>
                </a:tc>
                <a:tc>
                  <a:txBody>
                    <a:bodyPr/>
                    <a:lstStyle/>
                    <a:p>
                      <a:pPr fontAlgn="base"/>
                      <a:r>
                        <a:rPr lang="en-US" sz="1200" dirty="0">
                          <a:effectLst/>
                        </a:rPr>
                        <a:t>Impact depends on how it influences genetic diversity and quality of selected parents. Fitness increases with the mechanism of better selecting high-quality solutions.</a:t>
                      </a:r>
                    </a:p>
                  </a:txBody>
                  <a:tcPr marL="19891" marR="19891" marT="9946" marB="9946" anchor="ctr"/>
                </a:tc>
                <a:extLst>
                  <a:ext uri="{0D108BD9-81ED-4DB2-BD59-A6C34878D82A}">
                    <a16:rowId xmlns:a16="http://schemas.microsoft.com/office/drawing/2014/main" val="2845982796"/>
                  </a:ext>
                </a:extLst>
              </a:tr>
            </a:tbl>
          </a:graphicData>
        </a:graphic>
      </p:graphicFrame>
      <p:sp>
        <p:nvSpPr>
          <p:cNvPr id="6" name="Title 1">
            <a:extLst>
              <a:ext uri="{FF2B5EF4-FFF2-40B4-BE49-F238E27FC236}">
                <a16:creationId xmlns:a16="http://schemas.microsoft.com/office/drawing/2014/main" id="{C46BDDE8-103F-8E09-FA56-86C519E785A6}"/>
              </a:ext>
            </a:extLst>
          </p:cNvPr>
          <p:cNvSpPr>
            <a:spLocks noGrp="1"/>
          </p:cNvSpPr>
          <p:nvPr>
            <p:ph type="title"/>
          </p:nvPr>
        </p:nvSpPr>
        <p:spPr>
          <a:xfrm>
            <a:off x="1052550" y="112396"/>
            <a:ext cx="7038900" cy="590988"/>
          </a:xfrm>
        </p:spPr>
        <p:txBody>
          <a:bodyPr/>
          <a:lstStyle/>
          <a:p>
            <a:r>
              <a:rPr lang="en-US" dirty="0"/>
              <a:t>Effects of changing parameters</a:t>
            </a:r>
          </a:p>
        </p:txBody>
      </p:sp>
    </p:spTree>
    <p:extLst>
      <p:ext uri="{BB962C8B-B14F-4D97-AF65-F5344CB8AC3E}">
        <p14:creationId xmlns:p14="http://schemas.microsoft.com/office/powerpoint/2010/main" val="243976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D0E3-94B5-EDA3-2892-C7B400A7C22D}"/>
              </a:ext>
            </a:extLst>
          </p:cNvPr>
          <p:cNvSpPr>
            <a:spLocks noGrp="1"/>
          </p:cNvSpPr>
          <p:nvPr>
            <p:ph type="title"/>
          </p:nvPr>
        </p:nvSpPr>
        <p:spPr>
          <a:xfrm>
            <a:off x="1052550" y="419321"/>
            <a:ext cx="7038900" cy="590988"/>
          </a:xfrm>
        </p:spPr>
        <p:txBody>
          <a:bodyPr/>
          <a:lstStyle/>
          <a:p>
            <a:r>
              <a:rPr lang="en-US" dirty="0"/>
              <a:t>Analysis AT different minimax depth</a:t>
            </a:r>
          </a:p>
        </p:txBody>
      </p:sp>
      <p:graphicFrame>
        <p:nvGraphicFramePr>
          <p:cNvPr id="4" name="Chart 3">
            <a:extLst>
              <a:ext uri="{FF2B5EF4-FFF2-40B4-BE49-F238E27FC236}">
                <a16:creationId xmlns:a16="http://schemas.microsoft.com/office/drawing/2014/main" id="{0B0B44A5-FAE4-6834-EE06-B0297F55F261}"/>
              </a:ext>
            </a:extLst>
          </p:cNvPr>
          <p:cNvGraphicFramePr>
            <a:graphicFrameLocks/>
          </p:cNvGraphicFramePr>
          <p:nvPr>
            <p:extLst>
              <p:ext uri="{D42A27DB-BD31-4B8C-83A1-F6EECF244321}">
                <p14:modId xmlns:p14="http://schemas.microsoft.com/office/powerpoint/2010/main" val="235642541"/>
              </p:ext>
            </p:extLst>
          </p:nvPr>
        </p:nvGraphicFramePr>
        <p:xfrm>
          <a:off x="576776" y="1315328"/>
          <a:ext cx="5943599" cy="3523957"/>
        </p:xfrm>
        <a:graphic>
          <a:graphicData uri="http://schemas.openxmlformats.org/drawingml/2006/chart">
            <c:chart xmlns:c="http://schemas.openxmlformats.org/drawingml/2006/chart" xmlns:r="http://schemas.openxmlformats.org/officeDocument/2006/relationships" r:id="rId2"/>
          </a:graphicData>
        </a:graphic>
      </p:graphicFrame>
      <p:sp>
        <p:nvSpPr>
          <p:cNvPr id="5" name="Google Shape;255;p30">
            <a:extLst>
              <a:ext uri="{FF2B5EF4-FFF2-40B4-BE49-F238E27FC236}">
                <a16:creationId xmlns:a16="http://schemas.microsoft.com/office/drawing/2014/main" id="{2B5C1401-1193-97FC-D977-9390E3498199}"/>
              </a:ext>
            </a:extLst>
          </p:cNvPr>
          <p:cNvSpPr/>
          <p:nvPr/>
        </p:nvSpPr>
        <p:spPr>
          <a:xfrm>
            <a:off x="7145197" y="1197522"/>
            <a:ext cx="1892506" cy="1256422"/>
          </a:xfrm>
          <a:prstGeom prst="cloudCallout">
            <a:avLst>
              <a:gd name="adj1" fmla="val -25293"/>
              <a:gd name="adj2" fmla="val 84893"/>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31">
            <a:extLst>
              <a:ext uri="{FF2B5EF4-FFF2-40B4-BE49-F238E27FC236}">
                <a16:creationId xmlns:a16="http://schemas.microsoft.com/office/drawing/2014/main" id="{843CB033-D383-2929-F5BE-5586A3B106D7}"/>
              </a:ext>
            </a:extLst>
          </p:cNvPr>
          <p:cNvSpPr txBox="1">
            <a:spLocks/>
          </p:cNvSpPr>
          <p:nvPr/>
        </p:nvSpPr>
        <p:spPr bwMode="black">
          <a:xfrm>
            <a:off x="7194634" y="1450630"/>
            <a:ext cx="1793632" cy="870538"/>
          </a:xfrm>
          <a:prstGeom prst="rect">
            <a:avLst/>
          </a:prstGeom>
          <a:noFill/>
          <a:ln w="31750" cap="sq">
            <a:noFill/>
            <a:miter lim="800000"/>
          </a:ln>
        </p:spPr>
        <p:txBody>
          <a:bodyPr spcFirstLastPara="1" vert="horz" wrap="square" lIns="91425" tIns="91425" rIns="91425" bIns="91425" rtlCol="0" anchor="t" anchorCtr="0">
            <a:normAutofit fontScale="62500" lnSpcReduction="20000"/>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As depth increases time also increases</a:t>
            </a:r>
          </a:p>
        </p:txBody>
      </p:sp>
      <p:sp>
        <p:nvSpPr>
          <p:cNvPr id="9" name="TextBox 8">
            <a:extLst>
              <a:ext uri="{FF2B5EF4-FFF2-40B4-BE49-F238E27FC236}">
                <a16:creationId xmlns:a16="http://schemas.microsoft.com/office/drawing/2014/main" id="{A447AFA7-F597-0EF3-EF52-DD63C7236C27}"/>
              </a:ext>
            </a:extLst>
          </p:cNvPr>
          <p:cNvSpPr txBox="1"/>
          <p:nvPr/>
        </p:nvSpPr>
        <p:spPr>
          <a:xfrm>
            <a:off x="6808067" y="3389174"/>
            <a:ext cx="2566765" cy="1754326"/>
          </a:xfrm>
          <a:prstGeom prst="rect">
            <a:avLst/>
          </a:prstGeom>
          <a:noFill/>
        </p:spPr>
        <p:txBody>
          <a:bodyPr wrap="square">
            <a:spAutoFit/>
          </a:bodyPr>
          <a:lstStyle/>
          <a:p>
            <a:r>
              <a:rPr lang="pt-BR" dirty="0"/>
              <a:t>O(N * G * M * E)</a:t>
            </a:r>
          </a:p>
          <a:p>
            <a:r>
              <a:rPr lang="pt-BR" sz="1200" dirty="0"/>
              <a:t>Where;</a:t>
            </a:r>
          </a:p>
          <a:p>
            <a:r>
              <a:rPr lang="en-US" sz="1200" dirty="0"/>
              <a:t>N (Population Size)</a:t>
            </a:r>
          </a:p>
          <a:p>
            <a:r>
              <a:rPr lang="en-US" sz="1200" dirty="0"/>
              <a:t>G (Number of Generations)</a:t>
            </a:r>
          </a:p>
          <a:p>
            <a:r>
              <a:rPr lang="en-US" sz="1200" dirty="0"/>
              <a:t>M (Games Played per Generation)</a:t>
            </a:r>
          </a:p>
          <a:p>
            <a:r>
              <a:rPr lang="en-US" sz="1200" dirty="0"/>
              <a:t>E (Time Complexity of Evaluating Fitness for One Strategy)</a:t>
            </a:r>
          </a:p>
          <a:p>
            <a:endParaRPr lang="en-US" dirty="0"/>
          </a:p>
        </p:txBody>
      </p:sp>
    </p:spTree>
    <p:extLst>
      <p:ext uri="{BB962C8B-B14F-4D97-AF65-F5344CB8AC3E}">
        <p14:creationId xmlns:p14="http://schemas.microsoft.com/office/powerpoint/2010/main" val="613590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D0E3-94B5-EDA3-2892-C7B400A7C22D}"/>
              </a:ext>
            </a:extLst>
          </p:cNvPr>
          <p:cNvSpPr>
            <a:spLocks noGrp="1"/>
          </p:cNvSpPr>
          <p:nvPr>
            <p:ph type="title"/>
          </p:nvPr>
        </p:nvSpPr>
        <p:spPr>
          <a:xfrm>
            <a:off x="1052550" y="419321"/>
            <a:ext cx="7038900" cy="590988"/>
          </a:xfrm>
        </p:spPr>
        <p:txBody>
          <a:bodyPr/>
          <a:lstStyle/>
          <a:p>
            <a:r>
              <a:rPr lang="en-US" dirty="0"/>
              <a:t>Analysis AT different Parent Size</a:t>
            </a:r>
          </a:p>
        </p:txBody>
      </p:sp>
      <p:sp>
        <p:nvSpPr>
          <p:cNvPr id="5" name="Google Shape;255;p30">
            <a:extLst>
              <a:ext uri="{FF2B5EF4-FFF2-40B4-BE49-F238E27FC236}">
                <a16:creationId xmlns:a16="http://schemas.microsoft.com/office/drawing/2014/main" id="{2B5C1401-1193-97FC-D977-9390E3498199}"/>
              </a:ext>
            </a:extLst>
          </p:cNvPr>
          <p:cNvSpPr/>
          <p:nvPr/>
        </p:nvSpPr>
        <p:spPr>
          <a:xfrm>
            <a:off x="6450037" y="1659988"/>
            <a:ext cx="2630658" cy="1835834"/>
          </a:xfrm>
          <a:prstGeom prst="cloudCallout">
            <a:avLst>
              <a:gd name="adj1" fmla="val -25293"/>
              <a:gd name="adj2" fmla="val 84893"/>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31">
            <a:extLst>
              <a:ext uri="{FF2B5EF4-FFF2-40B4-BE49-F238E27FC236}">
                <a16:creationId xmlns:a16="http://schemas.microsoft.com/office/drawing/2014/main" id="{843CB033-D383-2929-F5BE-5586A3B106D7}"/>
              </a:ext>
            </a:extLst>
          </p:cNvPr>
          <p:cNvSpPr txBox="1">
            <a:spLocks/>
          </p:cNvSpPr>
          <p:nvPr/>
        </p:nvSpPr>
        <p:spPr bwMode="black">
          <a:xfrm>
            <a:off x="6632917" y="1976511"/>
            <a:ext cx="2300068" cy="1214521"/>
          </a:xfrm>
          <a:prstGeom prst="rect">
            <a:avLst/>
          </a:prstGeom>
          <a:noFill/>
          <a:ln w="31750" cap="sq">
            <a:noFill/>
            <a:miter lim="800000"/>
          </a:ln>
        </p:spPr>
        <p:txBody>
          <a:bodyPr spcFirstLastPara="1" vert="horz" wrap="square" lIns="91425" tIns="91425" rIns="91425" bIns="91425" rtlCol="0" anchor="t" anchorCtr="0">
            <a:normAutofit fontScale="70000" lnSpcReduction="20000"/>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SCORE CONVERGES TO POINT NEAR THE END OF THE POPLUATION SIZE</a:t>
            </a:r>
          </a:p>
          <a:p>
            <a:endParaRPr lang="en-US" dirty="0"/>
          </a:p>
        </p:txBody>
      </p:sp>
      <p:graphicFrame>
        <p:nvGraphicFramePr>
          <p:cNvPr id="4" name="Chart 3">
            <a:extLst>
              <a:ext uri="{FF2B5EF4-FFF2-40B4-BE49-F238E27FC236}">
                <a16:creationId xmlns:a16="http://schemas.microsoft.com/office/drawing/2014/main" id="{8E780CD3-B039-987B-0460-EB61BBEE1DDF}"/>
              </a:ext>
            </a:extLst>
          </p:cNvPr>
          <p:cNvGraphicFramePr>
            <a:graphicFrameLocks/>
          </p:cNvGraphicFramePr>
          <p:nvPr>
            <p:extLst>
              <p:ext uri="{D42A27DB-BD31-4B8C-83A1-F6EECF244321}">
                <p14:modId xmlns:p14="http://schemas.microsoft.com/office/powerpoint/2010/main" val="433079258"/>
              </p:ext>
            </p:extLst>
          </p:nvPr>
        </p:nvGraphicFramePr>
        <p:xfrm>
          <a:off x="661182" y="1410285"/>
          <a:ext cx="5500467" cy="33727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058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D0E3-94B5-EDA3-2892-C7B400A7C22D}"/>
              </a:ext>
            </a:extLst>
          </p:cNvPr>
          <p:cNvSpPr>
            <a:spLocks noGrp="1"/>
          </p:cNvSpPr>
          <p:nvPr>
            <p:ph type="title"/>
          </p:nvPr>
        </p:nvSpPr>
        <p:spPr>
          <a:xfrm>
            <a:off x="1052550" y="419321"/>
            <a:ext cx="7038900" cy="590988"/>
          </a:xfrm>
        </p:spPr>
        <p:txBody>
          <a:bodyPr/>
          <a:lstStyle/>
          <a:p>
            <a:r>
              <a:rPr lang="en-US" dirty="0"/>
              <a:t>Analysis AT different </a:t>
            </a:r>
            <a:r>
              <a:rPr lang="en-US" dirty="0" err="1"/>
              <a:t>Popluation</a:t>
            </a:r>
            <a:r>
              <a:rPr lang="en-US" dirty="0"/>
              <a:t> Size</a:t>
            </a:r>
          </a:p>
        </p:txBody>
      </p:sp>
      <p:sp>
        <p:nvSpPr>
          <p:cNvPr id="7" name="Google Shape;273;p31">
            <a:extLst>
              <a:ext uri="{FF2B5EF4-FFF2-40B4-BE49-F238E27FC236}">
                <a16:creationId xmlns:a16="http://schemas.microsoft.com/office/drawing/2014/main" id="{843CB033-D383-2929-F5BE-5586A3B106D7}"/>
              </a:ext>
            </a:extLst>
          </p:cNvPr>
          <p:cNvSpPr txBox="1">
            <a:spLocks/>
          </p:cNvSpPr>
          <p:nvPr/>
        </p:nvSpPr>
        <p:spPr bwMode="black">
          <a:xfrm>
            <a:off x="5739619" y="1247717"/>
            <a:ext cx="3330054" cy="3579735"/>
          </a:xfrm>
          <a:prstGeom prst="rect">
            <a:avLst/>
          </a:prstGeom>
          <a:noFill/>
          <a:ln w="31750" cap="sq">
            <a:noFill/>
            <a:miter lim="800000"/>
          </a:ln>
        </p:spPr>
        <p:txBody>
          <a:bodyPr spcFirstLastPara="1" vert="horz" wrap="square" lIns="91425" tIns="91425" rIns="91425" bIns="91425" rtlCol="0" anchor="t" anchorCtr="0">
            <a:normAutofit lnSpcReduction="10000"/>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marL="342900" indent="-342900" algn="l">
              <a:buFont typeface="Arial" panose="020B0604020202020204" pitchFamily="34" charset="0"/>
              <a:buChar char="•"/>
            </a:pPr>
            <a:r>
              <a:rPr lang="en-US" sz="1200" dirty="0"/>
              <a:t>With a larger parent size, there's a higher likelihood of including better-performing strategies in each generation. </a:t>
            </a:r>
          </a:p>
          <a:p>
            <a:pPr algn="l"/>
            <a:endParaRPr lang="en-US" sz="1200" dirty="0"/>
          </a:p>
          <a:p>
            <a:pPr marL="342900" indent="-342900" algn="l">
              <a:buFont typeface="Arial" panose="020B0604020202020204" pitchFamily="34" charset="0"/>
              <a:buChar char="•"/>
            </a:pPr>
            <a:r>
              <a:rPr lang="en-US" sz="1200" dirty="0"/>
              <a:t>This can lead to an increase in the average fitness score of the population over generations.</a:t>
            </a:r>
          </a:p>
          <a:p>
            <a:pPr algn="l"/>
            <a:endParaRPr lang="en-US" sz="1200" dirty="0"/>
          </a:p>
          <a:p>
            <a:pPr marL="342900" indent="-342900" algn="l">
              <a:buFont typeface="Arial" panose="020B0604020202020204" pitchFamily="34" charset="0"/>
              <a:buChar char="•"/>
            </a:pPr>
            <a:r>
              <a:rPr lang="en-US" sz="1200" dirty="0"/>
              <a:t>A larger parent size allows for a more diverse set of strategies to be considered in each generation. </a:t>
            </a:r>
          </a:p>
          <a:p>
            <a:pPr algn="l"/>
            <a:endParaRPr lang="en-US" sz="1200" dirty="0"/>
          </a:p>
          <a:p>
            <a:pPr marL="342900" indent="-342900" algn="l">
              <a:buFont typeface="Arial" panose="020B0604020202020204" pitchFamily="34" charset="0"/>
              <a:buChar char="•"/>
            </a:pPr>
            <a:r>
              <a:rPr lang="en-US" sz="1200" dirty="0"/>
              <a:t>This diversity can help in exploring a broader range of potential solutions, potentially leading to the discovery of novel and effective strategies.</a:t>
            </a:r>
          </a:p>
        </p:txBody>
      </p:sp>
      <p:graphicFrame>
        <p:nvGraphicFramePr>
          <p:cNvPr id="3" name="Chart 2">
            <a:extLst>
              <a:ext uri="{FF2B5EF4-FFF2-40B4-BE49-F238E27FC236}">
                <a16:creationId xmlns:a16="http://schemas.microsoft.com/office/drawing/2014/main" id="{8E780CD3-B039-987B-0460-EB61BBEE1DDF}"/>
              </a:ext>
            </a:extLst>
          </p:cNvPr>
          <p:cNvGraphicFramePr>
            <a:graphicFrameLocks/>
          </p:cNvGraphicFramePr>
          <p:nvPr>
            <p:extLst>
              <p:ext uri="{D42A27DB-BD31-4B8C-83A1-F6EECF244321}">
                <p14:modId xmlns:p14="http://schemas.microsoft.com/office/powerpoint/2010/main" val="2669434255"/>
              </p:ext>
            </p:extLst>
          </p:nvPr>
        </p:nvGraphicFramePr>
        <p:xfrm>
          <a:off x="129652" y="1430597"/>
          <a:ext cx="5609967" cy="3373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2562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D0E3-94B5-EDA3-2892-C7B400A7C22D}"/>
              </a:ext>
            </a:extLst>
          </p:cNvPr>
          <p:cNvSpPr>
            <a:spLocks noGrp="1"/>
          </p:cNvSpPr>
          <p:nvPr>
            <p:ph type="title"/>
          </p:nvPr>
        </p:nvSpPr>
        <p:spPr>
          <a:xfrm>
            <a:off x="1052550" y="419321"/>
            <a:ext cx="7038900" cy="590988"/>
          </a:xfrm>
        </p:spPr>
        <p:txBody>
          <a:bodyPr/>
          <a:lstStyle/>
          <a:p>
            <a:r>
              <a:rPr lang="en-US" dirty="0"/>
              <a:t>Analysis AT different mutation rate</a:t>
            </a:r>
          </a:p>
        </p:txBody>
      </p:sp>
      <p:sp>
        <p:nvSpPr>
          <p:cNvPr id="7" name="Google Shape;273;p31">
            <a:extLst>
              <a:ext uri="{FF2B5EF4-FFF2-40B4-BE49-F238E27FC236}">
                <a16:creationId xmlns:a16="http://schemas.microsoft.com/office/drawing/2014/main" id="{843CB033-D383-2929-F5BE-5586A3B106D7}"/>
              </a:ext>
            </a:extLst>
          </p:cNvPr>
          <p:cNvSpPr txBox="1">
            <a:spLocks/>
          </p:cNvSpPr>
          <p:nvPr/>
        </p:nvSpPr>
        <p:spPr bwMode="black">
          <a:xfrm>
            <a:off x="5380892" y="1097475"/>
            <a:ext cx="3639544" cy="3910818"/>
          </a:xfrm>
          <a:prstGeom prst="rect">
            <a:avLst/>
          </a:prstGeom>
          <a:noFill/>
          <a:ln w="31750" cap="sq">
            <a:noFill/>
            <a:miter lim="800000"/>
          </a:ln>
        </p:spPr>
        <p:txBody>
          <a:bodyPr spcFirstLastPara="1" vert="horz" wrap="square" lIns="91425" tIns="91425" rIns="91425" bIns="91425" rtlCol="0" anchor="t" anchorCtr="0">
            <a:normAutofit fontScale="92500" lnSpcReduction="10000"/>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marL="342900" indent="-342900" algn="l">
              <a:buFont typeface="Arial" panose="020B0604020202020204" pitchFamily="34" charset="0"/>
              <a:buChar char="•"/>
            </a:pPr>
            <a:r>
              <a:rPr lang="en-US" sz="1200" dirty="0"/>
              <a:t>higher mutation rate introduces more random changes into the population, leading to increased exploration of the solution space. </a:t>
            </a:r>
          </a:p>
          <a:p>
            <a:pPr marL="342900" indent="-342900" algn="l">
              <a:buFont typeface="Arial" panose="020B0604020202020204" pitchFamily="34" charset="0"/>
              <a:buChar char="•"/>
            </a:pPr>
            <a:endParaRPr lang="en-US" sz="1200" dirty="0"/>
          </a:p>
          <a:p>
            <a:pPr marL="342900" indent="-342900" algn="l">
              <a:buFont typeface="Arial" panose="020B0604020202020204" pitchFamily="34" charset="0"/>
              <a:buChar char="•"/>
            </a:pPr>
            <a:r>
              <a:rPr lang="en-US" sz="1200" dirty="0"/>
              <a:t>This can be beneficial for discovering new and potentially better solutions, which may lead to an increase in the diversity of strategies explored.</a:t>
            </a:r>
          </a:p>
          <a:p>
            <a:pPr marL="342900" indent="-342900" algn="l">
              <a:buFont typeface="Arial" panose="020B0604020202020204" pitchFamily="34" charset="0"/>
              <a:buChar char="•"/>
            </a:pPr>
            <a:endParaRPr lang="en-US" sz="1200" dirty="0"/>
          </a:p>
          <a:p>
            <a:pPr marL="342900" indent="-342900" algn="l">
              <a:buFont typeface="Arial" panose="020B0604020202020204" pitchFamily="34" charset="0"/>
              <a:buChar char="•"/>
            </a:pPr>
            <a:r>
              <a:rPr lang="en-US" sz="1200" dirty="0"/>
              <a:t>However, in some cases, a moderate increase in the mutation rate might help escape local optima by introducing variations that enable the algorithm to explore new regions of the solution space.</a:t>
            </a:r>
          </a:p>
          <a:p>
            <a:pPr marL="342900" indent="-342900" algn="l">
              <a:buFont typeface="Arial" panose="020B0604020202020204" pitchFamily="34" charset="0"/>
              <a:buChar char="•"/>
            </a:pPr>
            <a:endParaRPr lang="en-US" sz="1200" dirty="0"/>
          </a:p>
          <a:p>
            <a:pPr marL="342900" indent="-342900" algn="l">
              <a:buFont typeface="Arial" panose="020B0604020202020204" pitchFamily="34" charset="0"/>
              <a:buChar char="•"/>
            </a:pPr>
            <a:r>
              <a:rPr lang="en-US" sz="1200" dirty="0"/>
              <a:t>This can lead to the discovery of better solutions and potentially higher scores.</a:t>
            </a:r>
          </a:p>
        </p:txBody>
      </p:sp>
      <p:graphicFrame>
        <p:nvGraphicFramePr>
          <p:cNvPr id="5" name="Chart 4">
            <a:extLst>
              <a:ext uri="{FF2B5EF4-FFF2-40B4-BE49-F238E27FC236}">
                <a16:creationId xmlns:a16="http://schemas.microsoft.com/office/drawing/2014/main" id="{E1880A15-620A-5393-984E-5CD46B76683D}"/>
              </a:ext>
            </a:extLst>
          </p:cNvPr>
          <p:cNvGraphicFramePr>
            <a:graphicFrameLocks/>
          </p:cNvGraphicFramePr>
          <p:nvPr>
            <p:extLst>
              <p:ext uri="{D42A27DB-BD31-4B8C-83A1-F6EECF244321}">
                <p14:modId xmlns:p14="http://schemas.microsoft.com/office/powerpoint/2010/main" val="2889395533"/>
              </p:ext>
            </p:extLst>
          </p:nvPr>
        </p:nvGraphicFramePr>
        <p:xfrm>
          <a:off x="359764" y="1278316"/>
          <a:ext cx="5179102" cy="3549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149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FEATURES	</a:t>
            </a:r>
            <a:r>
              <a:rPr lang="en"/>
              <a:t>	</a:t>
            </a:r>
            <a:endParaRPr/>
          </a:p>
        </p:txBody>
      </p:sp>
      <p:sp>
        <p:nvSpPr>
          <p:cNvPr id="147" name="Google Shape;14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a:t>Our Code has the following features;</a:t>
            </a:r>
          </a:p>
          <a:p>
            <a:pPr marL="457200" lvl="0" indent="-336550" algn="l" rtl="0">
              <a:spcBef>
                <a:spcPts val="1200"/>
              </a:spcBef>
              <a:spcAft>
                <a:spcPts val="0"/>
              </a:spcAft>
              <a:buSzPts val="1700"/>
              <a:buChar char="●"/>
            </a:pPr>
            <a:r>
              <a:rPr lang="en" sz="1700" dirty="0"/>
              <a:t>Player versus Player mode</a:t>
            </a:r>
            <a:endParaRPr sz="1700" dirty="0"/>
          </a:p>
          <a:p>
            <a:pPr marL="457200" lvl="0" indent="-336550" algn="l" rtl="0">
              <a:spcBef>
                <a:spcPts val="0"/>
              </a:spcBef>
              <a:spcAft>
                <a:spcPts val="0"/>
              </a:spcAft>
              <a:buSzPts val="1700"/>
              <a:buChar char="●"/>
            </a:pPr>
            <a:r>
              <a:rPr lang="en-US" sz="1700" dirty="0"/>
              <a:t>Player versus AI Mode</a:t>
            </a:r>
            <a:endParaRPr sz="1700" dirty="0"/>
          </a:p>
          <a:p>
            <a:pPr marL="457200" lvl="0" indent="-336550" algn="l" rtl="0">
              <a:spcBef>
                <a:spcPts val="0"/>
              </a:spcBef>
              <a:spcAft>
                <a:spcPts val="0"/>
              </a:spcAft>
              <a:buSzPts val="1700"/>
              <a:buChar char="●"/>
            </a:pPr>
            <a:r>
              <a:rPr lang="en-US" sz="1700" dirty="0"/>
              <a:t>AI versus AI Mode</a:t>
            </a:r>
          </a:p>
          <a:p>
            <a:pPr marL="457200" lvl="0" indent="-336550" algn="l" rtl="0">
              <a:spcBef>
                <a:spcPts val="0"/>
              </a:spcBef>
              <a:spcAft>
                <a:spcPts val="0"/>
              </a:spcAft>
              <a:buSzPts val="1700"/>
              <a:buChar char="●"/>
            </a:pPr>
            <a:r>
              <a:rPr lang="en-US" sz="1700" dirty="0"/>
              <a:t>Evolutionary AI with Genetic Algorithm</a:t>
            </a:r>
            <a:endParaRPr sz="1700" dirty="0"/>
          </a:p>
          <a:p>
            <a:pPr marL="457200" lvl="0" indent="0" algn="l" rtl="0">
              <a:spcBef>
                <a:spcPts val="1200"/>
              </a:spcBef>
              <a:spcAft>
                <a:spcPts val="0"/>
              </a:spcAft>
              <a:buNone/>
            </a:pPr>
            <a:endParaRPr sz="1700" dirty="0"/>
          </a:p>
          <a:p>
            <a:pPr marL="0" lvl="0" indent="0" algn="l" rtl="0">
              <a:spcBef>
                <a:spcPts val="1200"/>
              </a:spcBef>
              <a:spcAft>
                <a:spcPts val="1200"/>
              </a:spcAft>
              <a:buNone/>
            </a:pPr>
            <a:r>
              <a:rPr lang="en" sz="1700" dirty="0"/>
              <a:t>Moreover, each gameplay mode has wide range of difficulty settings, allowing players to expereince and match the challenge level they’re looking for.</a:t>
            </a:r>
            <a:endParaRPr sz="17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D0E3-94B5-EDA3-2892-C7B400A7C22D}"/>
              </a:ext>
            </a:extLst>
          </p:cNvPr>
          <p:cNvSpPr>
            <a:spLocks noGrp="1"/>
          </p:cNvSpPr>
          <p:nvPr>
            <p:ph type="title"/>
          </p:nvPr>
        </p:nvSpPr>
        <p:spPr>
          <a:xfrm>
            <a:off x="1638886" y="358739"/>
            <a:ext cx="6692990" cy="590988"/>
          </a:xfrm>
        </p:spPr>
        <p:txBody>
          <a:bodyPr>
            <a:normAutofit/>
          </a:bodyPr>
          <a:lstStyle/>
          <a:p>
            <a:r>
              <a:rPr lang="en-US" dirty="0"/>
              <a:t>Analysis of fitness value</a:t>
            </a:r>
          </a:p>
        </p:txBody>
      </p:sp>
      <p:sp>
        <p:nvSpPr>
          <p:cNvPr id="7" name="Google Shape;273;p31">
            <a:extLst>
              <a:ext uri="{FF2B5EF4-FFF2-40B4-BE49-F238E27FC236}">
                <a16:creationId xmlns:a16="http://schemas.microsoft.com/office/drawing/2014/main" id="{843CB033-D383-2929-F5BE-5586A3B106D7}"/>
              </a:ext>
            </a:extLst>
          </p:cNvPr>
          <p:cNvSpPr txBox="1">
            <a:spLocks/>
          </p:cNvSpPr>
          <p:nvPr/>
        </p:nvSpPr>
        <p:spPr bwMode="black">
          <a:xfrm>
            <a:off x="6457071" y="2068047"/>
            <a:ext cx="2500532" cy="1941342"/>
          </a:xfrm>
          <a:prstGeom prst="rect">
            <a:avLst/>
          </a:prstGeom>
          <a:noFill/>
          <a:ln w="31750" cap="sq">
            <a:noFill/>
            <a:miter lim="800000"/>
          </a:ln>
        </p:spPr>
        <p:txBody>
          <a:bodyPr spcFirstLastPara="1" vert="horz" wrap="square" lIns="91425" tIns="91425" rIns="91425" bIns="91425" rtlCol="0" anchor="t" anchorCtr="0">
            <a:normAutofit/>
          </a:bodyPr>
          <a:lstStyle>
            <a:lvl1pPr lvl="0" algn="ctr" defTabSz="685800" rtl="0" eaLnBrk="1" latinLnBrk="0" hangingPunct="1">
              <a:lnSpc>
                <a:spcPct val="90000"/>
              </a:lnSpc>
              <a:spcBef>
                <a:spcPts val="0"/>
              </a:spcBef>
              <a:spcAft>
                <a:spcPts val="0"/>
              </a:spcAft>
              <a:buSzPts val="2400"/>
              <a:buNone/>
              <a:defRPr sz="2400" kern="1200" cap="all" spc="150" baseline="0">
                <a:solidFill>
                  <a:srgbClr val="262626"/>
                </a:solidFill>
                <a:latin typeface="+mj-lt"/>
                <a:ea typeface="+mj-ea"/>
                <a:cs typeface="+mj-c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sz="1600" dirty="0">
                <a:solidFill>
                  <a:schemeClr val="tx1"/>
                </a:solidFill>
              </a:rPr>
              <a:t>Best fitness value across 10 runs with Genetics algorithm functions and their combination together</a:t>
            </a:r>
          </a:p>
        </p:txBody>
      </p:sp>
      <p:pic>
        <p:nvPicPr>
          <p:cNvPr id="6" name="Picture 5" descr="A graph of different colored lines&#10;&#10;Description automatically generated">
            <a:extLst>
              <a:ext uri="{FF2B5EF4-FFF2-40B4-BE49-F238E27FC236}">
                <a16:creationId xmlns:a16="http://schemas.microsoft.com/office/drawing/2014/main" id="{7167238B-0CE5-59E7-613A-16BFDF7045CC}"/>
              </a:ext>
            </a:extLst>
          </p:cNvPr>
          <p:cNvPicPr>
            <a:picLocks noChangeAspect="1"/>
          </p:cNvPicPr>
          <p:nvPr/>
        </p:nvPicPr>
        <p:blipFill>
          <a:blip r:embed="rId2"/>
          <a:stretch>
            <a:fillRect/>
          </a:stretch>
        </p:blipFill>
        <p:spPr>
          <a:xfrm>
            <a:off x="782576" y="1171293"/>
            <a:ext cx="5674495" cy="3734850"/>
          </a:xfrm>
          <a:prstGeom prst="rect">
            <a:avLst/>
          </a:prstGeom>
        </p:spPr>
      </p:pic>
    </p:spTree>
    <p:extLst>
      <p:ext uri="{BB962C8B-B14F-4D97-AF65-F5344CB8AC3E}">
        <p14:creationId xmlns:p14="http://schemas.microsoft.com/office/powerpoint/2010/main" val="300123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553C-CCBD-79A0-CE6D-FA45F5D04ED6}"/>
              </a:ext>
            </a:extLst>
          </p:cNvPr>
          <p:cNvSpPr>
            <a:spLocks noGrp="1"/>
          </p:cNvSpPr>
          <p:nvPr>
            <p:ph type="title"/>
          </p:nvPr>
        </p:nvSpPr>
        <p:spPr>
          <a:xfrm>
            <a:off x="1297500" y="221887"/>
            <a:ext cx="7038900" cy="569458"/>
          </a:xfrm>
        </p:spPr>
        <p:txBody>
          <a:bodyPr/>
          <a:lstStyle/>
          <a:p>
            <a:pPr algn="l"/>
            <a:r>
              <a:rPr lang="en-US" dirty="0"/>
              <a:t>Continuation</a:t>
            </a:r>
          </a:p>
        </p:txBody>
      </p:sp>
      <p:sp>
        <p:nvSpPr>
          <p:cNvPr id="3" name="Text Placeholder 2">
            <a:extLst>
              <a:ext uri="{FF2B5EF4-FFF2-40B4-BE49-F238E27FC236}">
                <a16:creationId xmlns:a16="http://schemas.microsoft.com/office/drawing/2014/main" id="{3EF54C97-0851-34B7-DF6E-16439293F9A8}"/>
              </a:ext>
            </a:extLst>
          </p:cNvPr>
          <p:cNvSpPr>
            <a:spLocks noGrp="1"/>
          </p:cNvSpPr>
          <p:nvPr>
            <p:ph type="body" idx="1"/>
          </p:nvPr>
        </p:nvSpPr>
        <p:spPr>
          <a:xfrm>
            <a:off x="1407865" y="4702169"/>
            <a:ext cx="6328270" cy="393750"/>
          </a:xfrm>
        </p:spPr>
        <p:txBody>
          <a:bodyPr>
            <a:normAutofit/>
          </a:bodyPr>
          <a:lstStyle/>
          <a:p>
            <a:pPr marL="146050" indent="0">
              <a:buNone/>
            </a:pPr>
            <a:r>
              <a:rPr lang="en-US" b="0" i="0" dirty="0">
                <a:solidFill>
                  <a:srgbClr val="222222"/>
                </a:solidFill>
                <a:effectLst/>
                <a:highlight>
                  <a:srgbClr val="F6F6F6"/>
                </a:highlight>
                <a:latin typeface="Arial" panose="020B0604020202020204" pitchFamily="34" charset="0"/>
              </a:rPr>
              <a:t>Best fitness value per iteration of the genetic algorithm in three different runs.</a:t>
            </a:r>
            <a:endParaRPr lang="en-US" dirty="0"/>
          </a:p>
        </p:txBody>
      </p:sp>
      <p:pic>
        <p:nvPicPr>
          <p:cNvPr id="7" name="Picture 6" descr="A graph of different colored lines&#10;&#10;Description automatically generated">
            <a:extLst>
              <a:ext uri="{FF2B5EF4-FFF2-40B4-BE49-F238E27FC236}">
                <a16:creationId xmlns:a16="http://schemas.microsoft.com/office/drawing/2014/main" id="{140ED6EE-253D-9977-232B-D9AC96C63EF2}"/>
              </a:ext>
            </a:extLst>
          </p:cNvPr>
          <p:cNvPicPr>
            <a:picLocks noChangeAspect="1"/>
          </p:cNvPicPr>
          <p:nvPr/>
        </p:nvPicPr>
        <p:blipFill>
          <a:blip r:embed="rId2"/>
          <a:stretch>
            <a:fillRect/>
          </a:stretch>
        </p:blipFill>
        <p:spPr>
          <a:xfrm>
            <a:off x="1625509" y="854187"/>
            <a:ext cx="5892982" cy="3894161"/>
          </a:xfrm>
          <a:prstGeom prst="rect">
            <a:avLst/>
          </a:prstGeom>
        </p:spPr>
      </p:pic>
    </p:spTree>
    <p:extLst>
      <p:ext uri="{BB962C8B-B14F-4D97-AF65-F5344CB8AC3E}">
        <p14:creationId xmlns:p14="http://schemas.microsoft.com/office/powerpoint/2010/main" val="121443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1B8F-2FE6-81BC-072E-45CA701EC008}"/>
              </a:ext>
            </a:extLst>
          </p:cNvPr>
          <p:cNvSpPr>
            <a:spLocks noGrp="1"/>
          </p:cNvSpPr>
          <p:nvPr>
            <p:ph type="title"/>
          </p:nvPr>
        </p:nvSpPr>
        <p:spPr>
          <a:xfrm>
            <a:off x="1297500" y="393750"/>
            <a:ext cx="7038900" cy="541752"/>
          </a:xfrm>
        </p:spPr>
        <p:txBody>
          <a:bodyPr/>
          <a:lstStyle/>
          <a:p>
            <a:r>
              <a:rPr lang="en-US" dirty="0"/>
              <a:t>IS BINARY TOURNAMENT BETTER?</a:t>
            </a:r>
          </a:p>
        </p:txBody>
      </p:sp>
      <p:sp>
        <p:nvSpPr>
          <p:cNvPr id="3" name="Text Placeholder 2">
            <a:extLst>
              <a:ext uri="{FF2B5EF4-FFF2-40B4-BE49-F238E27FC236}">
                <a16:creationId xmlns:a16="http://schemas.microsoft.com/office/drawing/2014/main" id="{37033C13-65C0-9135-A235-413527CBA352}"/>
              </a:ext>
            </a:extLst>
          </p:cNvPr>
          <p:cNvSpPr>
            <a:spLocks noGrp="1"/>
          </p:cNvSpPr>
          <p:nvPr>
            <p:ph type="body" idx="1"/>
          </p:nvPr>
        </p:nvSpPr>
        <p:spPr>
          <a:xfrm>
            <a:off x="1297500" y="1097280"/>
            <a:ext cx="7038900" cy="3727938"/>
          </a:xfrm>
        </p:spPr>
        <p:txBody>
          <a:bodyPr>
            <a:normAutofit lnSpcReduction="10000"/>
          </a:bodyPr>
          <a:lstStyle/>
          <a:p>
            <a:r>
              <a:rPr lang="en-US" dirty="0"/>
              <a:t>Performance: Binary tournament selection doesn’t lead to improved performance in terms of convergence speed and final solution quality. </a:t>
            </a:r>
          </a:p>
          <a:p>
            <a:endParaRPr lang="en-US" dirty="0"/>
          </a:p>
          <a:p>
            <a:r>
              <a:rPr lang="en-US" dirty="0"/>
              <a:t>Diversity of Solutions: It's essential to ensure that the algorithm maintains diversity in the population to avoid premature convergence. This works better with binary tournament applied.</a:t>
            </a:r>
          </a:p>
          <a:p>
            <a:endParaRPr lang="en-US" dirty="0"/>
          </a:p>
          <a:p>
            <a:r>
              <a:rPr lang="en-US" dirty="0"/>
              <a:t>Robustness: Robustness indicates the algorithm's reliability in finding good solutions consistently. Testing the binary tournament with various settings and random seeds to ensure consistent performance across different runs.</a:t>
            </a:r>
          </a:p>
          <a:p>
            <a:endParaRPr lang="en-US" dirty="0"/>
          </a:p>
          <a:p>
            <a:r>
              <a:rPr lang="en-US" dirty="0"/>
              <a:t>Scalability: The pre-existing algorithm (uses a custom selection method based on sorting strategies by their fitness scores) performs good with larger populations and longer optimization runs. It maintains and improves its performance, indicating good scalability.</a:t>
            </a:r>
          </a:p>
          <a:p>
            <a:endParaRPr lang="en-US" dirty="0"/>
          </a:p>
          <a:p>
            <a:pPr marL="146050" indent="0">
              <a:buNone/>
            </a:pPr>
            <a:endParaRPr lang="en-US" dirty="0"/>
          </a:p>
          <a:p>
            <a:pPr marL="146050" indent="0">
              <a:buNone/>
            </a:pPr>
            <a:r>
              <a:rPr lang="en-US" dirty="0"/>
              <a:t>Even though binary tournament works better in some scenarios, but the algorithm applied is more reliable and consistent with its results according to our testing </a:t>
            </a:r>
          </a:p>
        </p:txBody>
      </p:sp>
    </p:spTree>
    <p:extLst>
      <p:ext uri="{BB962C8B-B14F-4D97-AF65-F5344CB8AC3E}">
        <p14:creationId xmlns:p14="http://schemas.microsoft.com/office/powerpoint/2010/main" val="3666924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C0D8-807A-9825-56B2-B28FFED152EC}"/>
              </a:ext>
            </a:extLst>
          </p:cNvPr>
          <p:cNvSpPr>
            <a:spLocks noGrp="1"/>
          </p:cNvSpPr>
          <p:nvPr>
            <p:ph type="title"/>
          </p:nvPr>
        </p:nvSpPr>
        <p:spPr>
          <a:xfrm>
            <a:off x="1297500" y="393751"/>
            <a:ext cx="7038900" cy="598022"/>
          </a:xfrm>
        </p:spPr>
        <p:txBody>
          <a:bodyPr/>
          <a:lstStyle/>
          <a:p>
            <a:r>
              <a:rPr lang="en-US" dirty="0"/>
              <a:t>Binary tournament </a:t>
            </a:r>
          </a:p>
        </p:txBody>
      </p:sp>
      <p:graphicFrame>
        <p:nvGraphicFramePr>
          <p:cNvPr id="4" name="Chart 3">
            <a:extLst>
              <a:ext uri="{FF2B5EF4-FFF2-40B4-BE49-F238E27FC236}">
                <a16:creationId xmlns:a16="http://schemas.microsoft.com/office/drawing/2014/main" id="{F5F1B261-1C3E-8F41-7380-A38C7760EE9D}"/>
              </a:ext>
            </a:extLst>
          </p:cNvPr>
          <p:cNvGraphicFramePr>
            <a:graphicFrameLocks/>
          </p:cNvGraphicFramePr>
          <p:nvPr>
            <p:extLst>
              <p:ext uri="{D42A27DB-BD31-4B8C-83A1-F6EECF244321}">
                <p14:modId xmlns:p14="http://schemas.microsoft.com/office/powerpoint/2010/main" val="446815788"/>
              </p:ext>
            </p:extLst>
          </p:nvPr>
        </p:nvGraphicFramePr>
        <p:xfrm>
          <a:off x="358726" y="1422740"/>
          <a:ext cx="5824024" cy="332700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24D75D5-13B7-6B18-D275-44AAA833EF5E}"/>
              </a:ext>
            </a:extLst>
          </p:cNvPr>
          <p:cNvSpPr txBox="1"/>
          <p:nvPr/>
        </p:nvSpPr>
        <p:spPr>
          <a:xfrm>
            <a:off x="6260123" y="1356434"/>
            <a:ext cx="3016286" cy="3416320"/>
          </a:xfrm>
          <a:prstGeom prst="rect">
            <a:avLst/>
          </a:prstGeom>
          <a:noFill/>
        </p:spPr>
        <p:txBody>
          <a:bodyPr wrap="square">
            <a:spAutoFit/>
          </a:bodyPr>
          <a:lstStyle/>
          <a:p>
            <a:r>
              <a:rPr lang="en-US" dirty="0"/>
              <a:t>Illustrate how a population evolves over number of generations, with the best class becoming increasingly prevalent until it completely dominates. This pattern is for binary tournament where advantageous traits are selected for over successive generations, leading to the eventual dominance of those traits.</a:t>
            </a:r>
          </a:p>
        </p:txBody>
      </p:sp>
    </p:spTree>
    <p:extLst>
      <p:ext uri="{BB962C8B-B14F-4D97-AF65-F5344CB8AC3E}">
        <p14:creationId xmlns:p14="http://schemas.microsoft.com/office/powerpoint/2010/main" val="2462327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1297500" y="274174"/>
            <a:ext cx="7038900" cy="6618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dirty="0"/>
              <a:t>References and Additional Help</a:t>
            </a:r>
            <a:endParaRPr sz="3000" dirty="0"/>
          </a:p>
        </p:txBody>
      </p:sp>
      <p:sp>
        <p:nvSpPr>
          <p:cNvPr id="300" name="Google Shape;300;p34"/>
          <p:cNvSpPr txBox="1">
            <a:spLocks noGrp="1"/>
          </p:cNvSpPr>
          <p:nvPr>
            <p:ph type="body" idx="1"/>
          </p:nvPr>
        </p:nvSpPr>
        <p:spPr>
          <a:xfrm>
            <a:off x="1297501" y="1019907"/>
            <a:ext cx="7038900" cy="3650567"/>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sz="1800" dirty="0"/>
              <a:t>Artificial Intelligence: A Modern Approach, 4th US ed. by Stuart Russell and Peter Norvig</a:t>
            </a:r>
          </a:p>
          <a:p>
            <a:pPr marL="457200" lvl="0" indent="-317500" algn="l" rtl="0">
              <a:spcBef>
                <a:spcPts val="0"/>
              </a:spcBef>
              <a:spcAft>
                <a:spcPts val="0"/>
              </a:spcAft>
              <a:buSzPts val="1400"/>
              <a:buChar char="●"/>
            </a:pPr>
            <a:r>
              <a:rPr lang="en-US" sz="1800" dirty="0">
                <a:hlinkClick r:id="rId3"/>
              </a:rPr>
              <a:t>https://www.youtube.com/channel/UCq6XkhO5SZ66N04IcPbqNcw</a:t>
            </a:r>
            <a:endParaRPr lang="en-US" sz="1800" dirty="0"/>
          </a:p>
          <a:p>
            <a:pPr marL="457200" lvl="0" indent="-317500" algn="l" rtl="0">
              <a:spcBef>
                <a:spcPts val="0"/>
              </a:spcBef>
              <a:spcAft>
                <a:spcPts val="0"/>
              </a:spcAft>
              <a:buSzPts val="1400"/>
              <a:buChar char="●"/>
            </a:pPr>
            <a:r>
              <a:rPr lang="en-US" sz="1800" dirty="0">
                <a:hlinkClick r:id="rId4"/>
              </a:rPr>
              <a:t>https://www.youtube.com/watch?v=l-hh51ncgDI&amp;t=37s</a:t>
            </a:r>
            <a:endParaRPr lang="en-US" sz="1800" dirty="0"/>
          </a:p>
          <a:p>
            <a:pPr marL="457200" lvl="0" indent="-317500" algn="l" rtl="0">
              <a:spcBef>
                <a:spcPts val="0"/>
              </a:spcBef>
              <a:spcAft>
                <a:spcPts val="0"/>
              </a:spcAft>
              <a:buSzPts val="1400"/>
              <a:buChar char="●"/>
            </a:pPr>
            <a:r>
              <a:rPr lang="en-US" sz="1800" dirty="0">
                <a:hlinkClick r:id="rId5"/>
              </a:rPr>
              <a:t>https://en.wikipedia.org/wiki/Alpha%E2%80%93beta_pruning</a:t>
            </a:r>
            <a:endParaRPr lang="en-US" sz="1800" dirty="0"/>
          </a:p>
          <a:p>
            <a:pPr marL="457200" lvl="0" indent="-317500" algn="l" rtl="0">
              <a:spcBef>
                <a:spcPts val="0"/>
              </a:spcBef>
              <a:spcAft>
                <a:spcPts val="0"/>
              </a:spcAft>
              <a:buSzPts val="1400"/>
              <a:buChar char="●"/>
            </a:pPr>
            <a:r>
              <a:rPr lang="en-US" sz="1800" dirty="0"/>
              <a:t>Yamaguchi, Y.; K. Yamaguchi; T. Tanaka; T. Kaneko (2012). "Infinite Connect-Four is solved: Draw". Advances in Computer Games, ACG 2011. LNCS 7168: 208–219.</a:t>
            </a:r>
          </a:p>
          <a:p>
            <a:pPr marL="457200" lvl="0" indent="-317500" algn="l" rtl="0">
              <a:spcBef>
                <a:spcPts val="0"/>
              </a:spcBef>
              <a:spcAft>
                <a:spcPts val="0"/>
              </a:spcAft>
              <a:buSzPts val="1400"/>
              <a:buChar char="●"/>
            </a:pPr>
            <a:r>
              <a:rPr lang="en-US" sz="1800" dirty="0">
                <a:hlinkClick r:id="rId6"/>
              </a:rPr>
              <a:t>https://archive.org/details/isbn_9781402756214</a:t>
            </a:r>
            <a:endParaRPr lang="en-US" sz="1800" dirty="0"/>
          </a:p>
          <a:p>
            <a:pPr marL="457200" lvl="0" indent="-317500" algn="l" rtl="0">
              <a:spcBef>
                <a:spcPts val="0"/>
              </a:spcBef>
              <a:spcAft>
                <a:spcPts val="0"/>
              </a:spcAft>
              <a:buSzPts val="1400"/>
              <a:buChar char="●"/>
            </a:pPr>
            <a:r>
              <a:rPr lang="en-US" sz="1800" u="sng" dirty="0">
                <a:solidFill>
                  <a:srgbClr val="00B0F0"/>
                </a:solidFill>
              </a:rPr>
              <a:t>https://www.thescipub.com/pdf/jcssp.2009.283.289.pdf</a:t>
            </a:r>
            <a:endParaRPr lang="en-US" sz="1800" dirty="0"/>
          </a:p>
          <a:p>
            <a:pPr marL="457200" lvl="0" indent="-317500" algn="l" rtl="0">
              <a:spcBef>
                <a:spcPts val="0"/>
              </a:spcBef>
              <a:spcAft>
                <a:spcPts val="0"/>
              </a:spcAft>
              <a:buSzPts val="1400"/>
              <a:buChar char="●"/>
            </a:pPr>
            <a:endParaRPr lang="en-US" sz="1800" dirty="0"/>
          </a:p>
          <a:p>
            <a:pPr marL="457200" lvl="0" indent="-317500" algn="l" rtl="0">
              <a:spcBef>
                <a:spcPts val="0"/>
              </a:spcBef>
              <a:spcAft>
                <a:spcPts val="0"/>
              </a:spcAft>
              <a:buSzPts val="1400"/>
              <a:buChar char="●"/>
            </a:pPr>
            <a:endParaRPr lang="en-US" sz="1800" dirty="0"/>
          </a:p>
          <a:p>
            <a:pPr marL="457200" lvl="0" indent="-317500" algn="l" rtl="0">
              <a:spcBef>
                <a:spcPts val="0"/>
              </a:spcBef>
              <a:spcAft>
                <a:spcPts val="0"/>
              </a:spcAft>
              <a:buSzPts val="1400"/>
              <a:buChar char="●"/>
            </a:pPr>
            <a:endParaRPr lang="en-US" sz="1800" dirty="0"/>
          </a:p>
          <a:p>
            <a:pPr marL="457200" lvl="0" indent="-317500" algn="l" rtl="0">
              <a:spcBef>
                <a:spcPts val="0"/>
              </a:spcBef>
              <a:spcAft>
                <a:spcPts val="0"/>
              </a:spcAft>
              <a:buSzPts val="1400"/>
              <a:buChar char="●"/>
            </a:pPr>
            <a:endParaRPr sz="1800" dirty="0"/>
          </a:p>
          <a:p>
            <a:pPr marL="457200" lvl="0" indent="0" algn="l" rtl="0">
              <a:spcBef>
                <a:spcPts val="1200"/>
              </a:spcBef>
              <a:spcAft>
                <a:spcPts val="1200"/>
              </a:spcAft>
              <a:buNone/>
            </a:pPr>
            <a:endParaRPr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ctrTitle"/>
          </p:nvPr>
        </p:nvSpPr>
        <p:spPr>
          <a:xfrm>
            <a:off x="771725" y="3472500"/>
            <a:ext cx="3659026" cy="12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Connect    Four</a:t>
            </a:r>
            <a:endParaRPr sz="3000" dirty="0"/>
          </a:p>
        </p:txBody>
      </p:sp>
      <p:sp>
        <p:nvSpPr>
          <p:cNvPr id="307" name="Google Shape;307;p35"/>
          <p:cNvSpPr txBox="1"/>
          <p:nvPr/>
        </p:nvSpPr>
        <p:spPr>
          <a:xfrm>
            <a:off x="3541275" y="1474450"/>
            <a:ext cx="56973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lt1"/>
                </a:solidFill>
                <a:latin typeface="Lato"/>
                <a:ea typeface="Lato"/>
                <a:cs typeface="Lato"/>
                <a:sym typeface="Lato"/>
              </a:rPr>
              <a:t>THANK YOU!</a:t>
            </a:r>
            <a:endParaRPr sz="5000" dirty="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6456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Play According to your liking</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110744"/>
            <a:ext cx="3848100" cy="394424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115625"/>
            <a:ext cx="3943349" cy="39393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654000"/>
          </a:xfrm>
          <a:prstGeom prst="rect">
            <a:avLst/>
          </a:prstGeom>
        </p:spPr>
        <p:txBody>
          <a:bodyPr spcFirstLastPara="1" wrap="square" lIns="91425" tIns="91425" rIns="91425" bIns="91425" anchor="t" anchorCtr="0">
            <a:normAutofit/>
          </a:bodyPr>
          <a:lstStyle/>
          <a:p>
            <a:pPr lvl="0" algn="l"/>
            <a:r>
              <a:rPr lang="en" dirty="0"/>
              <a:t>ALL the classes used </a:t>
            </a:r>
            <a:endParaRPr dirty="0"/>
          </a:p>
        </p:txBody>
      </p:sp>
      <p:sp>
        <p:nvSpPr>
          <p:cNvPr id="177" name="Google Shape;177;p20"/>
          <p:cNvSpPr txBox="1">
            <a:spLocks noGrp="1"/>
          </p:cNvSpPr>
          <p:nvPr>
            <p:ph type="body" idx="1"/>
          </p:nvPr>
        </p:nvSpPr>
        <p:spPr>
          <a:xfrm>
            <a:off x="1297499" y="1152525"/>
            <a:ext cx="7038901" cy="3990975"/>
          </a:xfrm>
          <a:prstGeom prst="rect">
            <a:avLst/>
          </a:prstGeom>
        </p:spPr>
        <p:txBody>
          <a:bodyPr spcFirstLastPara="1" wrap="square" lIns="91425" tIns="91425" rIns="91425" bIns="91425" anchor="t" anchorCtr="0">
            <a:noAutofit/>
          </a:bodyPr>
          <a:lstStyle/>
          <a:p>
            <a:pPr marL="285750" indent="-285750">
              <a:spcAft>
                <a:spcPts val="1200"/>
              </a:spcAft>
            </a:pPr>
            <a:r>
              <a:rPr lang="en-US" sz="1400" u="sng" dirty="0">
                <a:solidFill>
                  <a:srgbClr val="000000"/>
                </a:solidFill>
                <a:hlinkClick r:id="rId3"/>
              </a:rPr>
              <a:t>variables.py</a:t>
            </a:r>
            <a:r>
              <a:rPr lang="en-US" sz="1400" dirty="0">
                <a:solidFill>
                  <a:srgbClr val="000000"/>
                </a:solidFill>
              </a:rPr>
              <a:t> contains all the GLOBAL variables for the project so that they are easy to find and change if ever needed. Helps in writing clean code.</a:t>
            </a:r>
          </a:p>
          <a:p>
            <a:pPr marL="285750" indent="-285750">
              <a:spcAft>
                <a:spcPts val="1200"/>
              </a:spcAft>
            </a:pPr>
            <a:r>
              <a:rPr lang="en-US" sz="1400" u="sng" dirty="0">
                <a:solidFill>
                  <a:srgbClr val="000000"/>
                </a:solidFill>
                <a:hlinkClick r:id="rId4"/>
              </a:rPr>
              <a:t>functions.py</a:t>
            </a:r>
            <a:r>
              <a:rPr lang="en-US" sz="1400" dirty="0">
                <a:solidFill>
                  <a:srgbClr val="000000"/>
                </a:solidFill>
              </a:rPr>
              <a:t> contains all the functions used in the game loop. This helps in bundling the functions together so that they are easy to find, edit and are easily accessible throughout the project. Keeps the main file clean as well.</a:t>
            </a:r>
          </a:p>
          <a:p>
            <a:pPr marL="285750" indent="-285750">
              <a:spcAft>
                <a:spcPts val="1200"/>
              </a:spcAft>
            </a:pPr>
            <a:r>
              <a:rPr lang="en-US" sz="1400" u="sng" dirty="0">
                <a:solidFill>
                  <a:srgbClr val="000000"/>
                </a:solidFill>
                <a:hlinkClick r:id="rId5"/>
              </a:rPr>
              <a:t>ui_components.py</a:t>
            </a:r>
            <a:r>
              <a:rPr lang="en-US" sz="1400" dirty="0">
                <a:solidFill>
                  <a:srgbClr val="000000"/>
                </a:solidFill>
              </a:rPr>
              <a:t> contains all the UI elements for the game. Helps in keeping UI methods and other methods separate.</a:t>
            </a:r>
          </a:p>
          <a:p>
            <a:pPr marL="285750" indent="-285750">
              <a:spcAft>
                <a:spcPts val="1200"/>
              </a:spcAft>
            </a:pPr>
            <a:r>
              <a:rPr lang="en-US" sz="1400" u="sng" dirty="0">
                <a:solidFill>
                  <a:srgbClr val="000000"/>
                </a:solidFill>
                <a:hlinkClick r:id="rId6"/>
              </a:rPr>
              <a:t>score_ai.py</a:t>
            </a:r>
            <a:r>
              <a:rPr lang="en-US" sz="1400" dirty="0">
                <a:solidFill>
                  <a:srgbClr val="000000"/>
                </a:solidFill>
              </a:rPr>
              <a:t> contains the functions for the score based AI version.</a:t>
            </a:r>
          </a:p>
          <a:p>
            <a:pPr marL="285750" indent="-285750">
              <a:spcAft>
                <a:spcPts val="1200"/>
              </a:spcAft>
            </a:pPr>
            <a:r>
              <a:rPr lang="en-US" sz="1400" u="sng" dirty="0">
                <a:solidFill>
                  <a:srgbClr val="000000"/>
                </a:solidFill>
                <a:hlinkClick r:id="rId7"/>
              </a:rPr>
              <a:t>minmax_ai.py</a:t>
            </a:r>
            <a:r>
              <a:rPr lang="en-US" sz="1400" dirty="0">
                <a:solidFill>
                  <a:srgbClr val="000000"/>
                </a:solidFill>
              </a:rPr>
              <a:t> contains the functions for the min-max algorithm.</a:t>
            </a:r>
          </a:p>
          <a:p>
            <a:pPr marL="285750" indent="-285750">
              <a:spcAft>
                <a:spcPts val="1200"/>
              </a:spcAft>
            </a:pPr>
            <a:r>
              <a:rPr lang="en-US" sz="1400" u="sng" dirty="0">
                <a:solidFill>
                  <a:srgbClr val="000000"/>
                </a:solidFill>
                <a:hlinkClick r:id="rId8"/>
              </a:rPr>
              <a:t>game.py</a:t>
            </a:r>
            <a:r>
              <a:rPr lang="en-US" sz="1400" dirty="0">
                <a:solidFill>
                  <a:srgbClr val="000000"/>
                </a:solidFill>
              </a:rPr>
              <a:t> contains the game loop and executes the software.</a:t>
            </a:r>
          </a:p>
          <a:p>
            <a:pPr marL="285750" indent="-285750">
              <a:spcAft>
                <a:spcPts val="1200"/>
              </a:spcAft>
            </a:pPr>
            <a:r>
              <a:rPr lang="en-US" sz="1400" u="sng" dirty="0">
                <a:solidFill>
                  <a:srgbClr val="000000"/>
                </a:solidFill>
                <a:hlinkClick r:id="rId8"/>
              </a:rPr>
              <a:t>genetic.</a:t>
            </a:r>
            <a:r>
              <a:rPr lang="en-US" sz="1400" dirty="0">
                <a:solidFill>
                  <a:srgbClr val="000000"/>
                </a:solidFill>
                <a:hlinkClick r:id="rId8"/>
              </a:rPr>
              <a:t>py</a:t>
            </a:r>
            <a:r>
              <a:rPr lang="en-US" sz="1400" dirty="0">
                <a:solidFill>
                  <a:srgbClr val="000000"/>
                </a:solidFill>
              </a:rPr>
              <a:t> plays against mini-max to get better at the game and print out the best strategy </a:t>
            </a:r>
          </a:p>
          <a:p>
            <a:pPr marL="285750" indent="-285750">
              <a:spcAft>
                <a:spcPts val="1200"/>
              </a:spcAft>
            </a:pPr>
            <a:endParaRPr lang="en-US" sz="1400" dirty="0">
              <a:solidFill>
                <a:srgbClr val="000000"/>
              </a:solidFill>
            </a:endParaRPr>
          </a:p>
          <a:p>
            <a:pPr marL="285750" indent="-285750">
              <a:spcAft>
                <a:spcPts val="1200"/>
              </a:spcAft>
            </a:pPr>
            <a:endParaRPr lang="en-US" sz="1400" dirty="0">
              <a:solidFill>
                <a:srgbClr val="000000"/>
              </a:solidFill>
            </a:endParaRPr>
          </a:p>
          <a:p>
            <a:pPr marL="285750" indent="-285750">
              <a:spcAft>
                <a:spcPts val="1200"/>
              </a:spcAft>
            </a:pPr>
            <a:endParaRPr lang="en-US" sz="1400" dirty="0"/>
          </a:p>
          <a:p>
            <a:pPr marL="0" lvl="0" indent="0">
              <a:spcAft>
                <a:spcPts val="1200"/>
              </a:spcAft>
              <a:buNone/>
            </a:pPr>
            <a:endParaRPr lang="en-US" sz="1400" dirty="0"/>
          </a:p>
          <a:p>
            <a:pPr marL="0" lvl="0" indent="0">
              <a:spcAft>
                <a:spcPts val="1200"/>
              </a:spcAft>
              <a:buNone/>
            </a:pPr>
            <a:endParaRPr lang="en-US" sz="1400" dirty="0"/>
          </a:p>
          <a:p>
            <a:pPr marL="0" lvl="0" indent="0">
              <a:spcAft>
                <a:spcPts val="1200"/>
              </a:spcAft>
              <a:buNone/>
            </a:pPr>
            <a:endParaRPr lang="en-US" sz="1400" dirty="0"/>
          </a:p>
          <a:p>
            <a:pPr marL="0" lvl="0" indent="0">
              <a:spcAft>
                <a:spcPts val="1200"/>
              </a:spcAft>
              <a:buNone/>
            </a:pPr>
            <a:endParaRPr lang="en-US" sz="1400" dirty="0"/>
          </a:p>
          <a:p>
            <a:pPr marL="0" lvl="0" indent="0">
              <a:spcAft>
                <a:spcPts val="1200"/>
              </a:spcAft>
              <a:buNone/>
            </a:pPr>
            <a:endParaRPr lang="en-US" sz="1400" dirty="0"/>
          </a:p>
          <a:p>
            <a:pPr marL="0" lvl="0" indent="0">
              <a:spcAft>
                <a:spcPts val="1200"/>
              </a:spcAft>
              <a:buNone/>
            </a:pPr>
            <a:endParaRPr lang="en-US" sz="1400" dirty="0"/>
          </a:p>
          <a:p>
            <a:pPr marL="0" lvl="0" indent="0">
              <a:spcAft>
                <a:spcPts val="1200"/>
              </a:spcAft>
              <a:buNone/>
            </a:pPr>
            <a:endParaRPr lang="en-US" sz="1400" dirty="0"/>
          </a:p>
        </p:txBody>
      </p:sp>
    </p:spTree>
    <p:extLst>
      <p:ext uri="{BB962C8B-B14F-4D97-AF65-F5344CB8AC3E}">
        <p14:creationId xmlns:p14="http://schemas.microsoft.com/office/powerpoint/2010/main" val="324920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923925" y="260547"/>
            <a:ext cx="7038900" cy="60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State representation</a:t>
            </a:r>
            <a:endParaRPr dirty="0"/>
          </a:p>
        </p:txBody>
      </p:sp>
      <p:sp>
        <p:nvSpPr>
          <p:cNvPr id="190" name="Google Shape;190;p22"/>
          <p:cNvSpPr txBox="1">
            <a:spLocks noGrp="1"/>
          </p:cNvSpPr>
          <p:nvPr>
            <p:ph type="body" idx="1"/>
          </p:nvPr>
        </p:nvSpPr>
        <p:spPr>
          <a:xfrm>
            <a:off x="923926" y="1030425"/>
            <a:ext cx="7038900" cy="4027350"/>
          </a:xfrm>
          <a:prstGeom prst="rect">
            <a:avLst/>
          </a:prstGeom>
        </p:spPr>
        <p:txBody>
          <a:bodyPr spcFirstLastPara="1" wrap="square" lIns="91425" tIns="91425" rIns="91425" bIns="91425" anchor="t" anchorCtr="0">
            <a:noAutofit/>
          </a:bodyPr>
          <a:lstStyle/>
          <a:p>
            <a:pPr lvl="0" indent="-336550">
              <a:buSzPts val="1700"/>
              <a:buFont typeface="Montserrat"/>
              <a:buChar char="●"/>
            </a:pPr>
            <a:r>
              <a:rPr lang="en-US" sz="1400" dirty="0">
                <a:ea typeface="Montserrat"/>
                <a:cs typeface="Montserrat"/>
                <a:sym typeface="Montserrat"/>
              </a:rPr>
              <a:t>Total squares – 7 * 6 = 42</a:t>
            </a:r>
          </a:p>
          <a:p>
            <a:pPr lvl="0" indent="-336550">
              <a:buSzPts val="1700"/>
              <a:buFont typeface="Montserrat"/>
              <a:buChar char="●"/>
            </a:pPr>
            <a:endParaRPr lang="en-US" sz="1400" dirty="0">
              <a:ea typeface="Montserrat"/>
              <a:cs typeface="Montserrat"/>
              <a:sym typeface="Montserrat"/>
            </a:endParaRPr>
          </a:p>
          <a:p>
            <a:pPr lvl="0" indent="-336550">
              <a:buSzPts val="1700"/>
              <a:buFont typeface="Montserrat"/>
              <a:buChar char="●"/>
            </a:pPr>
            <a:r>
              <a:rPr lang="en-US" sz="1400" dirty="0">
                <a:ea typeface="Montserrat"/>
                <a:cs typeface="Montserrat"/>
                <a:sym typeface="Montserrat"/>
              </a:rPr>
              <a:t>Player 1 (green), Player 2 (red)</a:t>
            </a:r>
          </a:p>
          <a:p>
            <a:pPr lvl="0" indent="-336550">
              <a:buSzPts val="1700"/>
              <a:buFont typeface="Montserrat"/>
              <a:buChar char="●"/>
            </a:pPr>
            <a:endParaRPr lang="en-US" sz="1400" dirty="0">
              <a:ea typeface="Montserrat"/>
              <a:cs typeface="Montserrat"/>
              <a:sym typeface="Montserrat"/>
            </a:endParaRPr>
          </a:p>
          <a:p>
            <a:pPr lvl="0" indent="-336550">
              <a:buSzPts val="1700"/>
              <a:buFont typeface="Montserrat"/>
              <a:buChar char="●"/>
            </a:pPr>
            <a:r>
              <a:rPr lang="en-US" sz="1400" dirty="0">
                <a:ea typeface="Montserrat"/>
                <a:cs typeface="Montserrat"/>
                <a:sym typeface="Montserrat"/>
              </a:rPr>
              <a:t>Possible states/configurations - 4,531,985,219,092 (about 4½ trillion) </a:t>
            </a:r>
          </a:p>
          <a:p>
            <a:pPr lvl="0" indent="-336550">
              <a:buSzPts val="1700"/>
              <a:buFont typeface="Montserrat"/>
              <a:buChar char="●"/>
            </a:pPr>
            <a:endParaRPr lang="en-US" sz="1400" dirty="0">
              <a:ea typeface="Montserrat"/>
              <a:cs typeface="Montserrat"/>
              <a:sym typeface="Montserrat"/>
            </a:endParaRPr>
          </a:p>
          <a:p>
            <a:pPr lvl="0" indent="-336550">
              <a:buSzPts val="1700"/>
              <a:buFont typeface="Montserrat"/>
              <a:buChar char="●"/>
            </a:pPr>
            <a:r>
              <a:rPr lang="en-US" sz="1400" dirty="0">
                <a:ea typeface="Montserrat"/>
                <a:cs typeface="Montserrat"/>
                <a:sym typeface="Montserrat"/>
              </a:rPr>
              <a:t>Non-terminal states – 2,626,652,048,471 (over 2 trillion) [Play on/Keep playing the game]</a:t>
            </a:r>
          </a:p>
          <a:p>
            <a:pPr lvl="0" indent="-336550">
              <a:buSzPts val="1700"/>
              <a:buFont typeface="Montserrat"/>
              <a:buChar char="●"/>
            </a:pPr>
            <a:endParaRPr lang="en-US" sz="1400" dirty="0"/>
          </a:p>
          <a:p>
            <a:pPr lvl="0" indent="-336550">
              <a:buSzPts val="1700"/>
              <a:buFont typeface="Montserrat"/>
              <a:buChar char="●"/>
            </a:pPr>
            <a:r>
              <a:rPr lang="en-US" sz="1400" dirty="0"/>
              <a:t>Terminal/Finishing states – 1,905,333,170,621 </a:t>
            </a:r>
            <a:r>
              <a:rPr lang="en-US" sz="1400" dirty="0">
                <a:ea typeface="Montserrat"/>
                <a:cs typeface="Montserrat"/>
                <a:sym typeface="Montserrat"/>
              </a:rPr>
              <a:t>(nearly 2 trillion) [Game Over/Win or Draw the game]</a:t>
            </a:r>
          </a:p>
          <a:p>
            <a:pPr lvl="0" indent="-336550">
              <a:buSzPts val="1700"/>
              <a:buFont typeface="Montserrat"/>
              <a:buChar char="●"/>
            </a:pPr>
            <a:endParaRPr lang="en-US" sz="1400" dirty="0">
              <a:sym typeface="Montserrat"/>
            </a:endParaRPr>
          </a:p>
          <a:p>
            <a:pPr lvl="0" indent="-336550">
              <a:buSzPts val="1700"/>
              <a:buFont typeface="Montserrat"/>
              <a:buChar char="●"/>
            </a:pPr>
            <a:r>
              <a:rPr lang="en-US" sz="1400" dirty="0">
                <a:sym typeface="Montserrat"/>
              </a:rPr>
              <a:t>Draw Configurations – 713, 298, 878 (more than 700 million)</a:t>
            </a:r>
            <a:endParaRPr lang="en-US" sz="1400" dirty="0"/>
          </a:p>
          <a:p>
            <a:pPr lvl="0" indent="-336550">
              <a:buSzPts val="1700"/>
              <a:buFont typeface="Montserrat"/>
              <a:buChar char="●"/>
            </a:pPr>
            <a:endParaRPr lang="en-US" sz="1400" dirty="0">
              <a:ea typeface="Montserrat"/>
              <a:cs typeface="Montserrat"/>
              <a:sym typeface="Montserrat"/>
            </a:endParaRPr>
          </a:p>
          <a:p>
            <a:pPr marL="120650" lvl="0" indent="0">
              <a:buSzPts val="1700"/>
              <a:buNone/>
            </a:pPr>
            <a:endParaRPr lang="en-US" sz="1400" dirty="0">
              <a:ea typeface="Montserrat"/>
              <a:cs typeface="Montserrat"/>
              <a:sym typeface="Montserrat"/>
            </a:endParaRPr>
          </a:p>
          <a:p>
            <a:pPr marL="120650" lvl="0" indent="0">
              <a:buSzPts val="1700"/>
              <a:buNone/>
            </a:pPr>
            <a:endParaRPr lang="en-US" sz="1400" dirty="0">
              <a:ea typeface="Montserrat"/>
              <a:cs typeface="Montserrat"/>
              <a:sym typeface="Montserrat"/>
            </a:endParaRPr>
          </a:p>
          <a:p>
            <a:pPr marL="120650" lvl="0" indent="0">
              <a:buSzPts val="1700"/>
              <a:buNone/>
            </a:pPr>
            <a:r>
              <a:rPr lang="en-US" sz="1400" dirty="0">
                <a:ea typeface="Montserrat"/>
                <a:cs typeface="Montserrat"/>
                <a:sym typeface="Montserrat"/>
              </a:rPr>
              <a:t>According to </a:t>
            </a:r>
            <a:r>
              <a:rPr lang="en-US" sz="1400" dirty="0" err="1">
                <a:ea typeface="Montserrat"/>
                <a:cs typeface="Montserrat"/>
                <a:sym typeface="Montserrat"/>
              </a:rPr>
              <a:t>Numberphile</a:t>
            </a:r>
            <a:r>
              <a:rPr lang="en-US" sz="1400" dirty="0">
                <a:ea typeface="Montserrat"/>
                <a:cs typeface="Montserrat"/>
                <a:sym typeface="Montserrat"/>
              </a:rPr>
              <a:t> video, 2013</a:t>
            </a:r>
          </a:p>
          <a:p>
            <a:pPr marL="120650" lvl="0" indent="0">
              <a:buSzPts val="1700"/>
              <a:buNone/>
            </a:pPr>
            <a:r>
              <a:rPr lang="en-US" sz="1400" dirty="0">
                <a:ea typeface="Montserrat"/>
                <a:cs typeface="Montserrat"/>
                <a:sym typeface="Montserrat"/>
              </a:rPr>
              <a:t>S. </a:t>
            </a:r>
            <a:r>
              <a:rPr lang="en-US" sz="1400" dirty="0" err="1">
                <a:ea typeface="Montserrat"/>
                <a:cs typeface="Montserrat"/>
                <a:sym typeface="Montserrat"/>
              </a:rPr>
              <a:t>Edelkamp</a:t>
            </a:r>
            <a:r>
              <a:rPr lang="en-US" sz="1400" dirty="0">
                <a:ea typeface="Montserrat"/>
                <a:cs typeface="Montserrat"/>
                <a:sym typeface="Montserrat"/>
              </a:rPr>
              <a:t> and P. </a:t>
            </a:r>
            <a:r>
              <a:rPr lang="en-US" sz="1400" dirty="0" err="1">
                <a:ea typeface="Montserrat"/>
                <a:cs typeface="Montserrat"/>
                <a:sym typeface="Montserrat"/>
              </a:rPr>
              <a:t>Kissman</a:t>
            </a:r>
            <a:endParaRPr lang="en-US" sz="1400" dirty="0">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6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Player versus player </a:t>
            </a:r>
            <a:endParaRPr dirty="0"/>
          </a:p>
        </p:txBody>
      </p:sp>
      <p:sp>
        <p:nvSpPr>
          <p:cNvPr id="177" name="Google Shape;177;p20"/>
          <p:cNvSpPr txBox="1">
            <a:spLocks noGrp="1"/>
          </p:cNvSpPr>
          <p:nvPr>
            <p:ph type="body" idx="1"/>
          </p:nvPr>
        </p:nvSpPr>
        <p:spPr>
          <a:xfrm>
            <a:off x="1297500" y="1152526"/>
            <a:ext cx="7153080" cy="3721930"/>
          </a:xfrm>
          <a:prstGeom prst="rect">
            <a:avLst/>
          </a:prstGeom>
        </p:spPr>
        <p:txBody>
          <a:bodyPr spcFirstLastPara="1" wrap="square" lIns="91425" tIns="91425" rIns="91425" bIns="91425" anchor="t" anchorCtr="0">
            <a:noAutofit/>
          </a:bodyPr>
          <a:lstStyle/>
          <a:p>
            <a:pPr marL="285750" indent="-285750">
              <a:spcAft>
                <a:spcPts val="1200"/>
              </a:spcAft>
            </a:pPr>
            <a:r>
              <a:rPr lang="en-US" sz="1600" dirty="0"/>
              <a:t>When the game begins, the first player gets to choose one column among seven to place the colored disc. There are 7 columns in total, so there are 7 branches of a decision tree each time. </a:t>
            </a:r>
          </a:p>
          <a:p>
            <a:pPr marL="285750" indent="-285750">
              <a:spcAft>
                <a:spcPts val="1200"/>
              </a:spcAft>
            </a:pPr>
            <a:r>
              <a:rPr lang="en-US" sz="1600" dirty="0"/>
              <a:t>After the first player makes a move, the second player could choose one column out of seven, continuing from the first player’s choice.</a:t>
            </a:r>
          </a:p>
          <a:p>
            <a:pPr marL="285750" indent="-285750">
              <a:spcAft>
                <a:spcPts val="1200"/>
              </a:spcAft>
            </a:pPr>
            <a:r>
              <a:rPr lang="en-US" sz="1600" dirty="0"/>
              <a:t>First, if both players choose the same column 6 times in total, that column is no longer available for either player. It means that their branches of choice are reduced by one. </a:t>
            </a:r>
          </a:p>
          <a:p>
            <a:pPr marL="285750" indent="-285750">
              <a:spcAft>
                <a:spcPts val="1200"/>
              </a:spcAft>
            </a:pPr>
            <a:r>
              <a:rPr lang="en-US" sz="1600" dirty="0"/>
              <a:t>Second, when both players make all choices (42 in this case) and there are still no 4 discs in a row, the game ends as a draw</a:t>
            </a:r>
          </a:p>
          <a:p>
            <a:pPr marL="285750" indent="-285750">
              <a:spcAft>
                <a:spcPts val="1200"/>
              </a:spcAft>
            </a:pPr>
            <a:r>
              <a:rPr lang="en-US" sz="1600" dirty="0"/>
              <a:t>Finally, if any player makes 4 in a row, the game 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34441" y="277838"/>
            <a:ext cx="6600944" cy="5206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PLAYER Versus AI</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9" y="981075"/>
            <a:ext cx="4925971" cy="4057650"/>
          </a:xfrm>
          <a:prstGeom prst="rect">
            <a:avLst/>
          </a:prstGeom>
        </p:spPr>
      </p:pic>
      <p:sp>
        <p:nvSpPr>
          <p:cNvPr id="5" name="Rectangle 4"/>
          <p:cNvSpPr/>
          <p:nvPr/>
        </p:nvSpPr>
        <p:spPr>
          <a:xfrm>
            <a:off x="1757361" y="2619375"/>
            <a:ext cx="1990725" cy="628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947" y="981075"/>
            <a:ext cx="4918955" cy="4057650"/>
          </a:xfrm>
          <a:prstGeom prst="rect">
            <a:avLst/>
          </a:prstGeom>
        </p:spPr>
      </p:pic>
      <p:cxnSp>
        <p:nvCxnSpPr>
          <p:cNvPr id="8" name="Straight Arrow Connector 7"/>
          <p:cNvCxnSpPr/>
          <p:nvPr/>
        </p:nvCxnSpPr>
        <p:spPr>
          <a:xfrm flipV="1">
            <a:off x="3743325" y="2552700"/>
            <a:ext cx="1360096" cy="381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a:off x="4991136" y="1323975"/>
            <a:ext cx="224571" cy="321945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1777-7A86-FA6C-8D30-A83B8ED77C1E}"/>
              </a:ext>
            </a:extLst>
          </p:cNvPr>
          <p:cNvSpPr>
            <a:spLocks noGrp="1"/>
          </p:cNvSpPr>
          <p:nvPr>
            <p:ph type="title"/>
          </p:nvPr>
        </p:nvSpPr>
        <p:spPr>
          <a:xfrm>
            <a:off x="541606" y="182735"/>
            <a:ext cx="8215532" cy="583955"/>
          </a:xfrm>
        </p:spPr>
        <p:txBody>
          <a:bodyPr/>
          <a:lstStyle/>
          <a:p>
            <a:r>
              <a:rPr lang="en-US" dirty="0"/>
              <a:t>AI in connect four – implementing minimax</a:t>
            </a:r>
          </a:p>
        </p:txBody>
      </p:sp>
      <p:pic>
        <p:nvPicPr>
          <p:cNvPr id="5" name="Picture 4" descr="A diagram of a network&#10;&#10;Description automatically generated">
            <a:extLst>
              <a:ext uri="{FF2B5EF4-FFF2-40B4-BE49-F238E27FC236}">
                <a16:creationId xmlns:a16="http://schemas.microsoft.com/office/drawing/2014/main" id="{D9DDC8A4-D696-3D5B-56D5-BB2C36A867DC}"/>
              </a:ext>
            </a:extLst>
          </p:cNvPr>
          <p:cNvPicPr>
            <a:picLocks noChangeAspect="1"/>
          </p:cNvPicPr>
          <p:nvPr/>
        </p:nvPicPr>
        <p:blipFill>
          <a:blip r:embed="rId2"/>
          <a:stretch>
            <a:fillRect/>
          </a:stretch>
        </p:blipFill>
        <p:spPr>
          <a:xfrm>
            <a:off x="626012" y="829548"/>
            <a:ext cx="7997483" cy="4215571"/>
          </a:xfrm>
          <a:prstGeom prst="rect">
            <a:avLst/>
          </a:prstGeom>
        </p:spPr>
      </p:pic>
    </p:spTree>
    <p:extLst>
      <p:ext uri="{BB962C8B-B14F-4D97-AF65-F5344CB8AC3E}">
        <p14:creationId xmlns:p14="http://schemas.microsoft.com/office/powerpoint/2010/main" val="27411836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2079</TotalTime>
  <Words>2714</Words>
  <Application>Microsoft Office PowerPoint</Application>
  <PresentationFormat>On-screen Show (16:9)</PresentationFormat>
  <Paragraphs>245</Paragraphs>
  <Slides>35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Roboto</vt:lpstr>
      <vt:lpstr>Montserrat</vt:lpstr>
      <vt:lpstr>Roboto Medium</vt:lpstr>
      <vt:lpstr>Consolas</vt:lpstr>
      <vt:lpstr>Lato</vt:lpstr>
      <vt:lpstr>Arial</vt:lpstr>
      <vt:lpstr>Gill Sans MT</vt:lpstr>
      <vt:lpstr>Parcel</vt:lpstr>
      <vt:lpstr>Connect Four</vt:lpstr>
      <vt:lpstr>Introduction</vt:lpstr>
      <vt:lpstr>FEATURES  </vt:lpstr>
      <vt:lpstr>Play According to your liking</vt:lpstr>
      <vt:lpstr>ALL the classes used </vt:lpstr>
      <vt:lpstr>State representation</vt:lpstr>
      <vt:lpstr>Player versus player </vt:lpstr>
      <vt:lpstr> PLAYER Versus AI</vt:lpstr>
      <vt:lpstr>AI in connect four – implementing minimax</vt:lpstr>
      <vt:lpstr>Heuristic in Minimax</vt:lpstr>
      <vt:lpstr>Minimax with alpha beta pruning</vt:lpstr>
      <vt:lpstr>Differences in each difficulty </vt:lpstr>
      <vt:lpstr>continuation</vt:lpstr>
      <vt:lpstr>Heuristic Function</vt:lpstr>
      <vt:lpstr>AI VERSUS AI</vt:lpstr>
      <vt:lpstr>Decision trees</vt:lpstr>
      <vt:lpstr>AI VERSUS AI CODE</vt:lpstr>
      <vt:lpstr>Evolutionary AI with Genetic Algorithm</vt:lpstr>
      <vt:lpstr>BASIC PLAN OF ATTACK</vt:lpstr>
      <vt:lpstr>Implementation</vt:lpstr>
      <vt:lpstr>ANALYSIS OF THE best set of moves</vt:lpstr>
      <vt:lpstr>continuation</vt:lpstr>
      <vt:lpstr>Standard Genetic Algorithm</vt:lpstr>
      <vt:lpstr>elitist Genetic Algorithm</vt:lpstr>
      <vt:lpstr>Effects of changing parameters</vt:lpstr>
      <vt:lpstr>Analysis AT different minimax depth</vt:lpstr>
      <vt:lpstr>Analysis AT different Parent Size</vt:lpstr>
      <vt:lpstr>Analysis AT different Popluation Size</vt:lpstr>
      <vt:lpstr>Analysis AT different mutation rate</vt:lpstr>
      <vt:lpstr>Analysis of fitness value</vt:lpstr>
      <vt:lpstr>Continuation</vt:lpstr>
      <vt:lpstr>IS BINARY TOURNAMENT BETTER?</vt:lpstr>
      <vt:lpstr>Binary tournament </vt:lpstr>
      <vt:lpstr>References and Additional Help</vt:lpstr>
      <vt:lpstr>Connect    Four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QURAN DISCOVERER</dc:title>
  <dc:creator>Isht Dev</dc:creator>
  <cp:lastModifiedBy>HUZAIFA AHMED KHAN - 26485</cp:lastModifiedBy>
  <cp:revision>75</cp:revision>
  <cp:lastPrinted>2024-05-28T18:54:40Z</cp:lastPrinted>
  <dcterms:modified xsi:type="dcterms:W3CDTF">2024-12-31T16:23:48Z</dcterms:modified>
</cp:coreProperties>
</file>