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Medium" panose="02000000000000000000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B1C03-5C67-4D6A-A645-2BF2B6D9D601}">
  <a:tblStyle styleId="{69DB1C03-5C67-4D6A-A645-2BF2B6D9D6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0943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902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9a222829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9a222829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71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81cb0518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81cb0518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573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a22284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9a22284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668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a22284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9a22284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01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9a22284c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9a22284c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902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9a22284c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9a22284c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38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8b4e36d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8b4e36d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909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8b4e36d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8b4e36d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45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8b4e36d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8b4e36da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39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8b4e36d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8b4e36d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04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1cb0518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1cb0518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767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8b4e36da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8b4e36da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69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8b4e36da8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8b4e36da8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229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9a22284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9a22284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529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9a22284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9a22284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22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1cb0518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1cb0518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69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b4e36d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b4e36d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43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1cb0518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1cb0518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98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1cb0518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81cb0518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378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1cb0518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81cb0518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856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9a222829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9a222829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531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9a22282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9a22282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66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F49-FC19-4057-AC0A-309E3E46164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3110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F49-FC19-4057-AC0A-309E3E46164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48993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F49-FC19-4057-AC0A-309E3E46164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10356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038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82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F49-FC19-4057-AC0A-309E3E46164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22943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F49-FC19-4057-AC0A-309E3E46164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772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F49-FC19-4057-AC0A-309E3E46164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02662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F49-FC19-4057-AC0A-309E3E46164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392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F49-FC19-4057-AC0A-309E3E46164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90328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F49-FC19-4057-AC0A-309E3E46164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91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F49-FC19-4057-AC0A-309E3E46164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98600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6FBF49-FC19-4057-AC0A-309E3E46164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54294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6FBF49-FC19-4057-AC0A-309E3E461647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304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anzil.net/download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tackoverflow.com/questions/4666748/how-to-read-bufferedreader-faster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67925" y="11733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QURAN EXPLORER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Jagged/2D Array?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244991" y="1116150"/>
            <a:ext cx="7091409" cy="311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2000" dirty="0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Every Line in our data is numbered.</a:t>
            </a:r>
            <a:endParaRPr sz="2000" dirty="0"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2000" dirty="0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Allows Direct Access to any piece of data stored in a cell by its number</a:t>
            </a:r>
          </a:p>
          <a:p>
            <a:pPr indent="-336550">
              <a:buSzPts val="1700"/>
              <a:buFont typeface="Montserrat"/>
              <a:buChar char="●"/>
            </a:pPr>
            <a:r>
              <a:rPr lang="en-GB" sz="2000" dirty="0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Quickest Data Structure to Access Data in constant time O(1) as compared to any other data structure.</a:t>
            </a:r>
            <a:endParaRPr lang="en" sz="2000" dirty="0"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indent="-336550">
              <a:buSzPts val="1700"/>
              <a:buFont typeface="Montserrat"/>
              <a:buChar char="●"/>
            </a:pPr>
            <a:r>
              <a:rPr lang="en-US" sz="2000" dirty="0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Fixed size of database.</a:t>
            </a:r>
            <a:endParaRPr sz="2000" dirty="0"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2000" dirty="0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Searching Big O:  O(1).</a:t>
            </a:r>
            <a:endParaRPr sz="2000" dirty="0"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2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data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37" y="1211485"/>
            <a:ext cx="6922426" cy="36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/>
              <a:t>Data Structure : Topic and Subtopic ayat search</a:t>
            </a:r>
            <a:endParaRPr sz="2511"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887" y="1390184"/>
            <a:ext cx="7130125" cy="360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60"/>
              <a:t>Data Structure : Topic and Subtopic ayat search</a:t>
            </a:r>
            <a:endParaRPr sz="2260"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75" y="1421497"/>
            <a:ext cx="7110350" cy="34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42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Node Type Array with Linked List?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1297499" y="1180974"/>
            <a:ext cx="7038899" cy="2952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Array has fast and random access.</a:t>
            </a:r>
          </a:p>
          <a:p>
            <a:pPr lvl="0" indent="-336550">
              <a:lnSpc>
                <a:spcPct val="150000"/>
              </a:lnSpc>
              <a:buSzPts val="1700"/>
            </a:pPr>
            <a:r>
              <a:rPr lang="en" sz="2000" dirty="0"/>
              <a:t>Array made of node type to link with other array and linked list.</a:t>
            </a:r>
            <a:endParaRPr sz="20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Linked List incorporated as number of ayat in each topic/subtopic are not known.</a:t>
            </a:r>
            <a:endParaRPr sz="20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Very fast and direct access in searching.</a:t>
            </a:r>
            <a:endParaRPr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1297500" y="371448"/>
            <a:ext cx="7038900" cy="647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Big Oh : Quran EXPLORER</a:t>
            </a:r>
            <a:endParaRPr sz="3000"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1297500" y="1285052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dirty="0"/>
              <a:t>Ayah and Surah Search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	O(1)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2000" dirty="0"/>
              <a:t>Topic and Subtopic ayat search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	O(n)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713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Word Search In QuraN Explorer</a:t>
            </a:r>
            <a:endParaRPr sz="3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1380765" y="522973"/>
            <a:ext cx="7038900" cy="5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BASIC PLAN OF ATTACK</a:t>
            </a:r>
            <a:endParaRPr sz="2700" dirty="0"/>
          </a:p>
        </p:txBody>
      </p:sp>
      <p:grpSp>
        <p:nvGrpSpPr>
          <p:cNvPr id="233" name="Google Shape;233;p29"/>
          <p:cNvGrpSpPr/>
          <p:nvPr/>
        </p:nvGrpSpPr>
        <p:grpSpPr>
          <a:xfrm>
            <a:off x="799732" y="1505072"/>
            <a:ext cx="7101858" cy="523531"/>
            <a:chOff x="630730" y="880977"/>
            <a:chExt cx="7380855" cy="731700"/>
          </a:xfrm>
        </p:grpSpPr>
        <p:sp>
          <p:nvSpPr>
            <p:cNvPr id="234" name="Google Shape;234;p29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155B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 1</a:t>
              </a:r>
              <a:r>
                <a:rPr lang="en" sz="4200">
                  <a:solidFill>
                    <a:srgbClr val="155B5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200">
                <a:solidFill>
                  <a:srgbClr val="155B5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Read A Line From The File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37" name="Google Shape;237;p29"/>
          <p:cNvGrpSpPr/>
          <p:nvPr/>
        </p:nvGrpSpPr>
        <p:grpSpPr>
          <a:xfrm>
            <a:off x="660392" y="2167700"/>
            <a:ext cx="7205908" cy="731700"/>
            <a:chOff x="444180" y="1765338"/>
            <a:chExt cx="7205908" cy="731700"/>
          </a:xfrm>
        </p:grpSpPr>
        <p:sp>
          <p:nvSpPr>
            <p:cNvPr id="238" name="Google Shape;238;p29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lvl="0" indent="4572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dirty="0">
                  <a:solidFill>
                    <a:srgbClr val="1B786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 2</a:t>
              </a:r>
              <a:r>
                <a:rPr lang="en" sz="4200" dirty="0">
                  <a:solidFill>
                    <a:srgbClr val="1B786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200" dirty="0">
                <a:solidFill>
                  <a:srgbClr val="1B786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Montserrat"/>
                <a:buChar char="●"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Break The Line Into An Array 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Montserrat"/>
                <a:buChar char="●"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Checks Each Word Contains Only Characters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1" name="Google Shape;241;p29"/>
          <p:cNvGrpSpPr/>
          <p:nvPr/>
        </p:nvGrpSpPr>
        <p:grpSpPr>
          <a:xfrm>
            <a:off x="799727" y="3909300"/>
            <a:ext cx="6927222" cy="731700"/>
            <a:chOff x="789629" y="3530813"/>
            <a:chExt cx="6136259" cy="731700"/>
          </a:xfrm>
        </p:grpSpPr>
        <p:sp>
          <p:nvSpPr>
            <p:cNvPr id="242" name="Google Shape;242;p29"/>
            <p:cNvSpPr txBox="1"/>
            <p:nvPr/>
          </p:nvSpPr>
          <p:spPr>
            <a:xfrm>
              <a:off x="789629" y="3581013"/>
              <a:ext cx="1925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>
                  <a:solidFill>
                    <a:srgbClr val="1F887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</a:t>
              </a:r>
              <a:r>
                <a:rPr lang="en" sz="2900">
                  <a:solidFill>
                    <a:srgbClr val="1F88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 4</a:t>
              </a:r>
              <a:endParaRPr sz="2900">
                <a:solidFill>
                  <a:srgbClr val="1F887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 txBox="1"/>
            <p:nvPr/>
          </p:nvSpPr>
          <p:spPr>
            <a:xfrm>
              <a:off x="2914388" y="3737366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Insert Value In Given Location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5" name="Google Shape;245;p29"/>
          <p:cNvSpPr/>
          <p:nvPr/>
        </p:nvSpPr>
        <p:spPr>
          <a:xfrm rot="-5400000">
            <a:off x="7085100" y="2458925"/>
            <a:ext cx="2681700" cy="11193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6" name="Google Shape;246;p29"/>
          <p:cNvGrpSpPr/>
          <p:nvPr/>
        </p:nvGrpSpPr>
        <p:grpSpPr>
          <a:xfrm>
            <a:off x="935012" y="3038488"/>
            <a:ext cx="6656663" cy="731700"/>
            <a:chOff x="630724" y="2646438"/>
            <a:chExt cx="6656663" cy="731700"/>
          </a:xfrm>
        </p:grpSpPr>
        <p:sp>
          <p:nvSpPr>
            <p:cNvPr id="247" name="Google Shape;247;p29"/>
            <p:cNvSpPr txBox="1"/>
            <p:nvPr/>
          </p:nvSpPr>
          <p:spPr>
            <a:xfrm>
              <a:off x="630724" y="269662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</a:t>
              </a:r>
              <a:r>
                <a:rPr lang="en" sz="2900" b="1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    </a:t>
              </a:r>
              <a:r>
                <a:rPr lang="en" sz="2900">
                  <a:solidFill>
                    <a:srgbClr val="1D7E7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 3</a:t>
              </a:r>
              <a:endParaRPr sz="2900">
                <a:solidFill>
                  <a:srgbClr val="1D7E7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 txBox="1"/>
            <p:nvPr/>
          </p:nvSpPr>
          <p:spPr>
            <a:xfrm>
              <a:off x="2914388" y="285299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Find Hash Value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 Rehash Quadratic Probing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Storage Array Is Full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1297500" y="676000"/>
            <a:ext cx="4928100" cy="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IMPLEMENTATION</a:t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6507775" y="188175"/>
            <a:ext cx="2636100" cy="17250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7040950" y="528600"/>
            <a:ext cx="1662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Hashing </a:t>
            </a:r>
            <a:endParaRPr sz="15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On ArrayList With Changing Hash Value</a:t>
            </a:r>
            <a:endParaRPr sz="15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1297500" y="1442700"/>
            <a:ext cx="4594800" cy="34185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8" name="Google Shape;258;p30"/>
          <p:cNvGraphicFramePr/>
          <p:nvPr/>
        </p:nvGraphicFramePr>
        <p:xfrm>
          <a:off x="1668975" y="1733650"/>
          <a:ext cx="4016475" cy="1173380"/>
        </p:xfrm>
        <a:graphic>
          <a:graphicData uri="http://schemas.openxmlformats.org/drawingml/2006/table">
            <a:tbl>
              <a:tblPr>
                <a:noFill/>
                <a:tableStyleId>{69DB1C03-5C67-4D6A-A645-2BF2B6D9D601}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9" name="Google Shape;259;p30"/>
          <p:cNvSpPr txBox="1"/>
          <p:nvPr/>
        </p:nvSpPr>
        <p:spPr>
          <a:xfrm>
            <a:off x="1669000" y="3035400"/>
            <a:ext cx="4016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0" name="Google Shape;260;p30"/>
          <p:cNvGraphicFramePr/>
          <p:nvPr/>
        </p:nvGraphicFramePr>
        <p:xfrm>
          <a:off x="1668875" y="4009800"/>
          <a:ext cx="4016500" cy="777180"/>
        </p:xfrm>
        <a:graphic>
          <a:graphicData uri="http://schemas.openxmlformats.org/drawingml/2006/table">
            <a:tbl>
              <a:tblPr>
                <a:noFill/>
                <a:tableStyleId>{69DB1C03-5C67-4D6A-A645-2BF2B6D9D601}</a:tableStyleId>
              </a:tblPr>
              <a:tblGrid>
                <a:gridCol w="10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lt1"/>
                          </a:solidFill>
                        </a:rPr>
                        <a:t>Word Node</a:t>
                      </a:r>
                      <a:endParaRPr u="sng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Node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1" name="Google Shape;261;p30"/>
          <p:cNvSpPr txBox="1"/>
          <p:nvPr/>
        </p:nvSpPr>
        <p:spPr>
          <a:xfrm>
            <a:off x="-918475" y="708550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 flipH="1">
            <a:off x="1297500" y="1733650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316550" y="2112650"/>
            <a:ext cx="3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1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1297500" y="2539500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2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270175" y="3970250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24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1297500" y="4370450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7" name="Google Shape;267;p30"/>
          <p:cNvCxnSpPr/>
          <p:nvPr/>
        </p:nvCxnSpPr>
        <p:spPr>
          <a:xfrm>
            <a:off x="5598250" y="1991550"/>
            <a:ext cx="1756200" cy="130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68" name="Google Shape;268;p30"/>
          <p:cNvGraphicFramePr/>
          <p:nvPr>
            <p:extLst>
              <p:ext uri="{D42A27DB-BD31-4B8C-83A1-F6EECF244321}">
                <p14:modId xmlns:p14="http://schemas.microsoft.com/office/powerpoint/2010/main" val="2827073072"/>
              </p:ext>
            </p:extLst>
          </p:nvPr>
        </p:nvGraphicFramePr>
        <p:xfrm>
          <a:off x="6225600" y="3574038"/>
          <a:ext cx="2636100" cy="396200"/>
        </p:xfrm>
        <a:graphic>
          <a:graphicData uri="http://schemas.openxmlformats.org/drawingml/2006/table">
            <a:tbl>
              <a:tblPr>
                <a:noFill/>
                <a:tableStyleId>{69DB1C03-5C67-4D6A-A645-2BF2B6D9D601}</a:tableStyleId>
              </a:tblPr>
              <a:tblGrid>
                <a:gridCol w="131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Linked List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Behind Searching Algorithm</a:t>
            </a:r>
            <a:endParaRPr/>
          </a:p>
        </p:txBody>
      </p:sp>
      <p:graphicFrame>
        <p:nvGraphicFramePr>
          <p:cNvPr id="274" name="Google Shape;274;p31"/>
          <p:cNvGraphicFramePr/>
          <p:nvPr>
            <p:extLst>
              <p:ext uri="{D42A27DB-BD31-4B8C-83A1-F6EECF244321}">
                <p14:modId xmlns:p14="http://schemas.microsoft.com/office/powerpoint/2010/main" val="3191691988"/>
              </p:ext>
            </p:extLst>
          </p:nvPr>
        </p:nvGraphicFramePr>
        <p:xfrm>
          <a:off x="810550" y="1456050"/>
          <a:ext cx="7239000" cy="388590"/>
        </p:xfrm>
        <a:graphic>
          <a:graphicData uri="http://schemas.openxmlformats.org/drawingml/2006/table">
            <a:tbl>
              <a:tblPr>
                <a:noFill/>
                <a:tableStyleId>{69DB1C03-5C67-4D6A-A645-2BF2B6D9D601}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83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163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5" name="Google Shape;275;p31"/>
          <p:cNvSpPr/>
          <p:nvPr/>
        </p:nvSpPr>
        <p:spPr>
          <a:xfrm rot="5400000">
            <a:off x="848650" y="2114700"/>
            <a:ext cx="837900" cy="9141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6" name="Google Shape;276;p31"/>
          <p:cNvGraphicFramePr/>
          <p:nvPr>
            <p:extLst>
              <p:ext uri="{D42A27DB-BD31-4B8C-83A1-F6EECF244321}">
                <p14:modId xmlns:p14="http://schemas.microsoft.com/office/powerpoint/2010/main" val="279053748"/>
              </p:ext>
            </p:extLst>
          </p:nvPr>
        </p:nvGraphicFramePr>
        <p:xfrm>
          <a:off x="1803075" y="2571750"/>
          <a:ext cx="7239000" cy="388590"/>
        </p:xfrm>
        <a:graphic>
          <a:graphicData uri="http://schemas.openxmlformats.org/drawingml/2006/table">
            <a:tbl>
              <a:tblPr>
                <a:noFill/>
                <a:tableStyleId>{69DB1C03-5C67-4D6A-A645-2BF2B6D9D601}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xyz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xyz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xyz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143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xyz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xyz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" name="Google Shape;277;p31"/>
          <p:cNvSpPr/>
          <p:nvPr/>
        </p:nvSpPr>
        <p:spPr>
          <a:xfrm>
            <a:off x="4572000" y="3120600"/>
            <a:ext cx="282300" cy="721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>
            <a:off x="1639650" y="4025525"/>
            <a:ext cx="3073500" cy="31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1"/>
          <p:cNvSpPr txBox="1"/>
          <p:nvPr/>
        </p:nvSpPr>
        <p:spPr>
          <a:xfrm>
            <a:off x="1952741" y="4118011"/>
            <a:ext cx="2179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Using Some Hash Value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0" name="Google Shape;280;p31"/>
          <p:cNvCxnSpPr/>
          <p:nvPr/>
        </p:nvCxnSpPr>
        <p:spPr>
          <a:xfrm>
            <a:off x="1568150" y="4876925"/>
            <a:ext cx="7386000" cy="15600"/>
          </a:xfrm>
          <a:prstGeom prst="straightConnector1">
            <a:avLst/>
          </a:prstGeom>
          <a:noFill/>
          <a:ln w="38100" cap="flat" cmpd="sng">
            <a:solidFill>
              <a:srgbClr val="1F887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31"/>
          <p:cNvSpPr txBox="1"/>
          <p:nvPr/>
        </p:nvSpPr>
        <p:spPr>
          <a:xfrm>
            <a:off x="6035711" y="4118011"/>
            <a:ext cx="27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9C90"/>
                </a:solidFill>
                <a:latin typeface="Lato"/>
                <a:ea typeface="Lato"/>
                <a:cs typeface="Lato"/>
                <a:sym typeface="Lato"/>
              </a:rPr>
              <a:t>Using Some Other Hash Value</a:t>
            </a:r>
            <a:endParaRPr dirty="0">
              <a:solidFill>
                <a:srgbClr val="249C9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461772"/>
            <a:ext cx="7038900" cy="74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IMPORTANCE</a:t>
            </a:r>
            <a:endParaRPr sz="30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318500" y="1502899"/>
            <a:ext cx="6507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GB" sz="1700" dirty="0"/>
              <a:t>These days in the ever-evolving world, people utilize the web for everything. So, we chose to make a Quran Explorer that allow individuals who wish to learn or read the Quran with various features.</a:t>
            </a:r>
          </a:p>
          <a:p>
            <a:pPr marL="0" lvl="0" indent="0">
              <a:buNone/>
            </a:pPr>
            <a:endParaRPr lang="en-GB" sz="1700" dirty="0"/>
          </a:p>
          <a:p>
            <a:pPr marL="0" lvl="0" indent="0">
              <a:buNone/>
            </a:pPr>
            <a:r>
              <a:rPr lang="en-GB" sz="1700" dirty="0"/>
              <a:t>Our code is designed using efficient data structures alongside a modern and appealing GUI that makes learning the Quran simpler.</a:t>
            </a:r>
            <a:endParaRPr sz="1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09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To Some Questions</a:t>
            </a:r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body" idx="1"/>
          </p:nvPr>
        </p:nvSpPr>
        <p:spPr>
          <a:xfrm>
            <a:off x="1297500" y="132222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Why An ArrayList Was Used Instead Of Using Multiple Array Blocks?</a:t>
            </a:r>
            <a:br>
              <a:rPr lang="en" sz="1900" dirty="0"/>
            </a:b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Why Hashing?</a:t>
            </a:r>
            <a:endParaRPr sz="1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77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Oh Analysis</a:t>
            </a:r>
            <a:endParaRPr/>
          </a:p>
        </p:txBody>
      </p:sp>
      <p:graphicFrame>
        <p:nvGraphicFramePr>
          <p:cNvPr id="293" name="Google Shape;293;p33"/>
          <p:cNvGraphicFramePr/>
          <p:nvPr>
            <p:extLst>
              <p:ext uri="{D42A27DB-BD31-4B8C-83A1-F6EECF244321}">
                <p14:modId xmlns:p14="http://schemas.microsoft.com/office/powerpoint/2010/main" val="263055611"/>
              </p:ext>
            </p:extLst>
          </p:nvPr>
        </p:nvGraphicFramePr>
        <p:xfrm>
          <a:off x="1297500" y="1655492"/>
          <a:ext cx="7239000" cy="777180"/>
        </p:xfrm>
        <a:graphic>
          <a:graphicData uri="http://schemas.openxmlformats.org/drawingml/2006/table">
            <a:tbl>
              <a:tblPr>
                <a:noFill/>
                <a:tableStyleId>{69DB1C03-5C67-4D6A-A645-2BF2B6D9D601}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Best Case (Searching)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O(1)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Worst Case (Searching)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4" name="Google Shape;294;p33"/>
          <p:cNvSpPr txBox="1"/>
          <p:nvPr/>
        </p:nvSpPr>
        <p:spPr>
          <a:xfrm>
            <a:off x="1197450" y="2710829"/>
            <a:ext cx="723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Note: As hash values are also chose by running a loop.</a:t>
            </a:r>
            <a:br>
              <a:rPr lang="en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You could say it’s O(n^2).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61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 and Additional Help</a:t>
            </a:r>
            <a:endParaRPr sz="3000"/>
          </a:p>
        </p:txBody>
      </p:sp>
      <p:sp>
        <p:nvSpPr>
          <p:cNvPr id="300" name="Google Shape;300;p34"/>
          <p:cNvSpPr txBox="1">
            <a:spLocks noGrp="1"/>
          </p:cNvSpPr>
          <p:nvPr>
            <p:ph type="body" idx="1"/>
          </p:nvPr>
        </p:nvSpPr>
        <p:spPr>
          <a:xfrm>
            <a:off x="1297500" y="1262750"/>
            <a:ext cx="7514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Databases: </a:t>
            </a:r>
            <a:r>
              <a:rPr lang="en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https://tanzil.net/download/</a:t>
            </a:r>
            <a:endParaRPr lang="en" sz="1400" dirty="0">
              <a:solidFill>
                <a:srgbClr val="00B0F0"/>
              </a:solidFill>
            </a:endParaRPr>
          </a:p>
          <a:p>
            <a:pPr lvl="0" indent="-317500">
              <a:buSzPts val="1400"/>
            </a:pPr>
            <a:r>
              <a:rPr lang="en-US" sz="1400" dirty="0"/>
              <a:t>Buffered Reader File Reading: </a:t>
            </a:r>
            <a:r>
              <a:rPr lang="en-US" sz="1400" dirty="0">
                <a:hlinkClick r:id="rId4"/>
              </a:rPr>
              <a:t>https://stackoverflow.com/questions/4666748/how-to-read-bufferedreader-faster</a:t>
            </a:r>
            <a:endParaRPr lang="en-US" sz="1400" dirty="0"/>
          </a:p>
          <a:p>
            <a:pPr lvl="0" indent="-317500">
              <a:buSzPts val="1400"/>
            </a:pPr>
            <a:r>
              <a:rPr lang="en-US" sz="1400" dirty="0"/>
              <a:t>For jagged array: </a:t>
            </a:r>
            <a:r>
              <a:rPr lang="en-US" sz="1400" dirty="0">
                <a:solidFill>
                  <a:srgbClr val="00B0F0"/>
                </a:solidFill>
              </a:rPr>
              <a:t>https://www.geeksforgeeks.org/jagged-array-in-java/</a:t>
            </a:r>
            <a:endParaRPr sz="1400" dirty="0">
              <a:solidFill>
                <a:srgbClr val="00B0F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>
            <a:spLocks noGrp="1"/>
          </p:cNvSpPr>
          <p:nvPr>
            <p:ph type="ctrTitle"/>
          </p:nvPr>
        </p:nvSpPr>
        <p:spPr>
          <a:xfrm>
            <a:off x="771725" y="3472500"/>
            <a:ext cx="3659026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QURAN   Explorer</a:t>
            </a:r>
            <a:endParaRPr sz="3000" dirty="0"/>
          </a:p>
        </p:txBody>
      </p:sp>
      <p:sp>
        <p:nvSpPr>
          <p:cNvPr id="307" name="Google Shape;307;p35"/>
          <p:cNvSpPr txBox="1"/>
          <p:nvPr/>
        </p:nvSpPr>
        <p:spPr>
          <a:xfrm>
            <a:off x="3541275" y="1474450"/>
            <a:ext cx="5697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5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FEATURES	</a:t>
            </a:r>
            <a:r>
              <a:rPr lang="en"/>
              <a:t>	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Code has the following features;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Search Quranic ayat using ayat number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Search Quranic Surah by Selecting its Name.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Search Quranic ayats and the subtopic of particular topics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Search Quranic ayats of the subtopics also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Word search for all words of the Holy Quran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Translations are also available for each ayat in English and Urdu.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4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&amp; learn Quran to your liking</a:t>
            </a:r>
            <a:endParaRPr dirty="0"/>
          </a:p>
        </p:txBody>
      </p:sp>
      <p:pic>
        <p:nvPicPr>
          <p:cNvPr id="3" name="Picture 2" descr="A close up of a book&#10;&#10;Description automatically generated">
            <a:extLst>
              <a:ext uri="{FF2B5EF4-FFF2-40B4-BE49-F238E27FC236}">
                <a16:creationId xmlns:a16="http://schemas.microsoft.com/office/drawing/2014/main" id="{42E67279-323A-6537-12CF-CF1965BD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8" y="1392701"/>
            <a:ext cx="5196849" cy="3186333"/>
          </a:xfrm>
          <a:prstGeom prst="rect">
            <a:avLst/>
          </a:prstGeom>
        </p:spPr>
      </p:pic>
      <p:pic>
        <p:nvPicPr>
          <p:cNvPr id="5" name="Picture 4" descr="A close-up of a book&#10;&#10;Description automatically generated">
            <a:extLst>
              <a:ext uri="{FF2B5EF4-FFF2-40B4-BE49-F238E27FC236}">
                <a16:creationId xmlns:a16="http://schemas.microsoft.com/office/drawing/2014/main" id="{F6C8FC23-0115-44E2-FBB1-B863864B7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283" y="1392701"/>
            <a:ext cx="5196849" cy="31863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76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Arabic Data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175" y="1062523"/>
            <a:ext cx="5667650" cy="37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6946968" cy="50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Data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525" y="1100774"/>
            <a:ext cx="6126950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90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Urdu Data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0825"/>
            <a:ext cx="6728499" cy="3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840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 : FOR Searching Surah and Ayah</a:t>
            </a:r>
            <a:endParaRPr dirty="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44502" y="1234068"/>
            <a:ext cx="7270500" cy="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600" b="1" dirty="0"/>
              <a:t>2D ARRAY/JAGGED ARRAY</a:t>
            </a:r>
            <a:endParaRPr sz="2600" b="1" dirty="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151" y="1752084"/>
            <a:ext cx="6299698" cy="32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13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is saved in Jagged/2D array?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019908" y="1116149"/>
            <a:ext cx="7316492" cy="347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22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96" dirty="0"/>
              <a:t>A jagged array is an array whose each element is also an array.  This way we can have a 2D array whose each row is of different length.</a:t>
            </a:r>
            <a:endParaRPr sz="5896" dirty="0"/>
          </a:p>
          <a:p>
            <a:pPr marL="457200" lvl="0" indent="-322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96" dirty="0"/>
              <a:t>Since the Quran has 114 surahs, the length of the main array will be 114.</a:t>
            </a:r>
            <a:endParaRPr sz="6216" dirty="0"/>
          </a:p>
          <a:p>
            <a:pPr marL="457200" lvl="0" indent="-322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96" dirty="0"/>
              <a:t>Now Each element of this array contains a reference to a new array whose size is equal to the length of each surah. </a:t>
            </a:r>
            <a:endParaRPr sz="5896" dirty="0"/>
          </a:p>
          <a:p>
            <a:pPr marL="457200" lvl="0" indent="-322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96" dirty="0"/>
              <a:t>Each element of this Surah Array contains individual ayah of that surah in the form of a String.</a:t>
            </a:r>
            <a:endParaRPr sz="5896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319</TotalTime>
  <Words>652</Words>
  <Application>Microsoft Office PowerPoint</Application>
  <PresentationFormat>On-screen Show (16:9)</PresentationFormat>
  <Paragraphs>116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Montserrat</vt:lpstr>
      <vt:lpstr>Arial</vt:lpstr>
      <vt:lpstr>Gill Sans MT</vt:lpstr>
      <vt:lpstr>Roboto</vt:lpstr>
      <vt:lpstr>Roboto Medium</vt:lpstr>
      <vt:lpstr>Lato</vt:lpstr>
      <vt:lpstr>Parcel</vt:lpstr>
      <vt:lpstr>QURAN EXPLORER</vt:lpstr>
      <vt:lpstr>IMPORTANCE</vt:lpstr>
      <vt:lpstr>FEATURES  </vt:lpstr>
      <vt:lpstr>READ &amp; learn Quran to your liking</vt:lpstr>
      <vt:lpstr>Arabic Data</vt:lpstr>
      <vt:lpstr>English Data</vt:lpstr>
      <vt:lpstr>Urdu Data</vt:lpstr>
      <vt:lpstr>Data Structure : FOR Searching Surah and Ayah</vt:lpstr>
      <vt:lpstr>How Data is saved in Jagged/2D array?</vt:lpstr>
      <vt:lpstr>Why Jagged/2D Array?</vt:lpstr>
      <vt:lpstr>Topics data</vt:lpstr>
      <vt:lpstr>Data Structure : Topic and Subtopic ayat search</vt:lpstr>
      <vt:lpstr>Data Structure : Topic and Subtopic ayat search</vt:lpstr>
      <vt:lpstr>Why Node Type Array with Linked List?</vt:lpstr>
      <vt:lpstr>Big Oh : Quran EXPLORER</vt:lpstr>
      <vt:lpstr>Word Search In QuraN Explorer</vt:lpstr>
      <vt:lpstr>BASIC PLAN OF ATTACK</vt:lpstr>
      <vt:lpstr> IMPLEMENTATION</vt:lpstr>
      <vt:lpstr>Working Behind Searching Algorithm</vt:lpstr>
      <vt:lpstr>Answers To Some Questions</vt:lpstr>
      <vt:lpstr>BIG Oh Analysis</vt:lpstr>
      <vt:lpstr>References and Additional Help</vt:lpstr>
      <vt:lpstr>QURAN   Explorer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QURAN DISCOVERER</dc:title>
  <dc:creator>Isht Dev</dc:creator>
  <cp:lastModifiedBy>HUZAIFA AHMED KHAN - 26485</cp:lastModifiedBy>
  <cp:revision>15</cp:revision>
  <dcterms:modified xsi:type="dcterms:W3CDTF">2025-01-01T06:38:03Z</dcterms:modified>
</cp:coreProperties>
</file>