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0"/>
  </p:notesMasterIdLst>
  <p:sldIdLst>
    <p:sldId id="256" r:id="rId2"/>
    <p:sldId id="257" r:id="rId3"/>
    <p:sldId id="258" r:id="rId4"/>
    <p:sldId id="259" r:id="rId5"/>
    <p:sldId id="263" r:id="rId6"/>
    <p:sldId id="270" r:id="rId7"/>
    <p:sldId id="269" r:id="rId8"/>
    <p:sldId id="267" r:id="rId9"/>
    <p:sldId id="266" r:id="rId10"/>
    <p:sldId id="264" r:id="rId11"/>
    <p:sldId id="265" r:id="rId12"/>
    <p:sldId id="268" r:id="rId13"/>
    <p:sldId id="261" r:id="rId14"/>
    <p:sldId id="271" r:id="rId15"/>
    <p:sldId id="262" r:id="rId16"/>
    <p:sldId id="272"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AEFB8-5DB9-4D84-80F6-F6AE39C09A46}"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D2AFD-0669-4428-9909-B34FA18E2855}" type="slidenum">
              <a:rPr lang="en-US" smtClean="0"/>
              <a:t>‹#›</a:t>
            </a:fld>
            <a:endParaRPr lang="en-US"/>
          </a:p>
        </p:txBody>
      </p:sp>
    </p:spTree>
    <p:extLst>
      <p:ext uri="{BB962C8B-B14F-4D97-AF65-F5344CB8AC3E}">
        <p14:creationId xmlns:p14="http://schemas.microsoft.com/office/powerpoint/2010/main" val="1401363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o-RO" dirty="0"/>
              <a:t>După cum bine ştim interesul pentru cărţi şi lectură este din ce în ce mai scăzut. Datele oficiale confirmă şi ele acest lucru. Se încearcă o impulsionare a trezirii interesului pentru lectură.</a:t>
            </a:r>
          </a:p>
          <a:p>
            <a:pPr marL="171450" indent="-171450">
              <a:buFont typeface="Arial" panose="020B0604020202020204" pitchFamily="34" charset="0"/>
              <a:buChar char="•"/>
            </a:pPr>
            <a:r>
              <a:rPr lang="ro-RO" dirty="0"/>
              <a:t>Cititul a fost, este şi cred că va rămâne o pasiune în continuare pentru mine. A început de pe băncile şcolii primare şi iată-mă acum, aproape de finalul studiilor universitare şi deşi au mai fost perioade în care l-am realizat mai puţin, are un rol important din punctul meu de vedere în dezvoltarea caracterului, cunoştinţelor şi a persoanei respective</a:t>
            </a:r>
          </a:p>
          <a:p>
            <a:pPr marL="171450" indent="-171450">
              <a:buFont typeface="Arial" panose="020B0604020202020204" pitchFamily="34" charset="0"/>
              <a:buChar char="•"/>
            </a:pPr>
            <a:r>
              <a:rPr lang="ro-RO" dirty="0"/>
              <a:t>Un alt aspect al aplicaţiei este oferirea unei alternative mai puţin convenţionale cum este mersul la bibliotecă. Multe dintre ele solicită deţinerea unor permise de acces sau încadrarea în anumite categorie de vârstă</a:t>
            </a:r>
            <a:r>
              <a:rPr lang="en-US" dirty="0"/>
              <a:t>/</a:t>
            </a:r>
            <a:r>
              <a:rPr lang="ro-RO" dirty="0"/>
              <a:t>sociale</a:t>
            </a:r>
            <a:r>
              <a:rPr lang="en-US" dirty="0"/>
              <a:t>/</a:t>
            </a:r>
            <a:r>
              <a:rPr lang="ro-RO" dirty="0"/>
              <a:t>educaţionale.</a:t>
            </a:r>
          </a:p>
          <a:p>
            <a:pPr marL="171450" indent="-171450">
              <a:buFont typeface="Arial" panose="020B0604020202020204" pitchFamily="34" charset="0"/>
              <a:buChar char="•"/>
            </a:pPr>
            <a:r>
              <a:rPr lang="ro-RO" dirty="0"/>
              <a:t>Mediul online s-a dezvoltat intens şi a început să aibă un impact covârşitor asupra vieţii oamenilor. Metodele de dezvoltare sunt diverse şi oferă posibilitatea de interacţiune cu persoane pe care nu le-ai putea cunoaşte în alt mod.</a:t>
            </a:r>
          </a:p>
          <a:p>
            <a:pPr marL="171450" indent="-171450">
              <a:buFont typeface="Arial" panose="020B0604020202020204" pitchFamily="34" charset="0"/>
              <a:buChar char="•"/>
            </a:pPr>
            <a:r>
              <a:rPr lang="ro-RO" dirty="0"/>
              <a:t>Oferirea prin intermediul aplicaţiei a unui suport pentru comunicare între utilizatori. În acest fel, orice persoană care interacţionează cu aplicaţia şi o foloseşte va putea fi contactată prin intermediul acesteia.</a:t>
            </a:r>
            <a:endParaRPr lang="en-US" dirty="0"/>
          </a:p>
        </p:txBody>
      </p:sp>
      <p:sp>
        <p:nvSpPr>
          <p:cNvPr id="4" name="Slide Number Placeholder 3"/>
          <p:cNvSpPr>
            <a:spLocks noGrp="1"/>
          </p:cNvSpPr>
          <p:nvPr>
            <p:ph type="sldNum" sz="quarter" idx="10"/>
          </p:nvPr>
        </p:nvSpPr>
        <p:spPr/>
        <p:txBody>
          <a:bodyPr/>
          <a:lstStyle/>
          <a:p>
            <a:fld id="{8ABD2AFD-0669-4428-9909-B34FA18E2855}" type="slidenum">
              <a:rPr lang="en-US" smtClean="0"/>
              <a:t>3</a:t>
            </a:fld>
            <a:endParaRPr lang="en-US"/>
          </a:p>
        </p:txBody>
      </p:sp>
    </p:spTree>
    <p:extLst>
      <p:ext uri="{BB962C8B-B14F-4D97-AF65-F5344CB8AC3E}">
        <p14:creationId xmlns:p14="http://schemas.microsoft.com/office/powerpoint/2010/main" val="1286621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E9606B-790D-48E7-97B0-26D795722354}" type="datetimeFigureOut">
              <a:rPr lang="en-US" smtClean="0"/>
              <a:t>6/26/2017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39522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9606B-790D-48E7-97B0-26D795722354}"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400922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9606B-790D-48E7-97B0-26D795722354}"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1254738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9606B-790D-48E7-97B0-26D795722354}"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8A20A-9A89-48A9-A8C9-331189FDC51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222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9606B-790D-48E7-97B0-26D795722354}"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836177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E9606B-790D-48E7-97B0-26D795722354}"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759061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E9606B-790D-48E7-97B0-26D795722354}"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1964130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9606B-790D-48E7-97B0-26D795722354}"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1051117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9606B-790D-48E7-97B0-26D795722354}"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14235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9606B-790D-48E7-97B0-26D795722354}"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266914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E9606B-790D-48E7-97B0-26D795722354}"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402122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9606B-790D-48E7-97B0-26D795722354}"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408654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9606B-790D-48E7-97B0-26D795722354}"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402213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9606B-790D-48E7-97B0-26D795722354}"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378039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9606B-790D-48E7-97B0-26D795722354}"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13254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9606B-790D-48E7-97B0-26D795722354}"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129159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9606B-790D-48E7-97B0-26D795722354}"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8A20A-9A89-48A9-A8C9-331189FDC513}" type="slidenum">
              <a:rPr lang="en-US" smtClean="0"/>
              <a:t>‹#›</a:t>
            </a:fld>
            <a:endParaRPr lang="en-US"/>
          </a:p>
        </p:txBody>
      </p:sp>
    </p:spTree>
    <p:extLst>
      <p:ext uri="{BB962C8B-B14F-4D97-AF65-F5344CB8AC3E}">
        <p14:creationId xmlns:p14="http://schemas.microsoft.com/office/powerpoint/2010/main" val="351568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E9606B-790D-48E7-97B0-26D795722354}" type="datetimeFigureOut">
              <a:rPr lang="en-US" smtClean="0"/>
              <a:t>6/26/2017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A8A20A-9A89-48A9-A8C9-331189FDC513}" type="slidenum">
              <a:rPr lang="en-US" smtClean="0"/>
              <a:t>‹#›</a:t>
            </a:fld>
            <a:endParaRPr lang="en-US"/>
          </a:p>
        </p:txBody>
      </p:sp>
    </p:spTree>
    <p:extLst>
      <p:ext uri="{BB962C8B-B14F-4D97-AF65-F5344CB8AC3E}">
        <p14:creationId xmlns:p14="http://schemas.microsoft.com/office/powerpoint/2010/main" val="1699153133"/>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0852-3C95-426F-B028-7979D45E9A3D}"/>
              </a:ext>
            </a:extLst>
          </p:cNvPr>
          <p:cNvSpPr>
            <a:spLocks noGrp="1"/>
          </p:cNvSpPr>
          <p:nvPr>
            <p:ph type="ctrTitle"/>
          </p:nvPr>
        </p:nvSpPr>
        <p:spPr>
          <a:xfrm>
            <a:off x="1876424" y="1122363"/>
            <a:ext cx="8791575" cy="2387600"/>
          </a:xfrm>
        </p:spPr>
        <p:txBody>
          <a:bodyPr/>
          <a:lstStyle/>
          <a:p>
            <a:r>
              <a:rPr lang="en-US"/>
              <a:t>BookishNet</a:t>
            </a:r>
            <a:endParaRPr lang="en-US" dirty="0"/>
          </a:p>
        </p:txBody>
      </p:sp>
      <p:sp>
        <p:nvSpPr>
          <p:cNvPr id="3" name="Subtitle 2">
            <a:extLst>
              <a:ext uri="{FF2B5EF4-FFF2-40B4-BE49-F238E27FC236}">
                <a16:creationId xmlns:a16="http://schemas.microsoft.com/office/drawing/2014/main" id="{7E27C432-EEB5-4C64-9766-67E674E8CF45}"/>
              </a:ext>
            </a:extLst>
          </p:cNvPr>
          <p:cNvSpPr>
            <a:spLocks noGrp="1"/>
          </p:cNvSpPr>
          <p:nvPr>
            <p:ph type="subTitle" idx="1"/>
          </p:nvPr>
        </p:nvSpPr>
        <p:spPr>
          <a:xfrm>
            <a:off x="1876424" y="3602038"/>
            <a:ext cx="8791575" cy="1655762"/>
          </a:xfrm>
        </p:spPr>
        <p:txBody>
          <a:bodyPr>
            <a:normAutofit fontScale="92500" lnSpcReduction="20000"/>
          </a:bodyPr>
          <a:lstStyle/>
          <a:p>
            <a:r>
              <a:rPr lang="en-US"/>
              <a:t>Absolvent:</a:t>
            </a:r>
          </a:p>
          <a:p>
            <a:r>
              <a:rPr lang="en-US"/>
              <a:t>Ursan Teofil-Cosmin</a:t>
            </a:r>
          </a:p>
          <a:p>
            <a:r>
              <a:rPr lang="en-US"/>
              <a:t>Coordonator </a:t>
            </a:r>
            <a:r>
              <a:rPr lang="ro-RO"/>
              <a:t>Ştiinţific:</a:t>
            </a:r>
          </a:p>
          <a:p>
            <a:r>
              <a:rPr lang="ro-RO"/>
              <a:t>Asistent, dr. Vasile Alaiba</a:t>
            </a:r>
            <a:endParaRPr lang="en-US" dirty="0"/>
          </a:p>
        </p:txBody>
      </p:sp>
    </p:spTree>
    <p:extLst>
      <p:ext uri="{BB962C8B-B14F-4D97-AF65-F5344CB8AC3E}">
        <p14:creationId xmlns:p14="http://schemas.microsoft.com/office/powerpoint/2010/main" val="386141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4" name="Rectangle 6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6"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43C6E3-A218-40C5-B33B-2B253ED17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177" y="618518"/>
            <a:ext cx="3837924"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8" name="Group 67"/>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9"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0"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1"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86"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5654CEE-5FC1-4DBF-9ABD-3B8DBF4ADFD1}"/>
              </a:ext>
            </a:extLst>
          </p:cNvPr>
          <p:cNvSpPr>
            <a:spLocks noGrp="1"/>
          </p:cNvSpPr>
          <p:nvPr>
            <p:ph type="title"/>
          </p:nvPr>
        </p:nvSpPr>
        <p:spPr>
          <a:xfrm>
            <a:off x="1141413" y="618518"/>
            <a:ext cx="4459286" cy="1478570"/>
          </a:xfrm>
        </p:spPr>
        <p:txBody>
          <a:bodyPr>
            <a:normAutofit/>
          </a:bodyPr>
          <a:lstStyle/>
          <a:p>
            <a:r>
              <a:rPr lang="ro-RO" sz="3200" dirty="0"/>
              <a:t>Arhitectura aplicaţiei server - Bookishnet.DataLayer</a:t>
            </a:r>
          </a:p>
        </p:txBody>
      </p:sp>
      <p:sp>
        <p:nvSpPr>
          <p:cNvPr id="13" name="Content Placeholder 9"/>
          <p:cNvSpPr>
            <a:spLocks noGrp="1"/>
          </p:cNvSpPr>
          <p:nvPr>
            <p:ph idx="1"/>
          </p:nvPr>
        </p:nvSpPr>
        <p:spPr>
          <a:xfrm>
            <a:off x="1141412" y="2249487"/>
            <a:ext cx="4459287" cy="3965046"/>
          </a:xfrm>
        </p:spPr>
        <p:txBody>
          <a:bodyPr>
            <a:normAutofit/>
          </a:bodyPr>
          <a:lstStyle/>
          <a:p>
            <a:r>
              <a:rPr lang="ro-RO" sz="2000"/>
              <a:t>Generic models</a:t>
            </a:r>
          </a:p>
          <a:p>
            <a:r>
              <a:rPr lang="ro-RO" sz="2000"/>
              <a:t>Interfaces</a:t>
            </a:r>
          </a:p>
          <a:p>
            <a:r>
              <a:rPr lang="ro-RO" sz="2000"/>
              <a:t>Migrations</a:t>
            </a:r>
          </a:p>
          <a:p>
            <a:r>
              <a:rPr lang="ro-RO" sz="2000"/>
              <a:t>Models</a:t>
            </a:r>
          </a:p>
          <a:p>
            <a:r>
              <a:rPr lang="ro-RO" sz="2000"/>
              <a:t>Repositories</a:t>
            </a:r>
          </a:p>
          <a:p>
            <a:r>
              <a:rPr lang="ro-RO" sz="2000"/>
              <a:t>BookishNetContext</a:t>
            </a:r>
            <a:endParaRPr lang="en-US" sz="2000"/>
          </a:p>
        </p:txBody>
      </p:sp>
    </p:spTree>
    <p:extLst>
      <p:ext uri="{BB962C8B-B14F-4D97-AF65-F5344CB8AC3E}">
        <p14:creationId xmlns:p14="http://schemas.microsoft.com/office/powerpoint/2010/main" val="365117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2901646"/>
            <a:ext cx="4689234" cy="22453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CD660541-8CC9-40EA-A952-344739E85143}"/>
              </a:ext>
            </a:extLst>
          </p:cNvPr>
          <p:cNvSpPr>
            <a:spLocks noGrp="1"/>
          </p:cNvSpPr>
          <p:nvPr>
            <p:ph type="title"/>
          </p:nvPr>
        </p:nvSpPr>
        <p:spPr>
          <a:xfrm>
            <a:off x="1141413" y="618518"/>
            <a:ext cx="9905998" cy="1478570"/>
          </a:xfrm>
        </p:spPr>
        <p:txBody>
          <a:bodyPr>
            <a:normAutofit/>
          </a:bodyPr>
          <a:lstStyle/>
          <a:p>
            <a:r>
              <a:rPr lang="ro-RO" dirty="0"/>
              <a:t>Arhitectura testelor - </a:t>
            </a:r>
            <a:br>
              <a:rPr lang="en-US" dirty="0"/>
            </a:br>
            <a:r>
              <a:rPr lang="ro-RO" dirty="0"/>
              <a:t>Bookishnet.DataLayer.Tests</a:t>
            </a:r>
            <a:endParaRPr lang="en-US" dirty="0"/>
          </a:p>
        </p:txBody>
      </p:sp>
      <p:sp>
        <p:nvSpPr>
          <p:cNvPr id="12" name="Content Placeholder 11"/>
          <p:cNvSpPr>
            <a:spLocks noGrp="1"/>
          </p:cNvSpPr>
          <p:nvPr>
            <p:ph idx="1"/>
          </p:nvPr>
        </p:nvSpPr>
        <p:spPr>
          <a:xfrm>
            <a:off x="6336727" y="2249487"/>
            <a:ext cx="4710683" cy="3541714"/>
          </a:xfrm>
        </p:spPr>
        <p:txBody>
          <a:bodyPr>
            <a:normAutofit/>
          </a:bodyPr>
          <a:lstStyle/>
          <a:p>
            <a:r>
              <a:rPr lang="ro-RO" dirty="0"/>
              <a:t>Structură simplă</a:t>
            </a:r>
          </a:p>
          <a:p>
            <a:r>
              <a:rPr lang="ro-RO" dirty="0"/>
              <a:t>Repository class -</a:t>
            </a:r>
            <a:r>
              <a:rPr lang="en-US" dirty="0"/>
              <a:t>&gt;</a:t>
            </a:r>
            <a:r>
              <a:rPr lang="ro-RO" dirty="0"/>
              <a:t> test class</a:t>
            </a:r>
          </a:p>
          <a:p>
            <a:r>
              <a:rPr lang="ro-RO" dirty="0"/>
              <a:t>Separarea responsabilităţilor</a:t>
            </a:r>
          </a:p>
        </p:txBody>
      </p:sp>
    </p:spTree>
    <p:extLst>
      <p:ext uri="{BB962C8B-B14F-4D97-AF65-F5344CB8AC3E}">
        <p14:creationId xmlns:p14="http://schemas.microsoft.com/office/powerpoint/2010/main" val="227936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 Diagonal Corner 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88" y="1404289"/>
            <a:ext cx="2974328" cy="4043960"/>
          </a:xfrm>
          <a:prstGeom prst="rect">
            <a:avLst/>
          </a:prstGeom>
        </p:spPr>
      </p:pic>
      <p:pic>
        <p:nvPicPr>
          <p:cNvPr id="7" name="Picture 6">
            <a:extLst>
              <a:ext uri="{FF2B5EF4-FFF2-40B4-BE49-F238E27FC236}">
                <a16:creationId xmlns:a16="http://schemas.microsoft.com/office/drawing/2014/main" id="{68706691-9FB0-4553-B481-901C9793C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042" y="1852754"/>
            <a:ext cx="2974328" cy="3147030"/>
          </a:xfrm>
          <a:prstGeom prst="rect">
            <a:avLst/>
          </a:prstGeom>
        </p:spPr>
      </p:pic>
      <p:sp>
        <p:nvSpPr>
          <p:cNvPr id="2" name="Title 1">
            <a:extLst>
              <a:ext uri="{FF2B5EF4-FFF2-40B4-BE49-F238E27FC236}">
                <a16:creationId xmlns:a16="http://schemas.microsoft.com/office/drawing/2014/main" id="{A10CC0BD-4A90-4D94-BB91-5EC96CFBAC8B}"/>
              </a:ext>
            </a:extLst>
          </p:cNvPr>
          <p:cNvSpPr>
            <a:spLocks noGrp="1"/>
          </p:cNvSpPr>
          <p:nvPr>
            <p:ph type="title"/>
          </p:nvPr>
        </p:nvSpPr>
        <p:spPr>
          <a:xfrm>
            <a:off x="8036041" y="618518"/>
            <a:ext cx="3281003" cy="1478570"/>
          </a:xfrm>
        </p:spPr>
        <p:txBody>
          <a:bodyPr anchor="b">
            <a:normAutofit/>
          </a:bodyPr>
          <a:lstStyle/>
          <a:p>
            <a:r>
              <a:rPr lang="ro-RO" sz="2400" dirty="0"/>
              <a:t>Arhitectura testelor - Bookishnet.MVC.Tests</a:t>
            </a:r>
            <a:endParaRPr lang="en-US" sz="2400" dirty="0"/>
          </a:p>
        </p:txBody>
      </p:sp>
      <p:sp>
        <p:nvSpPr>
          <p:cNvPr id="15" name="Content Placeholder 11"/>
          <p:cNvSpPr>
            <a:spLocks noGrp="1"/>
          </p:cNvSpPr>
          <p:nvPr>
            <p:ph idx="1"/>
          </p:nvPr>
        </p:nvSpPr>
        <p:spPr>
          <a:xfrm>
            <a:off x="8036041" y="2249487"/>
            <a:ext cx="3281004" cy="3541714"/>
          </a:xfrm>
        </p:spPr>
        <p:txBody>
          <a:bodyPr>
            <a:normAutofit/>
          </a:bodyPr>
          <a:lstStyle/>
          <a:p>
            <a:r>
              <a:rPr lang="ro-RO" sz="1800" dirty="0"/>
              <a:t>Configurations</a:t>
            </a:r>
          </a:p>
          <a:p>
            <a:r>
              <a:rPr lang="ro-RO" sz="1800" dirty="0"/>
              <a:t>Dto</a:t>
            </a:r>
          </a:p>
          <a:p>
            <a:r>
              <a:rPr lang="ro-RO" sz="1800" dirty="0"/>
              <a:t>Extensions</a:t>
            </a:r>
          </a:p>
          <a:p>
            <a:r>
              <a:rPr lang="ro-RO" sz="1800" dirty="0"/>
              <a:t>PageObjects</a:t>
            </a:r>
          </a:p>
          <a:p>
            <a:r>
              <a:rPr lang="ro-RO" sz="1800" dirty="0"/>
              <a:t>PagePartials</a:t>
            </a:r>
          </a:p>
          <a:p>
            <a:r>
              <a:rPr lang="ro-RO" sz="1800" dirty="0"/>
              <a:t>TestCases</a:t>
            </a:r>
          </a:p>
          <a:p>
            <a:r>
              <a:rPr lang="ro-RO" sz="1800"/>
              <a:t>WrapperFactory</a:t>
            </a:r>
            <a:endParaRPr lang="en-US" sz="1800" dirty="0"/>
          </a:p>
        </p:txBody>
      </p:sp>
    </p:spTree>
    <p:extLst>
      <p:ext uri="{BB962C8B-B14F-4D97-AF65-F5344CB8AC3E}">
        <p14:creationId xmlns:p14="http://schemas.microsoft.com/office/powerpoint/2010/main" val="3057843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2B68-8A69-4824-A1B8-B0FB5B8320E5}"/>
              </a:ext>
            </a:extLst>
          </p:cNvPr>
          <p:cNvSpPr>
            <a:spLocks noGrp="1"/>
          </p:cNvSpPr>
          <p:nvPr>
            <p:ph type="title"/>
          </p:nvPr>
        </p:nvSpPr>
        <p:spPr/>
        <p:txBody>
          <a:bodyPr/>
          <a:lstStyle/>
          <a:p>
            <a:r>
              <a:rPr lang="ro-RO" dirty="0"/>
              <a:t>Demo</a:t>
            </a:r>
            <a:endParaRPr lang="en-US" dirty="0"/>
          </a:p>
        </p:txBody>
      </p:sp>
      <p:sp>
        <p:nvSpPr>
          <p:cNvPr id="3" name="Content Placeholder 2">
            <a:extLst>
              <a:ext uri="{FF2B5EF4-FFF2-40B4-BE49-F238E27FC236}">
                <a16:creationId xmlns:a16="http://schemas.microsoft.com/office/drawing/2014/main" id="{3C49A228-9996-4590-ADAA-1EFAA34199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449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9313-C4CA-462D-9CD9-EDE4DB15FB9E}"/>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1262D09E-8476-4F7A-B55E-E92937EC96FE}"/>
              </a:ext>
            </a:extLst>
          </p:cNvPr>
          <p:cNvSpPr>
            <a:spLocks noGrp="1"/>
          </p:cNvSpPr>
          <p:nvPr>
            <p:ph idx="1"/>
          </p:nvPr>
        </p:nvSpPr>
        <p:spPr/>
        <p:txBody>
          <a:bodyPr/>
          <a:lstStyle/>
          <a:p>
            <a:r>
              <a:rPr lang="ro-RO" dirty="0"/>
              <a:t>Facilitarea comunicării şi a procesului de împrumutare</a:t>
            </a:r>
          </a:p>
          <a:p>
            <a:r>
              <a:rPr lang="ro-RO" dirty="0"/>
              <a:t>Provocări pe partea de client:</a:t>
            </a:r>
          </a:p>
          <a:p>
            <a:pPr lvl="1"/>
            <a:r>
              <a:rPr lang="ro-RO" dirty="0"/>
              <a:t>Desing</a:t>
            </a:r>
          </a:p>
          <a:p>
            <a:pPr lvl="1"/>
            <a:r>
              <a:rPr lang="ro-RO" dirty="0"/>
              <a:t>Reamintirea unor noţiuni de AngularJS învăţate pe parcursul unui internship</a:t>
            </a:r>
          </a:p>
          <a:p>
            <a:r>
              <a:rPr lang="ro-RO" dirty="0"/>
              <a:t>Avantaje pe partea de client:</a:t>
            </a:r>
          </a:p>
          <a:p>
            <a:pPr lvl="1"/>
            <a:r>
              <a:rPr lang="ro-RO" dirty="0"/>
              <a:t>Uşor de folosit şi intuitiv</a:t>
            </a:r>
          </a:p>
          <a:p>
            <a:pPr lvl="1"/>
            <a:r>
              <a:rPr lang="ro-RO" dirty="0"/>
              <a:t>Memorarea şi transferul datelor rapid prin intermediul AngularJS</a:t>
            </a:r>
            <a:endParaRPr lang="en-US" dirty="0"/>
          </a:p>
        </p:txBody>
      </p:sp>
    </p:spTree>
    <p:extLst>
      <p:ext uri="{BB962C8B-B14F-4D97-AF65-F5344CB8AC3E}">
        <p14:creationId xmlns:p14="http://schemas.microsoft.com/office/powerpoint/2010/main" val="378050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9313-C4CA-462D-9CD9-EDE4DB15FB9E}"/>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1262D09E-8476-4F7A-B55E-E92937EC96FE}"/>
              </a:ext>
            </a:extLst>
          </p:cNvPr>
          <p:cNvSpPr>
            <a:spLocks noGrp="1"/>
          </p:cNvSpPr>
          <p:nvPr>
            <p:ph idx="1"/>
          </p:nvPr>
        </p:nvSpPr>
        <p:spPr/>
        <p:txBody>
          <a:bodyPr/>
          <a:lstStyle/>
          <a:p>
            <a:r>
              <a:rPr lang="ro-RO" dirty="0"/>
              <a:t>Provocări pe partea de server:</a:t>
            </a:r>
          </a:p>
          <a:p>
            <a:pPr lvl="1"/>
            <a:r>
              <a:rPr lang="ro-RO" dirty="0"/>
              <a:t>Respectarea principiilor OOP</a:t>
            </a:r>
          </a:p>
          <a:p>
            <a:pPr lvl="1"/>
            <a:r>
              <a:rPr lang="ro-RO" dirty="0"/>
              <a:t>Familiarizarea cu noua versiune de .Net Core (1.1)</a:t>
            </a:r>
          </a:p>
          <a:p>
            <a:pPr lvl="1"/>
            <a:r>
              <a:rPr lang="ro-RO" dirty="0"/>
              <a:t>Realizarea chat-ului, autentificarea, trimiterea de email-uri</a:t>
            </a:r>
          </a:p>
          <a:p>
            <a:r>
              <a:rPr lang="ro-RO" dirty="0"/>
              <a:t>Avantaje oferite de aplicaţia server:</a:t>
            </a:r>
          </a:p>
          <a:p>
            <a:pPr lvl="1"/>
            <a:r>
              <a:rPr lang="ro-RO" dirty="0"/>
              <a:t>Scalabilitate şi rapiditate</a:t>
            </a:r>
          </a:p>
          <a:p>
            <a:pPr lvl="1"/>
            <a:r>
              <a:rPr lang="ro-RO" dirty="0"/>
              <a:t>Acces la baza de date prin Entity Framework Core</a:t>
            </a:r>
            <a:endParaRPr lang="en-US" dirty="0"/>
          </a:p>
        </p:txBody>
      </p:sp>
    </p:spTree>
    <p:extLst>
      <p:ext uri="{BB962C8B-B14F-4D97-AF65-F5344CB8AC3E}">
        <p14:creationId xmlns:p14="http://schemas.microsoft.com/office/powerpoint/2010/main" val="137646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9313-C4CA-462D-9CD9-EDE4DB15FB9E}"/>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1262D09E-8476-4F7A-B55E-E92937EC96FE}"/>
              </a:ext>
            </a:extLst>
          </p:cNvPr>
          <p:cNvSpPr>
            <a:spLocks noGrp="1"/>
          </p:cNvSpPr>
          <p:nvPr>
            <p:ph idx="1"/>
          </p:nvPr>
        </p:nvSpPr>
        <p:spPr/>
        <p:txBody>
          <a:bodyPr>
            <a:normAutofit lnSpcReduction="10000"/>
          </a:bodyPr>
          <a:lstStyle/>
          <a:p>
            <a:r>
              <a:rPr lang="ro-RO" dirty="0"/>
              <a:t>Provocări privind realizarea testelor:</a:t>
            </a:r>
          </a:p>
          <a:p>
            <a:pPr lvl="1"/>
            <a:r>
              <a:rPr lang="ro-RO" dirty="0"/>
              <a:t>Mock-uirea datelor</a:t>
            </a:r>
          </a:p>
          <a:p>
            <a:pPr lvl="1"/>
            <a:r>
              <a:rPr lang="ro-RO" dirty="0"/>
              <a:t>Familiarizarea cu Page Object Pattern</a:t>
            </a:r>
          </a:p>
          <a:p>
            <a:pPr lvl="1"/>
            <a:r>
              <a:rPr lang="ro-RO" dirty="0"/>
              <a:t>Refactorizarea pentru a îndeplini cele mai bune standarde OOP</a:t>
            </a:r>
          </a:p>
          <a:p>
            <a:r>
              <a:rPr lang="ro-RO" dirty="0"/>
              <a:t>Avantaje oferite de teste:</a:t>
            </a:r>
          </a:p>
          <a:p>
            <a:pPr lvl="1"/>
            <a:r>
              <a:rPr lang="ro-RO" dirty="0"/>
              <a:t>Verificarea funcţionalităţii</a:t>
            </a:r>
          </a:p>
          <a:p>
            <a:pPr lvl="1"/>
            <a:r>
              <a:rPr lang="ro-RO" dirty="0"/>
              <a:t>Teste automate, folosite şi la secţiunea de demo</a:t>
            </a:r>
          </a:p>
          <a:p>
            <a:pPr lvl="1"/>
            <a:r>
              <a:rPr lang="ro-RO" dirty="0"/>
              <a:t>Posibilitatea de refolosire</a:t>
            </a:r>
            <a:endParaRPr lang="en-US" dirty="0"/>
          </a:p>
        </p:txBody>
      </p:sp>
    </p:spTree>
    <p:extLst>
      <p:ext uri="{BB962C8B-B14F-4D97-AF65-F5344CB8AC3E}">
        <p14:creationId xmlns:p14="http://schemas.microsoft.com/office/powerpoint/2010/main" val="336003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9313-C4CA-462D-9CD9-EDE4DB15FB9E}"/>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1262D09E-8476-4F7A-B55E-E92937EC96FE}"/>
              </a:ext>
            </a:extLst>
          </p:cNvPr>
          <p:cNvSpPr>
            <a:spLocks noGrp="1"/>
          </p:cNvSpPr>
          <p:nvPr>
            <p:ph idx="1"/>
          </p:nvPr>
        </p:nvSpPr>
        <p:spPr/>
        <p:txBody>
          <a:bodyPr>
            <a:normAutofit/>
          </a:bodyPr>
          <a:lstStyle/>
          <a:p>
            <a:r>
              <a:rPr lang="ro-RO" dirty="0"/>
              <a:t>Vizibilitate în mediul online</a:t>
            </a:r>
          </a:p>
          <a:p>
            <a:r>
              <a:rPr lang="ro-RO" dirty="0"/>
              <a:t>Găzduire în Windows Azure</a:t>
            </a:r>
          </a:p>
          <a:p>
            <a:r>
              <a:rPr lang="ro-RO" dirty="0"/>
              <a:t>Baza de date Windows Azure</a:t>
            </a:r>
          </a:p>
          <a:p>
            <a:r>
              <a:rPr lang="ro-RO" dirty="0"/>
              <a:t>Scalabilitate pentru diverse dispozitive </a:t>
            </a:r>
          </a:p>
        </p:txBody>
      </p:sp>
    </p:spTree>
    <p:extLst>
      <p:ext uri="{BB962C8B-B14F-4D97-AF65-F5344CB8AC3E}">
        <p14:creationId xmlns:p14="http://schemas.microsoft.com/office/powerpoint/2010/main" val="218086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5634-B26A-4029-B09C-04520B955174}"/>
              </a:ext>
            </a:extLst>
          </p:cNvPr>
          <p:cNvSpPr>
            <a:spLocks noGrp="1"/>
          </p:cNvSpPr>
          <p:nvPr>
            <p:ph type="title"/>
          </p:nvPr>
        </p:nvSpPr>
        <p:spPr/>
        <p:txBody>
          <a:bodyPr/>
          <a:lstStyle/>
          <a:p>
            <a:r>
              <a:rPr lang="ro-RO" dirty="0"/>
              <a:t>direcţii de dezvoltare</a:t>
            </a:r>
            <a:endParaRPr lang="en-US" dirty="0"/>
          </a:p>
        </p:txBody>
      </p:sp>
      <p:sp>
        <p:nvSpPr>
          <p:cNvPr id="3" name="Content Placeholder 2">
            <a:extLst>
              <a:ext uri="{FF2B5EF4-FFF2-40B4-BE49-F238E27FC236}">
                <a16:creationId xmlns:a16="http://schemas.microsoft.com/office/drawing/2014/main" id="{5A4FBF8D-D167-44C6-9FEF-3B8CE3F8273D}"/>
              </a:ext>
            </a:extLst>
          </p:cNvPr>
          <p:cNvSpPr>
            <a:spLocks noGrp="1"/>
          </p:cNvSpPr>
          <p:nvPr>
            <p:ph idx="1"/>
          </p:nvPr>
        </p:nvSpPr>
        <p:spPr/>
        <p:txBody>
          <a:bodyPr/>
          <a:lstStyle/>
          <a:p>
            <a:r>
              <a:rPr lang="ro-RO" dirty="0"/>
              <a:t>Integrare cu Facebook, Chrome, Twitter, LinkedIn</a:t>
            </a:r>
          </a:p>
          <a:p>
            <a:r>
              <a:rPr lang="ro-RO" dirty="0"/>
              <a:t>Chat-uri individuale</a:t>
            </a:r>
          </a:p>
          <a:p>
            <a:r>
              <a:rPr lang="ro-RO" dirty="0"/>
              <a:t>Adăugarea fotografiilor de profil</a:t>
            </a:r>
          </a:p>
          <a:p>
            <a:r>
              <a:rPr lang="ro-RO" dirty="0"/>
              <a:t>Pagini pentru administrator</a:t>
            </a:r>
          </a:p>
          <a:p>
            <a:endParaRPr lang="en-US" dirty="0"/>
          </a:p>
        </p:txBody>
      </p:sp>
    </p:spTree>
    <p:extLst>
      <p:ext uri="{BB962C8B-B14F-4D97-AF65-F5344CB8AC3E}">
        <p14:creationId xmlns:p14="http://schemas.microsoft.com/office/powerpoint/2010/main" val="58745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E865-033F-4BE7-8C89-CE533C96EB71}"/>
              </a:ext>
            </a:extLst>
          </p:cNvPr>
          <p:cNvSpPr>
            <a:spLocks noGrp="1"/>
          </p:cNvSpPr>
          <p:nvPr>
            <p:ph type="title"/>
          </p:nvPr>
        </p:nvSpPr>
        <p:spPr>
          <a:xfrm>
            <a:off x="1141413" y="618518"/>
            <a:ext cx="9905998" cy="1478570"/>
          </a:xfrm>
        </p:spPr>
        <p:txBody>
          <a:bodyPr/>
          <a:lstStyle/>
          <a:p>
            <a:r>
              <a:rPr lang="ro-RO"/>
              <a:t>Cuprins</a:t>
            </a:r>
            <a:endParaRPr lang="en-US" dirty="0"/>
          </a:p>
        </p:txBody>
      </p:sp>
      <p:sp>
        <p:nvSpPr>
          <p:cNvPr id="3" name="Content Placeholder 2">
            <a:extLst>
              <a:ext uri="{FF2B5EF4-FFF2-40B4-BE49-F238E27FC236}">
                <a16:creationId xmlns:a16="http://schemas.microsoft.com/office/drawing/2014/main" id="{B54DAFD3-D7B8-49EF-8FE7-7F1697451BBE}"/>
              </a:ext>
            </a:extLst>
          </p:cNvPr>
          <p:cNvSpPr>
            <a:spLocks noGrp="1"/>
          </p:cNvSpPr>
          <p:nvPr>
            <p:ph idx="1"/>
          </p:nvPr>
        </p:nvSpPr>
        <p:spPr>
          <a:xfrm>
            <a:off x="1141412" y="2249487"/>
            <a:ext cx="9905999" cy="3541714"/>
          </a:xfrm>
        </p:spPr>
        <p:txBody>
          <a:bodyPr/>
          <a:lstStyle/>
          <a:p>
            <a:r>
              <a:rPr lang="ro-RO" dirty="0"/>
              <a:t>Introducere şi motivarea alegerii temei</a:t>
            </a:r>
          </a:p>
          <a:p>
            <a:r>
              <a:rPr lang="ro-RO" dirty="0"/>
              <a:t>Proiectare şi arhitectură</a:t>
            </a:r>
          </a:p>
          <a:p>
            <a:r>
              <a:rPr lang="ro-RO" dirty="0"/>
              <a:t>Demo</a:t>
            </a:r>
          </a:p>
          <a:p>
            <a:r>
              <a:rPr lang="ro-RO" dirty="0"/>
              <a:t>Concluzii</a:t>
            </a:r>
          </a:p>
          <a:p>
            <a:r>
              <a:rPr lang="ro-RO" dirty="0"/>
              <a:t>Direcţii de dezvoltare</a:t>
            </a:r>
            <a:endParaRPr lang="en-US" dirty="0"/>
          </a:p>
        </p:txBody>
      </p:sp>
    </p:spTree>
    <p:extLst>
      <p:ext uri="{BB962C8B-B14F-4D97-AF65-F5344CB8AC3E}">
        <p14:creationId xmlns:p14="http://schemas.microsoft.com/office/powerpoint/2010/main" val="157302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B22B-D240-452D-BB27-15F3DE27001E}"/>
              </a:ext>
            </a:extLst>
          </p:cNvPr>
          <p:cNvSpPr>
            <a:spLocks noGrp="1"/>
          </p:cNvSpPr>
          <p:nvPr>
            <p:ph type="title"/>
          </p:nvPr>
        </p:nvSpPr>
        <p:spPr/>
        <p:txBody>
          <a:bodyPr/>
          <a:lstStyle/>
          <a:p>
            <a:r>
              <a:rPr lang="ro-RO" dirty="0"/>
              <a:t>Introducere şi motivarea alegerii temei</a:t>
            </a:r>
            <a:endParaRPr lang="en-US" dirty="0"/>
          </a:p>
        </p:txBody>
      </p:sp>
      <p:sp>
        <p:nvSpPr>
          <p:cNvPr id="3" name="Content Placeholder 2">
            <a:extLst>
              <a:ext uri="{FF2B5EF4-FFF2-40B4-BE49-F238E27FC236}">
                <a16:creationId xmlns:a16="http://schemas.microsoft.com/office/drawing/2014/main" id="{59B39AAB-8A2F-46DA-A38E-A84F3D25E757}"/>
              </a:ext>
            </a:extLst>
          </p:cNvPr>
          <p:cNvSpPr>
            <a:spLocks noGrp="1"/>
          </p:cNvSpPr>
          <p:nvPr>
            <p:ph idx="1"/>
          </p:nvPr>
        </p:nvSpPr>
        <p:spPr/>
        <p:txBody>
          <a:bodyPr/>
          <a:lstStyle/>
          <a:p>
            <a:r>
              <a:rPr lang="ro-RO" dirty="0"/>
              <a:t>Interesul actual pentru lectură scăzut</a:t>
            </a:r>
          </a:p>
          <a:p>
            <a:r>
              <a:rPr lang="ro-RO" dirty="0"/>
              <a:t>Pasiune pentru citit</a:t>
            </a:r>
          </a:p>
          <a:p>
            <a:r>
              <a:rPr lang="ro-RO" dirty="0"/>
              <a:t>Alternative pentru bibliotecă</a:t>
            </a:r>
          </a:p>
          <a:p>
            <a:r>
              <a:rPr lang="ro-RO" dirty="0"/>
              <a:t>Utilizarea mediului online</a:t>
            </a:r>
          </a:p>
          <a:p>
            <a:r>
              <a:rPr lang="ro-RO" dirty="0"/>
              <a:t>Facilitarea socializării</a:t>
            </a:r>
          </a:p>
          <a:p>
            <a:endParaRPr lang="en-US" dirty="0"/>
          </a:p>
        </p:txBody>
      </p:sp>
    </p:spTree>
    <p:extLst>
      <p:ext uri="{BB962C8B-B14F-4D97-AF65-F5344CB8AC3E}">
        <p14:creationId xmlns:p14="http://schemas.microsoft.com/office/powerpoint/2010/main" val="137890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FB81-FAF3-4C06-BAA2-A20F0BC29BC7}"/>
              </a:ext>
            </a:extLst>
          </p:cNvPr>
          <p:cNvSpPr>
            <a:spLocks noGrp="1"/>
          </p:cNvSpPr>
          <p:nvPr>
            <p:ph type="title"/>
          </p:nvPr>
        </p:nvSpPr>
        <p:spPr/>
        <p:txBody>
          <a:bodyPr/>
          <a:lstStyle/>
          <a:p>
            <a:r>
              <a:rPr lang="ro-RO" dirty="0"/>
              <a:t>Proiectare şi arhitectură</a:t>
            </a:r>
            <a:endParaRPr lang="en-US" dirty="0"/>
          </a:p>
        </p:txBody>
      </p:sp>
      <p:sp>
        <p:nvSpPr>
          <p:cNvPr id="3" name="Content Placeholder 2">
            <a:extLst>
              <a:ext uri="{FF2B5EF4-FFF2-40B4-BE49-F238E27FC236}">
                <a16:creationId xmlns:a16="http://schemas.microsoft.com/office/drawing/2014/main" id="{AA82C008-0488-471E-97FF-C4BE56B5496B}"/>
              </a:ext>
            </a:extLst>
          </p:cNvPr>
          <p:cNvSpPr>
            <a:spLocks noGrp="1"/>
          </p:cNvSpPr>
          <p:nvPr>
            <p:ph idx="1"/>
          </p:nvPr>
        </p:nvSpPr>
        <p:spPr/>
        <p:txBody>
          <a:bodyPr/>
          <a:lstStyle/>
          <a:p>
            <a:r>
              <a:rPr lang="ro-RO" dirty="0"/>
              <a:t>Structura generală</a:t>
            </a:r>
          </a:p>
          <a:p>
            <a:r>
              <a:rPr lang="ro-RO" dirty="0"/>
              <a:t>Arhitectura aplicaţiei client</a:t>
            </a:r>
          </a:p>
          <a:p>
            <a:r>
              <a:rPr lang="ro-RO" dirty="0"/>
              <a:t>Arhitectura aplicaţiei server</a:t>
            </a:r>
          </a:p>
          <a:p>
            <a:r>
              <a:rPr lang="ro-RO" dirty="0"/>
              <a:t>Arhitectura testelor</a:t>
            </a:r>
            <a:endParaRPr lang="en-US" dirty="0"/>
          </a:p>
        </p:txBody>
      </p:sp>
    </p:spTree>
    <p:extLst>
      <p:ext uri="{BB962C8B-B14F-4D97-AF65-F5344CB8AC3E}">
        <p14:creationId xmlns:p14="http://schemas.microsoft.com/office/powerpoint/2010/main" val="27630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5" name="Group 124"/>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6" name="Group 125"/>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8"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9"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0"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1"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2"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3"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4"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5"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6"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7"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8"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9"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1"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2"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3"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4"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55"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6"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7"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8"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9"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0"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1"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2"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3"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4"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27" name="Group 126"/>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28" name="Freeform 32"/>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9" name="Freeform 33"/>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0" name="Freeform 34"/>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1" name="Freeform 35"/>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2" name="Freeform 36"/>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3" name="Freeform 37"/>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4" name="Freeform 38"/>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5" name="Freeform 39"/>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6" name="Freeform 40"/>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7" name="Rectangle 41"/>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pic>
        <p:nvPicPr>
          <p:cNvPr id="166"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68" name="Round Diagonal Corner 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780022"/>
            <a:ext cx="6112382" cy="3292494"/>
          </a:xfrm>
          <a:prstGeom prst="rect">
            <a:avLst/>
          </a:prstGeom>
        </p:spPr>
      </p:pic>
      <p:sp>
        <p:nvSpPr>
          <p:cNvPr id="2" name="Title 1">
            <a:extLst>
              <a:ext uri="{FF2B5EF4-FFF2-40B4-BE49-F238E27FC236}">
                <a16:creationId xmlns:a16="http://schemas.microsoft.com/office/drawing/2014/main" id="{FB70DB9D-5176-4A07-A83B-326191749B80}"/>
              </a:ext>
            </a:extLst>
          </p:cNvPr>
          <p:cNvSpPr>
            <a:spLocks noGrp="1"/>
          </p:cNvSpPr>
          <p:nvPr>
            <p:ph type="title"/>
          </p:nvPr>
        </p:nvSpPr>
        <p:spPr>
          <a:xfrm>
            <a:off x="8036041" y="618518"/>
            <a:ext cx="3281003" cy="1478570"/>
          </a:xfrm>
        </p:spPr>
        <p:txBody>
          <a:bodyPr anchor="b">
            <a:normAutofit/>
          </a:bodyPr>
          <a:lstStyle/>
          <a:p>
            <a:r>
              <a:rPr lang="ro-RO" sz="2800">
                <a:solidFill>
                  <a:srgbClr val="FFFFFF"/>
                </a:solidFill>
              </a:rPr>
              <a:t>Structura generală</a:t>
            </a:r>
            <a:endParaRPr lang="en-US" sz="2800">
              <a:solidFill>
                <a:srgbClr val="FFFFFF"/>
              </a:solidFill>
            </a:endParaRPr>
          </a:p>
        </p:txBody>
      </p:sp>
      <p:sp>
        <p:nvSpPr>
          <p:cNvPr id="10" name="Content Placeholder 9"/>
          <p:cNvSpPr>
            <a:spLocks noGrp="1"/>
          </p:cNvSpPr>
          <p:nvPr>
            <p:ph idx="1"/>
          </p:nvPr>
        </p:nvSpPr>
        <p:spPr>
          <a:xfrm>
            <a:off x="8036041" y="2249487"/>
            <a:ext cx="3281004" cy="3541714"/>
          </a:xfrm>
        </p:spPr>
        <p:txBody>
          <a:bodyPr>
            <a:normAutofit/>
          </a:bodyPr>
          <a:lstStyle/>
          <a:p>
            <a:r>
              <a:rPr lang="ro-RO" sz="1800" dirty="0">
                <a:solidFill>
                  <a:srgbClr val="FFFFFF"/>
                </a:solidFill>
              </a:rPr>
              <a:t>5 proiecte</a:t>
            </a:r>
          </a:p>
          <a:p>
            <a:r>
              <a:rPr lang="ro-RO" sz="1800" dirty="0">
                <a:solidFill>
                  <a:srgbClr val="FFFFFF"/>
                </a:solidFill>
              </a:rPr>
              <a:t>DataLayer</a:t>
            </a:r>
          </a:p>
          <a:p>
            <a:r>
              <a:rPr lang="ro-RO" sz="1800" dirty="0">
                <a:solidFill>
                  <a:srgbClr val="FFFFFF"/>
                </a:solidFill>
              </a:rPr>
              <a:t>DataLayer.Tests</a:t>
            </a:r>
          </a:p>
          <a:p>
            <a:r>
              <a:rPr lang="ro-RO" sz="1800" dirty="0">
                <a:solidFill>
                  <a:srgbClr val="FFFFFF"/>
                </a:solidFill>
              </a:rPr>
              <a:t>ServiceLayer</a:t>
            </a:r>
          </a:p>
          <a:p>
            <a:r>
              <a:rPr lang="ro-RO" sz="1800" dirty="0">
                <a:solidFill>
                  <a:srgbClr val="FFFFFF"/>
                </a:solidFill>
              </a:rPr>
              <a:t>MVC</a:t>
            </a:r>
          </a:p>
          <a:p>
            <a:r>
              <a:rPr lang="ro-RO" sz="1800" dirty="0">
                <a:solidFill>
                  <a:srgbClr val="FFFFFF"/>
                </a:solidFill>
              </a:rPr>
              <a:t>MVC.Tests</a:t>
            </a:r>
            <a:endParaRPr lang="en-US" sz="1800" dirty="0">
              <a:solidFill>
                <a:srgbClr val="FFFFFF"/>
              </a:solidFill>
            </a:endParaRPr>
          </a:p>
        </p:txBody>
      </p:sp>
    </p:spTree>
    <p:extLst>
      <p:ext uri="{BB962C8B-B14F-4D97-AF65-F5344CB8AC3E}">
        <p14:creationId xmlns:p14="http://schemas.microsoft.com/office/powerpoint/2010/main" val="41925258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Rectangle 9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8"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3D75192-2682-416F-B722-7C1F1A494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82756"/>
            <a:ext cx="5456279" cy="386753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00" name="Group 99"/>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1"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2"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3"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18"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1"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2"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3"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4"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5"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6"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7"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A6954D1-36B7-488F-99FA-C8A75055C4FB}"/>
              </a:ext>
            </a:extLst>
          </p:cNvPr>
          <p:cNvSpPr>
            <a:spLocks noGrp="1"/>
          </p:cNvSpPr>
          <p:nvPr>
            <p:ph type="title"/>
          </p:nvPr>
        </p:nvSpPr>
        <p:spPr>
          <a:xfrm>
            <a:off x="1141413" y="618518"/>
            <a:ext cx="4459286" cy="1478570"/>
          </a:xfrm>
        </p:spPr>
        <p:txBody>
          <a:bodyPr>
            <a:normAutofit/>
          </a:bodyPr>
          <a:lstStyle/>
          <a:p>
            <a:r>
              <a:rPr lang="ro-RO" sz="3200"/>
              <a:t>Arhitectura aplicaţiei client -Bookishnet.MVC</a:t>
            </a:r>
            <a:endParaRPr lang="en-US" sz="3200" dirty="0"/>
          </a:p>
        </p:txBody>
      </p:sp>
      <p:sp>
        <p:nvSpPr>
          <p:cNvPr id="10" name="Content Placeholder 9"/>
          <p:cNvSpPr>
            <a:spLocks noGrp="1"/>
          </p:cNvSpPr>
          <p:nvPr>
            <p:ph idx="1"/>
          </p:nvPr>
        </p:nvSpPr>
        <p:spPr>
          <a:xfrm>
            <a:off x="1141412" y="2249487"/>
            <a:ext cx="4459287" cy="3965046"/>
          </a:xfrm>
        </p:spPr>
        <p:txBody>
          <a:bodyPr>
            <a:normAutofit/>
          </a:bodyPr>
          <a:lstStyle/>
          <a:p>
            <a:r>
              <a:rPr lang="ro-RO" sz="2000"/>
              <a:t>wwwroot</a:t>
            </a:r>
          </a:p>
          <a:p>
            <a:r>
              <a:rPr lang="ro-RO" sz="2000"/>
              <a:t>Views</a:t>
            </a:r>
          </a:p>
          <a:p>
            <a:pPr lvl="1"/>
            <a:r>
              <a:rPr lang="ro-RO"/>
              <a:t>Home</a:t>
            </a:r>
          </a:p>
          <a:p>
            <a:pPr lvl="1"/>
            <a:r>
              <a:rPr lang="ro-RO"/>
              <a:t>Shared</a:t>
            </a:r>
          </a:p>
        </p:txBody>
      </p:sp>
    </p:spTree>
    <p:extLst>
      <p:ext uri="{BB962C8B-B14F-4D97-AF65-F5344CB8AC3E}">
        <p14:creationId xmlns:p14="http://schemas.microsoft.com/office/powerpoint/2010/main" val="276043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3691"/>
            <a:ext cx="5456279" cy="40256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 name="Group 17"/>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0"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6"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376210E-B4EA-40E6-93EC-8EDD1D3AAF12}"/>
              </a:ext>
            </a:extLst>
          </p:cNvPr>
          <p:cNvSpPr>
            <a:spLocks noGrp="1"/>
          </p:cNvSpPr>
          <p:nvPr>
            <p:ph type="title"/>
          </p:nvPr>
        </p:nvSpPr>
        <p:spPr>
          <a:xfrm>
            <a:off x="1141413" y="618518"/>
            <a:ext cx="4459286" cy="1478570"/>
          </a:xfrm>
        </p:spPr>
        <p:txBody>
          <a:bodyPr>
            <a:normAutofit/>
          </a:bodyPr>
          <a:lstStyle/>
          <a:p>
            <a:r>
              <a:rPr lang="ro-RO" sz="3200"/>
              <a:t>Arhitectura aplicaţiei client - wwwroot</a:t>
            </a:r>
            <a:endParaRPr lang="en-US" sz="3200"/>
          </a:p>
        </p:txBody>
      </p:sp>
      <p:sp>
        <p:nvSpPr>
          <p:cNvPr id="10" name="Content Placeholder 9"/>
          <p:cNvSpPr>
            <a:spLocks noGrp="1"/>
          </p:cNvSpPr>
          <p:nvPr>
            <p:ph idx="1"/>
          </p:nvPr>
        </p:nvSpPr>
        <p:spPr>
          <a:xfrm>
            <a:off x="1141412" y="2249487"/>
            <a:ext cx="4459287" cy="3965046"/>
          </a:xfrm>
        </p:spPr>
        <p:txBody>
          <a:bodyPr>
            <a:normAutofit fontScale="92500" lnSpcReduction="10000"/>
          </a:bodyPr>
          <a:lstStyle/>
          <a:p>
            <a:r>
              <a:rPr lang="ro-RO" sz="2000" dirty="0"/>
              <a:t>app</a:t>
            </a:r>
          </a:p>
          <a:p>
            <a:pPr lvl="1"/>
            <a:r>
              <a:rPr lang="ro-RO" sz="1600" dirty="0"/>
              <a:t>controllers</a:t>
            </a:r>
          </a:p>
          <a:p>
            <a:pPr lvl="1"/>
            <a:r>
              <a:rPr lang="ro-RO" sz="1600" dirty="0"/>
              <a:t>directives</a:t>
            </a:r>
          </a:p>
          <a:p>
            <a:pPr lvl="1"/>
            <a:r>
              <a:rPr lang="ro-RO" sz="1600" dirty="0"/>
              <a:t>services</a:t>
            </a:r>
          </a:p>
          <a:p>
            <a:pPr lvl="1"/>
            <a:r>
              <a:rPr lang="ro-RO" sz="1600" dirty="0"/>
              <a:t>app.js</a:t>
            </a:r>
          </a:p>
          <a:p>
            <a:pPr lvl="1"/>
            <a:r>
              <a:rPr lang="ro-RO" sz="1600" dirty="0"/>
              <a:t>appRoute.js</a:t>
            </a:r>
          </a:p>
          <a:p>
            <a:r>
              <a:rPr lang="ro-RO" sz="2000" dirty="0"/>
              <a:t>assets</a:t>
            </a:r>
          </a:p>
          <a:p>
            <a:pPr lvl="1"/>
            <a:r>
              <a:rPr lang="ro-RO" sz="1600" dirty="0"/>
              <a:t>ass</a:t>
            </a:r>
          </a:p>
          <a:p>
            <a:pPr lvl="1"/>
            <a:r>
              <a:rPr lang="ro-RO" sz="1600" dirty="0"/>
              <a:t>img</a:t>
            </a:r>
          </a:p>
          <a:p>
            <a:pPr lvl="1"/>
            <a:r>
              <a:rPr lang="ro-RO" sz="1600" dirty="0"/>
              <a:t>js</a:t>
            </a:r>
          </a:p>
          <a:p>
            <a:r>
              <a:rPr lang="ro-RO" sz="2000" dirty="0"/>
              <a:t>views</a:t>
            </a:r>
          </a:p>
        </p:txBody>
      </p:sp>
    </p:spTree>
    <p:extLst>
      <p:ext uri="{BB962C8B-B14F-4D97-AF65-F5344CB8AC3E}">
        <p14:creationId xmlns:p14="http://schemas.microsoft.com/office/powerpoint/2010/main" val="54237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CB3ACDE-B5E5-4D1E-892A-18A63E6F5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97009"/>
            <a:ext cx="5456279" cy="50390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4" name="Group 53"/>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5"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6"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6"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7"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8"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1"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2"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A6954D1-36B7-488F-99FA-C8A75055C4FB}"/>
              </a:ext>
            </a:extLst>
          </p:cNvPr>
          <p:cNvSpPr>
            <a:spLocks noGrp="1"/>
          </p:cNvSpPr>
          <p:nvPr>
            <p:ph type="title"/>
          </p:nvPr>
        </p:nvSpPr>
        <p:spPr>
          <a:xfrm>
            <a:off x="1141413" y="618518"/>
            <a:ext cx="4459286" cy="1478570"/>
          </a:xfrm>
        </p:spPr>
        <p:txBody>
          <a:bodyPr>
            <a:normAutofit/>
          </a:bodyPr>
          <a:lstStyle/>
          <a:p>
            <a:r>
              <a:rPr lang="ro-RO" sz="3200" dirty="0"/>
              <a:t>Arhitectura aplicaţiei server - </a:t>
            </a:r>
            <a:br>
              <a:rPr lang="ro-RO" sz="3200" dirty="0"/>
            </a:br>
            <a:r>
              <a:rPr lang="ro-RO" sz="3200" dirty="0"/>
              <a:t>Bookishnet.MVC</a:t>
            </a:r>
            <a:endParaRPr lang="en-US" sz="3200" dirty="0"/>
          </a:p>
        </p:txBody>
      </p:sp>
      <p:sp>
        <p:nvSpPr>
          <p:cNvPr id="10" name="Content Placeholder 9"/>
          <p:cNvSpPr>
            <a:spLocks noGrp="1"/>
          </p:cNvSpPr>
          <p:nvPr>
            <p:ph idx="1"/>
          </p:nvPr>
        </p:nvSpPr>
        <p:spPr>
          <a:xfrm>
            <a:off x="1141412" y="2249487"/>
            <a:ext cx="4459287" cy="3965046"/>
          </a:xfrm>
        </p:spPr>
        <p:txBody>
          <a:bodyPr>
            <a:normAutofit/>
          </a:bodyPr>
          <a:lstStyle/>
          <a:p>
            <a:r>
              <a:rPr lang="ro-RO" sz="2000" dirty="0"/>
              <a:t>Controllers</a:t>
            </a:r>
          </a:p>
          <a:p>
            <a:pPr lvl="1"/>
            <a:r>
              <a:rPr lang="ro-RO" dirty="0"/>
              <a:t>Api</a:t>
            </a:r>
          </a:p>
          <a:p>
            <a:pPr lvl="1"/>
            <a:r>
              <a:rPr lang="ro-RO" dirty="0"/>
              <a:t>Web</a:t>
            </a:r>
          </a:p>
          <a:p>
            <a:r>
              <a:rPr lang="ro-RO" sz="2000" dirty="0"/>
              <a:t>Models</a:t>
            </a:r>
          </a:p>
          <a:p>
            <a:r>
              <a:rPr lang="ro-RO" sz="2000" dirty="0"/>
              <a:t>Utilities</a:t>
            </a:r>
          </a:p>
        </p:txBody>
      </p:sp>
    </p:spTree>
    <p:extLst>
      <p:ext uri="{BB962C8B-B14F-4D97-AF65-F5344CB8AC3E}">
        <p14:creationId xmlns:p14="http://schemas.microsoft.com/office/powerpoint/2010/main" val="374527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9" name="Rectangle 1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1"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57487"/>
            <a:ext cx="5456279" cy="47180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23" name="Group 122"/>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4"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25"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6"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7"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8"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9"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0"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1"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2"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3"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4"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5"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6"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7"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8"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9"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0"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1"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2"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3"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4"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5"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6"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7"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8"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9"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0"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6B27921-8ED5-4A1F-B1D8-77FC57B727AF}"/>
              </a:ext>
            </a:extLst>
          </p:cNvPr>
          <p:cNvSpPr>
            <a:spLocks noGrp="1"/>
          </p:cNvSpPr>
          <p:nvPr>
            <p:ph type="title"/>
          </p:nvPr>
        </p:nvSpPr>
        <p:spPr>
          <a:xfrm>
            <a:off x="992188" y="618518"/>
            <a:ext cx="4608511" cy="1478570"/>
          </a:xfrm>
        </p:spPr>
        <p:txBody>
          <a:bodyPr>
            <a:normAutofit/>
          </a:bodyPr>
          <a:lstStyle/>
          <a:p>
            <a:pPr>
              <a:lnSpc>
                <a:spcPct val="70000"/>
              </a:lnSpc>
            </a:pPr>
            <a:r>
              <a:rPr lang="ro-RO" sz="3000" dirty="0"/>
              <a:t>Arhitectura aplicaţiei server - Bookishnet.ServiceLayer</a:t>
            </a:r>
            <a:endParaRPr lang="en-US" sz="3000" dirty="0"/>
          </a:p>
        </p:txBody>
      </p:sp>
      <p:sp>
        <p:nvSpPr>
          <p:cNvPr id="13" name="Content Placeholder 9"/>
          <p:cNvSpPr>
            <a:spLocks noGrp="1"/>
          </p:cNvSpPr>
          <p:nvPr>
            <p:ph idx="1"/>
          </p:nvPr>
        </p:nvSpPr>
        <p:spPr>
          <a:xfrm>
            <a:off x="1141412" y="2249487"/>
            <a:ext cx="4459287" cy="3965046"/>
          </a:xfrm>
        </p:spPr>
        <p:txBody>
          <a:bodyPr>
            <a:normAutofit/>
          </a:bodyPr>
          <a:lstStyle/>
          <a:p>
            <a:r>
              <a:rPr lang="ro-RO" sz="2000"/>
              <a:t>Interfaces</a:t>
            </a:r>
          </a:p>
          <a:p>
            <a:r>
              <a:rPr lang="ro-RO" sz="2000"/>
              <a:t>Services</a:t>
            </a:r>
          </a:p>
          <a:p>
            <a:r>
              <a:rPr lang="ro-RO" sz="2000"/>
              <a:t>Repository class -</a:t>
            </a:r>
            <a:r>
              <a:rPr lang="en-US" sz="2000"/>
              <a:t>&gt;</a:t>
            </a:r>
            <a:r>
              <a:rPr lang="ro-RO" sz="2000"/>
              <a:t> Service class</a:t>
            </a:r>
            <a:endParaRPr lang="en-US" sz="2000"/>
          </a:p>
        </p:txBody>
      </p:sp>
    </p:spTree>
    <p:extLst>
      <p:ext uri="{BB962C8B-B14F-4D97-AF65-F5344CB8AC3E}">
        <p14:creationId xmlns:p14="http://schemas.microsoft.com/office/powerpoint/2010/main" val="2529663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225</TotalTime>
  <Words>555</Words>
  <Application>Microsoft Office PowerPoint</Application>
  <PresentationFormat>Widescreen</PresentationFormat>
  <Paragraphs>117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BookishNet</vt:lpstr>
      <vt:lpstr>Cuprins</vt:lpstr>
      <vt:lpstr>Introducere şi motivarea alegerii temei</vt:lpstr>
      <vt:lpstr>Proiectare şi arhitectură</vt:lpstr>
      <vt:lpstr>Structura generală</vt:lpstr>
      <vt:lpstr>Arhitectura aplicaţiei client -Bookishnet.MVC</vt:lpstr>
      <vt:lpstr>Arhitectura aplicaţiei client - wwwroot</vt:lpstr>
      <vt:lpstr>Arhitectura aplicaţiei server -  Bookishnet.MVC</vt:lpstr>
      <vt:lpstr>Arhitectura aplicaţiei server - Bookishnet.ServiceLayer</vt:lpstr>
      <vt:lpstr>Arhitectura aplicaţiei server - Bookishnet.DataLayer</vt:lpstr>
      <vt:lpstr>Arhitectura testelor -  Bookishnet.DataLayer.Tests</vt:lpstr>
      <vt:lpstr>Arhitectura testelor - Bookishnet.MVC.Tests</vt:lpstr>
      <vt:lpstr>Demo</vt:lpstr>
      <vt:lpstr>Concluzii</vt:lpstr>
      <vt:lpstr>Concluzii</vt:lpstr>
      <vt:lpstr>Concluzii</vt:lpstr>
      <vt:lpstr>Concluzii</vt:lpstr>
      <vt:lpstr>direcţii de dezvoltare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Teo</dc:creator>
  <cp:lastModifiedBy>Teo</cp:lastModifiedBy>
  <cp:revision>15</cp:revision>
  <dcterms:created xsi:type="dcterms:W3CDTF">2017-06-26T14:04:27Z</dcterms:created>
  <dcterms:modified xsi:type="dcterms:W3CDTF">2017-06-26T17:49:53Z</dcterms:modified>
</cp:coreProperties>
</file>